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3" r:id="rId4"/>
    <p:sldId id="264" r:id="rId5"/>
    <p:sldId id="270" r:id="rId6"/>
    <p:sldId id="265" r:id="rId7"/>
    <p:sldId id="274" r:id="rId8"/>
    <p:sldId id="266" r:id="rId9"/>
    <p:sldId id="272" r:id="rId10"/>
    <p:sldId id="269"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Case_Study\BikeShare\4_SummaryReport\AnalysisResult\AnalysisDashboard_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Case_Study\BikeShare\4_SummaryReport\AnalysisResult\AnalysisDashboard_1.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D:\Case_Study\BikeShare\4_SummaryReport\AnalysisResult\AnalysisDashboard_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Case_Study\BikeShare\4_SummaryReport\AnalysisResult\AnalysisDashboard_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Case_Study\BikeShare\4_SummaryReport\AnalysisResult\AnalysisDashboard_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Case_Study\BikeShare\4_SummaryReport\AnalysisResult\AnalysisDashboard_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Case_Study\BikeShare\4_SummaryReport\AnalysisResult\AnalysisDashboard_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Case_Study\BikeShare\4_SummaryReport\AnalysisResult\AnalysisDashboard_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Case_Study\BikeShare\4_SummaryReport\AnalysisResult\AnalysisDashboard_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Case_Study\BikeShare\4_SummaryReport\AnalysisResult\AnalysisDashboard_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chemeClr val="tx1"/>
                </a:solidFill>
              </a:rPr>
              <a:t>Monthly Overview</a:t>
            </a:r>
          </a:p>
        </c:rich>
      </c:tx>
      <c:layout>
        <c:manualLayout>
          <c:xMode val="edge"/>
          <c:yMode val="edge"/>
          <c:x val="0.35864633081831682"/>
          <c:y val="3.223761698374846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38100"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38100"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38100"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38100"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38100"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38100"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441958970448556"/>
          <c:y val="0.14859982129698934"/>
          <c:w val="0.84366722518762294"/>
          <c:h val="0.66105101158668544"/>
        </c:manualLayout>
      </c:layout>
      <c:lineChart>
        <c:grouping val="standard"/>
        <c:varyColors val="0"/>
        <c:ser>
          <c:idx val="0"/>
          <c:order val="0"/>
          <c:tx>
            <c:v>casual</c:v>
          </c:tx>
          <c:spPr>
            <a:ln w="3810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7"/>
              <c:pt idx="0">
                <c:v>1</c:v>
              </c:pt>
              <c:pt idx="1">
                <c:v>2</c:v>
              </c:pt>
              <c:pt idx="2">
                <c:v>3</c:v>
              </c:pt>
              <c:pt idx="3">
                <c:v>4</c:v>
              </c:pt>
              <c:pt idx="4">
                <c:v>5</c:v>
              </c:pt>
              <c:pt idx="5">
                <c:v>6</c:v>
              </c:pt>
              <c:pt idx="6">
                <c:v>7</c:v>
              </c:pt>
            </c:strLit>
          </c:cat>
          <c:val>
            <c:numLit>
              <c:formatCode>General</c:formatCode>
              <c:ptCount val="7"/>
              <c:pt idx="0">
                <c:v>32210</c:v>
              </c:pt>
              <c:pt idx="1">
                <c:v>36856</c:v>
              </c:pt>
              <c:pt idx="2">
                <c:v>62201</c:v>
              </c:pt>
              <c:pt idx="3">
                <c:v>47937</c:v>
              </c:pt>
              <c:pt idx="4">
                <c:v>62087</c:v>
              </c:pt>
              <c:pt idx="5">
                <c:v>66436</c:v>
              </c:pt>
              <c:pt idx="6">
                <c:v>72620</c:v>
              </c:pt>
            </c:numLit>
          </c:val>
          <c:smooth val="0"/>
          <c:extLst>
            <c:ext xmlns:c16="http://schemas.microsoft.com/office/drawing/2014/chart" uri="{C3380CC4-5D6E-409C-BE32-E72D297353CC}">
              <c16:uniqueId val="{00000000-1BDB-46C3-AEE9-9715ACBE33B0}"/>
            </c:ext>
          </c:extLst>
        </c:ser>
        <c:ser>
          <c:idx val="1"/>
          <c:order val="1"/>
          <c:tx>
            <c:v>member</c:v>
          </c:tx>
          <c:spPr>
            <a:ln w="38100"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7"/>
              <c:pt idx="0">
                <c:v>1</c:v>
              </c:pt>
              <c:pt idx="1">
                <c:v>2</c:v>
              </c:pt>
              <c:pt idx="2">
                <c:v>3</c:v>
              </c:pt>
              <c:pt idx="3">
                <c:v>4</c:v>
              </c:pt>
              <c:pt idx="4">
                <c:v>5</c:v>
              </c:pt>
              <c:pt idx="5">
                <c:v>6</c:v>
              </c:pt>
              <c:pt idx="6">
                <c:v>7</c:v>
              </c:pt>
            </c:strLit>
          </c:cat>
          <c:val>
            <c:numLit>
              <c:formatCode>General</c:formatCode>
              <c:ptCount val="7"/>
              <c:pt idx="0">
                <c:v>121997</c:v>
              </c:pt>
              <c:pt idx="1">
                <c:v>125639</c:v>
              </c:pt>
              <c:pt idx="2">
                <c:v>196477</c:v>
              </c:pt>
              <c:pt idx="3">
                <c:v>98942</c:v>
              </c:pt>
              <c:pt idx="4">
                <c:v>87720</c:v>
              </c:pt>
              <c:pt idx="5">
                <c:v>70203</c:v>
              </c:pt>
              <c:pt idx="6">
                <c:v>82803</c:v>
              </c:pt>
            </c:numLit>
          </c:val>
          <c:smooth val="0"/>
          <c:extLst>
            <c:ext xmlns:c16="http://schemas.microsoft.com/office/drawing/2014/chart" uri="{C3380CC4-5D6E-409C-BE32-E72D297353CC}">
              <c16:uniqueId val="{00000001-1BDB-46C3-AEE9-9715ACBE33B0}"/>
            </c:ext>
          </c:extLst>
        </c:ser>
        <c:dLbls>
          <c:dLblPos val="t"/>
          <c:showLegendKey val="0"/>
          <c:showVal val="1"/>
          <c:showCatName val="0"/>
          <c:showSerName val="0"/>
          <c:showPercent val="0"/>
          <c:showBubbleSize val="0"/>
        </c:dLbls>
        <c:smooth val="0"/>
        <c:axId val="246051600"/>
        <c:axId val="345075584"/>
      </c:lineChart>
      <c:catAx>
        <c:axId val="246051600"/>
        <c:scaling>
          <c:orientation val="minMax"/>
        </c:scaling>
        <c:delete val="0"/>
        <c:axPos val="b"/>
        <c:title>
          <c:tx>
            <c:rich>
              <a:bodyPr rot="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r>
                  <a:rPr lang="en-US" sz="1200" b="1">
                    <a:solidFill>
                      <a:sysClr val="windowText" lastClr="000000"/>
                    </a:solidFill>
                  </a:rPr>
                  <a:t>Month</a:t>
                </a:r>
              </a:p>
            </c:rich>
          </c:tx>
          <c:overlay val="0"/>
          <c:spPr>
            <a:no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345075584"/>
        <c:crosses val="autoZero"/>
        <c:auto val="1"/>
        <c:lblAlgn val="ctr"/>
        <c:lblOffset val="100"/>
        <c:noMultiLvlLbl val="0"/>
      </c:catAx>
      <c:valAx>
        <c:axId val="345075584"/>
        <c:scaling>
          <c:orientation val="minMax"/>
        </c:scaling>
        <c:delete val="1"/>
        <c:axPos val="l"/>
        <c:title>
          <c:tx>
            <c:rich>
              <a:bodyPr rot="-540000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r>
                  <a:rPr lang="en-US" sz="1200" b="1">
                    <a:solidFill>
                      <a:sysClr val="windowText" lastClr="000000"/>
                    </a:solidFill>
                  </a:rPr>
                  <a:t>Number of Users</a:t>
                </a:r>
              </a:p>
            </c:rich>
          </c:tx>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crossAx val="246051600"/>
        <c:crosses val="autoZero"/>
        <c:crossBetween val="between"/>
      </c:valAx>
      <c:spPr>
        <a:solidFill>
          <a:schemeClr val="bg2">
            <a:lumMod val="9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75000"/>
      </a:schemeClr>
    </a:solidFill>
    <a:ln w="9525" cap="flat" cmpd="sng" algn="ctr">
      <a:noFill/>
      <a:round/>
    </a:ln>
    <a:effectLst/>
  </c:spPr>
  <c:txPr>
    <a:bodyPr/>
    <a:lstStyle/>
    <a:p>
      <a:pPr>
        <a:defRPr/>
      </a:pPr>
      <a:endParaRPr lang="en-US"/>
    </a:p>
  </c:txPr>
  <c:externalData r:id="rId3">
    <c:autoUpdate val="0"/>
  </c:externalData>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dirty="0">
                <a:solidFill>
                  <a:schemeClr val="tx1"/>
                </a:solidFill>
              </a:rPr>
              <a:t>Day of Week</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'D:\Case_Study\BikeShare\4_SummaryReport\AnalysisResult\[AnalysisDashboard.xlsx]CasualRideLenHour'!$E$14</c:f>
              <c:strCache>
                <c:ptCount val="1"/>
                <c:pt idx="0">
                  <c:v>Sunday</c:v>
                </c:pt>
              </c:strCache>
            </c:strRef>
          </c:tx>
          <c:spPr>
            <a:solidFill>
              <a:schemeClr val="accent1"/>
            </a:solidFill>
            <a:ln>
              <a:solidFill>
                <a:srgbClr val="0070C0"/>
              </a:solidFill>
            </a:ln>
            <a:effectLst/>
          </c:spPr>
          <c:invertIfNegative val="0"/>
          <c:dLbls>
            <c:dLbl>
              <c:idx val="1"/>
              <c:layout>
                <c:manualLayout>
                  <c:x val="7.0250026482046738E-3"/>
                  <c:y val="1.381612156446362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9C0-4DC8-9332-7253FB976DCD}"/>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[3]CasualRideLenHour!$F$13:$G$13</c:f>
              <c:strCache>
                <c:ptCount val="2"/>
                <c:pt idx="0">
                  <c:v>casual</c:v>
                </c:pt>
                <c:pt idx="1">
                  <c:v>member</c:v>
                </c:pt>
              </c:strCache>
            </c:strRef>
          </c:cat>
          <c:val>
            <c:numRef>
              <c:f>[3]CasualRideLenHour!$F$14:$G$14</c:f>
              <c:numCache>
                <c:formatCode>General</c:formatCode>
                <c:ptCount val="2"/>
                <c:pt idx="0">
                  <c:v>24.939777566666667</c:v>
                </c:pt>
                <c:pt idx="1">
                  <c:v>12.56001618</c:v>
                </c:pt>
              </c:numCache>
            </c:numRef>
          </c:val>
          <c:extLst>
            <c:ext xmlns:c16="http://schemas.microsoft.com/office/drawing/2014/chart" uri="{C3380CC4-5D6E-409C-BE32-E72D297353CC}">
              <c16:uniqueId val="{00000000-ADDD-4D45-BEEA-2B0FDAC682FC}"/>
            </c:ext>
          </c:extLst>
        </c:ser>
        <c:ser>
          <c:idx val="1"/>
          <c:order val="1"/>
          <c:tx>
            <c:strRef>
              <c:f>'D:\Case_Study\BikeShare\4_SummaryReport\AnalysisResult\[AnalysisDashboard.xlsx]CasualRideLenHour'!$E$15</c:f>
              <c:strCache>
                <c:ptCount val="1"/>
                <c:pt idx="0">
                  <c:v>Monday</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[3]CasualRideLenHour!$F$13:$G$13</c:f>
              <c:strCache>
                <c:ptCount val="2"/>
                <c:pt idx="0">
                  <c:v>casual</c:v>
                </c:pt>
                <c:pt idx="1">
                  <c:v>member</c:v>
                </c:pt>
              </c:strCache>
            </c:strRef>
          </c:cat>
          <c:val>
            <c:numRef>
              <c:f>[3]CasualRideLenHour!$F$15:$G$15</c:f>
              <c:numCache>
                <c:formatCode>General</c:formatCode>
                <c:ptCount val="2"/>
                <c:pt idx="0">
                  <c:v>21.075098116666666</c:v>
                </c:pt>
                <c:pt idx="1">
                  <c:v>10.920427030000001</c:v>
                </c:pt>
              </c:numCache>
            </c:numRef>
          </c:val>
          <c:extLst>
            <c:ext xmlns:c16="http://schemas.microsoft.com/office/drawing/2014/chart" uri="{C3380CC4-5D6E-409C-BE32-E72D297353CC}">
              <c16:uniqueId val="{00000001-ADDD-4D45-BEEA-2B0FDAC682FC}"/>
            </c:ext>
          </c:extLst>
        </c:ser>
        <c:ser>
          <c:idx val="2"/>
          <c:order val="2"/>
          <c:tx>
            <c:strRef>
              <c:f>'D:\Case_Study\BikeShare\4_SummaryReport\AnalysisResult\[AnalysisDashboard.xlsx]CasualRideLenHour'!$E$16</c:f>
              <c:strCache>
                <c:ptCount val="1"/>
                <c:pt idx="0">
                  <c:v>Tuesday</c:v>
                </c:pt>
              </c:strCache>
            </c:strRef>
          </c:tx>
          <c:spPr>
            <a:solidFill>
              <a:schemeClr val="accent3"/>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[3]CasualRideLenHour!$F$13:$G$13</c:f>
              <c:strCache>
                <c:ptCount val="2"/>
                <c:pt idx="0">
                  <c:v>casual</c:v>
                </c:pt>
                <c:pt idx="1">
                  <c:v>member</c:v>
                </c:pt>
              </c:strCache>
            </c:strRef>
          </c:cat>
          <c:val>
            <c:numRef>
              <c:f>[3]CasualRideLenHour!$F$16:$G$16</c:f>
              <c:numCache>
                <c:formatCode>General</c:formatCode>
                <c:ptCount val="2"/>
                <c:pt idx="0">
                  <c:v>18.932127600000001</c:v>
                </c:pt>
                <c:pt idx="1">
                  <c:v>10.92688042</c:v>
                </c:pt>
              </c:numCache>
            </c:numRef>
          </c:val>
          <c:extLst>
            <c:ext xmlns:c16="http://schemas.microsoft.com/office/drawing/2014/chart" uri="{C3380CC4-5D6E-409C-BE32-E72D297353CC}">
              <c16:uniqueId val="{00000002-ADDD-4D45-BEEA-2B0FDAC682FC}"/>
            </c:ext>
          </c:extLst>
        </c:ser>
        <c:ser>
          <c:idx val="3"/>
          <c:order val="3"/>
          <c:tx>
            <c:strRef>
              <c:f>'D:\Case_Study\BikeShare\4_SummaryReport\AnalysisResult\[AnalysisDashboard.xlsx]CasualRideLenHour'!$E$17</c:f>
              <c:strCache>
                <c:ptCount val="1"/>
                <c:pt idx="0">
                  <c:v>Wednesday</c:v>
                </c:pt>
              </c:strCache>
            </c:strRef>
          </c:tx>
          <c:spPr>
            <a:solidFill>
              <a:schemeClr val="accent4"/>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[3]CasualRideLenHour!$F$13:$G$13</c:f>
              <c:strCache>
                <c:ptCount val="2"/>
                <c:pt idx="0">
                  <c:v>casual</c:v>
                </c:pt>
                <c:pt idx="1">
                  <c:v>member</c:v>
                </c:pt>
              </c:strCache>
            </c:strRef>
          </c:cat>
          <c:val>
            <c:numRef>
              <c:f>[3]CasualRideLenHour!$F$17:$G$17</c:f>
              <c:numCache>
                <c:formatCode>General</c:formatCode>
                <c:ptCount val="2"/>
                <c:pt idx="0">
                  <c:v>18.561750883333332</c:v>
                </c:pt>
                <c:pt idx="1">
                  <c:v>10.745240681666667</c:v>
                </c:pt>
              </c:numCache>
            </c:numRef>
          </c:val>
          <c:extLst>
            <c:ext xmlns:c16="http://schemas.microsoft.com/office/drawing/2014/chart" uri="{C3380CC4-5D6E-409C-BE32-E72D297353CC}">
              <c16:uniqueId val="{00000003-ADDD-4D45-BEEA-2B0FDAC682FC}"/>
            </c:ext>
          </c:extLst>
        </c:ser>
        <c:ser>
          <c:idx val="4"/>
          <c:order val="4"/>
          <c:tx>
            <c:strRef>
              <c:f>'D:\Case_Study\BikeShare\4_SummaryReport\AnalysisResult\[AnalysisDashboard.xlsx]CasualRideLenHour'!$E$18</c:f>
              <c:strCache>
                <c:ptCount val="1"/>
                <c:pt idx="0">
                  <c:v>Thursday</c:v>
                </c:pt>
              </c:strCache>
            </c:strRef>
          </c:tx>
          <c:spPr>
            <a:solidFill>
              <a:schemeClr val="accent5"/>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[3]CasualRideLenHour!$F$13:$G$13</c:f>
              <c:strCache>
                <c:ptCount val="2"/>
                <c:pt idx="0">
                  <c:v>casual</c:v>
                </c:pt>
                <c:pt idx="1">
                  <c:v>member</c:v>
                </c:pt>
              </c:strCache>
            </c:strRef>
          </c:cat>
          <c:val>
            <c:numRef>
              <c:f>[3]CasualRideLenHour!$F$18:$G$18</c:f>
              <c:numCache>
                <c:formatCode>General</c:formatCode>
                <c:ptCount val="2"/>
                <c:pt idx="0">
                  <c:v>18.203558400000002</c:v>
                </c:pt>
                <c:pt idx="1">
                  <c:v>10.853400248333333</c:v>
                </c:pt>
              </c:numCache>
            </c:numRef>
          </c:val>
          <c:extLst>
            <c:ext xmlns:c16="http://schemas.microsoft.com/office/drawing/2014/chart" uri="{C3380CC4-5D6E-409C-BE32-E72D297353CC}">
              <c16:uniqueId val="{00000004-ADDD-4D45-BEEA-2B0FDAC682FC}"/>
            </c:ext>
          </c:extLst>
        </c:ser>
        <c:ser>
          <c:idx val="5"/>
          <c:order val="5"/>
          <c:tx>
            <c:strRef>
              <c:f>'D:\Case_Study\BikeShare\4_SummaryReport\AnalysisResult\[AnalysisDashboard.xlsx]CasualRideLenHour'!$E$19</c:f>
              <c:strCache>
                <c:ptCount val="1"/>
                <c:pt idx="0">
                  <c:v>Friday</c:v>
                </c:pt>
              </c:strCache>
            </c:strRef>
          </c:tx>
          <c:spPr>
            <a:solidFill>
              <a:schemeClr val="accent6"/>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[3]CasualRideLenHour!$F$13:$G$13</c:f>
              <c:strCache>
                <c:ptCount val="2"/>
                <c:pt idx="0">
                  <c:v>casual</c:v>
                </c:pt>
                <c:pt idx="1">
                  <c:v>member</c:v>
                </c:pt>
              </c:strCache>
            </c:strRef>
          </c:cat>
          <c:val>
            <c:numRef>
              <c:f>[3]CasualRideLenHour!$F$19:$G$19</c:f>
              <c:numCache>
                <c:formatCode>General</c:formatCode>
                <c:ptCount val="2"/>
                <c:pt idx="0">
                  <c:v>19.591501883333333</c:v>
                </c:pt>
                <c:pt idx="1">
                  <c:v>11.249311248333333</c:v>
                </c:pt>
              </c:numCache>
            </c:numRef>
          </c:val>
          <c:extLst>
            <c:ext xmlns:c16="http://schemas.microsoft.com/office/drawing/2014/chart" uri="{C3380CC4-5D6E-409C-BE32-E72D297353CC}">
              <c16:uniqueId val="{00000005-ADDD-4D45-BEEA-2B0FDAC682FC}"/>
            </c:ext>
          </c:extLst>
        </c:ser>
        <c:ser>
          <c:idx val="6"/>
          <c:order val="6"/>
          <c:tx>
            <c:strRef>
              <c:f>'D:\Case_Study\BikeShare\4_SummaryReport\AnalysisResult\[AnalysisDashboard.xlsx]CasualRideLenHour'!$E$20</c:f>
              <c:strCache>
                <c:ptCount val="1"/>
                <c:pt idx="0">
                  <c:v>Saturday</c:v>
                </c:pt>
              </c:strCache>
            </c:strRef>
          </c:tx>
          <c:spPr>
            <a:solidFill>
              <a:schemeClr val="accent1">
                <a:lumMod val="60000"/>
              </a:schemeClr>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[3]CasualRideLenHour!$F$13:$G$13</c:f>
              <c:strCache>
                <c:ptCount val="2"/>
                <c:pt idx="0">
                  <c:v>casual</c:v>
                </c:pt>
                <c:pt idx="1">
                  <c:v>member</c:v>
                </c:pt>
              </c:strCache>
            </c:strRef>
          </c:cat>
          <c:val>
            <c:numRef>
              <c:f>[3]CasualRideLenHour!$F$20:$G$20</c:f>
              <c:numCache>
                <c:formatCode>General</c:formatCode>
                <c:ptCount val="2"/>
                <c:pt idx="0">
                  <c:v>24.459123716666667</c:v>
                </c:pt>
                <c:pt idx="1">
                  <c:v>12.571362763333333</c:v>
                </c:pt>
              </c:numCache>
            </c:numRef>
          </c:val>
          <c:extLst>
            <c:ext xmlns:c16="http://schemas.microsoft.com/office/drawing/2014/chart" uri="{C3380CC4-5D6E-409C-BE32-E72D297353CC}">
              <c16:uniqueId val="{00000006-ADDD-4D45-BEEA-2B0FDAC682FC}"/>
            </c:ext>
          </c:extLst>
        </c:ser>
        <c:dLbls>
          <c:dLblPos val="outEnd"/>
          <c:showLegendKey val="0"/>
          <c:showVal val="1"/>
          <c:showCatName val="0"/>
          <c:showSerName val="0"/>
          <c:showPercent val="0"/>
          <c:showBubbleSize val="0"/>
        </c:dLbls>
        <c:gapWidth val="150"/>
        <c:axId val="251474144"/>
        <c:axId val="933776912"/>
      </c:barChart>
      <c:catAx>
        <c:axId val="251474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endParaRPr lang="en-US"/>
          </a:p>
        </c:txPr>
        <c:crossAx val="933776912"/>
        <c:crosses val="autoZero"/>
        <c:auto val="1"/>
        <c:lblAlgn val="ctr"/>
        <c:lblOffset val="100"/>
        <c:noMultiLvlLbl val="0"/>
      </c:catAx>
      <c:valAx>
        <c:axId val="933776912"/>
        <c:scaling>
          <c:orientation val="minMax"/>
        </c:scaling>
        <c:delete val="1"/>
        <c:axPos val="l"/>
        <c:title>
          <c:tx>
            <c:rich>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sz="1200" b="1" dirty="0">
                    <a:solidFill>
                      <a:schemeClr val="tx1"/>
                    </a:solidFill>
                  </a:rPr>
                  <a:t>Minutes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crossAx val="251474144"/>
        <c:crosses val="autoZero"/>
        <c:crossBetween val="between"/>
      </c:valAx>
      <c:spPr>
        <a:solidFill>
          <a:schemeClr val="accent3">
            <a:lumMod val="40000"/>
            <a:lumOff val="60000"/>
          </a:schemeClr>
        </a:solid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75000"/>
      </a:schemeClr>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'D:\Case_Study\BikeShare\4_SummaryReport\AnalysisResult\[AnalysisDashboard.xlsx]SeasonCount'!$F$14</c:f>
              <c:strCache>
                <c:ptCount val="1"/>
                <c:pt idx="0">
                  <c:v>2023FallRide</c:v>
                </c:pt>
              </c:strCache>
            </c:strRef>
          </c:tx>
          <c:dPt>
            <c:idx val="0"/>
            <c:bubble3D val="0"/>
            <c:spPr>
              <a:solidFill>
                <a:schemeClr val="accent1"/>
              </a:solidFill>
              <a:ln>
                <a:noFill/>
              </a:ln>
              <a:effectLst/>
            </c:spPr>
            <c:extLst>
              <c:ext xmlns:c16="http://schemas.microsoft.com/office/drawing/2014/chart" uri="{C3380CC4-5D6E-409C-BE32-E72D297353CC}">
                <c16:uniqueId val="{00000001-10E3-4166-AEE8-6DA1DAC4733E}"/>
              </c:ext>
            </c:extLst>
          </c:dPt>
          <c:dPt>
            <c:idx val="1"/>
            <c:bubble3D val="0"/>
            <c:spPr>
              <a:solidFill>
                <a:schemeClr val="accent2"/>
              </a:solidFill>
              <a:ln>
                <a:noFill/>
              </a:ln>
              <a:effectLst/>
            </c:spPr>
            <c:extLst>
              <c:ext xmlns:c16="http://schemas.microsoft.com/office/drawing/2014/chart" uri="{C3380CC4-5D6E-409C-BE32-E72D297353CC}">
                <c16:uniqueId val="{00000003-10E3-4166-AEE8-6DA1DAC4733E}"/>
              </c:ext>
            </c:extLst>
          </c:dPt>
          <c:dLbls>
            <c:dLbl>
              <c:idx val="0"/>
              <c:tx>
                <c:rich>
                  <a:bodyPr/>
                  <a:lstStyle/>
                  <a:p>
                    <a:r>
                      <a:rPr lang="en-US"/>
                      <a:t>47%</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10E3-4166-AEE8-6DA1DAC4733E}"/>
                </c:ext>
              </c:extLst>
            </c:dLbl>
            <c:dLbl>
              <c:idx val="1"/>
              <c:tx>
                <c:rich>
                  <a:bodyPr/>
                  <a:lstStyle/>
                  <a:p>
                    <a:r>
                      <a:rPr lang="en-US"/>
                      <a:t>53%</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10E3-4166-AEE8-6DA1DAC4733E}"/>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[3]SeasonCount!$G$13:$H$13</c:f>
              <c:strCache>
                <c:ptCount val="2"/>
                <c:pt idx="0">
                  <c:v>Casual</c:v>
                </c:pt>
                <c:pt idx="1">
                  <c:v>Member</c:v>
                </c:pt>
              </c:strCache>
            </c:strRef>
          </c:cat>
          <c:val>
            <c:numRef>
              <c:f>[3]SeasonCount!$G$14:$H$14</c:f>
              <c:numCache>
                <c:formatCode>General</c:formatCode>
                <c:ptCount val="2"/>
                <c:pt idx="0">
                  <c:v>72620</c:v>
                </c:pt>
                <c:pt idx="1">
                  <c:v>82803</c:v>
                </c:pt>
              </c:numCache>
            </c:numRef>
          </c:val>
          <c:extLst>
            <c:ext xmlns:c16="http://schemas.microsoft.com/office/drawing/2014/chart" uri="{C3380CC4-5D6E-409C-BE32-E72D297353CC}">
              <c16:uniqueId val="{00000004-10E3-4166-AEE8-6DA1DAC4733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'D:\Case_Study\BikeShare\4_SummaryReport\AnalysisResult\[AnalysisDashboard.xlsx]SeasonCount'!$F$10</c:f>
              <c:strCache>
                <c:ptCount val="1"/>
                <c:pt idx="0">
                  <c:v>2023SpringRide</c:v>
                </c:pt>
              </c:strCache>
            </c:strRef>
          </c:tx>
          <c:dPt>
            <c:idx val="0"/>
            <c:bubble3D val="0"/>
            <c:spPr>
              <a:solidFill>
                <a:schemeClr val="accent1"/>
              </a:solidFill>
              <a:ln>
                <a:noFill/>
              </a:ln>
              <a:effectLst/>
            </c:spPr>
            <c:extLst>
              <c:ext xmlns:c16="http://schemas.microsoft.com/office/drawing/2014/chart" uri="{C3380CC4-5D6E-409C-BE32-E72D297353CC}">
                <c16:uniqueId val="{00000001-1808-4FD6-9F94-220D4A898D5B}"/>
              </c:ext>
            </c:extLst>
          </c:dPt>
          <c:dPt>
            <c:idx val="1"/>
            <c:bubble3D val="0"/>
            <c:spPr>
              <a:solidFill>
                <a:schemeClr val="accent2"/>
              </a:solidFill>
              <a:ln>
                <a:noFill/>
              </a:ln>
              <a:effectLst/>
            </c:spPr>
            <c:extLst>
              <c:ext xmlns:c16="http://schemas.microsoft.com/office/drawing/2014/chart" uri="{C3380CC4-5D6E-409C-BE32-E72D297353CC}">
                <c16:uniqueId val="{00000003-1808-4FD6-9F94-220D4A898D5B}"/>
              </c:ext>
            </c:extLst>
          </c:dPt>
          <c:dLbls>
            <c:dLbl>
              <c:idx val="0"/>
              <c:layout>
                <c:manualLayout>
                  <c:x val="-0.15148495270711299"/>
                  <c:y val="0.22116576697965212"/>
                </c:manualLayout>
              </c:layout>
              <c:tx>
                <c:rich>
                  <a:bodyPr/>
                  <a:lstStyle/>
                  <a:p>
                    <a:r>
                      <a:rPr lang="en-US"/>
                      <a:t>23%</a:t>
                    </a:r>
                  </a:p>
                </c:rich>
              </c:tx>
              <c:dLblPos val="bestFit"/>
              <c:showLegendKey val="0"/>
              <c:showVal val="1"/>
              <c:showCatName val="0"/>
              <c:showSerName val="0"/>
              <c:showPercent val="0"/>
              <c:showBubbleSize val="0"/>
              <c:extLst>
                <c:ext xmlns:c15="http://schemas.microsoft.com/office/drawing/2012/chart" uri="{CE6537A1-D6FC-4f65-9D91-7224C49458BB}">
                  <c15:layout>
                    <c:manualLayout>
                      <c:w val="0.2482827751412148"/>
                      <c:h val="0.29461805555555554"/>
                    </c:manualLayout>
                  </c15:layout>
                  <c15:showDataLabelsRange val="0"/>
                </c:ext>
                <c:ext xmlns:c16="http://schemas.microsoft.com/office/drawing/2014/chart" uri="{C3380CC4-5D6E-409C-BE32-E72D297353CC}">
                  <c16:uniqueId val="{00000001-1808-4FD6-9F94-220D4A898D5B}"/>
                </c:ext>
              </c:extLst>
            </c:dLbl>
            <c:dLbl>
              <c:idx val="1"/>
              <c:layout>
                <c:manualLayout>
                  <c:x val="0.2448487294970563"/>
                  <c:y val="-0.22097889495131046"/>
                </c:manualLayout>
              </c:layout>
              <c:tx>
                <c:rich>
                  <a:bodyPr rot="0" spcFirstLastPara="1" vertOverflow="ellipsis" vert="horz" wrap="square" anchor="t" anchorCtr="0"/>
                  <a:lstStyle/>
                  <a:p>
                    <a:pPr algn="l">
                      <a:defRPr sz="900" b="1" i="0" u="none" strike="noStrike" kern="1200" baseline="0">
                        <a:solidFill>
                          <a:sysClr val="windowText" lastClr="000000"/>
                        </a:solidFill>
                        <a:latin typeface="+mn-lt"/>
                        <a:ea typeface="+mn-ea"/>
                        <a:cs typeface="+mn-cs"/>
                      </a:defRPr>
                    </a:pPr>
                    <a:r>
                      <a:rPr lang="en-US"/>
                      <a:t>77%</a:t>
                    </a:r>
                  </a:p>
                </c:rich>
              </c:tx>
              <c:spPr>
                <a:noFill/>
                <a:ln>
                  <a:noFill/>
                </a:ln>
                <a:effectLst/>
              </c:spPr>
              <c:txPr>
                <a:bodyPr rot="0" spcFirstLastPara="1" vertOverflow="ellipsis" vert="horz" wrap="square" anchor="t" anchorCtr="0"/>
                <a:lstStyle/>
                <a:p>
                  <a:pPr algn="l">
                    <a:defRPr sz="900" b="1" i="0" u="none" strike="noStrike" kern="1200" baseline="0">
                      <a:solidFill>
                        <a:sysClr val="windowText" lastClr="0000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29770211732696611"/>
                      <c:h val="0.22517361111111112"/>
                    </c:manualLayout>
                  </c15:layout>
                  <c15:showDataLabelsRange val="0"/>
                </c:ext>
                <c:ext xmlns:c16="http://schemas.microsoft.com/office/drawing/2014/chart" uri="{C3380CC4-5D6E-409C-BE32-E72D297353CC}">
                  <c16:uniqueId val="{00000003-1808-4FD6-9F94-220D4A898D5B}"/>
                </c:ext>
              </c:extLst>
            </c:dLbl>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extLst>
          </c:dLbls>
          <c:cat>
            <c:strRef>
              <c:f>[3]SeasonCount!$G$9:$H$9</c:f>
              <c:strCache>
                <c:ptCount val="2"/>
                <c:pt idx="0">
                  <c:v>Casual</c:v>
                </c:pt>
                <c:pt idx="1">
                  <c:v>Member</c:v>
                </c:pt>
              </c:strCache>
            </c:strRef>
          </c:cat>
          <c:val>
            <c:numRef>
              <c:f>[3]SeasonCount!$G$10:$H$10</c:f>
              <c:numCache>
                <c:formatCode>General</c:formatCode>
                <c:ptCount val="2"/>
                <c:pt idx="0">
                  <c:v>131267</c:v>
                </c:pt>
                <c:pt idx="1">
                  <c:v>444113</c:v>
                </c:pt>
              </c:numCache>
            </c:numRef>
          </c:val>
          <c:extLst>
            <c:ext xmlns:c16="http://schemas.microsoft.com/office/drawing/2014/chart" uri="{C3380CC4-5D6E-409C-BE32-E72D297353CC}">
              <c16:uniqueId val="{00000004-1808-4FD6-9F94-220D4A898D5B}"/>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b="1">
          <a:solidFill>
            <a:sysClr val="windowText" lastClr="000000"/>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1634978621270397"/>
          <c:y val="1.2670877077865267E-2"/>
          <c:w val="0.42550831879289169"/>
          <c:h val="0.61805555555555558"/>
        </c:manualLayout>
      </c:layout>
      <c:pieChart>
        <c:varyColors val="1"/>
        <c:ser>
          <c:idx val="0"/>
          <c:order val="0"/>
          <c:tx>
            <c:strRef>
              <c:f>'D:\Case_Study\BikeShare\4_SummaryReport\AnalysisResult\[AnalysisDashboard.xlsx]SeasonCount'!$F$12</c:f>
              <c:strCache>
                <c:ptCount val="1"/>
                <c:pt idx="0">
                  <c:v>2023SummerRide</c:v>
                </c:pt>
              </c:strCache>
            </c:strRef>
          </c:tx>
          <c:dPt>
            <c:idx val="0"/>
            <c:bubble3D val="0"/>
            <c:explosion val="2"/>
            <c:spPr>
              <a:solidFill>
                <a:schemeClr val="accent1"/>
              </a:solidFill>
              <a:ln>
                <a:noFill/>
              </a:ln>
              <a:effectLst/>
            </c:spPr>
            <c:extLst>
              <c:ext xmlns:c16="http://schemas.microsoft.com/office/drawing/2014/chart" uri="{C3380CC4-5D6E-409C-BE32-E72D297353CC}">
                <c16:uniqueId val="{00000001-51F1-42BA-9E5E-2ADFCA87AC2D}"/>
              </c:ext>
            </c:extLst>
          </c:dPt>
          <c:dPt>
            <c:idx val="1"/>
            <c:bubble3D val="0"/>
            <c:spPr>
              <a:solidFill>
                <a:schemeClr val="accent2"/>
              </a:solidFill>
              <a:ln>
                <a:noFill/>
              </a:ln>
              <a:effectLst/>
            </c:spPr>
            <c:extLst>
              <c:ext xmlns:c16="http://schemas.microsoft.com/office/drawing/2014/chart" uri="{C3380CC4-5D6E-409C-BE32-E72D297353CC}">
                <c16:uniqueId val="{00000003-51F1-42BA-9E5E-2ADFCA87AC2D}"/>
              </c:ext>
            </c:extLst>
          </c:dPt>
          <c:dLbls>
            <c:dLbl>
              <c:idx val="0"/>
              <c:layout>
                <c:manualLayout>
                  <c:x val="-0.16802576343155459"/>
                  <c:y val="6.9444444444444448E-2"/>
                </c:manualLayout>
              </c:layout>
              <c:tx>
                <c:rich>
                  <a:bodyPr/>
                  <a:lstStyle/>
                  <a:p>
                    <a:r>
                      <a:rPr lang="en-US">
                        <a:solidFill>
                          <a:sysClr val="windowText" lastClr="000000"/>
                        </a:solidFill>
                      </a:rPr>
                      <a:t>41%</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51F1-42BA-9E5E-2ADFCA87AC2D}"/>
                </c:ext>
              </c:extLst>
            </c:dLbl>
            <c:dLbl>
              <c:idx val="1"/>
              <c:layout>
                <c:manualLayout>
                  <c:x val="0.14825802655725406"/>
                  <c:y val="-8.6805555555555552E-2"/>
                </c:manualLayout>
              </c:layout>
              <c:tx>
                <c:rich>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r>
                      <a:rPr lang="en-US" b="1"/>
                      <a:t>59%</a:t>
                    </a:r>
                  </a:p>
                </c:rich>
              </c:tx>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51F1-42BA-9E5E-2ADFCA87AC2D}"/>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[3]SeasonCount!$G$11:$H$11</c:f>
              <c:strCache>
                <c:ptCount val="2"/>
                <c:pt idx="0">
                  <c:v>Casual</c:v>
                </c:pt>
                <c:pt idx="1">
                  <c:v>Member</c:v>
                </c:pt>
              </c:strCache>
            </c:strRef>
          </c:cat>
          <c:val>
            <c:numRef>
              <c:f>[3]SeasonCount!$G$12:$H$12</c:f>
              <c:numCache>
                <c:formatCode>General</c:formatCode>
                <c:ptCount val="2"/>
                <c:pt idx="0">
                  <c:v>176460</c:v>
                </c:pt>
                <c:pt idx="1">
                  <c:v>256865</c:v>
                </c:pt>
              </c:numCache>
            </c:numRef>
          </c:val>
          <c:extLst>
            <c:ext xmlns:c16="http://schemas.microsoft.com/office/drawing/2014/chart" uri="{C3380CC4-5D6E-409C-BE32-E72D297353CC}">
              <c16:uniqueId val="{00000004-51F1-42BA-9E5E-2ADFCA87AC2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dirty="0">
                <a:solidFill>
                  <a:schemeClr val="tx1"/>
                </a:solidFill>
              </a:rPr>
              <a:t>Hourly</a:t>
            </a:r>
          </a:p>
        </c:rich>
      </c:tx>
      <c:layout>
        <c:manualLayout>
          <c:xMode val="edge"/>
          <c:yMode val="edge"/>
          <c:x val="0.42681333323487736"/>
          <c:y val="4.1666666666666664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0989720034995628E-2"/>
          <c:y val="0.17118055555555556"/>
          <c:w val="0.87081583552055997"/>
          <c:h val="0.66772036307961502"/>
        </c:manualLayout>
      </c:layout>
      <c:barChart>
        <c:barDir val="col"/>
        <c:grouping val="stacked"/>
        <c:varyColors val="0"/>
        <c:ser>
          <c:idx val="0"/>
          <c:order val="0"/>
          <c:tx>
            <c:v>casual</c:v>
          </c:tx>
          <c:spPr>
            <a:solidFill>
              <a:srgbClr val="0070C0"/>
            </a:solidFill>
            <a:ln>
              <a:noFill/>
            </a:ln>
            <a:effectLst/>
          </c:spPr>
          <c:invertIfNegative val="0"/>
          <c:cat>
            <c:strLit>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Lit>
          </c:cat>
          <c:val>
            <c:numLit>
              <c:formatCode>General</c:formatCode>
              <c:ptCount val="24"/>
              <c:pt idx="0">
                <c:v>6958</c:v>
              </c:pt>
              <c:pt idx="1">
                <c:v>4620</c:v>
              </c:pt>
              <c:pt idx="2">
                <c:v>3002</c:v>
              </c:pt>
              <c:pt idx="3">
                <c:v>1697</c:v>
              </c:pt>
              <c:pt idx="4">
                <c:v>1308</c:v>
              </c:pt>
              <c:pt idx="5">
                <c:v>2199</c:v>
              </c:pt>
              <c:pt idx="6">
                <c:v>5950</c:v>
              </c:pt>
              <c:pt idx="7">
                <c:v>10061</c:v>
              </c:pt>
              <c:pt idx="8">
                <c:v>13337</c:v>
              </c:pt>
              <c:pt idx="9">
                <c:v>12506</c:v>
              </c:pt>
              <c:pt idx="10">
                <c:v>14904</c:v>
              </c:pt>
              <c:pt idx="11">
                <c:v>19172</c:v>
              </c:pt>
              <c:pt idx="12">
                <c:v>23128</c:v>
              </c:pt>
              <c:pt idx="13">
                <c:v>25363</c:v>
              </c:pt>
              <c:pt idx="14">
                <c:v>26985</c:v>
              </c:pt>
              <c:pt idx="15">
                <c:v>30014</c:v>
              </c:pt>
              <c:pt idx="16">
                <c:v>34083</c:v>
              </c:pt>
              <c:pt idx="17">
                <c:v>37385</c:v>
              </c:pt>
              <c:pt idx="18">
                <c:v>32047</c:v>
              </c:pt>
              <c:pt idx="19">
                <c:v>23497</c:v>
              </c:pt>
              <c:pt idx="20">
                <c:v>16837</c:v>
              </c:pt>
              <c:pt idx="21">
                <c:v>14215</c:v>
              </c:pt>
              <c:pt idx="22">
                <c:v>12093</c:v>
              </c:pt>
              <c:pt idx="23">
                <c:v>8986</c:v>
              </c:pt>
            </c:numLit>
          </c:val>
          <c:extLst>
            <c:ext xmlns:c16="http://schemas.microsoft.com/office/drawing/2014/chart" uri="{C3380CC4-5D6E-409C-BE32-E72D297353CC}">
              <c16:uniqueId val="{00000000-9CBD-40B0-A857-5D6EB448025A}"/>
            </c:ext>
          </c:extLst>
        </c:ser>
        <c:ser>
          <c:idx val="1"/>
          <c:order val="1"/>
          <c:tx>
            <c:v>member</c:v>
          </c:tx>
          <c:spPr>
            <a:solidFill>
              <a:schemeClr val="accent2"/>
            </a:solidFill>
            <a:ln>
              <a:noFill/>
            </a:ln>
            <a:effectLst/>
          </c:spPr>
          <c:invertIfNegative val="0"/>
          <c:cat>
            <c:strLit>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Lit>
          </c:cat>
          <c:val>
            <c:numLit>
              <c:formatCode>General</c:formatCode>
              <c:ptCount val="24"/>
              <c:pt idx="0">
                <c:v>7534</c:v>
              </c:pt>
              <c:pt idx="1">
                <c:v>4594</c:v>
              </c:pt>
              <c:pt idx="2">
                <c:v>2745</c:v>
              </c:pt>
              <c:pt idx="3">
                <c:v>1757</c:v>
              </c:pt>
              <c:pt idx="4">
                <c:v>1937</c:v>
              </c:pt>
              <c:pt idx="5">
                <c:v>7222</c:v>
              </c:pt>
              <c:pt idx="6">
                <c:v>22342</c:v>
              </c:pt>
              <c:pt idx="7">
                <c:v>41263</c:v>
              </c:pt>
              <c:pt idx="8">
                <c:v>52528</c:v>
              </c:pt>
              <c:pt idx="9">
                <c:v>35702</c:v>
              </c:pt>
              <c:pt idx="10">
                <c:v>32107</c:v>
              </c:pt>
              <c:pt idx="11">
                <c:v>38034</c:v>
              </c:pt>
              <c:pt idx="12">
                <c:v>43081</c:v>
              </c:pt>
              <c:pt idx="13">
                <c:v>43608</c:v>
              </c:pt>
              <c:pt idx="14">
                <c:v>44052</c:v>
              </c:pt>
              <c:pt idx="15">
                <c:v>54086</c:v>
              </c:pt>
              <c:pt idx="16">
                <c:v>71258</c:v>
              </c:pt>
              <c:pt idx="17">
                <c:v>84275</c:v>
              </c:pt>
              <c:pt idx="18">
                <c:v>65602</c:v>
              </c:pt>
              <c:pt idx="19">
                <c:v>45846</c:v>
              </c:pt>
              <c:pt idx="20">
                <c:v>30820</c:v>
              </c:pt>
              <c:pt idx="21">
                <c:v>23960</c:v>
              </c:pt>
              <c:pt idx="22">
                <c:v>17673</c:v>
              </c:pt>
              <c:pt idx="23">
                <c:v>11755</c:v>
              </c:pt>
            </c:numLit>
          </c:val>
          <c:extLst>
            <c:ext xmlns:c16="http://schemas.microsoft.com/office/drawing/2014/chart" uri="{C3380CC4-5D6E-409C-BE32-E72D297353CC}">
              <c16:uniqueId val="{00000001-9CBD-40B0-A857-5D6EB448025A}"/>
            </c:ext>
          </c:extLst>
        </c:ser>
        <c:dLbls>
          <c:showLegendKey val="0"/>
          <c:showVal val="0"/>
          <c:showCatName val="0"/>
          <c:showSerName val="0"/>
          <c:showPercent val="0"/>
          <c:showBubbleSize val="0"/>
        </c:dLbls>
        <c:gapWidth val="150"/>
        <c:overlap val="100"/>
        <c:axId val="116957759"/>
        <c:axId val="279237919"/>
      </c:barChart>
      <c:catAx>
        <c:axId val="116957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279237919"/>
        <c:crosses val="autoZero"/>
        <c:auto val="1"/>
        <c:lblAlgn val="ctr"/>
        <c:lblOffset val="100"/>
        <c:noMultiLvlLbl val="0"/>
      </c:catAx>
      <c:valAx>
        <c:axId val="279237919"/>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solidFill>
                      <a:sysClr val="windowText" lastClr="000000"/>
                    </a:solidFill>
                  </a:rPr>
                  <a:t>Number of Users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16957759"/>
        <c:crosses val="autoZero"/>
        <c:crossBetween val="between"/>
      </c:valAx>
      <c:spPr>
        <a:solidFill>
          <a:schemeClr val="accent3">
            <a:lumMod val="40000"/>
            <a:lumOff val="6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75000"/>
      </a:schemeClr>
    </a:solidFill>
    <a:ln w="19050" cap="flat" cmpd="sng" algn="ctr">
      <a:solidFill>
        <a:schemeClr val="tx1"/>
      </a:solidFill>
      <a:round/>
    </a:ln>
    <a:effectLst/>
  </c:spPr>
  <c:txPr>
    <a:bodyPr/>
    <a:lstStyle/>
    <a:p>
      <a:pPr>
        <a:defRPr/>
      </a:pPr>
      <a:endParaRPr lang="en-US"/>
    </a:p>
  </c:txPr>
  <c:externalData r:id="rId3">
    <c:autoUpdate val="0"/>
  </c:externalData>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dirty="0">
                <a:solidFill>
                  <a:schemeClr val="tx1"/>
                </a:solidFill>
              </a:rPr>
              <a:t>Day</a:t>
            </a:r>
            <a:r>
              <a:rPr lang="en-US" sz="1600" b="1" baseline="0" dirty="0">
                <a:solidFill>
                  <a:schemeClr val="tx1"/>
                </a:solidFill>
              </a:rPr>
              <a:t> of Week</a:t>
            </a:r>
            <a:endParaRPr lang="en-US" sz="1600" b="1" dirty="0">
              <a:solidFill>
                <a:schemeClr val="tx1"/>
              </a:solidFill>
            </a:endParaRPr>
          </a:p>
        </c:rich>
      </c:tx>
      <c:layout>
        <c:manualLayout>
          <c:xMode val="edge"/>
          <c:yMode val="edge"/>
          <c:x val="0.40367271591785753"/>
          <c:y val="2.7777777777777776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3563081745830211E-2"/>
          <c:y val="0.18508858267716535"/>
          <c:w val="0.87507209746929782"/>
          <c:h val="0.6513949037620298"/>
        </c:manualLayout>
      </c:layout>
      <c:barChart>
        <c:barDir val="col"/>
        <c:grouping val="clustered"/>
        <c:varyColors val="0"/>
        <c:ser>
          <c:idx val="0"/>
          <c:order val="0"/>
          <c:tx>
            <c:v>casual</c:v>
          </c:tx>
          <c:spPr>
            <a:solidFill>
              <a:srgbClr val="0070C0"/>
            </a:solidFill>
            <a:ln>
              <a:noFill/>
            </a:ln>
            <a:effectLst/>
          </c:spPr>
          <c:invertIfNegative val="0"/>
          <c:cat>
            <c:strLit>
              <c:ptCount val="7"/>
              <c:pt idx="0">
                <c:v>Sunday</c:v>
              </c:pt>
              <c:pt idx="1">
                <c:v>Monday</c:v>
              </c:pt>
              <c:pt idx="2">
                <c:v>Tuesday</c:v>
              </c:pt>
              <c:pt idx="3">
                <c:v>Wednesday</c:v>
              </c:pt>
              <c:pt idx="4">
                <c:v>Thursday</c:v>
              </c:pt>
              <c:pt idx="5">
                <c:v>Friday</c:v>
              </c:pt>
              <c:pt idx="6">
                <c:v>Saturday</c:v>
              </c:pt>
            </c:strLit>
          </c:cat>
          <c:val>
            <c:numLit>
              <c:formatCode>General</c:formatCode>
              <c:ptCount val="7"/>
              <c:pt idx="0">
                <c:v>58789</c:v>
              </c:pt>
              <c:pt idx="1">
                <c:v>46631</c:v>
              </c:pt>
              <c:pt idx="2">
                <c:v>50094</c:v>
              </c:pt>
              <c:pt idx="3">
                <c:v>48185</c:v>
              </c:pt>
              <c:pt idx="4">
                <c:v>50964</c:v>
              </c:pt>
              <c:pt idx="5">
                <c:v>56540</c:v>
              </c:pt>
              <c:pt idx="6">
                <c:v>69144</c:v>
              </c:pt>
            </c:numLit>
          </c:val>
          <c:extLst>
            <c:ext xmlns:c16="http://schemas.microsoft.com/office/drawing/2014/chart" uri="{C3380CC4-5D6E-409C-BE32-E72D297353CC}">
              <c16:uniqueId val="{00000000-09EF-432B-8E69-73836E4FFCE9}"/>
            </c:ext>
          </c:extLst>
        </c:ser>
        <c:ser>
          <c:idx val="1"/>
          <c:order val="1"/>
          <c:tx>
            <c:v>member</c:v>
          </c:tx>
          <c:spPr>
            <a:solidFill>
              <a:schemeClr val="accent2"/>
            </a:solidFill>
            <a:ln>
              <a:noFill/>
            </a:ln>
            <a:effectLst/>
          </c:spPr>
          <c:invertIfNegative val="0"/>
          <c:cat>
            <c:strLit>
              <c:ptCount val="7"/>
              <c:pt idx="0">
                <c:v>Sunday</c:v>
              </c:pt>
              <c:pt idx="1">
                <c:v>Monday</c:v>
              </c:pt>
              <c:pt idx="2">
                <c:v>Tuesday</c:v>
              </c:pt>
              <c:pt idx="3">
                <c:v>Wednesday</c:v>
              </c:pt>
              <c:pt idx="4">
                <c:v>Thursday</c:v>
              </c:pt>
              <c:pt idx="5">
                <c:v>Friday</c:v>
              </c:pt>
              <c:pt idx="6">
                <c:v>Saturday</c:v>
              </c:pt>
            </c:strLit>
          </c:cat>
          <c:val>
            <c:numLit>
              <c:formatCode>General</c:formatCode>
              <c:ptCount val="7"/>
              <c:pt idx="0">
                <c:v>86525</c:v>
              </c:pt>
              <c:pt idx="1">
                <c:v>109001</c:v>
              </c:pt>
              <c:pt idx="2">
                <c:v>129776</c:v>
              </c:pt>
              <c:pt idx="3">
                <c:v>128863</c:v>
              </c:pt>
              <c:pt idx="4">
                <c:v>124138</c:v>
              </c:pt>
              <c:pt idx="5">
                <c:v>111627</c:v>
              </c:pt>
              <c:pt idx="6">
                <c:v>93851</c:v>
              </c:pt>
            </c:numLit>
          </c:val>
          <c:extLst>
            <c:ext xmlns:c16="http://schemas.microsoft.com/office/drawing/2014/chart" uri="{C3380CC4-5D6E-409C-BE32-E72D297353CC}">
              <c16:uniqueId val="{00000001-09EF-432B-8E69-73836E4FFCE9}"/>
            </c:ext>
          </c:extLst>
        </c:ser>
        <c:dLbls>
          <c:showLegendKey val="0"/>
          <c:showVal val="0"/>
          <c:showCatName val="0"/>
          <c:showSerName val="0"/>
          <c:showPercent val="0"/>
          <c:showBubbleSize val="0"/>
        </c:dLbls>
        <c:gapWidth val="150"/>
        <c:axId val="116965439"/>
        <c:axId val="279254783"/>
      </c:barChart>
      <c:catAx>
        <c:axId val="1169654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50" b="1" i="0" u="none" strike="noStrike" kern="1200" baseline="0">
                <a:solidFill>
                  <a:sysClr val="windowText" lastClr="000000"/>
                </a:solidFill>
                <a:latin typeface="+mn-lt"/>
                <a:ea typeface="+mn-ea"/>
                <a:cs typeface="+mn-cs"/>
              </a:defRPr>
            </a:pPr>
            <a:endParaRPr lang="en-US"/>
          </a:p>
        </c:txPr>
        <c:crossAx val="279254783"/>
        <c:crosses val="autoZero"/>
        <c:auto val="1"/>
        <c:lblAlgn val="ctr"/>
        <c:lblOffset val="100"/>
        <c:noMultiLvlLbl val="0"/>
      </c:catAx>
      <c:valAx>
        <c:axId val="279254783"/>
        <c:scaling>
          <c:orientation val="minMax"/>
        </c:scaling>
        <c:delete val="1"/>
        <c:axPos val="l"/>
        <c:numFmt formatCode="General" sourceLinked="1"/>
        <c:majorTickMark val="none"/>
        <c:minorTickMark val="none"/>
        <c:tickLblPos val="nextTo"/>
        <c:crossAx val="116965439"/>
        <c:crosses val="autoZero"/>
        <c:crossBetween val="between"/>
      </c:valAx>
      <c:spPr>
        <a:solidFill>
          <a:schemeClr val="accent3">
            <a:lumMod val="40000"/>
            <a:lumOff val="6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75000"/>
      </a:schemeClr>
    </a:solidFill>
    <a:ln w="19050" cap="flat" cmpd="sng" algn="ctr">
      <a:solidFill>
        <a:schemeClr val="tx1"/>
      </a:solidFill>
      <a:round/>
    </a:ln>
    <a:effectLst/>
  </c:spPr>
  <c:txPr>
    <a:bodyPr/>
    <a:lstStyle/>
    <a:p>
      <a:pPr>
        <a:defRPr/>
      </a:pPr>
      <a:endParaRPr lang="en-US"/>
    </a:p>
  </c:txPr>
  <c:externalData r:id="rId3">
    <c:autoUpdate val="0"/>
  </c:externalData>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dirty="0">
                <a:solidFill>
                  <a:schemeClr val="tx1"/>
                </a:solidFill>
              </a:rPr>
              <a:t>Hourly</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1"/>
          <c:order val="0"/>
          <c:spPr>
            <a:ln w="31750" cap="rnd">
              <a:solidFill>
                <a:srgbClr val="0070C0"/>
              </a:solidFill>
              <a:round/>
            </a:ln>
            <a:effectLst/>
          </c:spPr>
          <c:marker>
            <c:symbol val="circle"/>
            <c:size val="5"/>
            <c:spPr>
              <a:solidFill>
                <a:srgbClr val="0070C0"/>
              </a:solidFill>
              <a:ln w="15875" cap="rnd">
                <a:solidFill>
                  <a:srgbClr val="0070C0"/>
                </a:solidFill>
              </a:ln>
              <a:effectLst/>
            </c:spPr>
          </c:marker>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[2]UserTypeRideLengthHour!$B$3:$B$26</c:f>
              <c:numCache>
                <c:formatCode>General</c:formatCode>
                <c:ptCount val="24"/>
                <c:pt idx="0">
                  <c:v>24.120199766666666</c:v>
                </c:pt>
                <c:pt idx="1">
                  <c:v>20.44919913333333</c:v>
                </c:pt>
                <c:pt idx="2">
                  <c:v>19.8562847</c:v>
                </c:pt>
                <c:pt idx="3">
                  <c:v>31.641828716666666</c:v>
                </c:pt>
                <c:pt idx="4">
                  <c:v>21.048318049999999</c:v>
                </c:pt>
                <c:pt idx="5">
                  <c:v>11.889290586666668</c:v>
                </c:pt>
                <c:pt idx="6">
                  <c:v>13.698560223333335</c:v>
                </c:pt>
                <c:pt idx="7">
                  <c:v>13.571001888333333</c:v>
                </c:pt>
                <c:pt idx="8">
                  <c:v>16.119013521666666</c:v>
                </c:pt>
                <c:pt idx="9">
                  <c:v>18.541358816666666</c:v>
                </c:pt>
                <c:pt idx="10">
                  <c:v>21.129357883333334</c:v>
                </c:pt>
                <c:pt idx="11">
                  <c:v>24.225784133333331</c:v>
                </c:pt>
                <c:pt idx="12">
                  <c:v>22.9498602</c:v>
                </c:pt>
                <c:pt idx="13">
                  <c:v>24.132298366666664</c:v>
                </c:pt>
                <c:pt idx="14">
                  <c:v>25.699420050000001</c:v>
                </c:pt>
                <c:pt idx="15">
                  <c:v>25.003342883333335</c:v>
                </c:pt>
                <c:pt idx="16">
                  <c:v>20.685627733333334</c:v>
                </c:pt>
                <c:pt idx="17">
                  <c:v>20.785794666666668</c:v>
                </c:pt>
                <c:pt idx="18">
                  <c:v>19.871971900000002</c:v>
                </c:pt>
                <c:pt idx="19">
                  <c:v>18.948298366666666</c:v>
                </c:pt>
                <c:pt idx="20">
                  <c:v>20.345311916666667</c:v>
                </c:pt>
                <c:pt idx="21">
                  <c:v>18.985977250000001</c:v>
                </c:pt>
                <c:pt idx="22">
                  <c:v>18.923925683333334</c:v>
                </c:pt>
                <c:pt idx="23">
                  <c:v>16.975289333333333</c:v>
                </c:pt>
              </c:numCache>
            </c:numRef>
          </c:val>
          <c:smooth val="0"/>
          <c:extLst>
            <c:ext xmlns:c15="http://schemas.microsoft.com/office/drawing/2012/chart" uri="{02D57815-91ED-43cb-92C2-25804820EDAC}">
              <c15:filteredSeriesTitle>
                <c15:tx>
                  <c:strRef>
                    <c:extLst>
                      <c:ext uri="{02D57815-91ED-43cb-92C2-25804820EDAC}">
                        <c15:formulaRef>
                          <c15:sqref>'D:\Case_Study\BikeShare\Analysis Results\UserTypeRideLengthTime\[UserTypeRideLengthHour.csv]UserTypeRideLengthHour'!$B$2</c15:sqref>
                        </c15:formulaRef>
                      </c:ext>
                    </c:extLst>
                    <c:strCache>
                      <c:ptCount val="1"/>
                      <c:pt idx="0">
                        <c:v>casual</c:v>
                      </c:pt>
                    </c:strCache>
                  </c:strRef>
                </c15:tx>
              </c15:filteredSeriesTitle>
            </c:ext>
            <c:ext xmlns:c16="http://schemas.microsoft.com/office/drawing/2014/chart" uri="{C3380CC4-5D6E-409C-BE32-E72D297353CC}">
              <c16:uniqueId val="{00000000-6DE2-4972-9997-E951671B29AA}"/>
            </c:ext>
          </c:extLst>
        </c:ser>
        <c:ser>
          <c:idx val="2"/>
          <c:order val="1"/>
          <c:spPr>
            <a:ln w="31750" cap="rnd">
              <a:solidFill>
                <a:schemeClr val="accent2"/>
              </a:solidFill>
              <a:round/>
            </a:ln>
            <a:effectLst/>
          </c:spPr>
          <c:marker>
            <c:symbol val="circle"/>
            <c:size val="5"/>
            <c:spPr>
              <a:solidFill>
                <a:schemeClr val="accent2"/>
              </a:solidFill>
              <a:ln w="15875">
                <a:solidFill>
                  <a:schemeClr val="accent2"/>
                </a:solidFill>
              </a:ln>
              <a:effectLst/>
            </c:spPr>
          </c:marker>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[2]UserTypeRideLengthHour!$C$3:$C$26</c:f>
              <c:numCache>
                <c:formatCode>General</c:formatCode>
                <c:ptCount val="24"/>
                <c:pt idx="0">
                  <c:v>10.743761613333334</c:v>
                </c:pt>
                <c:pt idx="1">
                  <c:v>11.703439268333334</c:v>
                </c:pt>
                <c:pt idx="2">
                  <c:v>12.934007286666667</c:v>
                </c:pt>
                <c:pt idx="3">
                  <c:v>11.263204325</c:v>
                </c:pt>
                <c:pt idx="4">
                  <c:v>10.988616416666668</c:v>
                </c:pt>
                <c:pt idx="5">
                  <c:v>8.7146289116666669</c:v>
                </c:pt>
                <c:pt idx="6">
                  <c:v>9.6357764150000005</c:v>
                </c:pt>
                <c:pt idx="7">
                  <c:v>10.321492619999999</c:v>
                </c:pt>
                <c:pt idx="8">
                  <c:v>10.520562683333333</c:v>
                </c:pt>
                <c:pt idx="9">
                  <c:v>10.689895056666668</c:v>
                </c:pt>
                <c:pt idx="10">
                  <c:v>11.304322525</c:v>
                </c:pt>
                <c:pt idx="11">
                  <c:v>12.044435679999999</c:v>
                </c:pt>
                <c:pt idx="12">
                  <c:v>11.148223888333332</c:v>
                </c:pt>
                <c:pt idx="13">
                  <c:v>11.187236286666666</c:v>
                </c:pt>
                <c:pt idx="14">
                  <c:v>11.6213789</c:v>
                </c:pt>
                <c:pt idx="15">
                  <c:v>11.741961566666667</c:v>
                </c:pt>
                <c:pt idx="16">
                  <c:v>11.846210483333333</c:v>
                </c:pt>
                <c:pt idx="17">
                  <c:v>12.186155443333332</c:v>
                </c:pt>
                <c:pt idx="18">
                  <c:v>11.67656169</c:v>
                </c:pt>
                <c:pt idx="19">
                  <c:v>11.198180503333333</c:v>
                </c:pt>
                <c:pt idx="20">
                  <c:v>11.089018494999999</c:v>
                </c:pt>
                <c:pt idx="21">
                  <c:v>10.685950889999999</c:v>
                </c:pt>
                <c:pt idx="22">
                  <c:v>11.097519756666665</c:v>
                </c:pt>
                <c:pt idx="23">
                  <c:v>11.260116263333334</c:v>
                </c:pt>
              </c:numCache>
            </c:numRef>
          </c:val>
          <c:smooth val="0"/>
          <c:extLst>
            <c:ext xmlns:c15="http://schemas.microsoft.com/office/drawing/2012/chart" uri="{02D57815-91ED-43cb-92C2-25804820EDAC}">
              <c15:filteredSeriesTitle>
                <c15:tx>
                  <c:strRef>
                    <c:extLst>
                      <c:ext uri="{02D57815-91ED-43cb-92C2-25804820EDAC}">
                        <c15:formulaRef>
                          <c15:sqref>'D:\Case_Study\BikeShare\Analysis Results\UserTypeRideLengthTime\[UserTypeRideLengthHour.csv]UserTypeRideLengthHour'!$C$2</c15:sqref>
                        </c15:formulaRef>
                      </c:ext>
                    </c:extLst>
                    <c:strCache>
                      <c:ptCount val="1"/>
                      <c:pt idx="0">
                        <c:v>member</c:v>
                      </c:pt>
                    </c:strCache>
                  </c:strRef>
                </c15:tx>
              </c15:filteredSeriesTitle>
            </c:ext>
            <c:ext xmlns:c16="http://schemas.microsoft.com/office/drawing/2014/chart" uri="{C3380CC4-5D6E-409C-BE32-E72D297353CC}">
              <c16:uniqueId val="{00000001-6DE2-4972-9997-E951671B29AA}"/>
            </c:ext>
          </c:extLst>
        </c:ser>
        <c:dLbls>
          <c:dLblPos val="t"/>
          <c:showLegendKey val="0"/>
          <c:showVal val="1"/>
          <c:showCatName val="0"/>
          <c:showSerName val="0"/>
          <c:showPercent val="0"/>
          <c:showBubbleSize val="0"/>
        </c:dLbls>
        <c:marker val="1"/>
        <c:smooth val="0"/>
        <c:axId val="752294288"/>
        <c:axId val="799010544"/>
      </c:lineChart>
      <c:catAx>
        <c:axId val="7522942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799010544"/>
        <c:crosses val="autoZero"/>
        <c:auto val="1"/>
        <c:lblAlgn val="ctr"/>
        <c:lblOffset val="100"/>
        <c:noMultiLvlLbl val="0"/>
      </c:catAx>
      <c:valAx>
        <c:axId val="799010544"/>
        <c:scaling>
          <c:orientation val="minMax"/>
        </c:scaling>
        <c:delete val="1"/>
        <c:axPos val="l"/>
        <c:title>
          <c:tx>
            <c:rich>
              <a:bodyPr rot="-540000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r>
                  <a:rPr lang="en-US" sz="1200" b="1">
                    <a:solidFill>
                      <a:sysClr val="windowText" lastClr="000000"/>
                    </a:solidFill>
                  </a:rPr>
                  <a:t>Minutes</a:t>
                </a:r>
              </a:p>
            </c:rich>
          </c:tx>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crossAx val="752294288"/>
        <c:crosses val="autoZero"/>
        <c:crossBetween val="between"/>
      </c:valAx>
      <c:spPr>
        <a:solidFill>
          <a:schemeClr val="accent3">
            <a:lumMod val="40000"/>
            <a:lumOff val="6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75000"/>
      </a:schemeClr>
    </a:solidFill>
    <a:ln w="9525" cap="flat" cmpd="sng" algn="ctr">
      <a:no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dirty="0">
                <a:solidFill>
                  <a:schemeClr val="tx1"/>
                </a:solidFill>
              </a:rPr>
              <a:t>Day of Week</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'D:\Case_Study\BikeShare\4_SummaryReport\AnalysisResult\[AnalysisDashboard.xlsx]CasualRideLenHour'!$E$14</c:f>
              <c:strCache>
                <c:ptCount val="1"/>
                <c:pt idx="0">
                  <c:v>Sunday</c:v>
                </c:pt>
              </c:strCache>
            </c:strRef>
          </c:tx>
          <c:spPr>
            <a:solidFill>
              <a:schemeClr val="accent1"/>
            </a:solidFill>
            <a:ln>
              <a:solidFill>
                <a:srgbClr val="0070C0"/>
              </a:solidFill>
            </a:ln>
            <a:effectLst/>
          </c:spPr>
          <c:invertIfNegative val="0"/>
          <c:dLbls>
            <c:dLbl>
              <c:idx val="1"/>
              <c:layout>
                <c:manualLayout>
                  <c:x val="7.0250026482046738E-3"/>
                  <c:y val="1.381612156446362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9C0-4DC8-9332-7253FB976DCD}"/>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[3]CasualRideLenHour!$F$13:$G$13</c:f>
              <c:strCache>
                <c:ptCount val="2"/>
                <c:pt idx="0">
                  <c:v>casual</c:v>
                </c:pt>
                <c:pt idx="1">
                  <c:v>member</c:v>
                </c:pt>
              </c:strCache>
            </c:strRef>
          </c:cat>
          <c:val>
            <c:numRef>
              <c:f>[3]CasualRideLenHour!$F$14:$G$14</c:f>
              <c:numCache>
                <c:formatCode>General</c:formatCode>
                <c:ptCount val="2"/>
                <c:pt idx="0">
                  <c:v>24.939777566666667</c:v>
                </c:pt>
                <c:pt idx="1">
                  <c:v>12.56001618</c:v>
                </c:pt>
              </c:numCache>
            </c:numRef>
          </c:val>
          <c:extLst>
            <c:ext xmlns:c16="http://schemas.microsoft.com/office/drawing/2014/chart" uri="{C3380CC4-5D6E-409C-BE32-E72D297353CC}">
              <c16:uniqueId val="{00000000-ADDD-4D45-BEEA-2B0FDAC682FC}"/>
            </c:ext>
          </c:extLst>
        </c:ser>
        <c:ser>
          <c:idx val="1"/>
          <c:order val="1"/>
          <c:tx>
            <c:strRef>
              <c:f>'D:\Case_Study\BikeShare\4_SummaryReport\AnalysisResult\[AnalysisDashboard.xlsx]CasualRideLenHour'!$E$15</c:f>
              <c:strCache>
                <c:ptCount val="1"/>
                <c:pt idx="0">
                  <c:v>Monday</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[3]CasualRideLenHour!$F$13:$G$13</c:f>
              <c:strCache>
                <c:ptCount val="2"/>
                <c:pt idx="0">
                  <c:v>casual</c:v>
                </c:pt>
                <c:pt idx="1">
                  <c:v>member</c:v>
                </c:pt>
              </c:strCache>
            </c:strRef>
          </c:cat>
          <c:val>
            <c:numRef>
              <c:f>[3]CasualRideLenHour!$F$15:$G$15</c:f>
              <c:numCache>
                <c:formatCode>General</c:formatCode>
                <c:ptCount val="2"/>
                <c:pt idx="0">
                  <c:v>21.075098116666666</c:v>
                </c:pt>
                <c:pt idx="1">
                  <c:v>10.920427030000001</c:v>
                </c:pt>
              </c:numCache>
            </c:numRef>
          </c:val>
          <c:extLst>
            <c:ext xmlns:c16="http://schemas.microsoft.com/office/drawing/2014/chart" uri="{C3380CC4-5D6E-409C-BE32-E72D297353CC}">
              <c16:uniqueId val="{00000001-ADDD-4D45-BEEA-2B0FDAC682FC}"/>
            </c:ext>
          </c:extLst>
        </c:ser>
        <c:ser>
          <c:idx val="2"/>
          <c:order val="2"/>
          <c:tx>
            <c:strRef>
              <c:f>'D:\Case_Study\BikeShare\4_SummaryReport\AnalysisResult\[AnalysisDashboard.xlsx]CasualRideLenHour'!$E$16</c:f>
              <c:strCache>
                <c:ptCount val="1"/>
                <c:pt idx="0">
                  <c:v>Tuesday</c:v>
                </c:pt>
              </c:strCache>
            </c:strRef>
          </c:tx>
          <c:spPr>
            <a:solidFill>
              <a:schemeClr val="accent3"/>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[3]CasualRideLenHour!$F$13:$G$13</c:f>
              <c:strCache>
                <c:ptCount val="2"/>
                <c:pt idx="0">
                  <c:v>casual</c:v>
                </c:pt>
                <c:pt idx="1">
                  <c:v>member</c:v>
                </c:pt>
              </c:strCache>
            </c:strRef>
          </c:cat>
          <c:val>
            <c:numRef>
              <c:f>[3]CasualRideLenHour!$F$16:$G$16</c:f>
              <c:numCache>
                <c:formatCode>General</c:formatCode>
                <c:ptCount val="2"/>
                <c:pt idx="0">
                  <c:v>18.932127600000001</c:v>
                </c:pt>
                <c:pt idx="1">
                  <c:v>10.92688042</c:v>
                </c:pt>
              </c:numCache>
            </c:numRef>
          </c:val>
          <c:extLst>
            <c:ext xmlns:c16="http://schemas.microsoft.com/office/drawing/2014/chart" uri="{C3380CC4-5D6E-409C-BE32-E72D297353CC}">
              <c16:uniqueId val="{00000002-ADDD-4D45-BEEA-2B0FDAC682FC}"/>
            </c:ext>
          </c:extLst>
        </c:ser>
        <c:ser>
          <c:idx val="3"/>
          <c:order val="3"/>
          <c:tx>
            <c:strRef>
              <c:f>'D:\Case_Study\BikeShare\4_SummaryReport\AnalysisResult\[AnalysisDashboard.xlsx]CasualRideLenHour'!$E$17</c:f>
              <c:strCache>
                <c:ptCount val="1"/>
                <c:pt idx="0">
                  <c:v>Wednesday</c:v>
                </c:pt>
              </c:strCache>
            </c:strRef>
          </c:tx>
          <c:spPr>
            <a:solidFill>
              <a:schemeClr val="accent4"/>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[3]CasualRideLenHour!$F$13:$G$13</c:f>
              <c:strCache>
                <c:ptCount val="2"/>
                <c:pt idx="0">
                  <c:v>casual</c:v>
                </c:pt>
                <c:pt idx="1">
                  <c:v>member</c:v>
                </c:pt>
              </c:strCache>
            </c:strRef>
          </c:cat>
          <c:val>
            <c:numRef>
              <c:f>[3]CasualRideLenHour!$F$17:$G$17</c:f>
              <c:numCache>
                <c:formatCode>General</c:formatCode>
                <c:ptCount val="2"/>
                <c:pt idx="0">
                  <c:v>18.561750883333332</c:v>
                </c:pt>
                <c:pt idx="1">
                  <c:v>10.745240681666667</c:v>
                </c:pt>
              </c:numCache>
            </c:numRef>
          </c:val>
          <c:extLst>
            <c:ext xmlns:c16="http://schemas.microsoft.com/office/drawing/2014/chart" uri="{C3380CC4-5D6E-409C-BE32-E72D297353CC}">
              <c16:uniqueId val="{00000003-ADDD-4D45-BEEA-2B0FDAC682FC}"/>
            </c:ext>
          </c:extLst>
        </c:ser>
        <c:ser>
          <c:idx val="4"/>
          <c:order val="4"/>
          <c:tx>
            <c:strRef>
              <c:f>'D:\Case_Study\BikeShare\4_SummaryReport\AnalysisResult\[AnalysisDashboard.xlsx]CasualRideLenHour'!$E$18</c:f>
              <c:strCache>
                <c:ptCount val="1"/>
                <c:pt idx="0">
                  <c:v>Thursday</c:v>
                </c:pt>
              </c:strCache>
            </c:strRef>
          </c:tx>
          <c:spPr>
            <a:solidFill>
              <a:schemeClr val="accent5"/>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[3]CasualRideLenHour!$F$13:$G$13</c:f>
              <c:strCache>
                <c:ptCount val="2"/>
                <c:pt idx="0">
                  <c:v>casual</c:v>
                </c:pt>
                <c:pt idx="1">
                  <c:v>member</c:v>
                </c:pt>
              </c:strCache>
            </c:strRef>
          </c:cat>
          <c:val>
            <c:numRef>
              <c:f>[3]CasualRideLenHour!$F$18:$G$18</c:f>
              <c:numCache>
                <c:formatCode>General</c:formatCode>
                <c:ptCount val="2"/>
                <c:pt idx="0">
                  <c:v>18.203558400000002</c:v>
                </c:pt>
                <c:pt idx="1">
                  <c:v>10.853400248333333</c:v>
                </c:pt>
              </c:numCache>
            </c:numRef>
          </c:val>
          <c:extLst>
            <c:ext xmlns:c16="http://schemas.microsoft.com/office/drawing/2014/chart" uri="{C3380CC4-5D6E-409C-BE32-E72D297353CC}">
              <c16:uniqueId val="{00000004-ADDD-4D45-BEEA-2B0FDAC682FC}"/>
            </c:ext>
          </c:extLst>
        </c:ser>
        <c:ser>
          <c:idx val="5"/>
          <c:order val="5"/>
          <c:tx>
            <c:strRef>
              <c:f>'D:\Case_Study\BikeShare\4_SummaryReport\AnalysisResult\[AnalysisDashboard.xlsx]CasualRideLenHour'!$E$19</c:f>
              <c:strCache>
                <c:ptCount val="1"/>
                <c:pt idx="0">
                  <c:v>Friday</c:v>
                </c:pt>
              </c:strCache>
            </c:strRef>
          </c:tx>
          <c:spPr>
            <a:solidFill>
              <a:schemeClr val="accent6"/>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[3]CasualRideLenHour!$F$13:$G$13</c:f>
              <c:strCache>
                <c:ptCount val="2"/>
                <c:pt idx="0">
                  <c:v>casual</c:v>
                </c:pt>
                <c:pt idx="1">
                  <c:v>member</c:v>
                </c:pt>
              </c:strCache>
            </c:strRef>
          </c:cat>
          <c:val>
            <c:numRef>
              <c:f>[3]CasualRideLenHour!$F$19:$G$19</c:f>
              <c:numCache>
                <c:formatCode>General</c:formatCode>
                <c:ptCount val="2"/>
                <c:pt idx="0">
                  <c:v>19.591501883333333</c:v>
                </c:pt>
                <c:pt idx="1">
                  <c:v>11.249311248333333</c:v>
                </c:pt>
              </c:numCache>
            </c:numRef>
          </c:val>
          <c:extLst>
            <c:ext xmlns:c16="http://schemas.microsoft.com/office/drawing/2014/chart" uri="{C3380CC4-5D6E-409C-BE32-E72D297353CC}">
              <c16:uniqueId val="{00000005-ADDD-4D45-BEEA-2B0FDAC682FC}"/>
            </c:ext>
          </c:extLst>
        </c:ser>
        <c:ser>
          <c:idx val="6"/>
          <c:order val="6"/>
          <c:tx>
            <c:strRef>
              <c:f>'D:\Case_Study\BikeShare\4_SummaryReport\AnalysisResult\[AnalysisDashboard.xlsx]CasualRideLenHour'!$E$20</c:f>
              <c:strCache>
                <c:ptCount val="1"/>
                <c:pt idx="0">
                  <c:v>Saturday</c:v>
                </c:pt>
              </c:strCache>
            </c:strRef>
          </c:tx>
          <c:spPr>
            <a:solidFill>
              <a:schemeClr val="accent1">
                <a:lumMod val="60000"/>
              </a:schemeClr>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[3]CasualRideLenHour!$F$13:$G$13</c:f>
              <c:strCache>
                <c:ptCount val="2"/>
                <c:pt idx="0">
                  <c:v>casual</c:v>
                </c:pt>
                <c:pt idx="1">
                  <c:v>member</c:v>
                </c:pt>
              </c:strCache>
            </c:strRef>
          </c:cat>
          <c:val>
            <c:numRef>
              <c:f>[3]CasualRideLenHour!$F$20:$G$20</c:f>
              <c:numCache>
                <c:formatCode>General</c:formatCode>
                <c:ptCount val="2"/>
                <c:pt idx="0">
                  <c:v>24.459123716666667</c:v>
                </c:pt>
                <c:pt idx="1">
                  <c:v>12.571362763333333</c:v>
                </c:pt>
              </c:numCache>
            </c:numRef>
          </c:val>
          <c:extLst>
            <c:ext xmlns:c16="http://schemas.microsoft.com/office/drawing/2014/chart" uri="{C3380CC4-5D6E-409C-BE32-E72D297353CC}">
              <c16:uniqueId val="{00000006-ADDD-4D45-BEEA-2B0FDAC682FC}"/>
            </c:ext>
          </c:extLst>
        </c:ser>
        <c:dLbls>
          <c:dLblPos val="outEnd"/>
          <c:showLegendKey val="0"/>
          <c:showVal val="1"/>
          <c:showCatName val="0"/>
          <c:showSerName val="0"/>
          <c:showPercent val="0"/>
          <c:showBubbleSize val="0"/>
        </c:dLbls>
        <c:gapWidth val="150"/>
        <c:axId val="251474144"/>
        <c:axId val="933776912"/>
      </c:barChart>
      <c:catAx>
        <c:axId val="251474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endParaRPr lang="en-US"/>
          </a:p>
        </c:txPr>
        <c:crossAx val="933776912"/>
        <c:crosses val="autoZero"/>
        <c:auto val="1"/>
        <c:lblAlgn val="ctr"/>
        <c:lblOffset val="100"/>
        <c:noMultiLvlLbl val="0"/>
      </c:catAx>
      <c:valAx>
        <c:axId val="933776912"/>
        <c:scaling>
          <c:orientation val="minMax"/>
        </c:scaling>
        <c:delete val="1"/>
        <c:axPos val="l"/>
        <c:title>
          <c:tx>
            <c:rich>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sz="1200" b="1" dirty="0">
                    <a:solidFill>
                      <a:schemeClr val="tx1"/>
                    </a:solidFill>
                  </a:rPr>
                  <a:t>Minutes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crossAx val="251474144"/>
        <c:crosses val="autoZero"/>
        <c:crossBetween val="between"/>
      </c:valAx>
      <c:spPr>
        <a:solidFill>
          <a:schemeClr val="accent3">
            <a:lumMod val="40000"/>
            <a:lumOff val="60000"/>
          </a:schemeClr>
        </a:solid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75000"/>
      </a:schemeClr>
    </a:solidFill>
    <a:ln w="9525" cap="flat" cmpd="sng" algn="ctr">
      <a:no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dirty="0">
                <a:solidFill>
                  <a:schemeClr val="tx1"/>
                </a:solidFill>
              </a:rPr>
              <a:t>Hourly</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1"/>
          <c:order val="0"/>
          <c:spPr>
            <a:ln w="31750" cap="rnd">
              <a:solidFill>
                <a:srgbClr val="0070C0"/>
              </a:solidFill>
              <a:round/>
            </a:ln>
            <a:effectLst/>
          </c:spPr>
          <c:marker>
            <c:symbol val="circle"/>
            <c:size val="5"/>
            <c:spPr>
              <a:solidFill>
                <a:srgbClr val="0070C0"/>
              </a:solidFill>
              <a:ln w="15875" cap="rnd">
                <a:solidFill>
                  <a:srgbClr val="0070C0"/>
                </a:solidFill>
              </a:ln>
              <a:effectLst/>
            </c:spPr>
          </c:marker>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[2]UserTypeRideLengthHour!$B$3:$B$26</c:f>
              <c:numCache>
                <c:formatCode>General</c:formatCode>
                <c:ptCount val="24"/>
                <c:pt idx="0">
                  <c:v>24.120199766666666</c:v>
                </c:pt>
                <c:pt idx="1">
                  <c:v>20.44919913333333</c:v>
                </c:pt>
                <c:pt idx="2">
                  <c:v>19.8562847</c:v>
                </c:pt>
                <c:pt idx="3">
                  <c:v>31.641828716666666</c:v>
                </c:pt>
                <c:pt idx="4">
                  <c:v>21.048318049999999</c:v>
                </c:pt>
                <c:pt idx="5">
                  <c:v>11.889290586666668</c:v>
                </c:pt>
                <c:pt idx="6">
                  <c:v>13.698560223333335</c:v>
                </c:pt>
                <c:pt idx="7">
                  <c:v>13.571001888333333</c:v>
                </c:pt>
                <c:pt idx="8">
                  <c:v>16.119013521666666</c:v>
                </c:pt>
                <c:pt idx="9">
                  <c:v>18.541358816666666</c:v>
                </c:pt>
                <c:pt idx="10">
                  <c:v>21.129357883333334</c:v>
                </c:pt>
                <c:pt idx="11">
                  <c:v>24.225784133333331</c:v>
                </c:pt>
                <c:pt idx="12">
                  <c:v>22.9498602</c:v>
                </c:pt>
                <c:pt idx="13">
                  <c:v>24.132298366666664</c:v>
                </c:pt>
                <c:pt idx="14">
                  <c:v>25.699420050000001</c:v>
                </c:pt>
                <c:pt idx="15">
                  <c:v>25.003342883333335</c:v>
                </c:pt>
                <c:pt idx="16">
                  <c:v>20.685627733333334</c:v>
                </c:pt>
                <c:pt idx="17">
                  <c:v>20.785794666666668</c:v>
                </c:pt>
                <c:pt idx="18">
                  <c:v>19.871971900000002</c:v>
                </c:pt>
                <c:pt idx="19">
                  <c:v>18.948298366666666</c:v>
                </c:pt>
                <c:pt idx="20">
                  <c:v>20.345311916666667</c:v>
                </c:pt>
                <c:pt idx="21">
                  <c:v>18.985977250000001</c:v>
                </c:pt>
                <c:pt idx="22">
                  <c:v>18.923925683333334</c:v>
                </c:pt>
                <c:pt idx="23">
                  <c:v>16.975289333333333</c:v>
                </c:pt>
              </c:numCache>
            </c:numRef>
          </c:val>
          <c:smooth val="0"/>
          <c:extLst>
            <c:ext xmlns:c15="http://schemas.microsoft.com/office/drawing/2012/chart" uri="{02D57815-91ED-43cb-92C2-25804820EDAC}">
              <c15:filteredSeriesTitle>
                <c15:tx>
                  <c:strRef>
                    <c:extLst>
                      <c:ext uri="{02D57815-91ED-43cb-92C2-25804820EDAC}">
                        <c15:formulaRef>
                          <c15:sqref>'D:\Case_Study\BikeShare\Analysis Results\UserTypeRideLengthTime\[UserTypeRideLengthHour.csv]UserTypeRideLengthHour'!$B$2</c15:sqref>
                        </c15:formulaRef>
                      </c:ext>
                    </c:extLst>
                    <c:strCache>
                      <c:ptCount val="1"/>
                      <c:pt idx="0">
                        <c:v>casual</c:v>
                      </c:pt>
                    </c:strCache>
                  </c:strRef>
                </c15:tx>
              </c15:filteredSeriesTitle>
            </c:ext>
            <c:ext xmlns:c16="http://schemas.microsoft.com/office/drawing/2014/chart" uri="{C3380CC4-5D6E-409C-BE32-E72D297353CC}">
              <c16:uniqueId val="{00000000-6DE2-4972-9997-E951671B29AA}"/>
            </c:ext>
          </c:extLst>
        </c:ser>
        <c:ser>
          <c:idx val="2"/>
          <c:order val="1"/>
          <c:spPr>
            <a:ln w="31750" cap="rnd">
              <a:solidFill>
                <a:schemeClr val="accent2"/>
              </a:solidFill>
              <a:round/>
            </a:ln>
            <a:effectLst/>
          </c:spPr>
          <c:marker>
            <c:symbol val="circle"/>
            <c:size val="5"/>
            <c:spPr>
              <a:solidFill>
                <a:schemeClr val="accent2"/>
              </a:solidFill>
              <a:ln w="15875">
                <a:solidFill>
                  <a:schemeClr val="accent2"/>
                </a:solidFill>
              </a:ln>
              <a:effectLst/>
            </c:spPr>
          </c:marker>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[2]UserTypeRideLengthHour!$C$3:$C$26</c:f>
              <c:numCache>
                <c:formatCode>General</c:formatCode>
                <c:ptCount val="24"/>
                <c:pt idx="0">
                  <c:v>10.743761613333334</c:v>
                </c:pt>
                <c:pt idx="1">
                  <c:v>11.703439268333334</c:v>
                </c:pt>
                <c:pt idx="2">
                  <c:v>12.934007286666667</c:v>
                </c:pt>
                <c:pt idx="3">
                  <c:v>11.263204325</c:v>
                </c:pt>
                <c:pt idx="4">
                  <c:v>10.988616416666668</c:v>
                </c:pt>
                <c:pt idx="5">
                  <c:v>8.7146289116666669</c:v>
                </c:pt>
                <c:pt idx="6">
                  <c:v>9.6357764150000005</c:v>
                </c:pt>
                <c:pt idx="7">
                  <c:v>10.321492619999999</c:v>
                </c:pt>
                <c:pt idx="8">
                  <c:v>10.520562683333333</c:v>
                </c:pt>
                <c:pt idx="9">
                  <c:v>10.689895056666668</c:v>
                </c:pt>
                <c:pt idx="10">
                  <c:v>11.304322525</c:v>
                </c:pt>
                <c:pt idx="11">
                  <c:v>12.044435679999999</c:v>
                </c:pt>
                <c:pt idx="12">
                  <c:v>11.148223888333332</c:v>
                </c:pt>
                <c:pt idx="13">
                  <c:v>11.187236286666666</c:v>
                </c:pt>
                <c:pt idx="14">
                  <c:v>11.6213789</c:v>
                </c:pt>
                <c:pt idx="15">
                  <c:v>11.741961566666667</c:v>
                </c:pt>
                <c:pt idx="16">
                  <c:v>11.846210483333333</c:v>
                </c:pt>
                <c:pt idx="17">
                  <c:v>12.186155443333332</c:v>
                </c:pt>
                <c:pt idx="18">
                  <c:v>11.67656169</c:v>
                </c:pt>
                <c:pt idx="19">
                  <c:v>11.198180503333333</c:v>
                </c:pt>
                <c:pt idx="20">
                  <c:v>11.089018494999999</c:v>
                </c:pt>
                <c:pt idx="21">
                  <c:v>10.685950889999999</c:v>
                </c:pt>
                <c:pt idx="22">
                  <c:v>11.097519756666665</c:v>
                </c:pt>
                <c:pt idx="23">
                  <c:v>11.260116263333334</c:v>
                </c:pt>
              </c:numCache>
            </c:numRef>
          </c:val>
          <c:smooth val="0"/>
          <c:extLst>
            <c:ext xmlns:c15="http://schemas.microsoft.com/office/drawing/2012/chart" uri="{02D57815-91ED-43cb-92C2-25804820EDAC}">
              <c15:filteredSeriesTitle>
                <c15:tx>
                  <c:strRef>
                    <c:extLst>
                      <c:ext uri="{02D57815-91ED-43cb-92C2-25804820EDAC}">
                        <c15:formulaRef>
                          <c15:sqref>'D:\Case_Study\BikeShare\Analysis Results\UserTypeRideLengthTime\[UserTypeRideLengthHour.csv]UserTypeRideLengthHour'!$C$2</c15:sqref>
                        </c15:formulaRef>
                      </c:ext>
                    </c:extLst>
                    <c:strCache>
                      <c:ptCount val="1"/>
                      <c:pt idx="0">
                        <c:v>member</c:v>
                      </c:pt>
                    </c:strCache>
                  </c:strRef>
                </c15:tx>
              </c15:filteredSeriesTitle>
            </c:ext>
            <c:ext xmlns:c16="http://schemas.microsoft.com/office/drawing/2014/chart" uri="{C3380CC4-5D6E-409C-BE32-E72D297353CC}">
              <c16:uniqueId val="{00000001-6DE2-4972-9997-E951671B29AA}"/>
            </c:ext>
          </c:extLst>
        </c:ser>
        <c:dLbls>
          <c:dLblPos val="t"/>
          <c:showLegendKey val="0"/>
          <c:showVal val="1"/>
          <c:showCatName val="0"/>
          <c:showSerName val="0"/>
          <c:showPercent val="0"/>
          <c:showBubbleSize val="0"/>
        </c:dLbls>
        <c:marker val="1"/>
        <c:smooth val="0"/>
        <c:axId val="752294288"/>
        <c:axId val="799010544"/>
      </c:lineChart>
      <c:catAx>
        <c:axId val="7522942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799010544"/>
        <c:crosses val="autoZero"/>
        <c:auto val="1"/>
        <c:lblAlgn val="ctr"/>
        <c:lblOffset val="100"/>
        <c:noMultiLvlLbl val="0"/>
      </c:catAx>
      <c:valAx>
        <c:axId val="799010544"/>
        <c:scaling>
          <c:orientation val="minMax"/>
        </c:scaling>
        <c:delete val="1"/>
        <c:axPos val="l"/>
        <c:title>
          <c:tx>
            <c:rich>
              <a:bodyPr rot="-540000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r>
                  <a:rPr lang="en-US" sz="1200" b="1">
                    <a:solidFill>
                      <a:sysClr val="windowText" lastClr="000000"/>
                    </a:solidFill>
                  </a:rPr>
                  <a:t>Minutes</a:t>
                </a:r>
              </a:p>
            </c:rich>
          </c:tx>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crossAx val="752294288"/>
        <c:crosses val="autoZero"/>
        <c:crossBetween val="between"/>
      </c:valAx>
      <c:spPr>
        <a:solidFill>
          <a:schemeClr val="accent3">
            <a:lumMod val="40000"/>
            <a:lumOff val="6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75000"/>
      </a:schemeClr>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AF5A0-3D71-3BE4-307F-D1BCD84195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209AE6-028F-6DF8-B28A-AB152E65C9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52EC33-7968-5A91-6344-8AA95B5DDF31}"/>
              </a:ext>
            </a:extLst>
          </p:cNvPr>
          <p:cNvSpPr>
            <a:spLocks noGrp="1"/>
          </p:cNvSpPr>
          <p:nvPr>
            <p:ph type="dt" sz="half" idx="10"/>
          </p:nvPr>
        </p:nvSpPr>
        <p:spPr/>
        <p:txBody>
          <a:bodyPr/>
          <a:lstStyle/>
          <a:p>
            <a:fld id="{1ADC8720-E047-4951-8F57-01CD2BA7D886}" type="datetimeFigureOut">
              <a:rPr lang="en-US" smtClean="0"/>
              <a:t>11/9/2023</a:t>
            </a:fld>
            <a:endParaRPr lang="en-US"/>
          </a:p>
        </p:txBody>
      </p:sp>
      <p:sp>
        <p:nvSpPr>
          <p:cNvPr id="5" name="Footer Placeholder 4">
            <a:extLst>
              <a:ext uri="{FF2B5EF4-FFF2-40B4-BE49-F238E27FC236}">
                <a16:creationId xmlns:a16="http://schemas.microsoft.com/office/drawing/2014/main" id="{C77AB3B4-F3DD-0ED1-B6A3-13AA46C16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7D6CE-24E2-9BF2-C89C-0AC3A9E0AA98}"/>
              </a:ext>
            </a:extLst>
          </p:cNvPr>
          <p:cNvSpPr>
            <a:spLocks noGrp="1"/>
          </p:cNvSpPr>
          <p:nvPr>
            <p:ph type="sldNum" sz="quarter" idx="12"/>
          </p:nvPr>
        </p:nvSpPr>
        <p:spPr/>
        <p:txBody>
          <a:bodyPr/>
          <a:lstStyle/>
          <a:p>
            <a:fld id="{4E552A04-A534-4AF5-9DCE-42D35B3DB0CF}" type="slidenum">
              <a:rPr lang="en-US" smtClean="0"/>
              <a:t>‹#›</a:t>
            </a:fld>
            <a:endParaRPr lang="en-US"/>
          </a:p>
        </p:txBody>
      </p:sp>
    </p:spTree>
    <p:extLst>
      <p:ext uri="{BB962C8B-B14F-4D97-AF65-F5344CB8AC3E}">
        <p14:creationId xmlns:p14="http://schemas.microsoft.com/office/powerpoint/2010/main" val="931582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3AFBF-D897-DB45-C557-862D8CEEA7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A775D7-180E-4447-6CC1-969682D55E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C3555D-EEDE-9350-BCB8-ED8964C297C1}"/>
              </a:ext>
            </a:extLst>
          </p:cNvPr>
          <p:cNvSpPr>
            <a:spLocks noGrp="1"/>
          </p:cNvSpPr>
          <p:nvPr>
            <p:ph type="dt" sz="half" idx="10"/>
          </p:nvPr>
        </p:nvSpPr>
        <p:spPr/>
        <p:txBody>
          <a:bodyPr/>
          <a:lstStyle/>
          <a:p>
            <a:fld id="{1ADC8720-E047-4951-8F57-01CD2BA7D886}" type="datetimeFigureOut">
              <a:rPr lang="en-US" smtClean="0"/>
              <a:t>11/9/2023</a:t>
            </a:fld>
            <a:endParaRPr lang="en-US"/>
          </a:p>
        </p:txBody>
      </p:sp>
      <p:sp>
        <p:nvSpPr>
          <p:cNvPr id="5" name="Footer Placeholder 4">
            <a:extLst>
              <a:ext uri="{FF2B5EF4-FFF2-40B4-BE49-F238E27FC236}">
                <a16:creationId xmlns:a16="http://schemas.microsoft.com/office/drawing/2014/main" id="{48E1AB0C-918A-8D2A-F45C-844900DF1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9D18A-B3D7-471E-489A-E4262F613C6F}"/>
              </a:ext>
            </a:extLst>
          </p:cNvPr>
          <p:cNvSpPr>
            <a:spLocks noGrp="1"/>
          </p:cNvSpPr>
          <p:nvPr>
            <p:ph type="sldNum" sz="quarter" idx="12"/>
          </p:nvPr>
        </p:nvSpPr>
        <p:spPr/>
        <p:txBody>
          <a:bodyPr/>
          <a:lstStyle/>
          <a:p>
            <a:fld id="{4E552A04-A534-4AF5-9DCE-42D35B3DB0CF}" type="slidenum">
              <a:rPr lang="en-US" smtClean="0"/>
              <a:t>‹#›</a:t>
            </a:fld>
            <a:endParaRPr lang="en-US"/>
          </a:p>
        </p:txBody>
      </p:sp>
    </p:spTree>
    <p:extLst>
      <p:ext uri="{BB962C8B-B14F-4D97-AF65-F5344CB8AC3E}">
        <p14:creationId xmlns:p14="http://schemas.microsoft.com/office/powerpoint/2010/main" val="244120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6CCF2B-EA4E-66AF-5956-959C1164C5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40E57B-3527-B6D0-22AD-A81911AA95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16413-FFF9-FFB0-64A2-DFA34F4CD928}"/>
              </a:ext>
            </a:extLst>
          </p:cNvPr>
          <p:cNvSpPr>
            <a:spLocks noGrp="1"/>
          </p:cNvSpPr>
          <p:nvPr>
            <p:ph type="dt" sz="half" idx="10"/>
          </p:nvPr>
        </p:nvSpPr>
        <p:spPr/>
        <p:txBody>
          <a:bodyPr/>
          <a:lstStyle/>
          <a:p>
            <a:fld id="{1ADC8720-E047-4951-8F57-01CD2BA7D886}" type="datetimeFigureOut">
              <a:rPr lang="en-US" smtClean="0"/>
              <a:t>11/9/2023</a:t>
            </a:fld>
            <a:endParaRPr lang="en-US"/>
          </a:p>
        </p:txBody>
      </p:sp>
      <p:sp>
        <p:nvSpPr>
          <p:cNvPr id="5" name="Footer Placeholder 4">
            <a:extLst>
              <a:ext uri="{FF2B5EF4-FFF2-40B4-BE49-F238E27FC236}">
                <a16:creationId xmlns:a16="http://schemas.microsoft.com/office/drawing/2014/main" id="{69C5AD42-F307-BF3E-D834-2BDA62D9B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D3AD9-B1F5-BE59-B91E-1BACA02FE27B}"/>
              </a:ext>
            </a:extLst>
          </p:cNvPr>
          <p:cNvSpPr>
            <a:spLocks noGrp="1"/>
          </p:cNvSpPr>
          <p:nvPr>
            <p:ph type="sldNum" sz="quarter" idx="12"/>
          </p:nvPr>
        </p:nvSpPr>
        <p:spPr/>
        <p:txBody>
          <a:bodyPr/>
          <a:lstStyle/>
          <a:p>
            <a:fld id="{4E552A04-A534-4AF5-9DCE-42D35B3DB0CF}" type="slidenum">
              <a:rPr lang="en-US" smtClean="0"/>
              <a:t>‹#›</a:t>
            </a:fld>
            <a:endParaRPr lang="en-US"/>
          </a:p>
        </p:txBody>
      </p:sp>
    </p:spTree>
    <p:extLst>
      <p:ext uri="{BB962C8B-B14F-4D97-AF65-F5344CB8AC3E}">
        <p14:creationId xmlns:p14="http://schemas.microsoft.com/office/powerpoint/2010/main" val="918426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43061-DF29-A59D-584D-B77564E299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DFC231-D7E3-C941-CA7F-FACC623A73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C0A6D-67E7-17B6-9122-E79F4F7B986A}"/>
              </a:ext>
            </a:extLst>
          </p:cNvPr>
          <p:cNvSpPr>
            <a:spLocks noGrp="1"/>
          </p:cNvSpPr>
          <p:nvPr>
            <p:ph type="dt" sz="half" idx="10"/>
          </p:nvPr>
        </p:nvSpPr>
        <p:spPr/>
        <p:txBody>
          <a:bodyPr/>
          <a:lstStyle/>
          <a:p>
            <a:fld id="{1ADC8720-E047-4951-8F57-01CD2BA7D886}" type="datetimeFigureOut">
              <a:rPr lang="en-US" smtClean="0"/>
              <a:t>11/9/2023</a:t>
            </a:fld>
            <a:endParaRPr lang="en-US"/>
          </a:p>
        </p:txBody>
      </p:sp>
      <p:sp>
        <p:nvSpPr>
          <p:cNvPr id="5" name="Footer Placeholder 4">
            <a:extLst>
              <a:ext uri="{FF2B5EF4-FFF2-40B4-BE49-F238E27FC236}">
                <a16:creationId xmlns:a16="http://schemas.microsoft.com/office/drawing/2014/main" id="{E1733506-D23C-A601-66C5-FDA6CE1F1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02A0B-10E0-02F6-AF38-1FC4C1113B36}"/>
              </a:ext>
            </a:extLst>
          </p:cNvPr>
          <p:cNvSpPr>
            <a:spLocks noGrp="1"/>
          </p:cNvSpPr>
          <p:nvPr>
            <p:ph type="sldNum" sz="quarter" idx="12"/>
          </p:nvPr>
        </p:nvSpPr>
        <p:spPr/>
        <p:txBody>
          <a:bodyPr/>
          <a:lstStyle/>
          <a:p>
            <a:fld id="{4E552A04-A534-4AF5-9DCE-42D35B3DB0CF}" type="slidenum">
              <a:rPr lang="en-US" smtClean="0"/>
              <a:t>‹#›</a:t>
            </a:fld>
            <a:endParaRPr lang="en-US"/>
          </a:p>
        </p:txBody>
      </p:sp>
    </p:spTree>
    <p:extLst>
      <p:ext uri="{BB962C8B-B14F-4D97-AF65-F5344CB8AC3E}">
        <p14:creationId xmlns:p14="http://schemas.microsoft.com/office/powerpoint/2010/main" val="3930256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18BD-67CA-67EC-93C7-D8E129B7F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D37F8F-279A-729A-9488-90BCA8C971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6086CC-C5C8-436A-FAEE-456BA1D3AF07}"/>
              </a:ext>
            </a:extLst>
          </p:cNvPr>
          <p:cNvSpPr>
            <a:spLocks noGrp="1"/>
          </p:cNvSpPr>
          <p:nvPr>
            <p:ph type="dt" sz="half" idx="10"/>
          </p:nvPr>
        </p:nvSpPr>
        <p:spPr/>
        <p:txBody>
          <a:bodyPr/>
          <a:lstStyle/>
          <a:p>
            <a:fld id="{1ADC8720-E047-4951-8F57-01CD2BA7D886}" type="datetimeFigureOut">
              <a:rPr lang="en-US" smtClean="0"/>
              <a:t>11/9/2023</a:t>
            </a:fld>
            <a:endParaRPr lang="en-US"/>
          </a:p>
        </p:txBody>
      </p:sp>
      <p:sp>
        <p:nvSpPr>
          <p:cNvPr id="5" name="Footer Placeholder 4">
            <a:extLst>
              <a:ext uri="{FF2B5EF4-FFF2-40B4-BE49-F238E27FC236}">
                <a16:creationId xmlns:a16="http://schemas.microsoft.com/office/drawing/2014/main" id="{7D2DC583-B774-B941-9152-D5C0201D8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00529-D815-B9D0-6963-5E218CFA6990}"/>
              </a:ext>
            </a:extLst>
          </p:cNvPr>
          <p:cNvSpPr>
            <a:spLocks noGrp="1"/>
          </p:cNvSpPr>
          <p:nvPr>
            <p:ph type="sldNum" sz="quarter" idx="12"/>
          </p:nvPr>
        </p:nvSpPr>
        <p:spPr/>
        <p:txBody>
          <a:bodyPr/>
          <a:lstStyle/>
          <a:p>
            <a:fld id="{4E552A04-A534-4AF5-9DCE-42D35B3DB0CF}" type="slidenum">
              <a:rPr lang="en-US" smtClean="0"/>
              <a:t>‹#›</a:t>
            </a:fld>
            <a:endParaRPr lang="en-US"/>
          </a:p>
        </p:txBody>
      </p:sp>
    </p:spTree>
    <p:extLst>
      <p:ext uri="{BB962C8B-B14F-4D97-AF65-F5344CB8AC3E}">
        <p14:creationId xmlns:p14="http://schemas.microsoft.com/office/powerpoint/2010/main" val="253075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3688-18A0-5535-9C8A-6DC0D697C0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777588-A5B1-EEA9-55DA-B29C144DDD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361B2A-5AB9-8628-6741-BBB319BE99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FF0F0B-A1AC-EC11-2D36-C9A348FBF006}"/>
              </a:ext>
            </a:extLst>
          </p:cNvPr>
          <p:cNvSpPr>
            <a:spLocks noGrp="1"/>
          </p:cNvSpPr>
          <p:nvPr>
            <p:ph type="dt" sz="half" idx="10"/>
          </p:nvPr>
        </p:nvSpPr>
        <p:spPr/>
        <p:txBody>
          <a:bodyPr/>
          <a:lstStyle/>
          <a:p>
            <a:fld id="{1ADC8720-E047-4951-8F57-01CD2BA7D886}" type="datetimeFigureOut">
              <a:rPr lang="en-US" smtClean="0"/>
              <a:t>11/9/2023</a:t>
            </a:fld>
            <a:endParaRPr lang="en-US"/>
          </a:p>
        </p:txBody>
      </p:sp>
      <p:sp>
        <p:nvSpPr>
          <p:cNvPr id="6" name="Footer Placeholder 5">
            <a:extLst>
              <a:ext uri="{FF2B5EF4-FFF2-40B4-BE49-F238E27FC236}">
                <a16:creationId xmlns:a16="http://schemas.microsoft.com/office/drawing/2014/main" id="{D6E54E88-48F8-0545-D904-271260BE30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D3F1D3-29C5-AF40-19F9-9E1F30EC4B4C}"/>
              </a:ext>
            </a:extLst>
          </p:cNvPr>
          <p:cNvSpPr>
            <a:spLocks noGrp="1"/>
          </p:cNvSpPr>
          <p:nvPr>
            <p:ph type="sldNum" sz="quarter" idx="12"/>
          </p:nvPr>
        </p:nvSpPr>
        <p:spPr/>
        <p:txBody>
          <a:bodyPr/>
          <a:lstStyle/>
          <a:p>
            <a:fld id="{4E552A04-A534-4AF5-9DCE-42D35B3DB0CF}" type="slidenum">
              <a:rPr lang="en-US" smtClean="0"/>
              <a:t>‹#›</a:t>
            </a:fld>
            <a:endParaRPr lang="en-US"/>
          </a:p>
        </p:txBody>
      </p:sp>
    </p:spTree>
    <p:extLst>
      <p:ext uri="{BB962C8B-B14F-4D97-AF65-F5344CB8AC3E}">
        <p14:creationId xmlns:p14="http://schemas.microsoft.com/office/powerpoint/2010/main" val="2949895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D151-21FF-9470-E3B8-F77E374BB1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B1E86E-055C-9E73-39FC-42C317FA11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B2C437-8420-EE0E-C894-B168C55C95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8CFFCA-F802-A257-C6F2-F6FD4AFA29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95012B-453B-C07B-A15D-A1D8604FE4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8AF2A7-5DDA-75F3-60A3-9882CB8DB604}"/>
              </a:ext>
            </a:extLst>
          </p:cNvPr>
          <p:cNvSpPr>
            <a:spLocks noGrp="1"/>
          </p:cNvSpPr>
          <p:nvPr>
            <p:ph type="dt" sz="half" idx="10"/>
          </p:nvPr>
        </p:nvSpPr>
        <p:spPr/>
        <p:txBody>
          <a:bodyPr/>
          <a:lstStyle/>
          <a:p>
            <a:fld id="{1ADC8720-E047-4951-8F57-01CD2BA7D886}" type="datetimeFigureOut">
              <a:rPr lang="en-US" smtClean="0"/>
              <a:t>11/9/2023</a:t>
            </a:fld>
            <a:endParaRPr lang="en-US"/>
          </a:p>
        </p:txBody>
      </p:sp>
      <p:sp>
        <p:nvSpPr>
          <p:cNvPr id="8" name="Footer Placeholder 7">
            <a:extLst>
              <a:ext uri="{FF2B5EF4-FFF2-40B4-BE49-F238E27FC236}">
                <a16:creationId xmlns:a16="http://schemas.microsoft.com/office/drawing/2014/main" id="{8747EEEB-AB5E-3A4B-C284-3D168D28F4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1D5D52-541E-D259-F431-3AF750D5FFCA}"/>
              </a:ext>
            </a:extLst>
          </p:cNvPr>
          <p:cNvSpPr>
            <a:spLocks noGrp="1"/>
          </p:cNvSpPr>
          <p:nvPr>
            <p:ph type="sldNum" sz="quarter" idx="12"/>
          </p:nvPr>
        </p:nvSpPr>
        <p:spPr/>
        <p:txBody>
          <a:bodyPr/>
          <a:lstStyle/>
          <a:p>
            <a:fld id="{4E552A04-A534-4AF5-9DCE-42D35B3DB0CF}" type="slidenum">
              <a:rPr lang="en-US" smtClean="0"/>
              <a:t>‹#›</a:t>
            </a:fld>
            <a:endParaRPr lang="en-US"/>
          </a:p>
        </p:txBody>
      </p:sp>
    </p:spTree>
    <p:extLst>
      <p:ext uri="{BB962C8B-B14F-4D97-AF65-F5344CB8AC3E}">
        <p14:creationId xmlns:p14="http://schemas.microsoft.com/office/powerpoint/2010/main" val="1274589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E063-B8EA-2840-7B60-F99CDEB3F8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169BC6-9EF4-6F19-E1D9-6EA084408BEE}"/>
              </a:ext>
            </a:extLst>
          </p:cNvPr>
          <p:cNvSpPr>
            <a:spLocks noGrp="1"/>
          </p:cNvSpPr>
          <p:nvPr>
            <p:ph type="dt" sz="half" idx="10"/>
          </p:nvPr>
        </p:nvSpPr>
        <p:spPr/>
        <p:txBody>
          <a:bodyPr/>
          <a:lstStyle/>
          <a:p>
            <a:fld id="{1ADC8720-E047-4951-8F57-01CD2BA7D886}" type="datetimeFigureOut">
              <a:rPr lang="en-US" smtClean="0"/>
              <a:t>11/9/2023</a:t>
            </a:fld>
            <a:endParaRPr lang="en-US"/>
          </a:p>
        </p:txBody>
      </p:sp>
      <p:sp>
        <p:nvSpPr>
          <p:cNvPr id="4" name="Footer Placeholder 3">
            <a:extLst>
              <a:ext uri="{FF2B5EF4-FFF2-40B4-BE49-F238E27FC236}">
                <a16:creationId xmlns:a16="http://schemas.microsoft.com/office/drawing/2014/main" id="{945DF22C-9BFD-3AD6-0927-14468F999A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31040B-919C-FBCA-195D-F2902705125C}"/>
              </a:ext>
            </a:extLst>
          </p:cNvPr>
          <p:cNvSpPr>
            <a:spLocks noGrp="1"/>
          </p:cNvSpPr>
          <p:nvPr>
            <p:ph type="sldNum" sz="quarter" idx="12"/>
          </p:nvPr>
        </p:nvSpPr>
        <p:spPr/>
        <p:txBody>
          <a:bodyPr/>
          <a:lstStyle/>
          <a:p>
            <a:fld id="{4E552A04-A534-4AF5-9DCE-42D35B3DB0CF}" type="slidenum">
              <a:rPr lang="en-US" smtClean="0"/>
              <a:t>‹#›</a:t>
            </a:fld>
            <a:endParaRPr lang="en-US"/>
          </a:p>
        </p:txBody>
      </p:sp>
    </p:spTree>
    <p:extLst>
      <p:ext uri="{BB962C8B-B14F-4D97-AF65-F5344CB8AC3E}">
        <p14:creationId xmlns:p14="http://schemas.microsoft.com/office/powerpoint/2010/main" val="650485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6CA27D-8632-C745-37D9-74B2C3D0300F}"/>
              </a:ext>
            </a:extLst>
          </p:cNvPr>
          <p:cNvSpPr>
            <a:spLocks noGrp="1"/>
          </p:cNvSpPr>
          <p:nvPr>
            <p:ph type="dt" sz="half" idx="10"/>
          </p:nvPr>
        </p:nvSpPr>
        <p:spPr/>
        <p:txBody>
          <a:bodyPr/>
          <a:lstStyle/>
          <a:p>
            <a:fld id="{1ADC8720-E047-4951-8F57-01CD2BA7D886}" type="datetimeFigureOut">
              <a:rPr lang="en-US" smtClean="0"/>
              <a:t>11/9/2023</a:t>
            </a:fld>
            <a:endParaRPr lang="en-US"/>
          </a:p>
        </p:txBody>
      </p:sp>
      <p:sp>
        <p:nvSpPr>
          <p:cNvPr id="3" name="Footer Placeholder 2">
            <a:extLst>
              <a:ext uri="{FF2B5EF4-FFF2-40B4-BE49-F238E27FC236}">
                <a16:creationId xmlns:a16="http://schemas.microsoft.com/office/drawing/2014/main" id="{3DCD42A5-22A6-937A-BAD8-E1EB489F3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02495B-45B1-860C-53CB-FF8B96CF139C}"/>
              </a:ext>
            </a:extLst>
          </p:cNvPr>
          <p:cNvSpPr>
            <a:spLocks noGrp="1"/>
          </p:cNvSpPr>
          <p:nvPr>
            <p:ph type="sldNum" sz="quarter" idx="12"/>
          </p:nvPr>
        </p:nvSpPr>
        <p:spPr/>
        <p:txBody>
          <a:bodyPr/>
          <a:lstStyle/>
          <a:p>
            <a:fld id="{4E552A04-A534-4AF5-9DCE-42D35B3DB0CF}" type="slidenum">
              <a:rPr lang="en-US" smtClean="0"/>
              <a:t>‹#›</a:t>
            </a:fld>
            <a:endParaRPr lang="en-US"/>
          </a:p>
        </p:txBody>
      </p:sp>
    </p:spTree>
    <p:extLst>
      <p:ext uri="{BB962C8B-B14F-4D97-AF65-F5344CB8AC3E}">
        <p14:creationId xmlns:p14="http://schemas.microsoft.com/office/powerpoint/2010/main" val="385276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2185-F8AD-89F3-DE4A-CDB0AB38A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2B8F81-095A-FF30-9739-ED37B3B067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18E301-41F9-9F49-1FED-D0D4C81FA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4B485C-F5F0-0467-941A-D051FCC491FF}"/>
              </a:ext>
            </a:extLst>
          </p:cNvPr>
          <p:cNvSpPr>
            <a:spLocks noGrp="1"/>
          </p:cNvSpPr>
          <p:nvPr>
            <p:ph type="dt" sz="half" idx="10"/>
          </p:nvPr>
        </p:nvSpPr>
        <p:spPr/>
        <p:txBody>
          <a:bodyPr/>
          <a:lstStyle/>
          <a:p>
            <a:fld id="{1ADC8720-E047-4951-8F57-01CD2BA7D886}" type="datetimeFigureOut">
              <a:rPr lang="en-US" smtClean="0"/>
              <a:t>11/9/2023</a:t>
            </a:fld>
            <a:endParaRPr lang="en-US"/>
          </a:p>
        </p:txBody>
      </p:sp>
      <p:sp>
        <p:nvSpPr>
          <p:cNvPr id="6" name="Footer Placeholder 5">
            <a:extLst>
              <a:ext uri="{FF2B5EF4-FFF2-40B4-BE49-F238E27FC236}">
                <a16:creationId xmlns:a16="http://schemas.microsoft.com/office/drawing/2014/main" id="{63F10978-8855-E385-47DC-EAF3EB827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9A35A3-1AB1-6194-DFEC-034A19A1619E}"/>
              </a:ext>
            </a:extLst>
          </p:cNvPr>
          <p:cNvSpPr>
            <a:spLocks noGrp="1"/>
          </p:cNvSpPr>
          <p:nvPr>
            <p:ph type="sldNum" sz="quarter" idx="12"/>
          </p:nvPr>
        </p:nvSpPr>
        <p:spPr/>
        <p:txBody>
          <a:bodyPr/>
          <a:lstStyle/>
          <a:p>
            <a:fld id="{4E552A04-A534-4AF5-9DCE-42D35B3DB0CF}" type="slidenum">
              <a:rPr lang="en-US" smtClean="0"/>
              <a:t>‹#›</a:t>
            </a:fld>
            <a:endParaRPr lang="en-US"/>
          </a:p>
        </p:txBody>
      </p:sp>
    </p:spTree>
    <p:extLst>
      <p:ext uri="{BB962C8B-B14F-4D97-AF65-F5344CB8AC3E}">
        <p14:creationId xmlns:p14="http://schemas.microsoft.com/office/powerpoint/2010/main" val="279325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EBD49-B076-3B2E-7F77-A403A33AA8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0F5826-42E9-251C-336B-8371D815EE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B54545-F4B5-1D45-4753-7EB931C7F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C003E8-2026-4494-1CE1-940F1F150947}"/>
              </a:ext>
            </a:extLst>
          </p:cNvPr>
          <p:cNvSpPr>
            <a:spLocks noGrp="1"/>
          </p:cNvSpPr>
          <p:nvPr>
            <p:ph type="dt" sz="half" idx="10"/>
          </p:nvPr>
        </p:nvSpPr>
        <p:spPr/>
        <p:txBody>
          <a:bodyPr/>
          <a:lstStyle/>
          <a:p>
            <a:fld id="{1ADC8720-E047-4951-8F57-01CD2BA7D886}" type="datetimeFigureOut">
              <a:rPr lang="en-US" smtClean="0"/>
              <a:t>11/9/2023</a:t>
            </a:fld>
            <a:endParaRPr lang="en-US"/>
          </a:p>
        </p:txBody>
      </p:sp>
      <p:sp>
        <p:nvSpPr>
          <p:cNvPr id="6" name="Footer Placeholder 5">
            <a:extLst>
              <a:ext uri="{FF2B5EF4-FFF2-40B4-BE49-F238E27FC236}">
                <a16:creationId xmlns:a16="http://schemas.microsoft.com/office/drawing/2014/main" id="{E7971574-AD67-8FCD-67C7-1EAE21833C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1CF58A-4AA3-2CA3-6D92-62D73B2CA926}"/>
              </a:ext>
            </a:extLst>
          </p:cNvPr>
          <p:cNvSpPr>
            <a:spLocks noGrp="1"/>
          </p:cNvSpPr>
          <p:nvPr>
            <p:ph type="sldNum" sz="quarter" idx="12"/>
          </p:nvPr>
        </p:nvSpPr>
        <p:spPr/>
        <p:txBody>
          <a:bodyPr/>
          <a:lstStyle/>
          <a:p>
            <a:fld id="{4E552A04-A534-4AF5-9DCE-42D35B3DB0CF}" type="slidenum">
              <a:rPr lang="en-US" smtClean="0"/>
              <a:t>‹#›</a:t>
            </a:fld>
            <a:endParaRPr lang="en-US"/>
          </a:p>
        </p:txBody>
      </p:sp>
    </p:spTree>
    <p:extLst>
      <p:ext uri="{BB962C8B-B14F-4D97-AF65-F5344CB8AC3E}">
        <p14:creationId xmlns:p14="http://schemas.microsoft.com/office/powerpoint/2010/main" val="277025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7C5364-9AAB-FC78-466D-08BA5B9E67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87C7A1-A2EB-90E6-6977-F8E1A1422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87681-17C7-CEC3-067D-E40EE9DF3A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C8720-E047-4951-8F57-01CD2BA7D886}" type="datetimeFigureOut">
              <a:rPr lang="en-US" smtClean="0"/>
              <a:t>11/9/2023</a:t>
            </a:fld>
            <a:endParaRPr lang="en-US"/>
          </a:p>
        </p:txBody>
      </p:sp>
      <p:sp>
        <p:nvSpPr>
          <p:cNvPr id="5" name="Footer Placeholder 4">
            <a:extLst>
              <a:ext uri="{FF2B5EF4-FFF2-40B4-BE49-F238E27FC236}">
                <a16:creationId xmlns:a16="http://schemas.microsoft.com/office/drawing/2014/main" id="{8684D7D5-6029-4176-60A1-EC0B96C845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E34565-08B9-223F-E4A3-A3EF2CFDBB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52A04-A534-4AF5-9DCE-42D35B3DB0CF}" type="slidenum">
              <a:rPr lang="en-US" smtClean="0"/>
              <a:t>‹#›</a:t>
            </a:fld>
            <a:endParaRPr lang="en-US"/>
          </a:p>
        </p:txBody>
      </p:sp>
    </p:spTree>
    <p:extLst>
      <p:ext uri="{BB962C8B-B14F-4D97-AF65-F5344CB8AC3E}">
        <p14:creationId xmlns:p14="http://schemas.microsoft.com/office/powerpoint/2010/main" val="1265737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nsole.cloud.google.com/bigquery?_ga=2.228035677.1902107478.1698172006-1259959854.1698172006&amp;project=data-projects-382122&amp;ws=!1m13!1m3!8m2!1s753195240461!2se48b0ffb56ba45b8b512e4bb094b55c7!1m4!1m3!1sdata-projects-382122!2sbquxjob_7a1e7066_18b73115e79!3sUS!1m3!3m2!1sdata-projects-382122!2sdivvy_tri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in a suit riding a bicycle&#10;&#10;Description automatically generated">
            <a:extLst>
              <a:ext uri="{FF2B5EF4-FFF2-40B4-BE49-F238E27FC236}">
                <a16:creationId xmlns:a16="http://schemas.microsoft.com/office/drawing/2014/main" id="{D21BB1C4-A88E-8D31-84E6-3B30B11CA10C}"/>
              </a:ext>
            </a:extLst>
          </p:cNvPr>
          <p:cNvPicPr>
            <a:picLocks noChangeAspect="1"/>
          </p:cNvPicPr>
          <p:nvPr/>
        </p:nvPicPr>
        <p:blipFill rotWithShape="1">
          <a:blip/>
          <a:srcRect t="9091" r="9091"/>
          <a:stretch/>
        </p:blipFill>
        <p:spPr>
          <a:xfrm>
            <a:off x="20" y="0"/>
            <a:ext cx="12191980" cy="6857990"/>
          </a:xfrm>
          <a:prstGeom prst="rect">
            <a:avLst/>
          </a:prstGeom>
        </p:spPr>
      </p:pic>
      <p:sp>
        <p:nvSpPr>
          <p:cNvPr id="2" name="Title 1">
            <a:extLst>
              <a:ext uri="{FF2B5EF4-FFF2-40B4-BE49-F238E27FC236}">
                <a16:creationId xmlns:a16="http://schemas.microsoft.com/office/drawing/2014/main" id="{F7C59129-9A94-CE55-73D0-0324D657E07A}"/>
              </a:ext>
            </a:extLst>
          </p:cNvPr>
          <p:cNvSpPr>
            <a:spLocks noGrp="1"/>
          </p:cNvSpPr>
          <p:nvPr>
            <p:ph type="ctrTitle"/>
          </p:nvPr>
        </p:nvSpPr>
        <p:spPr>
          <a:xfrm>
            <a:off x="801990" y="1069936"/>
            <a:ext cx="5391421" cy="2898749"/>
          </a:xfrm>
          <a:solidFill>
            <a:schemeClr val="bg2">
              <a:lumMod val="25000"/>
            </a:schemeClr>
          </a:solidFill>
        </p:spPr>
        <p:txBody>
          <a:bodyPr>
            <a:normAutofit/>
          </a:bodyPr>
          <a:lstStyle/>
          <a:p>
            <a:pPr algn="l">
              <a:lnSpc>
                <a:spcPct val="90000"/>
              </a:lnSpc>
            </a:pPr>
            <a:r>
              <a:rPr lang="en-US" sz="4800" b="1" dirty="0">
                <a:solidFill>
                  <a:schemeClr val="bg1"/>
                </a:solidFill>
              </a:rPr>
              <a:t>Cyclistic Bike-Share </a:t>
            </a:r>
            <a:br>
              <a:rPr lang="en-US" sz="4800" b="1" dirty="0">
                <a:solidFill>
                  <a:schemeClr val="bg1"/>
                </a:solidFill>
              </a:rPr>
            </a:br>
            <a:r>
              <a:rPr lang="en-US" sz="4800" b="1" dirty="0">
                <a:solidFill>
                  <a:schemeClr val="bg1"/>
                </a:solidFill>
              </a:rPr>
              <a:t>Speedy Success</a:t>
            </a:r>
            <a:br>
              <a:rPr lang="en-US" sz="2300" b="1" dirty="0"/>
            </a:br>
            <a:br>
              <a:rPr lang="en-US" sz="2300" b="1" dirty="0"/>
            </a:br>
            <a:br>
              <a:rPr lang="en-US" sz="2300" b="1" dirty="0"/>
            </a:br>
            <a:r>
              <a:rPr lang="en-US" sz="2300" b="1" dirty="0">
                <a:solidFill>
                  <a:schemeClr val="bg1"/>
                </a:solidFill>
              </a:rPr>
              <a:t>Create by Pei Tao</a:t>
            </a:r>
            <a:endParaRPr lang="en-US" sz="2300" dirty="0">
              <a:solidFill>
                <a:schemeClr val="bg1"/>
              </a:solidFill>
            </a:endParaRPr>
          </a:p>
        </p:txBody>
      </p:sp>
    </p:spTree>
    <p:extLst>
      <p:ext uri="{BB962C8B-B14F-4D97-AF65-F5344CB8AC3E}">
        <p14:creationId xmlns:p14="http://schemas.microsoft.com/office/powerpoint/2010/main" val="403782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E7E4-AA2E-0FDC-5EDC-708FD4850619}"/>
              </a:ext>
            </a:extLst>
          </p:cNvPr>
          <p:cNvSpPr>
            <a:spLocks noGrp="1"/>
          </p:cNvSpPr>
          <p:nvPr>
            <p:ph type="title"/>
          </p:nvPr>
        </p:nvSpPr>
        <p:spPr>
          <a:xfrm>
            <a:off x="94266" y="122384"/>
            <a:ext cx="11970461" cy="640080"/>
          </a:xfrm>
          <a:solidFill>
            <a:schemeClr val="bg1"/>
          </a:solidFill>
          <a:ln w="19050">
            <a:solidFill>
              <a:schemeClr val="bg2">
                <a:lumMod val="25000"/>
              </a:schemeClr>
            </a:solidFill>
          </a:ln>
        </p:spPr>
        <p:txBody>
          <a:bodyPr>
            <a:normAutofit fontScale="90000"/>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    Casual User Frequent Stations by Time</a:t>
            </a:r>
          </a:p>
        </p:txBody>
      </p:sp>
      <p:sp>
        <p:nvSpPr>
          <p:cNvPr id="4" name="TextBox 3">
            <a:extLst>
              <a:ext uri="{FF2B5EF4-FFF2-40B4-BE49-F238E27FC236}">
                <a16:creationId xmlns:a16="http://schemas.microsoft.com/office/drawing/2014/main" id="{A5EF6B47-E950-7375-F085-1185FD2AD783}"/>
              </a:ext>
            </a:extLst>
          </p:cNvPr>
          <p:cNvSpPr txBox="1"/>
          <p:nvPr/>
        </p:nvSpPr>
        <p:spPr>
          <a:xfrm>
            <a:off x="94265" y="870880"/>
            <a:ext cx="11970461" cy="5852160"/>
          </a:xfrm>
          <a:prstGeom prst="rect">
            <a:avLst/>
          </a:prstGeom>
          <a:solidFill>
            <a:schemeClr val="bg1"/>
          </a:solidFill>
          <a:ln w="19050">
            <a:solidFill>
              <a:schemeClr val="bg2">
                <a:lumMod val="25000"/>
              </a:schemeClr>
            </a:solidFill>
          </a:ln>
        </p:spPr>
        <p:txBody>
          <a:bodyPr wrap="square" rtlCol="0">
            <a:spAutoFit/>
          </a:bodyPr>
          <a:lstStyle/>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08BB081-7CAA-4009-B1F3-DE42D465245A}"/>
              </a:ext>
            </a:extLst>
          </p:cNvPr>
          <p:cNvPicPr/>
          <p:nvPr/>
        </p:nvPicPr>
        <p:blipFill>
          <a:blip/>
          <a:stretch>
            <a:fillRect/>
          </a:stretch>
        </p:blipFill>
        <p:spPr>
          <a:xfrm>
            <a:off x="1432101" y="192872"/>
            <a:ext cx="731520" cy="548640"/>
          </a:xfrm>
          <a:prstGeom prst="rect">
            <a:avLst/>
          </a:prstGeom>
        </p:spPr>
      </p:pic>
      <p:grpSp>
        <p:nvGrpSpPr>
          <p:cNvPr id="5" name="Group 4">
            <a:extLst>
              <a:ext uri="{FF2B5EF4-FFF2-40B4-BE49-F238E27FC236}">
                <a16:creationId xmlns:a16="http://schemas.microsoft.com/office/drawing/2014/main" id="{A96E3791-3AF0-3B05-A09C-CF3D4A856C67}"/>
              </a:ext>
            </a:extLst>
          </p:cNvPr>
          <p:cNvGrpSpPr/>
          <p:nvPr/>
        </p:nvGrpSpPr>
        <p:grpSpPr>
          <a:xfrm>
            <a:off x="7302465" y="1051953"/>
            <a:ext cx="4698481" cy="1066044"/>
            <a:chOff x="1054059" y="1151684"/>
            <a:chExt cx="5390342" cy="1066044"/>
          </a:xfrm>
        </p:grpSpPr>
        <p:sp>
          <p:nvSpPr>
            <p:cNvPr id="13" name="TextBox 12">
              <a:extLst>
                <a:ext uri="{FF2B5EF4-FFF2-40B4-BE49-F238E27FC236}">
                  <a16:creationId xmlns:a16="http://schemas.microsoft.com/office/drawing/2014/main" id="{135AE897-CED8-67BD-52CB-1642718911ED}"/>
                </a:ext>
              </a:extLst>
            </p:cNvPr>
            <p:cNvSpPr txBox="1"/>
            <p:nvPr/>
          </p:nvSpPr>
          <p:spPr>
            <a:xfrm>
              <a:off x="1080822" y="1151684"/>
              <a:ext cx="5354835" cy="400110"/>
            </a:xfrm>
            <a:prstGeom prst="rect">
              <a:avLst/>
            </a:prstGeom>
            <a:solidFill>
              <a:schemeClr val="accent5">
                <a:lumMod val="60000"/>
                <a:lumOff val="40000"/>
              </a:schemeClr>
            </a:solid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Analysis Summary</a:t>
              </a:r>
            </a:p>
          </p:txBody>
        </p:sp>
        <p:sp>
          <p:nvSpPr>
            <p:cNvPr id="21" name="TextBox 20">
              <a:extLst>
                <a:ext uri="{FF2B5EF4-FFF2-40B4-BE49-F238E27FC236}">
                  <a16:creationId xmlns:a16="http://schemas.microsoft.com/office/drawing/2014/main" id="{71C9168F-27E2-79B1-4379-E5194B093546}"/>
                </a:ext>
              </a:extLst>
            </p:cNvPr>
            <p:cNvSpPr txBox="1"/>
            <p:nvPr/>
          </p:nvSpPr>
          <p:spPr>
            <a:xfrm>
              <a:off x="1054059" y="1632953"/>
              <a:ext cx="539034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Pervious finding indicated weekend has highest casual usage. Below are top three busy stations for casual usage.</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Casual users appear in these stations in the afternoon. It is likely most of the usage were for weekend leisure activities. </a:t>
              </a:r>
            </a:p>
          </p:txBody>
        </p:sp>
      </p:grpSp>
      <p:grpSp>
        <p:nvGrpSpPr>
          <p:cNvPr id="8" name="Group 7">
            <a:extLst>
              <a:ext uri="{FF2B5EF4-FFF2-40B4-BE49-F238E27FC236}">
                <a16:creationId xmlns:a16="http://schemas.microsoft.com/office/drawing/2014/main" id="{A3DF38BE-896A-B135-758A-EB4636E88285}"/>
              </a:ext>
            </a:extLst>
          </p:cNvPr>
          <p:cNvGrpSpPr/>
          <p:nvPr/>
        </p:nvGrpSpPr>
        <p:grpSpPr>
          <a:xfrm>
            <a:off x="7302465" y="3285303"/>
            <a:ext cx="4698481" cy="3155622"/>
            <a:chOff x="6711630" y="1183194"/>
            <a:chExt cx="5175076" cy="2549852"/>
          </a:xfrm>
        </p:grpSpPr>
        <p:sp>
          <p:nvSpPr>
            <p:cNvPr id="27" name="TextBox 26">
              <a:extLst>
                <a:ext uri="{FF2B5EF4-FFF2-40B4-BE49-F238E27FC236}">
                  <a16:creationId xmlns:a16="http://schemas.microsoft.com/office/drawing/2014/main" id="{13F98AC0-0170-A241-A531-5C61D0F9C648}"/>
                </a:ext>
              </a:extLst>
            </p:cNvPr>
            <p:cNvSpPr txBox="1"/>
            <p:nvPr/>
          </p:nvSpPr>
          <p:spPr>
            <a:xfrm>
              <a:off x="6711630" y="1183194"/>
              <a:ext cx="5175076" cy="405479"/>
            </a:xfrm>
            <a:prstGeom prst="rect">
              <a:avLst/>
            </a:prstGeom>
            <a:solidFill>
              <a:schemeClr val="accent4">
                <a:lumMod val="60000"/>
                <a:lumOff val="40000"/>
              </a:schemeClr>
            </a:solid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Business Impact </a:t>
              </a:r>
            </a:p>
          </p:txBody>
        </p:sp>
        <p:sp>
          <p:nvSpPr>
            <p:cNvPr id="28" name="TextBox 27">
              <a:extLst>
                <a:ext uri="{FF2B5EF4-FFF2-40B4-BE49-F238E27FC236}">
                  <a16:creationId xmlns:a16="http://schemas.microsoft.com/office/drawing/2014/main" id="{7694FA6A-D6A8-D7B5-039D-1F488D271DBE}"/>
                </a:ext>
              </a:extLst>
            </p:cNvPr>
            <p:cNvSpPr txBox="1"/>
            <p:nvPr/>
          </p:nvSpPr>
          <p:spPr>
            <a:xfrm>
              <a:off x="6711630" y="1668885"/>
              <a:ext cx="5175076" cy="2064161"/>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These hours are idea for promotion activities.</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Membership type with family benefit bundle would target families out for recreations. </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Membership with half day pass, sign up gift or hourly discount would provide incentive for impulse buyers to subscribe.</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Cross marketing membership discount with shops  around these stations would provide incentive for casual riders who visit the area frequently. </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Media choice???</a:t>
              </a:r>
            </a:p>
          </p:txBody>
        </p:sp>
      </p:grpSp>
      <p:graphicFrame>
        <p:nvGraphicFramePr>
          <p:cNvPr id="6" name="Table 5">
            <a:extLst>
              <a:ext uri="{FF2B5EF4-FFF2-40B4-BE49-F238E27FC236}">
                <a16:creationId xmlns:a16="http://schemas.microsoft.com/office/drawing/2014/main" id="{0B4FA25E-DB15-54DB-E28D-F37FB6E5179A}"/>
              </a:ext>
            </a:extLst>
          </p:cNvPr>
          <p:cNvGraphicFramePr>
            <a:graphicFrameLocks noGrp="1"/>
          </p:cNvGraphicFramePr>
          <p:nvPr>
            <p:extLst>
              <p:ext uri="{D42A27DB-BD31-4B8C-83A1-F6EECF244321}">
                <p14:modId xmlns:p14="http://schemas.microsoft.com/office/powerpoint/2010/main" val="1157603764"/>
              </p:ext>
            </p:extLst>
          </p:nvPr>
        </p:nvGraphicFramePr>
        <p:xfrm>
          <a:off x="191054" y="1051953"/>
          <a:ext cx="6964932" cy="2529840"/>
        </p:xfrm>
        <a:graphic>
          <a:graphicData uri="http://schemas.openxmlformats.org/drawingml/2006/table">
            <a:tbl>
              <a:tblPr firstRow="1" bandRow="1">
                <a:tableStyleId>{69CF1AB2-1976-4502-BF36-3FF5EA218861}</a:tableStyleId>
              </a:tblPr>
              <a:tblGrid>
                <a:gridCol w="1057674">
                  <a:extLst>
                    <a:ext uri="{9D8B030D-6E8A-4147-A177-3AD203B41FA5}">
                      <a16:colId xmlns:a16="http://schemas.microsoft.com/office/drawing/2014/main" val="373138510"/>
                    </a:ext>
                  </a:extLst>
                </a:gridCol>
                <a:gridCol w="2457048">
                  <a:extLst>
                    <a:ext uri="{9D8B030D-6E8A-4147-A177-3AD203B41FA5}">
                      <a16:colId xmlns:a16="http://schemas.microsoft.com/office/drawing/2014/main" val="350809281"/>
                    </a:ext>
                  </a:extLst>
                </a:gridCol>
                <a:gridCol w="907171">
                  <a:extLst>
                    <a:ext uri="{9D8B030D-6E8A-4147-A177-3AD203B41FA5}">
                      <a16:colId xmlns:a16="http://schemas.microsoft.com/office/drawing/2014/main" val="554761425"/>
                    </a:ext>
                  </a:extLst>
                </a:gridCol>
                <a:gridCol w="2543039">
                  <a:extLst>
                    <a:ext uri="{9D8B030D-6E8A-4147-A177-3AD203B41FA5}">
                      <a16:colId xmlns:a16="http://schemas.microsoft.com/office/drawing/2014/main" val="3293519836"/>
                    </a:ext>
                  </a:extLst>
                </a:gridCol>
              </a:tblGrid>
              <a:tr h="353381">
                <a:tc gridSpan="4">
                  <a:txBody>
                    <a:bodyPr/>
                    <a:lstStyle/>
                    <a:p>
                      <a:pPr algn="ctr"/>
                      <a:r>
                        <a:rPr lang="en-US" dirty="0">
                          <a:solidFill>
                            <a:schemeClr val="bg1"/>
                          </a:solidFill>
                        </a:rPr>
                        <a:t>Weekend Top 2 Start Stations &amp; Hours</a:t>
                      </a:r>
                    </a:p>
                  </a:txBody>
                  <a:tcPr>
                    <a:solidFill>
                      <a:schemeClr val="accent1">
                        <a:lumMod val="5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51486451"/>
                  </a:ext>
                </a:extLst>
              </a:tr>
              <a:tr h="323933">
                <a:tc gridSpan="2">
                  <a:txBody>
                    <a:bodyPr/>
                    <a:lstStyle/>
                    <a:p>
                      <a:pPr algn="ctr"/>
                      <a:r>
                        <a:rPr lang="en-US" sz="1600" b="1" dirty="0"/>
                        <a:t>Saturday</a:t>
                      </a:r>
                    </a:p>
                  </a:txBody>
                  <a:tcPr/>
                </a:tc>
                <a:tc hMerge="1">
                  <a:txBody>
                    <a:bodyPr/>
                    <a:lstStyle/>
                    <a:p>
                      <a:endParaRPr lang="en-US" dirty="0"/>
                    </a:p>
                  </a:txBody>
                  <a:tcPr/>
                </a:tc>
                <a:tc gridSpan="2">
                  <a:txBody>
                    <a:bodyPr/>
                    <a:lstStyle/>
                    <a:p>
                      <a:pPr algn="ctr"/>
                      <a:r>
                        <a:rPr lang="en-US" sz="1600" b="1" dirty="0"/>
                        <a:t>Sunday</a:t>
                      </a:r>
                    </a:p>
                  </a:txBody>
                  <a:tcPr/>
                </a:tc>
                <a:tc hMerge="1">
                  <a:txBody>
                    <a:bodyPr/>
                    <a:lstStyle/>
                    <a:p>
                      <a:endParaRPr lang="en-US" dirty="0"/>
                    </a:p>
                  </a:txBody>
                  <a:tcPr/>
                </a:tc>
                <a:extLst>
                  <a:ext uri="{0D108BD9-81ED-4DB2-BD59-A6C34878D82A}">
                    <a16:rowId xmlns:a16="http://schemas.microsoft.com/office/drawing/2014/main" val="742809426"/>
                  </a:ext>
                </a:extLst>
              </a:tr>
              <a:tr h="883453">
                <a:tc>
                  <a:txBody>
                    <a:bodyPr/>
                    <a:lstStyle/>
                    <a:p>
                      <a:r>
                        <a:rPr lang="en-US" sz="1200" b="1" dirty="0"/>
                        <a:t>Streeter Dr &amp; Grand Ave</a:t>
                      </a:r>
                    </a:p>
                  </a:txBody>
                  <a:tcPr/>
                </a:tc>
                <a:tc>
                  <a:txBody>
                    <a:bodyPr/>
                    <a:lstStyle/>
                    <a:p>
                      <a:endParaRPr lang="en-US" dirty="0"/>
                    </a:p>
                    <a:p>
                      <a:endParaRPr lang="en-US" dirty="0"/>
                    </a:p>
                    <a:p>
                      <a:endParaRPr lang="en-US" dirty="0"/>
                    </a:p>
                  </a:txBody>
                  <a:tcPr/>
                </a:tc>
                <a:tc>
                  <a:txBody>
                    <a:bodyPr/>
                    <a:lstStyle/>
                    <a:p>
                      <a:r>
                        <a:rPr lang="en-US" sz="1200" b="1" dirty="0"/>
                        <a:t>Streeter Dr &amp; Grand Ave</a:t>
                      </a:r>
                    </a:p>
                  </a:txBody>
                  <a:tcPr/>
                </a:tc>
                <a:tc>
                  <a:txBody>
                    <a:bodyPr/>
                    <a:lstStyle/>
                    <a:p>
                      <a:endParaRPr lang="en-US" dirty="0"/>
                    </a:p>
                  </a:txBody>
                  <a:tcPr/>
                </a:tc>
                <a:extLst>
                  <a:ext uri="{0D108BD9-81ED-4DB2-BD59-A6C34878D82A}">
                    <a16:rowId xmlns:a16="http://schemas.microsoft.com/office/drawing/2014/main" val="3536124523"/>
                  </a:ext>
                </a:extLst>
              </a:tr>
              <a:tr h="883453">
                <a:tc>
                  <a:txBody>
                    <a:bodyPr/>
                    <a:lstStyle/>
                    <a:p>
                      <a:r>
                        <a:rPr lang="en-US" sz="1200" b="1" dirty="0"/>
                        <a:t>Shedd Aquarium</a:t>
                      </a:r>
                    </a:p>
                  </a:txBody>
                  <a:tcPr/>
                </a:tc>
                <a:tc>
                  <a:txBody>
                    <a:bodyPr/>
                    <a:lstStyle/>
                    <a:p>
                      <a:endParaRPr lang="en-US" dirty="0"/>
                    </a:p>
                    <a:p>
                      <a:endParaRPr lang="en-US" dirty="0"/>
                    </a:p>
                    <a:p>
                      <a:endParaRPr lang="en-US" dirty="0"/>
                    </a:p>
                  </a:txBody>
                  <a:tcPr/>
                </a:tc>
                <a:tc>
                  <a:txBody>
                    <a:bodyPr/>
                    <a:lstStyle/>
                    <a:p>
                      <a:r>
                        <a:rPr lang="en-US" sz="1200" b="1" dirty="0"/>
                        <a:t>Michigan Ave &amp; Oak St</a:t>
                      </a:r>
                    </a:p>
                  </a:txBody>
                  <a:tcPr/>
                </a:tc>
                <a:tc>
                  <a:txBody>
                    <a:bodyPr/>
                    <a:lstStyle/>
                    <a:p>
                      <a:endParaRPr lang="en-US" dirty="0"/>
                    </a:p>
                  </a:txBody>
                  <a:tcPr/>
                </a:tc>
                <a:extLst>
                  <a:ext uri="{0D108BD9-81ED-4DB2-BD59-A6C34878D82A}">
                    <a16:rowId xmlns:a16="http://schemas.microsoft.com/office/drawing/2014/main" val="978579043"/>
                  </a:ext>
                </a:extLst>
              </a:tr>
            </a:tbl>
          </a:graphicData>
        </a:graphic>
      </p:graphicFrame>
      <p:grpSp>
        <p:nvGrpSpPr>
          <p:cNvPr id="30" name="Group 29">
            <a:extLst>
              <a:ext uri="{FF2B5EF4-FFF2-40B4-BE49-F238E27FC236}">
                <a16:creationId xmlns:a16="http://schemas.microsoft.com/office/drawing/2014/main" id="{6C5CA9BE-6413-03DA-74E1-81A0F57B82E8}"/>
              </a:ext>
            </a:extLst>
          </p:cNvPr>
          <p:cNvGrpSpPr/>
          <p:nvPr/>
        </p:nvGrpSpPr>
        <p:grpSpPr>
          <a:xfrm>
            <a:off x="1273417" y="1773485"/>
            <a:ext cx="5789874" cy="1789454"/>
            <a:chOff x="1366112" y="2861820"/>
            <a:chExt cx="5789874" cy="1789454"/>
          </a:xfrm>
        </p:grpSpPr>
        <p:pic>
          <p:nvPicPr>
            <p:cNvPr id="19" name="Picture 18">
              <a:extLst>
                <a:ext uri="{FF2B5EF4-FFF2-40B4-BE49-F238E27FC236}">
                  <a16:creationId xmlns:a16="http://schemas.microsoft.com/office/drawing/2014/main" id="{D5D1865B-6BB9-9F62-8F28-187812F75A62}"/>
                </a:ext>
              </a:extLst>
            </p:cNvPr>
            <p:cNvPicPr>
              <a:picLocks noChangeAspect="1"/>
            </p:cNvPicPr>
            <p:nvPr/>
          </p:nvPicPr>
          <p:blipFill>
            <a:blip/>
            <a:stretch>
              <a:fillRect/>
            </a:stretch>
          </p:blipFill>
          <p:spPr>
            <a:xfrm>
              <a:off x="1366112" y="2861820"/>
              <a:ext cx="2366902" cy="858861"/>
            </a:xfrm>
            <a:prstGeom prst="rect">
              <a:avLst/>
            </a:prstGeom>
          </p:spPr>
        </p:pic>
        <p:pic>
          <p:nvPicPr>
            <p:cNvPr id="20" name="Picture 19">
              <a:extLst>
                <a:ext uri="{FF2B5EF4-FFF2-40B4-BE49-F238E27FC236}">
                  <a16:creationId xmlns:a16="http://schemas.microsoft.com/office/drawing/2014/main" id="{9D4868C8-E9F6-3054-833D-6FBEA5A377CA}"/>
                </a:ext>
              </a:extLst>
            </p:cNvPr>
            <p:cNvPicPr>
              <a:picLocks noChangeAspect="1"/>
            </p:cNvPicPr>
            <p:nvPr/>
          </p:nvPicPr>
          <p:blipFill>
            <a:blip/>
            <a:stretch>
              <a:fillRect/>
            </a:stretch>
          </p:blipFill>
          <p:spPr>
            <a:xfrm>
              <a:off x="1366113" y="3792414"/>
              <a:ext cx="2366901" cy="858860"/>
            </a:xfrm>
            <a:prstGeom prst="rect">
              <a:avLst/>
            </a:prstGeom>
          </p:spPr>
        </p:pic>
        <p:pic>
          <p:nvPicPr>
            <p:cNvPr id="24" name="Picture 23">
              <a:extLst>
                <a:ext uri="{FF2B5EF4-FFF2-40B4-BE49-F238E27FC236}">
                  <a16:creationId xmlns:a16="http://schemas.microsoft.com/office/drawing/2014/main" id="{EFACDEEB-3417-E3BF-2D2A-0F0C5044EE63}"/>
                </a:ext>
              </a:extLst>
            </p:cNvPr>
            <p:cNvPicPr>
              <a:picLocks noChangeAspect="1"/>
            </p:cNvPicPr>
            <p:nvPr/>
          </p:nvPicPr>
          <p:blipFill>
            <a:blip/>
            <a:stretch>
              <a:fillRect/>
            </a:stretch>
          </p:blipFill>
          <p:spPr>
            <a:xfrm>
              <a:off x="4791637" y="2861820"/>
              <a:ext cx="2364349" cy="858861"/>
            </a:xfrm>
            <a:prstGeom prst="rect">
              <a:avLst/>
            </a:prstGeom>
          </p:spPr>
        </p:pic>
        <p:pic>
          <p:nvPicPr>
            <p:cNvPr id="25" name="Picture 24">
              <a:extLst>
                <a:ext uri="{FF2B5EF4-FFF2-40B4-BE49-F238E27FC236}">
                  <a16:creationId xmlns:a16="http://schemas.microsoft.com/office/drawing/2014/main" id="{D8364008-2B8C-E7EE-6BFD-7293EA72DBBF}"/>
                </a:ext>
              </a:extLst>
            </p:cNvPr>
            <p:cNvPicPr>
              <a:picLocks noChangeAspect="1"/>
            </p:cNvPicPr>
            <p:nvPr/>
          </p:nvPicPr>
          <p:blipFill>
            <a:blip/>
            <a:stretch>
              <a:fillRect/>
            </a:stretch>
          </p:blipFill>
          <p:spPr>
            <a:xfrm>
              <a:off x="4793438" y="3772759"/>
              <a:ext cx="2362547" cy="858860"/>
            </a:xfrm>
            <a:prstGeom prst="rect">
              <a:avLst/>
            </a:prstGeom>
          </p:spPr>
        </p:pic>
      </p:grpSp>
      <p:graphicFrame>
        <p:nvGraphicFramePr>
          <p:cNvPr id="29" name="Table 28">
            <a:extLst>
              <a:ext uri="{FF2B5EF4-FFF2-40B4-BE49-F238E27FC236}">
                <a16:creationId xmlns:a16="http://schemas.microsoft.com/office/drawing/2014/main" id="{3F2CD96E-73DF-D9BA-71BA-688069BBCF39}"/>
              </a:ext>
            </a:extLst>
          </p:cNvPr>
          <p:cNvGraphicFramePr>
            <a:graphicFrameLocks noGrp="1"/>
          </p:cNvGraphicFramePr>
          <p:nvPr>
            <p:extLst>
              <p:ext uri="{D42A27DB-BD31-4B8C-83A1-F6EECF244321}">
                <p14:modId xmlns:p14="http://schemas.microsoft.com/office/powerpoint/2010/main" val="1533131169"/>
              </p:ext>
            </p:extLst>
          </p:nvPr>
        </p:nvGraphicFramePr>
        <p:xfrm>
          <a:off x="183202" y="3972388"/>
          <a:ext cx="6964932" cy="2621280"/>
        </p:xfrm>
        <a:graphic>
          <a:graphicData uri="http://schemas.openxmlformats.org/drawingml/2006/table">
            <a:tbl>
              <a:tblPr firstRow="1" bandRow="1">
                <a:tableStyleId>{69CF1AB2-1976-4502-BF36-3FF5EA218861}</a:tableStyleId>
              </a:tblPr>
              <a:tblGrid>
                <a:gridCol w="1057674">
                  <a:extLst>
                    <a:ext uri="{9D8B030D-6E8A-4147-A177-3AD203B41FA5}">
                      <a16:colId xmlns:a16="http://schemas.microsoft.com/office/drawing/2014/main" val="373138510"/>
                    </a:ext>
                  </a:extLst>
                </a:gridCol>
                <a:gridCol w="2457048">
                  <a:extLst>
                    <a:ext uri="{9D8B030D-6E8A-4147-A177-3AD203B41FA5}">
                      <a16:colId xmlns:a16="http://schemas.microsoft.com/office/drawing/2014/main" val="350809281"/>
                    </a:ext>
                  </a:extLst>
                </a:gridCol>
                <a:gridCol w="907171">
                  <a:extLst>
                    <a:ext uri="{9D8B030D-6E8A-4147-A177-3AD203B41FA5}">
                      <a16:colId xmlns:a16="http://schemas.microsoft.com/office/drawing/2014/main" val="554761425"/>
                    </a:ext>
                  </a:extLst>
                </a:gridCol>
                <a:gridCol w="2543039">
                  <a:extLst>
                    <a:ext uri="{9D8B030D-6E8A-4147-A177-3AD203B41FA5}">
                      <a16:colId xmlns:a16="http://schemas.microsoft.com/office/drawing/2014/main" val="3293519836"/>
                    </a:ext>
                  </a:extLst>
                </a:gridCol>
              </a:tblGrid>
              <a:tr h="353381">
                <a:tc gridSpan="4">
                  <a:txBody>
                    <a:bodyPr/>
                    <a:lstStyle/>
                    <a:p>
                      <a:pPr algn="ctr"/>
                      <a:r>
                        <a:rPr lang="en-US" dirty="0">
                          <a:solidFill>
                            <a:schemeClr val="bg1"/>
                          </a:solidFill>
                        </a:rPr>
                        <a:t>Weekend Top 2 End Stations &amp; Hours</a:t>
                      </a: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51486451"/>
                  </a:ext>
                </a:extLst>
              </a:tr>
              <a:tr h="323933">
                <a:tc gridSpan="2">
                  <a:txBody>
                    <a:bodyPr/>
                    <a:lstStyle/>
                    <a:p>
                      <a:pPr algn="ctr"/>
                      <a:r>
                        <a:rPr lang="en-US" sz="1600" b="1" dirty="0"/>
                        <a:t>Saturday</a:t>
                      </a:r>
                    </a:p>
                  </a:txBody>
                  <a:tcPr/>
                </a:tc>
                <a:tc hMerge="1">
                  <a:txBody>
                    <a:bodyPr/>
                    <a:lstStyle/>
                    <a:p>
                      <a:endParaRPr lang="en-US" dirty="0"/>
                    </a:p>
                  </a:txBody>
                  <a:tcPr/>
                </a:tc>
                <a:tc gridSpan="2">
                  <a:txBody>
                    <a:bodyPr/>
                    <a:lstStyle/>
                    <a:p>
                      <a:pPr algn="ctr"/>
                      <a:r>
                        <a:rPr lang="en-US" sz="1600" b="1" dirty="0"/>
                        <a:t>Sunday</a:t>
                      </a:r>
                    </a:p>
                  </a:txBody>
                  <a:tcPr/>
                </a:tc>
                <a:tc hMerge="1">
                  <a:txBody>
                    <a:bodyPr/>
                    <a:lstStyle/>
                    <a:p>
                      <a:endParaRPr lang="en-US" dirty="0"/>
                    </a:p>
                  </a:txBody>
                  <a:tcPr/>
                </a:tc>
                <a:extLst>
                  <a:ext uri="{0D108BD9-81ED-4DB2-BD59-A6C34878D82A}">
                    <a16:rowId xmlns:a16="http://schemas.microsoft.com/office/drawing/2014/main" val="742809426"/>
                  </a:ext>
                </a:extLst>
              </a:tr>
              <a:tr h="883453">
                <a:tc>
                  <a:txBody>
                    <a:bodyPr/>
                    <a:lstStyle/>
                    <a:p>
                      <a:r>
                        <a:rPr lang="en-US" sz="1200" b="1" dirty="0"/>
                        <a:t>DuSable Lake Shore Dr &amp; Diversey Pkwy</a:t>
                      </a:r>
                    </a:p>
                  </a:txBody>
                  <a:tcPr/>
                </a:tc>
                <a:tc>
                  <a:txBody>
                    <a:bodyPr/>
                    <a:lstStyle/>
                    <a:p>
                      <a:endParaRPr lang="en-US" dirty="0"/>
                    </a:p>
                    <a:p>
                      <a:endParaRPr lang="en-US" dirty="0"/>
                    </a:p>
                    <a:p>
                      <a:endParaRPr lang="en-US" dirty="0"/>
                    </a:p>
                  </a:txBody>
                  <a:tcPr/>
                </a:tc>
                <a:tc>
                  <a:txBody>
                    <a:bodyPr/>
                    <a:lstStyle/>
                    <a:p>
                      <a:r>
                        <a:rPr lang="en-US" sz="1200" b="1" dirty="0"/>
                        <a:t>DuSable Lake Shore Dr &amp; Diversey Pkwy</a:t>
                      </a:r>
                    </a:p>
                  </a:txBody>
                  <a:tcPr/>
                </a:tc>
                <a:tc>
                  <a:txBody>
                    <a:bodyPr/>
                    <a:lstStyle/>
                    <a:p>
                      <a:endParaRPr lang="en-US" dirty="0"/>
                    </a:p>
                  </a:txBody>
                  <a:tcPr/>
                </a:tc>
                <a:extLst>
                  <a:ext uri="{0D108BD9-81ED-4DB2-BD59-A6C34878D82A}">
                    <a16:rowId xmlns:a16="http://schemas.microsoft.com/office/drawing/2014/main" val="3536124523"/>
                  </a:ext>
                </a:extLst>
              </a:tr>
              <a:tr h="883453">
                <a:tc>
                  <a:txBody>
                    <a:bodyPr/>
                    <a:lstStyle/>
                    <a:p>
                      <a:r>
                        <a:rPr lang="en-US" sz="1200" b="1" dirty="0"/>
                        <a:t>DuSable Lake Shore Dr &amp; Monroe St</a:t>
                      </a:r>
                    </a:p>
                  </a:txBody>
                  <a:tcPr/>
                </a:tc>
                <a:tc>
                  <a:txBody>
                    <a:bodyPr/>
                    <a:lstStyle/>
                    <a:p>
                      <a:endParaRPr lang="en-US" dirty="0"/>
                    </a:p>
                    <a:p>
                      <a:endParaRPr lang="en-US" dirty="0"/>
                    </a:p>
                    <a:p>
                      <a:endParaRPr lang="en-US" dirty="0"/>
                    </a:p>
                  </a:txBody>
                  <a:tcPr/>
                </a:tc>
                <a:tc>
                  <a:txBody>
                    <a:bodyPr/>
                    <a:lstStyle/>
                    <a:p>
                      <a:r>
                        <a:rPr lang="en-US" sz="1200" b="1" dirty="0"/>
                        <a:t>Shedd Aquarium</a:t>
                      </a:r>
                    </a:p>
                  </a:txBody>
                  <a:tcPr/>
                </a:tc>
                <a:tc>
                  <a:txBody>
                    <a:bodyPr/>
                    <a:lstStyle/>
                    <a:p>
                      <a:endParaRPr lang="en-US" dirty="0"/>
                    </a:p>
                  </a:txBody>
                  <a:tcPr/>
                </a:tc>
                <a:extLst>
                  <a:ext uri="{0D108BD9-81ED-4DB2-BD59-A6C34878D82A}">
                    <a16:rowId xmlns:a16="http://schemas.microsoft.com/office/drawing/2014/main" val="978579043"/>
                  </a:ext>
                </a:extLst>
              </a:tr>
            </a:tbl>
          </a:graphicData>
        </a:graphic>
      </p:graphicFrame>
      <p:pic>
        <p:nvPicPr>
          <p:cNvPr id="31" name="Picture 30">
            <a:extLst>
              <a:ext uri="{FF2B5EF4-FFF2-40B4-BE49-F238E27FC236}">
                <a16:creationId xmlns:a16="http://schemas.microsoft.com/office/drawing/2014/main" id="{311D9B03-52CB-1247-A1B4-D8DE96816193}"/>
              </a:ext>
            </a:extLst>
          </p:cNvPr>
          <p:cNvPicPr>
            <a:picLocks noChangeAspect="1"/>
          </p:cNvPicPr>
          <p:nvPr/>
        </p:nvPicPr>
        <p:blipFill>
          <a:blip/>
          <a:stretch>
            <a:fillRect/>
          </a:stretch>
        </p:blipFill>
        <p:spPr>
          <a:xfrm>
            <a:off x="1273417" y="4716514"/>
            <a:ext cx="2389839" cy="871804"/>
          </a:xfrm>
          <a:prstGeom prst="rect">
            <a:avLst/>
          </a:prstGeom>
        </p:spPr>
      </p:pic>
      <p:pic>
        <p:nvPicPr>
          <p:cNvPr id="32" name="Picture 31">
            <a:extLst>
              <a:ext uri="{FF2B5EF4-FFF2-40B4-BE49-F238E27FC236}">
                <a16:creationId xmlns:a16="http://schemas.microsoft.com/office/drawing/2014/main" id="{7F3C877A-8A52-9D84-91C6-8ACA09BDFE74}"/>
              </a:ext>
            </a:extLst>
          </p:cNvPr>
          <p:cNvPicPr>
            <a:picLocks noChangeAspect="1"/>
          </p:cNvPicPr>
          <p:nvPr/>
        </p:nvPicPr>
        <p:blipFill>
          <a:blip/>
          <a:stretch>
            <a:fillRect/>
          </a:stretch>
        </p:blipFill>
        <p:spPr>
          <a:xfrm>
            <a:off x="1277584" y="5696734"/>
            <a:ext cx="2395936" cy="871804"/>
          </a:xfrm>
          <a:prstGeom prst="rect">
            <a:avLst/>
          </a:prstGeom>
        </p:spPr>
      </p:pic>
      <p:pic>
        <p:nvPicPr>
          <p:cNvPr id="35" name="Picture 34">
            <a:extLst>
              <a:ext uri="{FF2B5EF4-FFF2-40B4-BE49-F238E27FC236}">
                <a16:creationId xmlns:a16="http://schemas.microsoft.com/office/drawing/2014/main" id="{008DD8D4-73F5-7667-6489-5AB210674957}"/>
              </a:ext>
            </a:extLst>
          </p:cNvPr>
          <p:cNvPicPr>
            <a:picLocks noChangeAspect="1"/>
          </p:cNvPicPr>
          <p:nvPr/>
        </p:nvPicPr>
        <p:blipFill>
          <a:blip/>
          <a:stretch>
            <a:fillRect/>
          </a:stretch>
        </p:blipFill>
        <p:spPr>
          <a:xfrm>
            <a:off x="4974863" y="4716514"/>
            <a:ext cx="1790176" cy="871804"/>
          </a:xfrm>
          <a:prstGeom prst="rect">
            <a:avLst/>
          </a:prstGeom>
        </p:spPr>
      </p:pic>
      <p:pic>
        <p:nvPicPr>
          <p:cNvPr id="40" name="Picture 39">
            <a:extLst>
              <a:ext uri="{FF2B5EF4-FFF2-40B4-BE49-F238E27FC236}">
                <a16:creationId xmlns:a16="http://schemas.microsoft.com/office/drawing/2014/main" id="{8CCD3EF6-37CE-0CDD-68BA-5341EE1B4F88}"/>
              </a:ext>
            </a:extLst>
          </p:cNvPr>
          <p:cNvPicPr>
            <a:picLocks noChangeAspect="1"/>
          </p:cNvPicPr>
          <p:nvPr/>
        </p:nvPicPr>
        <p:blipFill>
          <a:blip/>
          <a:stretch>
            <a:fillRect/>
          </a:stretch>
        </p:blipFill>
        <p:spPr>
          <a:xfrm>
            <a:off x="4974863" y="5683372"/>
            <a:ext cx="1790176" cy="871804"/>
          </a:xfrm>
          <a:prstGeom prst="rect">
            <a:avLst/>
          </a:prstGeom>
        </p:spPr>
      </p:pic>
    </p:spTree>
    <p:extLst>
      <p:ext uri="{BB962C8B-B14F-4D97-AF65-F5344CB8AC3E}">
        <p14:creationId xmlns:p14="http://schemas.microsoft.com/office/powerpoint/2010/main" val="1506666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5" name="Picture 4" descr="A person in a suit riding a bicycle&#10;&#10;Description automatically generated">
            <a:extLst>
              <a:ext uri="{FF2B5EF4-FFF2-40B4-BE49-F238E27FC236}">
                <a16:creationId xmlns:a16="http://schemas.microsoft.com/office/drawing/2014/main" id="{253E3F12-920D-AB83-1CAF-D9CD81B6ABD6}"/>
              </a:ext>
            </a:extLst>
          </p:cNvPr>
          <p:cNvPicPr>
            <a:picLocks noChangeAspect="1"/>
          </p:cNvPicPr>
          <p:nvPr/>
        </p:nvPicPr>
        <p:blipFill rotWithShape="1">
          <a:blip/>
          <a:srcRect l="28807" r="31367"/>
          <a:stretch/>
        </p:blipFill>
        <p:spPr>
          <a:xfrm>
            <a:off x="212284" y="193249"/>
            <a:ext cx="4679932" cy="6471501"/>
          </a:xfrm>
          <a:custGeom>
            <a:avLst/>
            <a:gdLst/>
            <a:ahLst/>
            <a:cxnLst/>
            <a:rect l="l" t="t" r="r" b="b"/>
            <a:pathLst>
              <a:path w="4636517" h="6858000">
                <a:moveTo>
                  <a:pt x="0" y="0"/>
                </a:moveTo>
                <a:lnTo>
                  <a:pt x="4636517" y="0"/>
                </a:lnTo>
                <a:lnTo>
                  <a:pt x="4636517" y="6858000"/>
                </a:lnTo>
                <a:lnTo>
                  <a:pt x="0" y="6858000"/>
                </a:lnTo>
                <a:close/>
              </a:path>
            </a:pathLst>
          </a:custGeom>
        </p:spPr>
      </p:pic>
      <p:sp>
        <p:nvSpPr>
          <p:cNvPr id="2" name="Title 1">
            <a:extLst>
              <a:ext uri="{FF2B5EF4-FFF2-40B4-BE49-F238E27FC236}">
                <a16:creationId xmlns:a16="http://schemas.microsoft.com/office/drawing/2014/main" id="{ED8CE7E4-AA2E-0FDC-5EDC-708FD4850619}"/>
              </a:ext>
            </a:extLst>
          </p:cNvPr>
          <p:cNvSpPr>
            <a:spLocks noGrp="1"/>
          </p:cNvSpPr>
          <p:nvPr>
            <p:ph type="title"/>
          </p:nvPr>
        </p:nvSpPr>
        <p:spPr>
          <a:xfrm>
            <a:off x="5016516" y="234457"/>
            <a:ext cx="6909209" cy="816589"/>
          </a:xfrm>
          <a:solidFill>
            <a:schemeClr val="bg1"/>
          </a:solidFill>
        </p:spPr>
        <p:txBody>
          <a:bodyPr vert="horz" lIns="91440" tIns="45720" rIns="91440" bIns="45720" rtlCol="0" anchor="ctr">
            <a:normAutofit/>
          </a:bodyPr>
          <a:lstStyle/>
          <a:p>
            <a:pPr algn="ctr"/>
            <a:r>
              <a:rPr lang="en-US" b="1" dirty="0"/>
              <a:t>        Top 3 Recommendations</a:t>
            </a:r>
          </a:p>
        </p:txBody>
      </p:sp>
      <p:sp>
        <p:nvSpPr>
          <p:cNvPr id="4" name="TextBox 3">
            <a:extLst>
              <a:ext uri="{FF2B5EF4-FFF2-40B4-BE49-F238E27FC236}">
                <a16:creationId xmlns:a16="http://schemas.microsoft.com/office/drawing/2014/main" id="{A5EF6B47-E950-7375-F085-1185FD2AD783}"/>
              </a:ext>
            </a:extLst>
          </p:cNvPr>
          <p:cNvSpPr txBox="1"/>
          <p:nvPr/>
        </p:nvSpPr>
        <p:spPr>
          <a:xfrm>
            <a:off x="5016516" y="1172381"/>
            <a:ext cx="6909209" cy="5202564"/>
          </a:xfrm>
          <a:prstGeom prst="rect">
            <a:avLst/>
          </a:prstGeom>
          <a:solidFill>
            <a:schemeClr val="bg1"/>
          </a:solidFill>
        </p:spPr>
        <p:txBody>
          <a:bodyPr vert="horz" lIns="91440" tIns="45720" rIns="91440" bIns="45720" rtlCol="0">
            <a:normAutofit fontScale="92500" lnSpcReduction="20000"/>
          </a:bodyPr>
          <a:lstStyle/>
          <a:p>
            <a:pPr>
              <a:lnSpc>
                <a:spcPct val="90000"/>
              </a:lnSpc>
              <a:spcAft>
                <a:spcPts val="600"/>
              </a:spcAft>
            </a:pPr>
            <a:r>
              <a:rPr lang="en-US" b="1" dirty="0"/>
              <a:t>Business  Ask</a:t>
            </a:r>
          </a:p>
          <a:p>
            <a:pPr>
              <a:lnSpc>
                <a:spcPct val="90000"/>
              </a:lnSpc>
              <a:spcAft>
                <a:spcPts val="600"/>
              </a:spcAft>
            </a:pPr>
            <a:r>
              <a:rPr lang="en-US" sz="1700" b="1" dirty="0"/>
              <a:t>Goal:</a:t>
            </a:r>
            <a:r>
              <a:rPr lang="en-US" sz="1700" dirty="0"/>
              <a:t> </a:t>
            </a:r>
          </a:p>
          <a:p>
            <a:pPr>
              <a:lnSpc>
                <a:spcPct val="90000"/>
              </a:lnSpc>
              <a:spcAft>
                <a:spcPts val="600"/>
              </a:spcAft>
            </a:pPr>
            <a:r>
              <a:rPr lang="en-US" sz="1600" dirty="0"/>
              <a:t>10% increase in annual membership subscriptions through selected media channels within the next six months. </a:t>
            </a:r>
          </a:p>
          <a:p>
            <a:pPr>
              <a:lnSpc>
                <a:spcPct val="90000"/>
              </a:lnSpc>
              <a:spcAft>
                <a:spcPts val="600"/>
              </a:spcAft>
            </a:pPr>
            <a:r>
              <a:rPr lang="en-US" b="1" dirty="0"/>
              <a:t>Summary</a:t>
            </a:r>
          </a:p>
          <a:p>
            <a:pPr>
              <a:lnSpc>
                <a:spcPct val="90000"/>
              </a:lnSpc>
              <a:spcAft>
                <a:spcPts val="600"/>
              </a:spcAft>
            </a:pPr>
            <a:r>
              <a:rPr lang="en-US" sz="1600" dirty="0"/>
              <a:t>Current member retention and casual rider sign up promotion both are important to contribute 10 % increase annual membership subscriptions.</a:t>
            </a:r>
          </a:p>
          <a:p>
            <a:pPr>
              <a:lnSpc>
                <a:spcPct val="90000"/>
              </a:lnSpc>
              <a:spcAft>
                <a:spcPts val="600"/>
              </a:spcAft>
            </a:pPr>
            <a:endParaRPr lang="en-US" sz="1600" dirty="0"/>
          </a:p>
          <a:p>
            <a:pPr>
              <a:lnSpc>
                <a:spcPct val="90000"/>
              </a:lnSpc>
              <a:spcAft>
                <a:spcPts val="600"/>
              </a:spcAft>
            </a:pPr>
            <a:r>
              <a:rPr lang="en-US" b="1" dirty="0"/>
              <a:t>Top 3 Strategy Recommendation</a:t>
            </a:r>
          </a:p>
          <a:p>
            <a:pPr marL="342900" indent="-342900">
              <a:lnSpc>
                <a:spcPct val="90000"/>
              </a:lnSpc>
              <a:spcAft>
                <a:spcPts val="600"/>
              </a:spcAft>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For member retention: using Cyclistic App to send promotions that emphasize rewards for ride. Ex: accumulative 50 rides a month would get two free ride pass for their casual rider friend. Or accumulative 100 rides can get a free meal from cross marketing restaurants around popular stations. 12 pm to 5pm on weekdays would be idea to release the message. </a:t>
            </a:r>
          </a:p>
          <a:p>
            <a:pPr marL="342900" indent="-342900">
              <a:lnSpc>
                <a:spcPct val="90000"/>
              </a:lnSpc>
              <a:spcAft>
                <a:spcPts val="600"/>
              </a:spcAft>
              <a:buFont typeface="+mj-lt"/>
              <a:buAutoNum type="arabicPeriod"/>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342900" indent="-342900">
              <a:lnSpc>
                <a:spcPct val="90000"/>
              </a:lnSpc>
              <a:spcAft>
                <a:spcPts val="600"/>
              </a:spcAft>
              <a:buFont typeface="+mj-lt"/>
              <a:buAutoNum type="arabicPeriod"/>
            </a:pPr>
            <a:r>
              <a:rPr lang="en-US" sz="1600" dirty="0"/>
              <a:t>Casual rider sign up boost: utilize social media (ex: Instagram or Facebook) or podcasts on weekend morning to advertise family bundle deals, sign up gifts, and two half day free pass to simulate casual riders’ incentive. Member’s discount with cross marketing partners is also a good sealing point to address in the advertisement.  </a:t>
            </a:r>
          </a:p>
          <a:p>
            <a:pPr marL="342900" indent="-342900">
              <a:lnSpc>
                <a:spcPts val="500"/>
              </a:lnSpc>
              <a:spcAft>
                <a:spcPts val="600"/>
              </a:spcAft>
              <a:buFont typeface="+mj-lt"/>
              <a:buAutoNum type="arabicPeriod"/>
            </a:pPr>
            <a:endParaRPr lang="en-US" sz="1600" dirty="0"/>
          </a:p>
          <a:p>
            <a:pPr marL="342900" indent="-342900">
              <a:lnSpc>
                <a:spcPct val="90000"/>
              </a:lnSpc>
              <a:spcAft>
                <a:spcPts val="600"/>
              </a:spcAft>
              <a:buFont typeface="+mj-lt"/>
              <a:buAutoNum type="arabicPeriod"/>
            </a:pPr>
            <a:r>
              <a:rPr lang="en-US" sz="1600" dirty="0"/>
              <a:t>Further investigation on 42%  member usage decrease and 106% casual rider increase in the first half of 2023 would help further strategy. Ex: if the decrease was due to operation deficiency, strategy should focus on that to increase bikeshare reliability to its members. Survey casual rider’s reason for using the service can help better promotion design for membership conversion.       </a:t>
            </a:r>
          </a:p>
        </p:txBody>
      </p:sp>
      <p:pic>
        <p:nvPicPr>
          <p:cNvPr id="6" name="Picture 5">
            <a:extLst>
              <a:ext uri="{FF2B5EF4-FFF2-40B4-BE49-F238E27FC236}">
                <a16:creationId xmlns:a16="http://schemas.microsoft.com/office/drawing/2014/main" id="{391F5CA2-FDE2-4F79-BB0D-C68910E4716A}"/>
              </a:ext>
            </a:extLst>
          </p:cNvPr>
          <p:cNvPicPr/>
          <p:nvPr/>
        </p:nvPicPr>
        <p:blipFill>
          <a:blip/>
          <a:stretch>
            <a:fillRect/>
          </a:stretch>
        </p:blipFill>
        <p:spPr>
          <a:xfrm>
            <a:off x="5214419" y="279303"/>
            <a:ext cx="881581" cy="771743"/>
          </a:xfrm>
          <a:prstGeom prst="rect">
            <a:avLst/>
          </a:prstGeom>
        </p:spPr>
      </p:pic>
      <p:sp>
        <p:nvSpPr>
          <p:cNvPr id="8" name="Rectangle 7">
            <a:extLst>
              <a:ext uri="{FF2B5EF4-FFF2-40B4-BE49-F238E27FC236}">
                <a16:creationId xmlns:a16="http://schemas.microsoft.com/office/drawing/2014/main" id="{CCE3EC09-E63A-E013-00D9-3E8E35A42AEE}"/>
              </a:ext>
            </a:extLst>
          </p:cNvPr>
          <p:cNvSpPr/>
          <p:nvPr/>
        </p:nvSpPr>
        <p:spPr>
          <a:xfrm>
            <a:off x="87984" y="113122"/>
            <a:ext cx="11935724" cy="663175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9402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person in a suit riding a bicycle&#10;&#10;Description automatically generated">
            <a:extLst>
              <a:ext uri="{FF2B5EF4-FFF2-40B4-BE49-F238E27FC236}">
                <a16:creationId xmlns:a16="http://schemas.microsoft.com/office/drawing/2014/main" id="{253E3F12-920D-AB83-1CAF-D9CD81B6ABD6}"/>
              </a:ext>
            </a:extLst>
          </p:cNvPr>
          <p:cNvPicPr>
            <a:picLocks noChangeAspect="1"/>
          </p:cNvPicPr>
          <p:nvPr/>
        </p:nvPicPr>
        <p:blipFill rotWithShape="1">
          <a:blip/>
          <a:srcRect l="28807" r="31367"/>
          <a:stretch/>
        </p:blipFill>
        <p:spPr>
          <a:xfrm>
            <a:off x="212284" y="193249"/>
            <a:ext cx="4679932" cy="6471501"/>
          </a:xfrm>
          <a:custGeom>
            <a:avLst/>
            <a:gdLst/>
            <a:ahLst/>
            <a:cxnLst/>
            <a:rect l="l" t="t" r="r" b="b"/>
            <a:pathLst>
              <a:path w="4636517" h="6858000">
                <a:moveTo>
                  <a:pt x="0" y="0"/>
                </a:moveTo>
                <a:lnTo>
                  <a:pt x="4636517" y="0"/>
                </a:lnTo>
                <a:lnTo>
                  <a:pt x="4636517" y="6858000"/>
                </a:lnTo>
                <a:lnTo>
                  <a:pt x="0" y="6858000"/>
                </a:lnTo>
                <a:close/>
              </a:path>
            </a:pathLst>
          </a:custGeom>
        </p:spPr>
      </p:pic>
      <p:sp>
        <p:nvSpPr>
          <p:cNvPr id="26"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8CE7E4-AA2E-0FDC-5EDC-708FD4850619}"/>
              </a:ext>
            </a:extLst>
          </p:cNvPr>
          <p:cNvSpPr>
            <a:spLocks noGrp="1"/>
          </p:cNvSpPr>
          <p:nvPr>
            <p:ph type="title"/>
          </p:nvPr>
        </p:nvSpPr>
        <p:spPr>
          <a:xfrm>
            <a:off x="5016516" y="260555"/>
            <a:ext cx="6909209" cy="1065229"/>
          </a:xfrm>
          <a:solidFill>
            <a:schemeClr val="bg1"/>
          </a:solidFill>
        </p:spPr>
        <p:txBody>
          <a:bodyPr vert="horz" lIns="91440" tIns="45720" rIns="91440" bIns="45720" rtlCol="0" anchor="ctr">
            <a:normAutofit/>
          </a:bodyPr>
          <a:lstStyle/>
          <a:p>
            <a:pPr algn="ctr"/>
            <a:r>
              <a:rPr lang="en-US" b="1" dirty="0"/>
              <a:t>        Executive Summary</a:t>
            </a:r>
          </a:p>
        </p:txBody>
      </p:sp>
      <p:sp>
        <p:nvSpPr>
          <p:cNvPr id="4" name="TextBox 3">
            <a:extLst>
              <a:ext uri="{FF2B5EF4-FFF2-40B4-BE49-F238E27FC236}">
                <a16:creationId xmlns:a16="http://schemas.microsoft.com/office/drawing/2014/main" id="{A5EF6B47-E950-7375-F085-1185FD2AD783}"/>
              </a:ext>
            </a:extLst>
          </p:cNvPr>
          <p:cNvSpPr txBox="1"/>
          <p:nvPr/>
        </p:nvSpPr>
        <p:spPr>
          <a:xfrm>
            <a:off x="5016516" y="1473217"/>
            <a:ext cx="6909209" cy="5191534"/>
          </a:xfrm>
          <a:prstGeom prst="rect">
            <a:avLst/>
          </a:prstGeom>
          <a:solidFill>
            <a:schemeClr val="bg1"/>
          </a:solidFill>
        </p:spPr>
        <p:txBody>
          <a:bodyPr vert="horz" lIns="91440" tIns="45720" rIns="91440" bIns="45720" rtlCol="0">
            <a:normAutofit fontScale="92500" lnSpcReduction="20000"/>
          </a:bodyPr>
          <a:lstStyle/>
          <a:p>
            <a:pPr>
              <a:lnSpc>
                <a:spcPct val="90000"/>
              </a:lnSpc>
              <a:spcAft>
                <a:spcPts val="600"/>
              </a:spcAft>
            </a:pPr>
            <a:r>
              <a:rPr lang="en-US" sz="2000" b="1" dirty="0"/>
              <a:t>Business  Ask</a:t>
            </a:r>
          </a:p>
          <a:p>
            <a:pPr>
              <a:lnSpc>
                <a:spcPct val="90000"/>
              </a:lnSpc>
              <a:spcAft>
                <a:spcPts val="600"/>
              </a:spcAft>
            </a:pPr>
            <a:r>
              <a:rPr lang="en-US" sz="1700" b="1" dirty="0"/>
              <a:t>Problem Statement: </a:t>
            </a:r>
          </a:p>
          <a:p>
            <a:pPr>
              <a:lnSpc>
                <a:spcPct val="90000"/>
              </a:lnSpc>
              <a:spcAft>
                <a:spcPts val="600"/>
              </a:spcAft>
            </a:pPr>
            <a:r>
              <a:rPr lang="en-US" sz="1700" dirty="0"/>
              <a:t>Cyclistic currently has a user base where 70% are casual riders, not opting for annual memberships, leading to a substantial untapped revenue potential. </a:t>
            </a:r>
          </a:p>
          <a:p>
            <a:pPr>
              <a:lnSpc>
                <a:spcPct val="90000"/>
              </a:lnSpc>
              <a:spcAft>
                <a:spcPts val="600"/>
              </a:spcAft>
            </a:pPr>
            <a:r>
              <a:rPr lang="en-US" sz="1700" b="1" dirty="0"/>
              <a:t>Task:</a:t>
            </a:r>
            <a:r>
              <a:rPr lang="en-US" sz="1700" dirty="0"/>
              <a:t> </a:t>
            </a:r>
          </a:p>
          <a:p>
            <a:pPr>
              <a:lnSpc>
                <a:spcPct val="90000"/>
              </a:lnSpc>
              <a:spcAft>
                <a:spcPts val="600"/>
              </a:spcAft>
            </a:pPr>
            <a:r>
              <a:rPr lang="en-US" sz="1700" dirty="0"/>
              <a:t>The company need a comprehensive analysis of user behavior to help uncover the underlying opportunity and formulate strategies.</a:t>
            </a:r>
          </a:p>
          <a:p>
            <a:pPr>
              <a:lnSpc>
                <a:spcPct val="90000"/>
              </a:lnSpc>
              <a:spcAft>
                <a:spcPts val="600"/>
              </a:spcAft>
            </a:pPr>
            <a:r>
              <a:rPr lang="en-US" sz="1700" b="1" dirty="0"/>
              <a:t>Goal:</a:t>
            </a:r>
            <a:r>
              <a:rPr lang="en-US" sz="1700" dirty="0"/>
              <a:t> </a:t>
            </a:r>
          </a:p>
          <a:p>
            <a:pPr>
              <a:lnSpc>
                <a:spcPct val="90000"/>
              </a:lnSpc>
              <a:spcAft>
                <a:spcPts val="600"/>
              </a:spcAft>
            </a:pPr>
            <a:r>
              <a:rPr lang="en-US" sz="1700" dirty="0"/>
              <a:t>10% increase in annual membership subscriptions through selected media channels within the next six months. </a:t>
            </a:r>
          </a:p>
          <a:p>
            <a:pPr indent="-228600">
              <a:lnSpc>
                <a:spcPct val="90000"/>
              </a:lnSpc>
              <a:spcAft>
                <a:spcPts val="600"/>
              </a:spcAft>
              <a:buFont typeface="Arial" panose="020B0604020202020204" pitchFamily="34" charset="0"/>
              <a:buChar char="•"/>
            </a:pPr>
            <a:endParaRPr lang="en-US" sz="1100" b="1" dirty="0"/>
          </a:p>
          <a:p>
            <a:pPr>
              <a:lnSpc>
                <a:spcPct val="90000"/>
              </a:lnSpc>
              <a:spcAft>
                <a:spcPts val="600"/>
              </a:spcAft>
            </a:pPr>
            <a:r>
              <a:rPr lang="en-US" sz="2000" b="1" dirty="0"/>
              <a:t>Stakeholders</a:t>
            </a:r>
          </a:p>
          <a:p>
            <a:pPr>
              <a:lnSpc>
                <a:spcPct val="90000"/>
              </a:lnSpc>
              <a:spcAft>
                <a:spcPts val="600"/>
              </a:spcAft>
            </a:pPr>
            <a:r>
              <a:rPr lang="en-US" sz="1700" b="1" i="0" u="none" strike="noStrike" dirty="0">
                <a:effectLst/>
              </a:rPr>
              <a:t>External: </a:t>
            </a:r>
            <a:r>
              <a:rPr lang="en-US" sz="1700" b="0" i="0" u="none" strike="noStrike" dirty="0">
                <a:effectLst/>
              </a:rPr>
              <a:t>Customer marketing analytics team | executive team</a:t>
            </a:r>
            <a:endParaRPr lang="en-US" sz="1700" dirty="0"/>
          </a:p>
          <a:p>
            <a:pPr>
              <a:lnSpc>
                <a:spcPct val="90000"/>
              </a:lnSpc>
              <a:spcAft>
                <a:spcPts val="600"/>
              </a:spcAft>
            </a:pPr>
            <a:r>
              <a:rPr lang="en-US" sz="1700" b="1" i="0" u="none" strike="noStrike" dirty="0">
                <a:effectLst/>
              </a:rPr>
              <a:t>Internal:  </a:t>
            </a:r>
            <a:r>
              <a:rPr lang="en-US" sz="1700" b="0" i="0" u="none" strike="noStrike" dirty="0">
                <a:effectLst/>
              </a:rPr>
              <a:t>Marketing director Lily Moreno | Data analytics team</a:t>
            </a:r>
          </a:p>
          <a:p>
            <a:pPr indent="-228600">
              <a:lnSpc>
                <a:spcPct val="90000"/>
              </a:lnSpc>
              <a:spcAft>
                <a:spcPts val="600"/>
              </a:spcAft>
              <a:buFont typeface="Arial" panose="020B0604020202020204" pitchFamily="34" charset="0"/>
              <a:buChar char="•"/>
            </a:pPr>
            <a:endParaRPr lang="en-US" sz="1100" dirty="0"/>
          </a:p>
          <a:p>
            <a:pPr>
              <a:lnSpc>
                <a:spcPct val="90000"/>
              </a:lnSpc>
              <a:spcAft>
                <a:spcPts val="600"/>
              </a:spcAft>
            </a:pPr>
            <a:r>
              <a:rPr lang="en-US" sz="2000" b="1" dirty="0"/>
              <a:t>Summary Index</a:t>
            </a:r>
          </a:p>
          <a:p>
            <a:pPr>
              <a:lnSpc>
                <a:spcPct val="90000"/>
              </a:lnSpc>
              <a:spcAft>
                <a:spcPts val="600"/>
              </a:spcAft>
            </a:pPr>
            <a:r>
              <a:rPr lang="en-US" sz="1700" dirty="0"/>
              <a:t>Data sources</a:t>
            </a:r>
          </a:p>
          <a:p>
            <a:pPr>
              <a:lnSpc>
                <a:spcPct val="90000"/>
              </a:lnSpc>
              <a:spcAft>
                <a:spcPts val="600"/>
              </a:spcAft>
            </a:pPr>
            <a:r>
              <a:rPr lang="en-US" sz="1700" dirty="0"/>
              <a:t>Data preparation</a:t>
            </a:r>
          </a:p>
          <a:p>
            <a:pPr>
              <a:lnSpc>
                <a:spcPct val="90000"/>
              </a:lnSpc>
              <a:spcAft>
                <a:spcPts val="600"/>
              </a:spcAft>
            </a:pPr>
            <a:r>
              <a:rPr lang="en-US" sz="1700" dirty="0"/>
              <a:t>Analysis summary</a:t>
            </a:r>
          </a:p>
          <a:p>
            <a:pPr>
              <a:lnSpc>
                <a:spcPct val="90000"/>
              </a:lnSpc>
              <a:spcAft>
                <a:spcPts val="600"/>
              </a:spcAft>
            </a:pPr>
            <a:r>
              <a:rPr lang="en-US" sz="1700" dirty="0"/>
              <a:t>Data visualizations &amp; key findings</a:t>
            </a:r>
          </a:p>
          <a:p>
            <a:pPr>
              <a:lnSpc>
                <a:spcPct val="90000"/>
              </a:lnSpc>
              <a:spcAft>
                <a:spcPts val="600"/>
              </a:spcAft>
            </a:pPr>
            <a:r>
              <a:rPr lang="en-US" sz="1700" dirty="0"/>
              <a:t>Top-3 recommendations</a:t>
            </a:r>
          </a:p>
        </p:txBody>
      </p:sp>
      <p:pic>
        <p:nvPicPr>
          <p:cNvPr id="6" name="Picture 5">
            <a:extLst>
              <a:ext uri="{FF2B5EF4-FFF2-40B4-BE49-F238E27FC236}">
                <a16:creationId xmlns:a16="http://schemas.microsoft.com/office/drawing/2014/main" id="{391F5CA2-FDE2-4F79-BB0D-C68910E4716A}"/>
              </a:ext>
            </a:extLst>
          </p:cNvPr>
          <p:cNvPicPr/>
          <p:nvPr/>
        </p:nvPicPr>
        <p:blipFill>
          <a:blip/>
          <a:stretch>
            <a:fillRect/>
          </a:stretch>
        </p:blipFill>
        <p:spPr>
          <a:xfrm>
            <a:off x="5732894" y="320310"/>
            <a:ext cx="881581" cy="771743"/>
          </a:xfrm>
          <a:prstGeom prst="rect">
            <a:avLst/>
          </a:prstGeom>
        </p:spPr>
      </p:pic>
      <p:sp>
        <p:nvSpPr>
          <p:cNvPr id="8" name="Rectangle 7">
            <a:extLst>
              <a:ext uri="{FF2B5EF4-FFF2-40B4-BE49-F238E27FC236}">
                <a16:creationId xmlns:a16="http://schemas.microsoft.com/office/drawing/2014/main" id="{CCE3EC09-E63A-E013-00D9-3E8E35A42AEE}"/>
              </a:ext>
            </a:extLst>
          </p:cNvPr>
          <p:cNvSpPr/>
          <p:nvPr/>
        </p:nvSpPr>
        <p:spPr>
          <a:xfrm>
            <a:off x="87984" y="113122"/>
            <a:ext cx="11935724" cy="663175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2442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E7E4-AA2E-0FDC-5EDC-708FD4850619}"/>
              </a:ext>
            </a:extLst>
          </p:cNvPr>
          <p:cNvSpPr>
            <a:spLocks noGrp="1"/>
          </p:cNvSpPr>
          <p:nvPr>
            <p:ph type="title"/>
          </p:nvPr>
        </p:nvSpPr>
        <p:spPr>
          <a:xfrm>
            <a:off x="122548" y="176162"/>
            <a:ext cx="11934334" cy="640080"/>
          </a:xfrm>
          <a:solidFill>
            <a:schemeClr val="bg1"/>
          </a:solidFill>
          <a:ln w="19050">
            <a:solidFill>
              <a:schemeClr val="bg2">
                <a:lumMod val="25000"/>
              </a:schemeClr>
            </a:solidFill>
          </a:ln>
        </p:spPr>
        <p:txBody>
          <a:bodyPr>
            <a:normAutofit fontScale="90000"/>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    Data Source &amp; Data Frame</a:t>
            </a:r>
          </a:p>
        </p:txBody>
      </p:sp>
      <p:sp>
        <p:nvSpPr>
          <p:cNvPr id="4" name="TextBox 3">
            <a:extLst>
              <a:ext uri="{FF2B5EF4-FFF2-40B4-BE49-F238E27FC236}">
                <a16:creationId xmlns:a16="http://schemas.microsoft.com/office/drawing/2014/main" id="{A5EF6B47-E950-7375-F085-1185FD2AD783}"/>
              </a:ext>
            </a:extLst>
          </p:cNvPr>
          <p:cNvSpPr txBox="1"/>
          <p:nvPr/>
        </p:nvSpPr>
        <p:spPr>
          <a:xfrm>
            <a:off x="122548" y="980991"/>
            <a:ext cx="11934334" cy="5673348"/>
          </a:xfrm>
          <a:prstGeom prst="rect">
            <a:avLst/>
          </a:prstGeom>
          <a:solidFill>
            <a:schemeClr val="bg1"/>
          </a:solidFill>
          <a:ln w="19050">
            <a:solidFill>
              <a:schemeClr val="bg2">
                <a:lumMod val="25000"/>
              </a:schemeClr>
            </a:solidFill>
          </a:ln>
        </p:spPr>
        <p:txBody>
          <a:bodyPr wrap="square" rtlCol="0">
            <a:spAutoFit/>
          </a:bodyPr>
          <a:lstStyle/>
          <a:p>
            <a:pPr>
              <a:lnSpc>
                <a:spcPts val="1200"/>
              </a:lnSpc>
            </a:pPr>
            <a:endParaRPr lang="en-US" sz="1600" b="1"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Data Sources:  </a:t>
            </a:r>
            <a:r>
              <a:rPr lang="en-US" sz="1600" dirty="0">
                <a:latin typeface="Calibri" panose="020F0502020204030204" pitchFamily="34" charset="0"/>
                <a:ea typeface="Calibri" panose="020F0502020204030204" pitchFamily="34" charset="0"/>
                <a:cs typeface="Calibri" panose="020F0502020204030204" pitchFamily="34" charset="0"/>
              </a:rPr>
              <a:t>This analysis use Cyclistic’s 2023 bike-share trip data, p</a:t>
            </a:r>
            <a:r>
              <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rPr>
              <a:t>rovider by Google Data Analytic Certificate course, made available by Motivate International Inc. </a:t>
            </a:r>
            <a:r>
              <a:rPr lang="en-US" sz="1600" dirty="0">
                <a:latin typeface="Calibri" panose="020F0502020204030204" pitchFamily="34" charset="0"/>
                <a:ea typeface="Calibri" panose="020F0502020204030204" pitchFamily="34" charset="0"/>
                <a:cs typeface="Calibri" panose="020F0502020204030204" pitchFamily="34" charset="0"/>
              </a:rPr>
              <a:t>Copyright under license</a:t>
            </a:r>
            <a:r>
              <a:rPr lang="en-US" sz="1600" b="0" i="0" u="none" strike="noStrike" dirty="0">
                <a:effectLst/>
                <a:latin typeface="Calibri" panose="020F0502020204030204" pitchFamily="34" charset="0"/>
                <a:ea typeface="Calibri" panose="020F0502020204030204" pitchFamily="34" charset="0"/>
                <a:cs typeface="Calibri" panose="020F0502020204030204" pitchFamily="34" charset="0"/>
              </a:rPr>
              <a:t> https://ride.divvybikes.com/data-license-agreement</a:t>
            </a:r>
            <a:endParaRPr lang="en-US" sz="1600" b="1" dirty="0">
              <a:latin typeface="Calibri" panose="020F0502020204030204" pitchFamily="34" charset="0"/>
              <a:ea typeface="Calibri" panose="020F0502020204030204" pitchFamily="34" charset="0"/>
              <a:cs typeface="Calibri" panose="020F0502020204030204" pitchFamily="34" charset="0"/>
            </a:endParaRPr>
          </a:p>
          <a:p>
            <a:pPr>
              <a:lnSpc>
                <a:spcPts val="1600"/>
              </a:lnSpc>
            </a:pPr>
            <a:endParaRPr lang="en-US" sz="1400" b="1"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Time Frame</a:t>
            </a:r>
            <a:r>
              <a:rPr lang="en-US" sz="1500" b="1" dirty="0">
                <a:latin typeface="Calibri" panose="020F0502020204030204" pitchFamily="34" charset="0"/>
                <a:ea typeface="Calibri" panose="020F0502020204030204" pitchFamily="34" charset="0"/>
                <a:cs typeface="Calibri" panose="020F0502020204030204" pitchFamily="34" charset="0"/>
              </a:rPr>
              <a:t>: </a:t>
            </a:r>
            <a:r>
              <a:rPr lang="en-US" sz="1600" dirty="0">
                <a:latin typeface="Calibri" panose="020F0502020204030204" pitchFamily="34" charset="0"/>
                <a:ea typeface="Calibri" panose="020F0502020204030204" pitchFamily="34" charset="0"/>
                <a:cs typeface="Calibri" panose="020F0502020204030204" pitchFamily="34" charset="0"/>
              </a:rPr>
              <a:t>January – July 2023</a:t>
            </a:r>
          </a:p>
          <a:p>
            <a:pPr>
              <a:lnSpc>
                <a:spcPts val="1600"/>
              </a:lnSpc>
            </a:pPr>
            <a:endParaRPr lang="en-US" sz="1600" b="1"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Original Data Size:    </a:t>
            </a: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1600" b="1" dirty="0">
              <a:latin typeface="Calibri" panose="020F0502020204030204" pitchFamily="34" charset="0"/>
              <a:ea typeface="Calibri" panose="020F0502020204030204" pitchFamily="34" charset="0"/>
              <a:cs typeface="Calibri" panose="020F0502020204030204" pitchFamily="34" charset="0"/>
            </a:endParaRPr>
          </a:p>
          <a:p>
            <a:endParaRPr lang="en-US" sz="1600" b="1"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Original Data Schema:</a:t>
            </a: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1600" b="1"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Data Sample:</a:t>
            </a: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08BB081-7CAA-4009-B1F3-DE42D465245A}"/>
              </a:ext>
            </a:extLst>
          </p:cNvPr>
          <p:cNvPicPr/>
          <p:nvPr/>
        </p:nvPicPr>
        <p:blipFill>
          <a:blip/>
          <a:stretch>
            <a:fillRect/>
          </a:stretch>
        </p:blipFill>
        <p:spPr>
          <a:xfrm>
            <a:off x="2689006" y="245522"/>
            <a:ext cx="731520" cy="548640"/>
          </a:xfrm>
          <a:prstGeom prst="rect">
            <a:avLst/>
          </a:prstGeom>
        </p:spPr>
      </p:pic>
      <p:graphicFrame>
        <p:nvGraphicFramePr>
          <p:cNvPr id="6" name="Table 5">
            <a:extLst>
              <a:ext uri="{FF2B5EF4-FFF2-40B4-BE49-F238E27FC236}">
                <a16:creationId xmlns:a16="http://schemas.microsoft.com/office/drawing/2014/main" id="{FB7A786F-34E7-74C5-01B6-436992E06D61}"/>
              </a:ext>
            </a:extLst>
          </p:cNvPr>
          <p:cNvGraphicFramePr>
            <a:graphicFrameLocks noGrp="1"/>
          </p:cNvGraphicFramePr>
          <p:nvPr>
            <p:extLst>
              <p:ext uri="{D42A27DB-BD31-4B8C-83A1-F6EECF244321}">
                <p14:modId xmlns:p14="http://schemas.microsoft.com/office/powerpoint/2010/main" val="2223496168"/>
              </p:ext>
            </p:extLst>
          </p:nvPr>
        </p:nvGraphicFramePr>
        <p:xfrm>
          <a:off x="2521962" y="2390830"/>
          <a:ext cx="7925416" cy="670560"/>
        </p:xfrm>
        <a:graphic>
          <a:graphicData uri="http://schemas.openxmlformats.org/drawingml/2006/table">
            <a:tbl>
              <a:tblPr bandRow="1">
                <a:tableStyleId>{69CF1AB2-1976-4502-BF36-3FF5EA218861}</a:tableStyleId>
              </a:tblPr>
              <a:tblGrid>
                <a:gridCol w="877077">
                  <a:extLst>
                    <a:ext uri="{9D8B030D-6E8A-4147-A177-3AD203B41FA5}">
                      <a16:colId xmlns:a16="http://schemas.microsoft.com/office/drawing/2014/main" val="4055304805"/>
                    </a:ext>
                  </a:extLst>
                </a:gridCol>
                <a:gridCol w="1129005">
                  <a:extLst>
                    <a:ext uri="{9D8B030D-6E8A-4147-A177-3AD203B41FA5}">
                      <a16:colId xmlns:a16="http://schemas.microsoft.com/office/drawing/2014/main" val="1899050906"/>
                    </a:ext>
                  </a:extLst>
                </a:gridCol>
                <a:gridCol w="886408">
                  <a:extLst>
                    <a:ext uri="{9D8B030D-6E8A-4147-A177-3AD203B41FA5}">
                      <a16:colId xmlns:a16="http://schemas.microsoft.com/office/drawing/2014/main" val="7583151"/>
                    </a:ext>
                  </a:extLst>
                </a:gridCol>
                <a:gridCol w="5032926">
                  <a:extLst>
                    <a:ext uri="{9D8B030D-6E8A-4147-A177-3AD203B41FA5}">
                      <a16:colId xmlns:a16="http://schemas.microsoft.com/office/drawing/2014/main" val="1200604307"/>
                    </a:ext>
                  </a:extLst>
                </a:gridCol>
              </a:tblGrid>
              <a:tr h="220407">
                <a:tc>
                  <a:txBody>
                    <a:bodyPr/>
                    <a:lstStyle/>
                    <a:p>
                      <a:pPr algn="ctr"/>
                      <a:r>
                        <a:rPr lang="en-US" sz="1200" b="1" dirty="0">
                          <a:solidFill>
                            <a:schemeClr val="tx1"/>
                          </a:solidFill>
                        </a:rPr>
                        <a:t>Total Files</a:t>
                      </a:r>
                      <a:endPar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sz="1200" b="1" dirty="0">
                          <a:solidFill>
                            <a:schemeClr val="tx1"/>
                          </a:solidFill>
                        </a:rPr>
                        <a:t>Total Size (KB)</a:t>
                      </a:r>
                      <a:endPar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sz="1200" b="1" dirty="0">
                          <a:solidFill>
                            <a:schemeClr val="tx1"/>
                          </a:solidFill>
                        </a:rPr>
                        <a:t>Total Rows</a:t>
                      </a:r>
                      <a:endPar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sz="1200" b="1" dirty="0">
                          <a:solidFill>
                            <a:schemeClr val="tx1"/>
                          </a:solidFill>
                        </a:rPr>
                        <a:t>File Names</a:t>
                      </a:r>
                      <a:endPar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484643282"/>
                  </a:ext>
                </a:extLst>
              </a:tr>
              <a:tr h="247640">
                <a:tc>
                  <a:txBody>
                    <a:bodyPr/>
                    <a:lstStyle/>
                    <a:p>
                      <a:pPr algn="ctr"/>
                      <a:r>
                        <a:rPr lang="en-US" sz="1200" dirty="0"/>
                        <a:t>7</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sz="1200" dirty="0"/>
                        <a:t>605.77</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sz="1200" dirty="0"/>
                        <a:t>3158109</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Divvy_Trip202301.csv   Divvy_Trip202302.csv   Divvy_Trip202303.csv  Divvy_Trip202304.csv     Divvy_Trip202305.csv   Divvy_Trip202306.csv   Divvy_Trip202307.csv</a:t>
                      </a:r>
                      <a:endParaRPr lang="en-US" sz="10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93671108"/>
                  </a:ext>
                </a:extLst>
              </a:tr>
            </a:tbl>
          </a:graphicData>
        </a:graphic>
      </p:graphicFrame>
      <p:graphicFrame>
        <p:nvGraphicFramePr>
          <p:cNvPr id="8" name="Table 7">
            <a:extLst>
              <a:ext uri="{FF2B5EF4-FFF2-40B4-BE49-F238E27FC236}">
                <a16:creationId xmlns:a16="http://schemas.microsoft.com/office/drawing/2014/main" id="{DAC43741-2B22-CFEA-F64E-8ADEEA5379BB}"/>
              </a:ext>
            </a:extLst>
          </p:cNvPr>
          <p:cNvGraphicFramePr>
            <a:graphicFrameLocks noGrp="1"/>
          </p:cNvGraphicFramePr>
          <p:nvPr>
            <p:extLst>
              <p:ext uri="{D42A27DB-BD31-4B8C-83A1-F6EECF244321}">
                <p14:modId xmlns:p14="http://schemas.microsoft.com/office/powerpoint/2010/main" val="1113752216"/>
              </p:ext>
            </p:extLst>
          </p:nvPr>
        </p:nvGraphicFramePr>
        <p:xfrm>
          <a:off x="2517296" y="3187377"/>
          <a:ext cx="7934748" cy="2346960"/>
        </p:xfrm>
        <a:graphic>
          <a:graphicData uri="http://schemas.openxmlformats.org/drawingml/2006/table">
            <a:tbl>
              <a:tblPr bandRow="1">
                <a:tableStyleId>{69CF1AB2-1976-4502-BF36-3FF5EA218861}</a:tableStyleId>
              </a:tblPr>
              <a:tblGrid>
                <a:gridCol w="1592860">
                  <a:extLst>
                    <a:ext uri="{9D8B030D-6E8A-4147-A177-3AD203B41FA5}">
                      <a16:colId xmlns:a16="http://schemas.microsoft.com/office/drawing/2014/main" val="3221986120"/>
                    </a:ext>
                  </a:extLst>
                </a:gridCol>
                <a:gridCol w="1738169">
                  <a:extLst>
                    <a:ext uri="{9D8B030D-6E8A-4147-A177-3AD203B41FA5}">
                      <a16:colId xmlns:a16="http://schemas.microsoft.com/office/drawing/2014/main" val="1434940019"/>
                    </a:ext>
                  </a:extLst>
                </a:gridCol>
                <a:gridCol w="1432775">
                  <a:extLst>
                    <a:ext uri="{9D8B030D-6E8A-4147-A177-3AD203B41FA5}">
                      <a16:colId xmlns:a16="http://schemas.microsoft.com/office/drawing/2014/main" val="3470569679"/>
                    </a:ext>
                  </a:extLst>
                </a:gridCol>
                <a:gridCol w="1585472">
                  <a:extLst>
                    <a:ext uri="{9D8B030D-6E8A-4147-A177-3AD203B41FA5}">
                      <a16:colId xmlns:a16="http://schemas.microsoft.com/office/drawing/2014/main" val="514115134"/>
                    </a:ext>
                  </a:extLst>
                </a:gridCol>
                <a:gridCol w="1585472">
                  <a:extLst>
                    <a:ext uri="{9D8B030D-6E8A-4147-A177-3AD203B41FA5}">
                      <a16:colId xmlns:a16="http://schemas.microsoft.com/office/drawing/2014/main" val="2224382600"/>
                    </a:ext>
                  </a:extLst>
                </a:gridCol>
              </a:tblGrid>
              <a:tr h="284605">
                <a:tc>
                  <a:txBody>
                    <a:bodyPr/>
                    <a:lstStyle/>
                    <a:p>
                      <a:pPr algn="ctr"/>
                      <a:r>
                        <a:rPr lang="en-US" sz="1300" b="1" dirty="0">
                          <a:solidFill>
                            <a:schemeClr val="tx1"/>
                          </a:solidFill>
                        </a:rPr>
                        <a:t>ride_id</a:t>
                      </a:r>
                      <a:endParaRPr lang="en-US" sz="13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sz="1300" b="1" dirty="0"/>
                        <a:t>member_casual</a:t>
                      </a:r>
                      <a:endParaRPr lang="en-US" sz="130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sz="1300" b="1" dirty="0">
                          <a:solidFill>
                            <a:schemeClr val="tx1"/>
                          </a:solidFill>
                        </a:rPr>
                        <a:t>rideable_type</a:t>
                      </a:r>
                      <a:endParaRPr lang="en-US" sz="13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sz="1300" b="1" dirty="0"/>
                        <a:t>start_lat</a:t>
                      </a:r>
                      <a:endParaRPr lang="en-US" sz="130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sz="1300" b="1" dirty="0"/>
                        <a:t>start_lng</a:t>
                      </a:r>
                      <a:endParaRPr lang="en-US" sz="1300"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85070603"/>
                  </a:ext>
                </a:extLst>
              </a:tr>
              <a:tr h="370840">
                <a:tc>
                  <a:txBody>
                    <a:bodyPr/>
                    <a:lstStyle/>
                    <a:p>
                      <a:r>
                        <a:rPr lang="en-US" sz="1100" dirty="0"/>
                        <a:t> A unique identifier for each ride</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en-US" sz="1100" dirty="0"/>
                        <a:t> The type of user </a:t>
                      </a:r>
                    </a:p>
                    <a:p>
                      <a:pPr algn="l"/>
                      <a:r>
                        <a:rPr lang="en-US" sz="1100" dirty="0"/>
                        <a:t>(e.g., "member", "casual")</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100" dirty="0"/>
                        <a:t> The type of bike used for the ride</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fontAlgn="b"/>
                      <a:r>
                        <a:rPr lang="en-US" sz="1100" b="0" u="none" strike="noStrike" dirty="0">
                          <a:solidFill>
                            <a:srgbClr val="000000"/>
                          </a:solidFill>
                          <a:effectLst/>
                        </a:rPr>
                        <a:t>The latitude of the start location.</a:t>
                      </a:r>
                      <a:endParaRPr lang="en-US" sz="11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l" fontAlgn="b"/>
                      <a:r>
                        <a:rPr lang="en-US" sz="1100" b="0" u="none" strike="noStrike" dirty="0">
                          <a:solidFill>
                            <a:srgbClr val="000000"/>
                          </a:solidFill>
                          <a:effectLst/>
                        </a:rPr>
                        <a:t> The longitude of the start location.</a:t>
                      </a:r>
                      <a:endParaRPr lang="en-US" sz="11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extLst>
                  <a:ext uri="{0D108BD9-81ED-4DB2-BD59-A6C34878D82A}">
                    <a16:rowId xmlns:a16="http://schemas.microsoft.com/office/drawing/2014/main" val="3407808729"/>
                  </a:ext>
                </a:extLst>
              </a:tr>
              <a:tr h="276388">
                <a:tc>
                  <a:txBody>
                    <a:bodyPr/>
                    <a:lstStyle/>
                    <a:p>
                      <a:pPr algn="ctr"/>
                      <a:r>
                        <a:rPr lang="en-US" sz="1300" b="1" dirty="0">
                          <a:solidFill>
                            <a:schemeClr val="tx1"/>
                          </a:solidFill>
                        </a:rPr>
                        <a:t>started_at</a:t>
                      </a:r>
                      <a:endParaRPr lang="en-US" sz="13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sz="1300" b="1" dirty="0"/>
                        <a:t>start_station_name</a:t>
                      </a:r>
                      <a:endParaRPr lang="en-US" sz="130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sz="1300" b="1" dirty="0"/>
                        <a:t>start_station_id</a:t>
                      </a:r>
                      <a:endParaRPr lang="en-US" sz="130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t>end_lat</a:t>
                      </a: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t>end_lng</a:t>
                      </a: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03566635"/>
                  </a:ext>
                </a:extLst>
              </a:tr>
              <a:tr h="404528">
                <a:tc>
                  <a:txBody>
                    <a:bodyPr/>
                    <a:lstStyle/>
                    <a:p>
                      <a:r>
                        <a:rPr lang="en-US" sz="1100" dirty="0"/>
                        <a:t>The start timestamp of the ride</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100" dirty="0"/>
                        <a:t> The name of the station where the ride started</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en-US" sz="1100" dirty="0"/>
                        <a:t> The ID of the station where the ride started</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fontAlgn="b"/>
                      <a:r>
                        <a:rPr lang="en-US" sz="1100" b="0" u="none" strike="noStrike" dirty="0">
                          <a:solidFill>
                            <a:srgbClr val="000000"/>
                          </a:solidFill>
                          <a:effectLst/>
                        </a:rPr>
                        <a:t> The latitude of the end location.</a:t>
                      </a:r>
                      <a:endParaRPr lang="en-US" sz="11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l" fontAlgn="b"/>
                      <a:r>
                        <a:rPr lang="en-US" sz="1100" b="0" u="none" strike="noStrike" dirty="0">
                          <a:solidFill>
                            <a:srgbClr val="000000"/>
                          </a:solidFill>
                          <a:effectLst/>
                        </a:rPr>
                        <a:t> The longitude of the end location.</a:t>
                      </a:r>
                      <a:endParaRPr lang="en-US" sz="11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extLst>
                  <a:ext uri="{0D108BD9-81ED-4DB2-BD59-A6C34878D82A}">
                    <a16:rowId xmlns:a16="http://schemas.microsoft.com/office/drawing/2014/main" val="2736741569"/>
                  </a:ext>
                </a:extLst>
              </a:tr>
              <a:tr h="255238">
                <a:tc>
                  <a:txBody>
                    <a:bodyPr/>
                    <a:lstStyle/>
                    <a:p>
                      <a:pPr algn="ctr"/>
                      <a:r>
                        <a:rPr lang="en-US" sz="1300" b="1" dirty="0">
                          <a:solidFill>
                            <a:schemeClr val="tx1"/>
                          </a:solidFill>
                        </a:rPr>
                        <a:t>ended_at</a:t>
                      </a:r>
                      <a:endParaRPr lang="en-US" sz="13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1" dirty="0"/>
                        <a:t>end_station_name</a:t>
                      </a:r>
                      <a:endParaRPr lang="en-US" sz="130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1" dirty="0"/>
                        <a:t>end_station_id</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400"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8242192"/>
                  </a:ext>
                </a:extLst>
              </a:tr>
              <a:tr h="370840">
                <a:tc>
                  <a:txBody>
                    <a:bodyPr/>
                    <a:lstStyle/>
                    <a:p>
                      <a:r>
                        <a:rPr lang="en-US" sz="1100" dirty="0"/>
                        <a:t> The end timestamp of the ride</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100" dirty="0"/>
                        <a:t>The name of the station where the ride ended</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en-US" sz="1100" dirty="0"/>
                        <a:t> The ID of the station where the ride ended</a:t>
                      </a:r>
                      <a:endParaRPr lang="en-US" sz="11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fontAlgn="b"/>
                      <a:endParaRPr lang="en-US"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l" fontAlgn="b"/>
                      <a:endParaRPr lang="en-US"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extLst>
                  <a:ext uri="{0D108BD9-81ED-4DB2-BD59-A6C34878D82A}">
                    <a16:rowId xmlns:a16="http://schemas.microsoft.com/office/drawing/2014/main" val="3810441443"/>
                  </a:ext>
                </a:extLst>
              </a:tr>
            </a:tbl>
          </a:graphicData>
        </a:graphic>
      </p:graphicFrame>
      <p:pic>
        <p:nvPicPr>
          <p:cNvPr id="16" name="Picture 15">
            <a:extLst>
              <a:ext uri="{FF2B5EF4-FFF2-40B4-BE49-F238E27FC236}">
                <a16:creationId xmlns:a16="http://schemas.microsoft.com/office/drawing/2014/main" id="{A90138B0-F06B-CA33-E0F6-A8BFFB73BBAB}"/>
              </a:ext>
            </a:extLst>
          </p:cNvPr>
          <p:cNvPicPr>
            <a:picLocks noChangeAspect="1"/>
          </p:cNvPicPr>
          <p:nvPr/>
        </p:nvPicPr>
        <p:blipFill>
          <a:blip/>
          <a:stretch>
            <a:fillRect/>
          </a:stretch>
        </p:blipFill>
        <p:spPr>
          <a:xfrm>
            <a:off x="1423646" y="5737848"/>
            <a:ext cx="10122049" cy="720361"/>
          </a:xfrm>
          <a:prstGeom prst="rect">
            <a:avLst/>
          </a:prstGeom>
        </p:spPr>
      </p:pic>
    </p:spTree>
    <p:extLst>
      <p:ext uri="{BB962C8B-B14F-4D97-AF65-F5344CB8AC3E}">
        <p14:creationId xmlns:p14="http://schemas.microsoft.com/office/powerpoint/2010/main" val="3075511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E7E4-AA2E-0FDC-5EDC-708FD4850619}"/>
              </a:ext>
            </a:extLst>
          </p:cNvPr>
          <p:cNvSpPr>
            <a:spLocks noGrp="1"/>
          </p:cNvSpPr>
          <p:nvPr>
            <p:ph type="title"/>
          </p:nvPr>
        </p:nvSpPr>
        <p:spPr>
          <a:xfrm>
            <a:off x="118872" y="157677"/>
            <a:ext cx="11932920" cy="640080"/>
          </a:xfrm>
          <a:solidFill>
            <a:schemeClr val="bg1"/>
          </a:solidFill>
          <a:ln w="19050">
            <a:solidFill>
              <a:schemeClr val="bg2">
                <a:lumMod val="25000"/>
              </a:schemeClr>
            </a:solidFill>
          </a:ln>
        </p:spPr>
        <p:txBody>
          <a:bodyPr>
            <a:normAutofit fontScale="90000"/>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    Data Preparation</a:t>
            </a:r>
          </a:p>
        </p:txBody>
      </p:sp>
      <p:sp>
        <p:nvSpPr>
          <p:cNvPr id="4" name="TextBox 3">
            <a:extLst>
              <a:ext uri="{FF2B5EF4-FFF2-40B4-BE49-F238E27FC236}">
                <a16:creationId xmlns:a16="http://schemas.microsoft.com/office/drawing/2014/main" id="{A5EF6B47-E950-7375-F085-1185FD2AD783}"/>
              </a:ext>
            </a:extLst>
          </p:cNvPr>
          <p:cNvSpPr txBox="1"/>
          <p:nvPr/>
        </p:nvSpPr>
        <p:spPr>
          <a:xfrm>
            <a:off x="118872" y="978408"/>
            <a:ext cx="11932920" cy="5447645"/>
          </a:xfrm>
          <a:prstGeom prst="rect">
            <a:avLst/>
          </a:prstGeom>
          <a:solidFill>
            <a:schemeClr val="bg1"/>
          </a:solidFill>
          <a:ln w="19050">
            <a:solidFill>
              <a:schemeClr val="bg2">
                <a:lumMod val="25000"/>
              </a:schemeClr>
            </a:solidFill>
          </a:ln>
        </p:spPr>
        <p:txBody>
          <a:bodyPr wrap="square" rtlCol="0">
            <a:sp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Data Location: </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1600" dirty="0">
                <a:latin typeface="Calibri" panose="020F0502020204030204" pitchFamily="34" charset="0"/>
                <a:ea typeface="Calibri" panose="020F0502020204030204" pitchFamily="34" charset="0"/>
                <a:cs typeface="Calibri" panose="020F0502020204030204" pitchFamily="34" charset="0"/>
              </a:rPr>
              <a:t>Original:</a:t>
            </a:r>
            <a:r>
              <a:rPr lang="en-US" sz="1600" b="1" dirty="0">
                <a:latin typeface="Calibri" panose="020F0502020204030204" pitchFamily="34" charset="0"/>
                <a:ea typeface="Calibri" panose="020F0502020204030204" pitchFamily="34" charset="0"/>
                <a:cs typeface="Calibri" panose="020F0502020204030204" pitchFamily="34" charset="0"/>
              </a:rPr>
              <a:t> </a:t>
            </a:r>
            <a:r>
              <a:rPr lang="en-US" sz="1600" dirty="0">
                <a:latin typeface="Calibri" panose="020F0502020204030204" pitchFamily="34" charset="0"/>
                <a:ea typeface="Calibri" panose="020F0502020204030204" pitchFamily="34" charset="0"/>
                <a:cs typeface="Calibri" panose="020F0502020204030204" pitchFamily="34" charset="0"/>
              </a:rPr>
              <a:t>D:\Case_Study\BikeShare\2_Data\BikeShare_Data_AnalyOP_Backup</a:t>
            </a:r>
          </a:p>
          <a:p>
            <a:pPr lvl="1"/>
            <a:r>
              <a:rPr lang="en-US" sz="1600" dirty="0">
                <a:latin typeface="Calibri" panose="020F0502020204030204" pitchFamily="34" charset="0"/>
                <a:ea typeface="Calibri" panose="020F0502020204030204" pitchFamily="34" charset="0"/>
                <a:cs typeface="Calibri" panose="020F0502020204030204" pitchFamily="34" charset="0"/>
              </a:rPr>
              <a:t>Analysis: D:\Case_Study\BikeShare\3_Analysis Results</a:t>
            </a:r>
          </a:p>
          <a:p>
            <a:pPr lvl="1"/>
            <a:endParaRPr lang="en-US" sz="1600" b="1"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Data Operation: BigQuery </a:t>
            </a:r>
            <a:r>
              <a:rPr lang="en-US" sz="1600" dirty="0">
                <a:latin typeface="Calibri" panose="020F0502020204030204" pitchFamily="34" charset="0"/>
                <a:ea typeface="Calibri" panose="020F0502020204030204" pitchFamily="34" charset="0"/>
                <a:cs typeface="Calibri" panose="020F0502020204030204" pitchFamily="34" charset="0"/>
                <a:hlinkClick r:id="rId2"/>
              </a:rPr>
              <a:t>(link)</a:t>
            </a:r>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b="1"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Data Preparation:</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Union all data files into table 2023 under dataset divvy_trip</a:t>
            </a:r>
            <a:r>
              <a:rPr lang="en-US" sz="1600" b="1"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Added Columns</a:t>
            </a:r>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t>Data and business goal relevance: The data provide signal trip graduality and user type info allowing behavior analysis between user types to support business goal. </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Data Issue &amp; Cleaning Steps</a:t>
            </a:r>
            <a:endParaRPr lang="en-US" sz="16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Analysis Planning</a:t>
            </a:r>
            <a:endParaRPr lang="en-US" sz="16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User type trends by time</a:t>
            </a:r>
          </a:p>
          <a:p>
            <a:pPr marL="742950" lvl="1"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User type trends by ride length</a:t>
            </a:r>
          </a:p>
          <a:p>
            <a:pPr marL="742950" lvl="1"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member rider frequent stations</a:t>
            </a:r>
          </a:p>
          <a:p>
            <a:pPr marL="742950" lvl="1"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Casual rider frequent stations</a:t>
            </a:r>
          </a:p>
        </p:txBody>
      </p:sp>
      <p:pic>
        <p:nvPicPr>
          <p:cNvPr id="3" name="Picture 2">
            <a:extLst>
              <a:ext uri="{FF2B5EF4-FFF2-40B4-BE49-F238E27FC236}">
                <a16:creationId xmlns:a16="http://schemas.microsoft.com/office/drawing/2014/main" id="{B08BB081-7CAA-4009-B1F3-DE42D465245A}"/>
              </a:ext>
            </a:extLst>
          </p:cNvPr>
          <p:cNvPicPr/>
          <p:nvPr/>
        </p:nvPicPr>
        <p:blipFill>
          <a:blip/>
          <a:stretch>
            <a:fillRect/>
          </a:stretch>
        </p:blipFill>
        <p:spPr>
          <a:xfrm>
            <a:off x="3675539" y="203397"/>
            <a:ext cx="731520" cy="548640"/>
          </a:xfrm>
          <a:prstGeom prst="rect">
            <a:avLst/>
          </a:prstGeom>
        </p:spPr>
      </p:pic>
      <p:graphicFrame>
        <p:nvGraphicFramePr>
          <p:cNvPr id="5" name="Table 4">
            <a:extLst>
              <a:ext uri="{FF2B5EF4-FFF2-40B4-BE49-F238E27FC236}">
                <a16:creationId xmlns:a16="http://schemas.microsoft.com/office/drawing/2014/main" id="{1B78BD70-ADF7-5C99-A874-DFA56B577A9F}"/>
              </a:ext>
            </a:extLst>
          </p:cNvPr>
          <p:cNvGraphicFramePr>
            <a:graphicFrameLocks noGrp="1"/>
          </p:cNvGraphicFramePr>
          <p:nvPr>
            <p:extLst>
              <p:ext uri="{D42A27DB-BD31-4B8C-83A1-F6EECF244321}">
                <p14:modId xmlns:p14="http://schemas.microsoft.com/office/powerpoint/2010/main" val="2331520593"/>
              </p:ext>
            </p:extLst>
          </p:nvPr>
        </p:nvGraphicFramePr>
        <p:xfrm>
          <a:off x="2032000" y="3085093"/>
          <a:ext cx="8128000" cy="1089660"/>
        </p:xfrm>
        <a:graphic>
          <a:graphicData uri="http://schemas.openxmlformats.org/drawingml/2006/table">
            <a:tbl>
              <a:tblPr bandRow="1">
                <a:tableStyleId>{69CF1AB2-1976-4502-BF36-3FF5EA218861}</a:tableStyleId>
              </a:tblPr>
              <a:tblGrid>
                <a:gridCol w="1625600">
                  <a:extLst>
                    <a:ext uri="{9D8B030D-6E8A-4147-A177-3AD203B41FA5}">
                      <a16:colId xmlns:a16="http://schemas.microsoft.com/office/drawing/2014/main" val="1772238795"/>
                    </a:ext>
                  </a:extLst>
                </a:gridCol>
                <a:gridCol w="1625600">
                  <a:extLst>
                    <a:ext uri="{9D8B030D-6E8A-4147-A177-3AD203B41FA5}">
                      <a16:colId xmlns:a16="http://schemas.microsoft.com/office/drawing/2014/main" val="2494248608"/>
                    </a:ext>
                  </a:extLst>
                </a:gridCol>
                <a:gridCol w="1625600">
                  <a:extLst>
                    <a:ext uri="{9D8B030D-6E8A-4147-A177-3AD203B41FA5}">
                      <a16:colId xmlns:a16="http://schemas.microsoft.com/office/drawing/2014/main" val="3869394851"/>
                    </a:ext>
                  </a:extLst>
                </a:gridCol>
                <a:gridCol w="1625600">
                  <a:extLst>
                    <a:ext uri="{9D8B030D-6E8A-4147-A177-3AD203B41FA5}">
                      <a16:colId xmlns:a16="http://schemas.microsoft.com/office/drawing/2014/main" val="1286616456"/>
                    </a:ext>
                  </a:extLst>
                </a:gridCol>
                <a:gridCol w="1625600">
                  <a:extLst>
                    <a:ext uri="{9D8B030D-6E8A-4147-A177-3AD203B41FA5}">
                      <a16:colId xmlns:a16="http://schemas.microsoft.com/office/drawing/2014/main" val="1714280074"/>
                    </a:ext>
                  </a:extLst>
                </a:gridCol>
              </a:tblGrid>
              <a:tr h="310502">
                <a:tc>
                  <a:txBody>
                    <a:bodyPr/>
                    <a:lstStyle/>
                    <a:p>
                      <a:pPr algn="ctr"/>
                      <a:r>
                        <a:rPr lang="en-US" sz="1300" b="1" dirty="0">
                          <a:solidFill>
                            <a:schemeClr val="tx1"/>
                          </a:solidFill>
                        </a:rPr>
                        <a:t>ride_length </a:t>
                      </a:r>
                    </a:p>
                    <a:p>
                      <a:pPr algn="ctr"/>
                      <a:r>
                        <a:rPr lang="en-US" sz="1050" b="1" dirty="0">
                          <a:solidFill>
                            <a:schemeClr val="tx1"/>
                          </a:solidFill>
                        </a:rPr>
                        <a:t>AS INT64</a:t>
                      </a:r>
                      <a:endParaRPr lang="en-US" sz="105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sz="1300" b="1" dirty="0"/>
                        <a:t>hour</a:t>
                      </a:r>
                    </a:p>
                    <a:p>
                      <a:pPr algn="ctr"/>
                      <a:r>
                        <a:rPr lang="en-US" sz="1050" b="1" dirty="0"/>
                        <a:t>AS INT64</a:t>
                      </a:r>
                      <a:endParaRPr lang="en-US" sz="105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sz="1300" b="1" dirty="0"/>
                        <a:t>day_of_week</a:t>
                      </a:r>
                    </a:p>
                    <a:p>
                      <a:pPr algn="ctr"/>
                      <a:r>
                        <a:rPr lang="en-US" sz="1050" b="1" dirty="0"/>
                        <a:t>AS INT 64</a:t>
                      </a:r>
                      <a:endParaRPr lang="en-US" sz="105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sz="1300" b="1" dirty="0"/>
                        <a:t>month</a:t>
                      </a:r>
                    </a:p>
                    <a:p>
                      <a:pPr algn="ctr"/>
                      <a:r>
                        <a:rPr lang="en-US" sz="1050" b="1" dirty="0"/>
                        <a:t>AS INT 64</a:t>
                      </a:r>
                      <a:endParaRPr lang="en-US" sz="105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sz="1300" b="1" dirty="0"/>
                        <a:t>season</a:t>
                      </a:r>
                    </a:p>
                    <a:p>
                      <a:pPr algn="ctr"/>
                      <a:r>
                        <a:rPr lang="en-US" sz="1050" b="1" dirty="0"/>
                        <a:t>AS INT 64</a:t>
                      </a:r>
                      <a:endParaRPr lang="en-US" sz="1050"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78943978"/>
                  </a:ext>
                </a:extLst>
              </a:tr>
              <a:tr h="370840">
                <a:tc>
                  <a:txBody>
                    <a:bodyPr/>
                    <a:lstStyle/>
                    <a:p>
                      <a:r>
                        <a:rPr lang="en-US" sz="1200" dirty="0"/>
                        <a:t>The delta between “started_at” and “ended_at” timestamp</a:t>
                      </a:r>
                    </a:p>
                  </a:txBody>
                  <a:tcPr/>
                </a:tc>
                <a:tc>
                  <a:txBody>
                    <a:bodyPr/>
                    <a:lstStyle/>
                    <a:p>
                      <a:r>
                        <a:rPr lang="en-US" sz="1200" dirty="0"/>
                        <a:t>The hour of the “started_at”  timestamp</a:t>
                      </a:r>
                    </a:p>
                  </a:txBody>
                  <a:tcPr/>
                </a:tc>
                <a:tc>
                  <a:txBody>
                    <a:bodyPr/>
                    <a:lstStyle/>
                    <a:p>
                      <a:r>
                        <a:rPr lang="en-US" sz="1200" dirty="0"/>
                        <a:t>The day of the week of the “started_at” timestamp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month of the “started_at”  timestamp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season of the “started_at”  timestamp</a:t>
                      </a:r>
                    </a:p>
                  </a:txBody>
                  <a:tcPr/>
                </a:tc>
                <a:extLst>
                  <a:ext uri="{0D108BD9-81ED-4DB2-BD59-A6C34878D82A}">
                    <a16:rowId xmlns:a16="http://schemas.microsoft.com/office/drawing/2014/main" val="1100879438"/>
                  </a:ext>
                </a:extLst>
              </a:tr>
            </a:tbl>
          </a:graphicData>
        </a:graphic>
      </p:graphicFrame>
    </p:spTree>
    <p:extLst>
      <p:ext uri="{BB962C8B-B14F-4D97-AF65-F5344CB8AC3E}">
        <p14:creationId xmlns:p14="http://schemas.microsoft.com/office/powerpoint/2010/main" val="3734527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E7E4-AA2E-0FDC-5EDC-708FD4850619}"/>
              </a:ext>
            </a:extLst>
          </p:cNvPr>
          <p:cNvSpPr>
            <a:spLocks noGrp="1"/>
          </p:cNvSpPr>
          <p:nvPr>
            <p:ph type="title"/>
          </p:nvPr>
        </p:nvSpPr>
        <p:spPr>
          <a:xfrm>
            <a:off x="129540" y="223511"/>
            <a:ext cx="11932920" cy="640080"/>
          </a:xfrm>
          <a:solidFill>
            <a:schemeClr val="bg1"/>
          </a:solidFill>
          <a:ln w="19050">
            <a:solidFill>
              <a:schemeClr val="bg2">
                <a:lumMod val="25000"/>
              </a:schemeClr>
            </a:solidFill>
          </a:ln>
        </p:spPr>
        <p:txBody>
          <a:bodyPr>
            <a:normAutofit fontScale="90000"/>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    </a:t>
            </a:r>
            <a:r>
              <a:rPr lang="en-US" sz="4000" b="1" dirty="0">
                <a:latin typeface="Calibri" panose="020F0502020204030204" pitchFamily="34" charset="0"/>
                <a:ea typeface="Calibri" panose="020F0502020204030204" pitchFamily="34" charset="0"/>
                <a:cs typeface="Calibri" panose="020F0502020204030204" pitchFamily="34" charset="0"/>
              </a:rPr>
              <a:t>User Type Usage Overview</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A5EF6B47-E950-7375-F085-1185FD2AD783}"/>
              </a:ext>
            </a:extLst>
          </p:cNvPr>
          <p:cNvSpPr txBox="1"/>
          <p:nvPr/>
        </p:nvSpPr>
        <p:spPr>
          <a:xfrm>
            <a:off x="129540" y="966055"/>
            <a:ext cx="11932920" cy="5632311"/>
          </a:xfrm>
          <a:prstGeom prst="rect">
            <a:avLst/>
          </a:prstGeom>
          <a:solidFill>
            <a:schemeClr val="bg1"/>
          </a:solidFill>
          <a:ln w="19050">
            <a:solidFill>
              <a:schemeClr val="bg2">
                <a:lumMod val="25000"/>
              </a:schemeClr>
            </a:solidFill>
          </a:ln>
        </p:spPr>
        <p:txBody>
          <a:bodyPr wrap="square" rtlCol="0" anchor="ctr">
            <a:spAutoFit/>
          </a:bodyPr>
          <a:lstStyle/>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08BB081-7CAA-4009-B1F3-DE42D465245A}"/>
              </a:ext>
            </a:extLst>
          </p:cNvPr>
          <p:cNvPicPr/>
          <p:nvPr/>
        </p:nvPicPr>
        <p:blipFill>
          <a:blip/>
          <a:stretch>
            <a:fillRect/>
          </a:stretch>
        </p:blipFill>
        <p:spPr>
          <a:xfrm>
            <a:off x="3030518" y="243629"/>
            <a:ext cx="731520" cy="548640"/>
          </a:xfrm>
          <a:prstGeom prst="rect">
            <a:avLst/>
          </a:prstGeom>
        </p:spPr>
      </p:pic>
      <p:graphicFrame>
        <p:nvGraphicFramePr>
          <p:cNvPr id="13" name="Chart 12">
            <a:extLst>
              <a:ext uri="{FF2B5EF4-FFF2-40B4-BE49-F238E27FC236}">
                <a16:creationId xmlns:a16="http://schemas.microsoft.com/office/drawing/2014/main" id="{F6E6CD84-D8CD-4130-B7E8-BB7287AEAB43}"/>
              </a:ext>
            </a:extLst>
          </p:cNvPr>
          <p:cNvGraphicFramePr>
            <a:graphicFrameLocks/>
          </p:cNvGraphicFramePr>
          <p:nvPr>
            <p:extLst>
              <p:ext uri="{D42A27DB-BD31-4B8C-83A1-F6EECF244321}">
                <p14:modId xmlns:p14="http://schemas.microsoft.com/office/powerpoint/2010/main" val="2450229372"/>
              </p:ext>
            </p:extLst>
          </p:nvPr>
        </p:nvGraphicFramePr>
        <p:xfrm>
          <a:off x="7124370" y="1095061"/>
          <a:ext cx="4784064" cy="2647288"/>
        </p:xfrm>
        <a:graphic>
          <a:graphicData uri="http://schemas.openxmlformats.org/drawingml/2006/chart">
            <c:chart xmlns:c="http://schemas.openxmlformats.org/drawingml/2006/chart" xmlns:r="http://schemas.openxmlformats.org/officeDocument/2006/relationships" r:id="rId2"/>
          </a:graphicData>
        </a:graphic>
      </p:graphicFrame>
      <p:sp>
        <p:nvSpPr>
          <p:cNvPr id="45" name="Rectangle 44">
            <a:extLst>
              <a:ext uri="{FF2B5EF4-FFF2-40B4-BE49-F238E27FC236}">
                <a16:creationId xmlns:a16="http://schemas.microsoft.com/office/drawing/2014/main" id="{4E1BA204-C43D-75EB-25D5-E39D03743424}"/>
              </a:ext>
            </a:extLst>
          </p:cNvPr>
          <p:cNvSpPr/>
          <p:nvPr/>
        </p:nvSpPr>
        <p:spPr>
          <a:xfrm>
            <a:off x="7134929" y="3860818"/>
            <a:ext cx="4784063" cy="2659252"/>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E05FBD9C-1B3F-1494-D073-22B331057A8C}"/>
              </a:ext>
            </a:extLst>
          </p:cNvPr>
          <p:cNvSpPr/>
          <p:nvPr/>
        </p:nvSpPr>
        <p:spPr>
          <a:xfrm>
            <a:off x="7513320" y="4237304"/>
            <a:ext cx="4251120" cy="1902870"/>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848661A3-826C-B959-DF0A-A09CA479FB55}"/>
              </a:ext>
            </a:extLst>
          </p:cNvPr>
          <p:cNvSpPr txBox="1"/>
          <p:nvPr/>
        </p:nvSpPr>
        <p:spPr>
          <a:xfrm>
            <a:off x="7149217" y="4427703"/>
            <a:ext cx="369332" cy="1590268"/>
          </a:xfrm>
          <a:prstGeom prst="rect">
            <a:avLst/>
          </a:prstGeom>
          <a:noFill/>
        </p:spPr>
        <p:txBody>
          <a:bodyPr vert="vert270" wrap="square" rtlCol="0" anchor="ctr" anchorCtr="0">
            <a:spAutoFit/>
          </a:bodyPr>
          <a:lstStyle/>
          <a:p>
            <a:pPr algn="ctr"/>
            <a:r>
              <a:rPr lang="en-US" sz="1200" b="1" dirty="0"/>
              <a:t>User Type %</a:t>
            </a:r>
          </a:p>
        </p:txBody>
      </p:sp>
      <p:grpSp>
        <p:nvGrpSpPr>
          <p:cNvPr id="48" name="Group 47">
            <a:extLst>
              <a:ext uri="{FF2B5EF4-FFF2-40B4-BE49-F238E27FC236}">
                <a16:creationId xmlns:a16="http://schemas.microsoft.com/office/drawing/2014/main" id="{26028BA0-767B-67DA-8B5D-A0C5F1A13246}"/>
              </a:ext>
            </a:extLst>
          </p:cNvPr>
          <p:cNvGrpSpPr/>
          <p:nvPr/>
        </p:nvGrpSpPr>
        <p:grpSpPr>
          <a:xfrm>
            <a:off x="7513320" y="4266995"/>
            <a:ext cx="4405672" cy="1933089"/>
            <a:chOff x="7569725" y="4079377"/>
            <a:chExt cx="4405672" cy="1933089"/>
          </a:xfrm>
        </p:grpSpPr>
        <p:graphicFrame>
          <p:nvGraphicFramePr>
            <p:cNvPr id="34" name="Chart 33">
              <a:extLst>
                <a:ext uri="{FF2B5EF4-FFF2-40B4-BE49-F238E27FC236}">
                  <a16:creationId xmlns:a16="http://schemas.microsoft.com/office/drawing/2014/main" id="{333F6E81-581C-497E-822E-06C3F6CBBD4B}"/>
                </a:ext>
              </a:extLst>
            </p:cNvPr>
            <p:cNvGraphicFramePr>
              <a:graphicFrameLocks/>
            </p:cNvGraphicFramePr>
            <p:nvPr>
              <p:extLst>
                <p:ext uri="{D42A27DB-BD31-4B8C-83A1-F6EECF244321}">
                  <p14:modId xmlns:p14="http://schemas.microsoft.com/office/powerpoint/2010/main" val="3263843177"/>
                </p:ext>
              </p:extLst>
            </p:nvPr>
          </p:nvGraphicFramePr>
          <p:xfrm>
            <a:off x="10163489" y="4100307"/>
            <a:ext cx="1811908" cy="10446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Chart 34">
              <a:extLst>
                <a:ext uri="{FF2B5EF4-FFF2-40B4-BE49-F238E27FC236}">
                  <a16:creationId xmlns:a16="http://schemas.microsoft.com/office/drawing/2014/main" id="{59509751-8D19-4ECB-A19E-6E9178DFBA12}"/>
                </a:ext>
              </a:extLst>
            </p:cNvPr>
            <p:cNvGraphicFramePr>
              <a:graphicFrameLocks/>
            </p:cNvGraphicFramePr>
            <p:nvPr>
              <p:extLst>
                <p:ext uri="{D42A27DB-BD31-4B8C-83A1-F6EECF244321}">
                  <p14:modId xmlns:p14="http://schemas.microsoft.com/office/powerpoint/2010/main" val="1603439332"/>
                </p:ext>
              </p:extLst>
            </p:nvPr>
          </p:nvGraphicFramePr>
          <p:xfrm>
            <a:off x="7569725" y="4079377"/>
            <a:ext cx="1646898" cy="11569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6" name="Chart 35">
              <a:extLst>
                <a:ext uri="{FF2B5EF4-FFF2-40B4-BE49-F238E27FC236}">
                  <a16:creationId xmlns:a16="http://schemas.microsoft.com/office/drawing/2014/main" id="{350D9169-31B5-4459-9859-F21CEC3E632F}"/>
                </a:ext>
              </a:extLst>
            </p:cNvPr>
            <p:cNvGraphicFramePr>
              <a:graphicFrameLocks/>
            </p:cNvGraphicFramePr>
            <p:nvPr>
              <p:extLst>
                <p:ext uri="{D42A27DB-BD31-4B8C-83A1-F6EECF244321}">
                  <p14:modId xmlns:p14="http://schemas.microsoft.com/office/powerpoint/2010/main" val="4216408296"/>
                </p:ext>
              </p:extLst>
            </p:nvPr>
          </p:nvGraphicFramePr>
          <p:xfrm>
            <a:off x="8393174" y="4247320"/>
            <a:ext cx="2098685" cy="1232012"/>
          </p:xfrm>
          <a:graphic>
            <a:graphicData uri="http://schemas.openxmlformats.org/drawingml/2006/chart">
              <c:chart xmlns:c="http://schemas.openxmlformats.org/drawingml/2006/chart" xmlns:r="http://schemas.openxmlformats.org/officeDocument/2006/relationships" r:id="rId5"/>
            </a:graphicData>
          </a:graphic>
        </p:graphicFrame>
        <p:pic>
          <p:nvPicPr>
            <p:cNvPr id="37" name="Graphic 17" descr="Acorn with solid fill">
              <a:extLst>
                <a:ext uri="{FF2B5EF4-FFF2-40B4-BE49-F238E27FC236}">
                  <a16:creationId xmlns:a16="http://schemas.microsoft.com/office/drawing/2014/main" id="{BFC8940A-3431-BC63-C035-A2AF83EA652B}"/>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10955951" y="5110415"/>
              <a:ext cx="452072" cy="548640"/>
            </a:xfrm>
            <a:prstGeom prst="rect">
              <a:avLst/>
            </a:prstGeom>
          </p:spPr>
        </p:pic>
        <p:pic>
          <p:nvPicPr>
            <p:cNvPr id="39" name="Graphic 19" descr="Agriculture with solid fill">
              <a:extLst>
                <a:ext uri="{FF2B5EF4-FFF2-40B4-BE49-F238E27FC236}">
                  <a16:creationId xmlns:a16="http://schemas.microsoft.com/office/drawing/2014/main" id="{D5832723-1987-4950-AA32-3727F4EF2FAE}"/>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8161810" y="5110416"/>
              <a:ext cx="464261" cy="548640"/>
            </a:xfrm>
            <a:prstGeom prst="rect">
              <a:avLst/>
            </a:prstGeom>
          </p:spPr>
        </p:pic>
        <p:sp>
          <p:nvSpPr>
            <p:cNvPr id="40" name="TextBox 8">
              <a:extLst>
                <a:ext uri="{FF2B5EF4-FFF2-40B4-BE49-F238E27FC236}">
                  <a16:creationId xmlns:a16="http://schemas.microsoft.com/office/drawing/2014/main" id="{27AE6E48-1FDF-10D7-785E-C30772D87D9F}"/>
                </a:ext>
              </a:extLst>
            </p:cNvPr>
            <p:cNvSpPr txBox="1"/>
            <p:nvPr/>
          </p:nvSpPr>
          <p:spPr>
            <a:xfrm>
              <a:off x="7933160" y="5669645"/>
              <a:ext cx="920027" cy="30581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b="1" dirty="0"/>
                <a:t>Spring</a:t>
              </a:r>
            </a:p>
          </p:txBody>
        </p:sp>
        <p:sp>
          <p:nvSpPr>
            <p:cNvPr id="41" name="TextBox 9">
              <a:extLst>
                <a:ext uri="{FF2B5EF4-FFF2-40B4-BE49-F238E27FC236}">
                  <a16:creationId xmlns:a16="http://schemas.microsoft.com/office/drawing/2014/main" id="{CA5FE327-3C8D-BFE5-AC1A-E43FE4F40470}"/>
                </a:ext>
              </a:extLst>
            </p:cNvPr>
            <p:cNvSpPr txBox="1"/>
            <p:nvPr/>
          </p:nvSpPr>
          <p:spPr>
            <a:xfrm>
              <a:off x="9265996" y="5658279"/>
              <a:ext cx="920027" cy="31718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b="1" dirty="0"/>
                <a:t>Summer</a:t>
              </a:r>
            </a:p>
          </p:txBody>
        </p:sp>
        <p:sp>
          <p:nvSpPr>
            <p:cNvPr id="42" name="TextBox 10">
              <a:extLst>
                <a:ext uri="{FF2B5EF4-FFF2-40B4-BE49-F238E27FC236}">
                  <a16:creationId xmlns:a16="http://schemas.microsoft.com/office/drawing/2014/main" id="{0754712E-A144-961C-C8CB-47B348F8F4D4}"/>
                </a:ext>
              </a:extLst>
            </p:cNvPr>
            <p:cNvSpPr txBox="1"/>
            <p:nvPr/>
          </p:nvSpPr>
          <p:spPr>
            <a:xfrm>
              <a:off x="10411253" y="5669645"/>
              <a:ext cx="1316379" cy="34282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400" b="1" dirty="0"/>
                <a:t>Fall (July Only)</a:t>
              </a:r>
            </a:p>
          </p:txBody>
        </p:sp>
      </p:grpSp>
      <p:pic>
        <p:nvPicPr>
          <p:cNvPr id="38" name="Graphic 18" descr="Canyon scene with solid fill">
            <a:extLst>
              <a:ext uri="{FF2B5EF4-FFF2-40B4-BE49-F238E27FC236}">
                <a16:creationId xmlns:a16="http://schemas.microsoft.com/office/drawing/2014/main" id="{7C1745F7-8712-65A3-1645-9CCD145B26E8}"/>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453467" y="5304263"/>
            <a:ext cx="442518" cy="556650"/>
          </a:xfrm>
          <a:prstGeom prst="rect">
            <a:avLst/>
          </a:prstGeom>
        </p:spPr>
      </p:pic>
      <p:sp>
        <p:nvSpPr>
          <p:cNvPr id="44" name="TextBox 43">
            <a:extLst>
              <a:ext uri="{FF2B5EF4-FFF2-40B4-BE49-F238E27FC236}">
                <a16:creationId xmlns:a16="http://schemas.microsoft.com/office/drawing/2014/main" id="{B9BF7D5B-4F46-12DE-353B-86A357F16997}"/>
              </a:ext>
            </a:extLst>
          </p:cNvPr>
          <p:cNvSpPr txBox="1"/>
          <p:nvPr/>
        </p:nvSpPr>
        <p:spPr>
          <a:xfrm>
            <a:off x="8924312" y="3938799"/>
            <a:ext cx="1702613" cy="307777"/>
          </a:xfrm>
          <a:prstGeom prst="rect">
            <a:avLst/>
          </a:prstGeom>
          <a:noFill/>
        </p:spPr>
        <p:txBody>
          <a:bodyPr wrap="square" rtlCol="0">
            <a:spAutoFit/>
          </a:bodyPr>
          <a:lstStyle/>
          <a:p>
            <a:r>
              <a:rPr lang="en-US" sz="1400" b="1" dirty="0"/>
              <a:t>Seasonal Overview</a:t>
            </a:r>
          </a:p>
        </p:txBody>
      </p:sp>
      <p:grpSp>
        <p:nvGrpSpPr>
          <p:cNvPr id="27" name="Group 26">
            <a:extLst>
              <a:ext uri="{FF2B5EF4-FFF2-40B4-BE49-F238E27FC236}">
                <a16:creationId xmlns:a16="http://schemas.microsoft.com/office/drawing/2014/main" id="{9466AC1C-BCF1-8E7A-D98F-053780FAE1ED}"/>
              </a:ext>
            </a:extLst>
          </p:cNvPr>
          <p:cNvGrpSpPr/>
          <p:nvPr/>
        </p:nvGrpSpPr>
        <p:grpSpPr>
          <a:xfrm>
            <a:off x="340945" y="1113888"/>
            <a:ext cx="6372793" cy="2474820"/>
            <a:chOff x="348525" y="1114577"/>
            <a:chExt cx="7099928" cy="2260585"/>
          </a:xfrm>
        </p:grpSpPr>
        <p:sp>
          <p:nvSpPr>
            <p:cNvPr id="15" name="TextBox 14">
              <a:extLst>
                <a:ext uri="{FF2B5EF4-FFF2-40B4-BE49-F238E27FC236}">
                  <a16:creationId xmlns:a16="http://schemas.microsoft.com/office/drawing/2014/main" id="{4FCE5ECF-AFCF-DA25-1A1A-FE9E71D19703}"/>
                </a:ext>
              </a:extLst>
            </p:cNvPr>
            <p:cNvSpPr txBox="1"/>
            <p:nvPr/>
          </p:nvSpPr>
          <p:spPr>
            <a:xfrm>
              <a:off x="371935" y="1114577"/>
              <a:ext cx="7073067" cy="400110"/>
            </a:xfrm>
            <a:prstGeom prst="rect">
              <a:avLst/>
            </a:prstGeom>
            <a:solidFill>
              <a:schemeClr val="accent2"/>
            </a:solid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Member Usage</a:t>
              </a:r>
            </a:p>
          </p:txBody>
        </p:sp>
        <p:sp>
          <p:nvSpPr>
            <p:cNvPr id="17" name="TextBox 16">
              <a:extLst>
                <a:ext uri="{FF2B5EF4-FFF2-40B4-BE49-F238E27FC236}">
                  <a16:creationId xmlns:a16="http://schemas.microsoft.com/office/drawing/2014/main" id="{45BE6589-E7C6-FE54-2857-8B046FB1355B}"/>
                </a:ext>
              </a:extLst>
            </p:cNvPr>
            <p:cNvSpPr txBox="1"/>
            <p:nvPr/>
          </p:nvSpPr>
          <p:spPr>
            <a:xfrm>
              <a:off x="348525" y="1562486"/>
              <a:ext cx="7099928" cy="983968"/>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rgbClr val="0F0F0F"/>
                  </a:solidFill>
                  <a:latin typeface="Söhne"/>
                </a:rPr>
                <a:t>Started High:</a:t>
              </a:r>
              <a:r>
                <a:rPr lang="en-US" sz="1600" dirty="0">
                  <a:solidFill>
                    <a:srgbClr val="0F0F0F"/>
                  </a:solidFill>
                  <a:latin typeface="Söhne"/>
                </a:rPr>
                <a:t> More than </a:t>
              </a:r>
              <a:r>
                <a:rPr lang="en-US" sz="1600" b="0" i="0" dirty="0">
                  <a:solidFill>
                    <a:srgbClr val="0F0F0F"/>
                  </a:solidFill>
                  <a:effectLst/>
                  <a:latin typeface="Söhne"/>
                </a:rPr>
                <a:t>3 times higher than casual users’ usage from January to March,2023.</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Ended Low:</a:t>
              </a:r>
              <a:r>
                <a:rPr lang="en-US" sz="1600" dirty="0">
                  <a:latin typeface="Calibri" panose="020F0502020204030204" pitchFamily="34" charset="0"/>
                  <a:ea typeface="Calibri" panose="020F0502020204030204" pitchFamily="34" charset="0"/>
                  <a:cs typeface="Calibri" panose="020F0502020204030204" pitchFamily="34" charset="0"/>
                </a:rPr>
                <a:t> More than 50 % drop from March to April and continue downward to June, while usage started to pick up in July.</a:t>
              </a:r>
            </a:p>
          </p:txBody>
        </p:sp>
        <p:sp>
          <p:nvSpPr>
            <p:cNvPr id="19" name="TextBox 18">
              <a:extLst>
                <a:ext uri="{FF2B5EF4-FFF2-40B4-BE49-F238E27FC236}">
                  <a16:creationId xmlns:a16="http://schemas.microsoft.com/office/drawing/2014/main" id="{7B407308-568C-D30E-AE79-98284505D831}"/>
                </a:ext>
              </a:extLst>
            </p:cNvPr>
            <p:cNvSpPr txBox="1"/>
            <p:nvPr/>
          </p:nvSpPr>
          <p:spPr>
            <a:xfrm>
              <a:off x="369516" y="2616101"/>
              <a:ext cx="7073066" cy="759061"/>
            </a:xfrm>
            <a:prstGeom prst="rect">
              <a:avLst/>
            </a:prstGeom>
            <a:solidFill>
              <a:schemeClr val="accent2">
                <a:lumMod val="60000"/>
                <a:lumOff val="40000"/>
              </a:schemeClr>
            </a:solidFill>
          </p:spPr>
          <p:txBody>
            <a:bodyPr wrap="square" rtlCol="0">
              <a:spAutoFit/>
            </a:bodyPr>
            <a:lstStyle/>
            <a:p>
              <a:pPr marL="285750" indent="-285750">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Waring Sign: </a:t>
              </a:r>
              <a:r>
                <a:rPr lang="en-US" sz="1600" dirty="0">
                  <a:latin typeface="Calibri" panose="020F0502020204030204" pitchFamily="34" charset="0"/>
                  <a:ea typeface="Calibri" panose="020F0502020204030204" pitchFamily="34" charset="0"/>
                  <a:cs typeface="Calibri" panose="020F0502020204030204" pitchFamily="34" charset="0"/>
                </a:rPr>
                <a:t>Need an urgent research for the reasons of usage sharp drop. </a:t>
              </a:r>
            </a:p>
            <a:p>
              <a:pPr marL="285750" indent="-285750">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Protect Revenue: </a:t>
              </a:r>
              <a:r>
                <a:rPr lang="en-US" sz="1600" dirty="0">
                  <a:latin typeface="Calibri" panose="020F0502020204030204" pitchFamily="34" charset="0"/>
                  <a:ea typeface="Calibri" panose="020F0502020204030204" pitchFamily="34" charset="0"/>
                  <a:cs typeface="Calibri" panose="020F0502020204030204" pitchFamily="34" charset="0"/>
                </a:rPr>
                <a:t>Retention promotions are.</a:t>
              </a:r>
            </a:p>
          </p:txBody>
        </p:sp>
      </p:grpSp>
      <p:sp>
        <p:nvSpPr>
          <p:cNvPr id="10" name="TextBox 9">
            <a:extLst>
              <a:ext uri="{FF2B5EF4-FFF2-40B4-BE49-F238E27FC236}">
                <a16:creationId xmlns:a16="http://schemas.microsoft.com/office/drawing/2014/main" id="{45CB4127-577D-8F73-3479-8AD974BAE359}"/>
              </a:ext>
            </a:extLst>
          </p:cNvPr>
          <p:cNvSpPr txBox="1"/>
          <p:nvPr/>
        </p:nvSpPr>
        <p:spPr>
          <a:xfrm>
            <a:off x="377163" y="3845145"/>
            <a:ext cx="6300011" cy="400110"/>
          </a:xfrm>
          <a:prstGeom prst="rect">
            <a:avLst/>
          </a:prstGeom>
          <a:solidFill>
            <a:srgbClr val="0070C0"/>
          </a:solid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Casual Usage </a:t>
            </a:r>
          </a:p>
        </p:txBody>
      </p:sp>
      <p:sp>
        <p:nvSpPr>
          <p:cNvPr id="12" name="TextBox 11">
            <a:extLst>
              <a:ext uri="{FF2B5EF4-FFF2-40B4-BE49-F238E27FC236}">
                <a16:creationId xmlns:a16="http://schemas.microsoft.com/office/drawing/2014/main" id="{9AAD6718-40B9-8847-DEE0-BACC67FAF409}"/>
              </a:ext>
            </a:extLst>
          </p:cNvPr>
          <p:cNvSpPr txBox="1"/>
          <p:nvPr/>
        </p:nvSpPr>
        <p:spPr>
          <a:xfrm>
            <a:off x="369559" y="4352883"/>
            <a:ext cx="6291674" cy="584775"/>
          </a:xfrm>
          <a:prstGeom prst="rect">
            <a:avLst/>
          </a:prstGeom>
          <a:noFill/>
        </p:spPr>
        <p:txBody>
          <a:bodyPr wrap="square" rtlCol="0">
            <a:spAutoFit/>
          </a:bodyPr>
          <a:lstStyle/>
          <a:p>
            <a:pPr marL="285750" indent="-285750">
              <a:buFont typeface="Arial" panose="020B0604020202020204" pitchFamily="34" charset="0"/>
              <a:buChar char="•"/>
            </a:pPr>
            <a:r>
              <a:rPr lang="en-US" sz="1600" b="1" i="0" dirty="0">
                <a:solidFill>
                  <a:srgbClr val="0F0F0F"/>
                </a:solidFill>
                <a:effectLst/>
                <a:latin typeface="Söhne"/>
              </a:rPr>
              <a:t>Growth:</a:t>
            </a:r>
            <a:r>
              <a:rPr lang="en-US" sz="1600" b="0" i="0" dirty="0">
                <a:solidFill>
                  <a:srgbClr val="0F0F0F"/>
                </a:solidFill>
                <a:effectLst/>
                <a:latin typeface="Söhne"/>
              </a:rPr>
              <a:t> Casual usage showed a slow and steady increase from January to July, resulting in a total usage growth of 106%.</a:t>
            </a:r>
          </a:p>
        </p:txBody>
      </p:sp>
      <p:sp>
        <p:nvSpPr>
          <p:cNvPr id="22" name="TextBox 21">
            <a:extLst>
              <a:ext uri="{FF2B5EF4-FFF2-40B4-BE49-F238E27FC236}">
                <a16:creationId xmlns:a16="http://schemas.microsoft.com/office/drawing/2014/main" id="{F36A7051-61DB-74AD-E585-4675FF4AB223}"/>
              </a:ext>
            </a:extLst>
          </p:cNvPr>
          <p:cNvSpPr txBox="1"/>
          <p:nvPr/>
        </p:nvSpPr>
        <p:spPr>
          <a:xfrm>
            <a:off x="377163" y="5049280"/>
            <a:ext cx="6316833" cy="1323439"/>
          </a:xfrm>
          <a:prstGeom prst="rect">
            <a:avLst/>
          </a:prstGeom>
          <a:solidFill>
            <a:schemeClr val="accent1">
              <a:lumMod val="60000"/>
              <a:lumOff val="40000"/>
            </a:schemeClr>
          </a:solidFill>
        </p:spPr>
        <p:txBody>
          <a:bodyPr wrap="square" rtlCol="0">
            <a:spAutoFit/>
          </a:bodyPr>
          <a:lstStyle/>
          <a:p>
            <a:pPr marL="285750" indent="-285750">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Casual User Lifestyle:</a:t>
            </a:r>
            <a:r>
              <a:rPr lang="en-US" sz="1600" dirty="0">
                <a:latin typeface="Calibri" panose="020F0502020204030204" pitchFamily="34" charset="0"/>
                <a:ea typeface="Calibri" panose="020F0502020204030204" pitchFamily="34" charset="0"/>
                <a:cs typeface="Calibri" panose="020F0502020204030204" pitchFamily="34" charset="0"/>
              </a:rPr>
              <a:t> The growing trend implies that casual users have developed a health awareness about the service and increasingly incorporated it into their lifestyle.</a:t>
            </a:r>
          </a:p>
          <a:p>
            <a:pPr marL="285750" indent="-285750">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Sign-up Incentive:</a:t>
            </a:r>
            <a:r>
              <a:rPr lang="en-US" sz="1600" dirty="0">
                <a:latin typeface="Calibri" panose="020F0502020204030204" pitchFamily="34" charset="0"/>
                <a:ea typeface="Calibri" panose="020F0502020204030204" pitchFamily="34" charset="0"/>
                <a:cs typeface="Calibri" panose="020F0502020204030204" pitchFamily="34" charset="0"/>
              </a:rPr>
              <a:t> Membership package according casual user lifestyle would keep stimulate the growth. </a:t>
            </a:r>
          </a:p>
        </p:txBody>
      </p:sp>
      <p:sp>
        <p:nvSpPr>
          <p:cNvPr id="28" name="TextBox 27">
            <a:extLst>
              <a:ext uri="{FF2B5EF4-FFF2-40B4-BE49-F238E27FC236}">
                <a16:creationId xmlns:a16="http://schemas.microsoft.com/office/drawing/2014/main" id="{10FAFFA5-B78A-4905-C3F5-C49A16E59E93}"/>
              </a:ext>
            </a:extLst>
          </p:cNvPr>
          <p:cNvSpPr txBox="1"/>
          <p:nvPr/>
        </p:nvSpPr>
        <p:spPr>
          <a:xfrm>
            <a:off x="7513320" y="6200084"/>
            <a:ext cx="4251120" cy="246221"/>
          </a:xfrm>
          <a:prstGeom prst="rect">
            <a:avLst/>
          </a:prstGeom>
          <a:noFill/>
        </p:spPr>
        <p:txBody>
          <a:bodyPr wrap="square" rtlCol="0">
            <a:spAutoFit/>
          </a:bodyPr>
          <a:lstStyle/>
          <a:p>
            <a:r>
              <a:rPr lang="en-US" sz="1000" b="1" dirty="0"/>
              <a:t>* Seasonal trend confirm member usage drop &amp; casual usage growth</a:t>
            </a:r>
            <a:r>
              <a:rPr lang="en-US" sz="900" b="1" dirty="0"/>
              <a:t>.</a:t>
            </a:r>
          </a:p>
        </p:txBody>
      </p:sp>
      <p:sp>
        <p:nvSpPr>
          <p:cNvPr id="29" name="Rectangle 28">
            <a:extLst>
              <a:ext uri="{FF2B5EF4-FFF2-40B4-BE49-F238E27FC236}">
                <a16:creationId xmlns:a16="http://schemas.microsoft.com/office/drawing/2014/main" id="{46E46469-993E-9671-23C4-F5C8811C4FF1}"/>
              </a:ext>
            </a:extLst>
          </p:cNvPr>
          <p:cNvSpPr/>
          <p:nvPr/>
        </p:nvSpPr>
        <p:spPr>
          <a:xfrm>
            <a:off x="369559" y="3852709"/>
            <a:ext cx="6315566" cy="25200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03CAA77-3192-D10D-A391-B28842A40E3B}"/>
              </a:ext>
            </a:extLst>
          </p:cNvPr>
          <p:cNvSpPr/>
          <p:nvPr/>
        </p:nvSpPr>
        <p:spPr>
          <a:xfrm>
            <a:off x="360469" y="1113888"/>
            <a:ext cx="6350172" cy="2474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230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E7E4-AA2E-0FDC-5EDC-708FD4850619}"/>
              </a:ext>
            </a:extLst>
          </p:cNvPr>
          <p:cNvSpPr>
            <a:spLocks noGrp="1"/>
          </p:cNvSpPr>
          <p:nvPr>
            <p:ph type="title"/>
          </p:nvPr>
        </p:nvSpPr>
        <p:spPr>
          <a:xfrm>
            <a:off x="129540" y="155448"/>
            <a:ext cx="11932920" cy="640080"/>
          </a:xfrm>
          <a:solidFill>
            <a:schemeClr val="bg1"/>
          </a:solidFill>
          <a:ln w="19050">
            <a:solidFill>
              <a:schemeClr val="bg2">
                <a:lumMod val="25000"/>
              </a:schemeClr>
            </a:solidFill>
          </a:ln>
        </p:spPr>
        <p:txBody>
          <a:bodyPr>
            <a:normAutofit fontScale="90000"/>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    User Type Trends by Time</a:t>
            </a:r>
          </a:p>
        </p:txBody>
      </p:sp>
      <p:sp>
        <p:nvSpPr>
          <p:cNvPr id="4" name="TextBox 3">
            <a:extLst>
              <a:ext uri="{FF2B5EF4-FFF2-40B4-BE49-F238E27FC236}">
                <a16:creationId xmlns:a16="http://schemas.microsoft.com/office/drawing/2014/main" id="{A5EF6B47-E950-7375-F085-1185FD2AD783}"/>
              </a:ext>
            </a:extLst>
          </p:cNvPr>
          <p:cNvSpPr txBox="1"/>
          <p:nvPr/>
        </p:nvSpPr>
        <p:spPr>
          <a:xfrm>
            <a:off x="129540" y="997633"/>
            <a:ext cx="11932920" cy="5632311"/>
          </a:xfrm>
          <a:prstGeom prst="rect">
            <a:avLst/>
          </a:prstGeom>
          <a:solidFill>
            <a:schemeClr val="bg1"/>
          </a:solidFill>
          <a:ln w="19050">
            <a:solidFill>
              <a:schemeClr val="bg2">
                <a:lumMod val="25000"/>
              </a:schemeClr>
            </a:solidFill>
          </a:ln>
        </p:spPr>
        <p:txBody>
          <a:bodyPr wrap="square" rtlCol="0">
            <a:spAutoFit/>
          </a:bodyPr>
          <a:lstStyle/>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08BB081-7CAA-4009-B1F3-DE42D465245A}"/>
              </a:ext>
            </a:extLst>
          </p:cNvPr>
          <p:cNvPicPr/>
          <p:nvPr/>
        </p:nvPicPr>
        <p:blipFill>
          <a:blip/>
          <a:stretch>
            <a:fillRect/>
          </a:stretch>
        </p:blipFill>
        <p:spPr>
          <a:xfrm>
            <a:off x="2875144" y="217736"/>
            <a:ext cx="731520" cy="548640"/>
          </a:xfrm>
          <a:prstGeom prst="rect">
            <a:avLst/>
          </a:prstGeom>
        </p:spPr>
      </p:pic>
      <p:grpSp>
        <p:nvGrpSpPr>
          <p:cNvPr id="26" name="Group 25">
            <a:extLst>
              <a:ext uri="{FF2B5EF4-FFF2-40B4-BE49-F238E27FC236}">
                <a16:creationId xmlns:a16="http://schemas.microsoft.com/office/drawing/2014/main" id="{60B191FD-4BD5-9790-B0F4-91233EDBC597}"/>
              </a:ext>
            </a:extLst>
          </p:cNvPr>
          <p:cNvGrpSpPr/>
          <p:nvPr/>
        </p:nvGrpSpPr>
        <p:grpSpPr>
          <a:xfrm>
            <a:off x="337600" y="4316439"/>
            <a:ext cx="11622629" cy="2073680"/>
            <a:chOff x="1865900" y="3920598"/>
            <a:chExt cx="9957811" cy="2073680"/>
          </a:xfrm>
        </p:grpSpPr>
        <p:graphicFrame>
          <p:nvGraphicFramePr>
            <p:cNvPr id="6" name="Chart 5">
              <a:extLst>
                <a:ext uri="{FF2B5EF4-FFF2-40B4-BE49-F238E27FC236}">
                  <a16:creationId xmlns:a16="http://schemas.microsoft.com/office/drawing/2014/main" id="{726EB0A7-985F-4B88-9891-6D1BE75DDD1F}"/>
                </a:ext>
              </a:extLst>
            </p:cNvPr>
            <p:cNvGraphicFramePr>
              <a:graphicFrameLocks/>
            </p:cNvGraphicFramePr>
            <p:nvPr>
              <p:extLst>
                <p:ext uri="{D42A27DB-BD31-4B8C-83A1-F6EECF244321}">
                  <p14:modId xmlns:p14="http://schemas.microsoft.com/office/powerpoint/2010/main" val="2443543228"/>
                </p:ext>
              </p:extLst>
            </p:nvPr>
          </p:nvGraphicFramePr>
          <p:xfrm>
            <a:off x="1865900" y="3932175"/>
            <a:ext cx="5221182" cy="20621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ADBD1168-72F1-4472-A74A-6132F997CEF3}"/>
                </a:ext>
              </a:extLst>
            </p:cNvPr>
            <p:cNvGraphicFramePr>
              <a:graphicFrameLocks/>
            </p:cNvGraphicFramePr>
            <p:nvPr>
              <p:extLst>
                <p:ext uri="{D42A27DB-BD31-4B8C-83A1-F6EECF244321}">
                  <p14:modId xmlns:p14="http://schemas.microsoft.com/office/powerpoint/2010/main" val="2751913636"/>
                </p:ext>
              </p:extLst>
            </p:nvPr>
          </p:nvGraphicFramePr>
          <p:xfrm>
            <a:off x="6972759" y="3932176"/>
            <a:ext cx="4850952" cy="2062102"/>
          </p:xfrm>
          <a:graphic>
            <a:graphicData uri="http://schemas.openxmlformats.org/drawingml/2006/chart">
              <c:chart xmlns:c="http://schemas.openxmlformats.org/drawingml/2006/chart" xmlns:r="http://schemas.openxmlformats.org/officeDocument/2006/relationships" r:id="rId3"/>
            </a:graphicData>
          </a:graphic>
        </p:graphicFrame>
        <p:grpSp>
          <p:nvGrpSpPr>
            <p:cNvPr id="18" name="Group 17">
              <a:extLst>
                <a:ext uri="{FF2B5EF4-FFF2-40B4-BE49-F238E27FC236}">
                  <a16:creationId xmlns:a16="http://schemas.microsoft.com/office/drawing/2014/main" id="{33C7B7FB-7045-E4CE-C4C2-46E2C55F9740}"/>
                </a:ext>
              </a:extLst>
            </p:cNvPr>
            <p:cNvGrpSpPr/>
            <p:nvPr/>
          </p:nvGrpSpPr>
          <p:grpSpPr>
            <a:xfrm>
              <a:off x="6030259" y="3920598"/>
              <a:ext cx="1830732" cy="225660"/>
              <a:chOff x="8675833" y="1578416"/>
              <a:chExt cx="3657599" cy="320232"/>
            </a:xfrm>
          </p:grpSpPr>
          <p:sp>
            <p:nvSpPr>
              <p:cNvPr id="15" name="Rectangle 14">
                <a:extLst>
                  <a:ext uri="{FF2B5EF4-FFF2-40B4-BE49-F238E27FC236}">
                    <a16:creationId xmlns:a16="http://schemas.microsoft.com/office/drawing/2014/main" id="{D5AB082E-E641-7C42-54E8-FEBCEF8C2995}"/>
                  </a:ext>
                </a:extLst>
              </p:cNvPr>
              <p:cNvSpPr/>
              <p:nvPr/>
            </p:nvSpPr>
            <p:spPr>
              <a:xfrm>
                <a:off x="8675833" y="1578416"/>
                <a:ext cx="1883010" cy="32023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Member</a:t>
                </a:r>
              </a:p>
            </p:txBody>
          </p:sp>
          <p:sp>
            <p:nvSpPr>
              <p:cNvPr id="17" name="Rectangle 16">
                <a:extLst>
                  <a:ext uri="{FF2B5EF4-FFF2-40B4-BE49-F238E27FC236}">
                    <a16:creationId xmlns:a16="http://schemas.microsoft.com/office/drawing/2014/main" id="{6B788D80-5E8A-337B-B9B8-4A5134E4D40E}"/>
                  </a:ext>
                </a:extLst>
              </p:cNvPr>
              <p:cNvSpPr/>
              <p:nvPr/>
            </p:nvSpPr>
            <p:spPr>
              <a:xfrm>
                <a:off x="10558840" y="1578416"/>
                <a:ext cx="1774592" cy="32023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Casual</a:t>
                </a:r>
              </a:p>
            </p:txBody>
          </p:sp>
        </p:grpSp>
      </p:grpSp>
      <p:grpSp>
        <p:nvGrpSpPr>
          <p:cNvPr id="9" name="Group 8">
            <a:extLst>
              <a:ext uri="{FF2B5EF4-FFF2-40B4-BE49-F238E27FC236}">
                <a16:creationId xmlns:a16="http://schemas.microsoft.com/office/drawing/2014/main" id="{913488C5-6E68-AA76-E225-BC459F02CA2D}"/>
              </a:ext>
            </a:extLst>
          </p:cNvPr>
          <p:cNvGrpSpPr/>
          <p:nvPr/>
        </p:nvGrpSpPr>
        <p:grpSpPr>
          <a:xfrm>
            <a:off x="312096" y="1257008"/>
            <a:ext cx="5880632" cy="2792110"/>
            <a:chOff x="367613" y="1114577"/>
            <a:chExt cx="6995615" cy="2650747"/>
          </a:xfrm>
        </p:grpSpPr>
        <p:sp>
          <p:nvSpPr>
            <p:cNvPr id="10" name="TextBox 9">
              <a:extLst>
                <a:ext uri="{FF2B5EF4-FFF2-40B4-BE49-F238E27FC236}">
                  <a16:creationId xmlns:a16="http://schemas.microsoft.com/office/drawing/2014/main" id="{2625995A-A047-CFEB-6F25-F1184C36E2BB}"/>
                </a:ext>
              </a:extLst>
            </p:cNvPr>
            <p:cNvSpPr txBox="1"/>
            <p:nvPr/>
          </p:nvSpPr>
          <p:spPr>
            <a:xfrm>
              <a:off x="371935" y="1114577"/>
              <a:ext cx="6991293" cy="365474"/>
            </a:xfrm>
            <a:prstGeom prst="rect">
              <a:avLst/>
            </a:prstGeom>
            <a:solidFill>
              <a:schemeClr val="accent2"/>
            </a:solid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Member Usage</a:t>
              </a:r>
            </a:p>
          </p:txBody>
        </p:sp>
        <p:sp>
          <p:nvSpPr>
            <p:cNvPr id="11" name="TextBox 10">
              <a:extLst>
                <a:ext uri="{FF2B5EF4-FFF2-40B4-BE49-F238E27FC236}">
                  <a16:creationId xmlns:a16="http://schemas.microsoft.com/office/drawing/2014/main" id="{F3CEC9D7-F985-5EA0-48AC-7FBF437F8E1B}"/>
                </a:ext>
              </a:extLst>
            </p:cNvPr>
            <p:cNvSpPr txBox="1"/>
            <p:nvPr/>
          </p:nvSpPr>
          <p:spPr>
            <a:xfrm>
              <a:off x="367613" y="1448633"/>
              <a:ext cx="6991293" cy="983968"/>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Rush Hours: </a:t>
              </a:r>
              <a:r>
                <a:rPr lang="en-US" sz="1600" dirty="0">
                  <a:latin typeface="Calibri" panose="020F0502020204030204" pitchFamily="34" charset="0"/>
                  <a:ea typeface="Calibri" panose="020F0502020204030204" pitchFamily="34" charset="0"/>
                  <a:cs typeface="Calibri" panose="020F0502020204030204" pitchFamily="34" charset="0"/>
                </a:rPr>
                <a:t>8 am and 5 pm were the morning and evening rush spiks. </a:t>
              </a:r>
            </a:p>
            <a:p>
              <a:pPr marL="285750" indent="-2857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Weekday Rides: </a:t>
              </a:r>
              <a:r>
                <a:rPr lang="en-US" sz="1600" dirty="0">
                  <a:latin typeface="Calibri" panose="020F0502020204030204" pitchFamily="34" charset="0"/>
                  <a:ea typeface="Calibri" panose="020F0502020204030204" pitchFamily="34" charset="0"/>
                  <a:cs typeface="Calibri" panose="020F0502020204030204" pitchFamily="34" charset="0"/>
                </a:rPr>
                <a:t>Member usage is high during weekdays and low on weekends.</a:t>
              </a:r>
            </a:p>
          </p:txBody>
        </p:sp>
        <p:sp>
          <p:nvSpPr>
            <p:cNvPr id="12" name="TextBox 11">
              <a:extLst>
                <a:ext uri="{FF2B5EF4-FFF2-40B4-BE49-F238E27FC236}">
                  <a16:creationId xmlns:a16="http://schemas.microsoft.com/office/drawing/2014/main" id="{58C9CEE0-0BD2-3DCB-99FD-330B809F62F9}"/>
                </a:ext>
              </a:extLst>
            </p:cNvPr>
            <p:cNvSpPr txBox="1"/>
            <p:nvPr/>
          </p:nvSpPr>
          <p:spPr>
            <a:xfrm>
              <a:off x="388431" y="2556449"/>
              <a:ext cx="6964432" cy="1208875"/>
            </a:xfrm>
            <a:prstGeom prst="rect">
              <a:avLst/>
            </a:prstGeom>
            <a:solidFill>
              <a:schemeClr val="accent2">
                <a:lumMod val="60000"/>
                <a:lumOff val="40000"/>
              </a:schemeClr>
            </a:solidFill>
          </p:spPr>
          <p:txBody>
            <a:bodyPr wrap="square" rtlCol="0">
              <a:spAutoFit/>
            </a:bodyPr>
            <a:lstStyle/>
            <a:p>
              <a:pPr marL="285750" indent="-285750">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Regular &amp; Frequent Daily Commute: </a:t>
              </a:r>
              <a:r>
                <a:rPr lang="en-US" sz="1600" dirty="0">
                  <a:latin typeface="Calibri" panose="020F0502020204030204" pitchFamily="34" charset="0"/>
                  <a:ea typeface="Calibri" panose="020F0502020204030204" pitchFamily="34" charset="0"/>
                  <a:cs typeface="Calibri" panose="020F0502020204030204" pitchFamily="34" charset="0"/>
                </a:rPr>
                <a:t>Members likely relied on bike sharing for work or school.</a:t>
              </a:r>
            </a:p>
            <a:p>
              <a:pPr marL="285750" indent="-285750">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Promotion: </a:t>
              </a:r>
              <a:r>
                <a:rPr lang="en-US" sz="1600" dirty="0">
                  <a:latin typeface="Calibri" panose="020F0502020204030204" pitchFamily="34" charset="0"/>
                  <a:ea typeface="Calibri" panose="020F0502020204030204" pitchFamily="34" charset="0"/>
                  <a:cs typeface="Calibri" panose="020F0502020204030204" pitchFamily="34" charset="0"/>
                </a:rPr>
                <a:t>Reward on ride frequency would help membership retention. </a:t>
              </a:r>
            </a:p>
            <a:p>
              <a:pPr marL="285750" indent="-285750">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Promotion Time: </a:t>
              </a:r>
              <a:r>
                <a:rPr lang="en-US" sz="1600" dirty="0">
                  <a:latin typeface="Calibri" panose="020F0502020204030204" pitchFamily="34" charset="0"/>
                  <a:ea typeface="Calibri" panose="020F0502020204030204" pitchFamily="34" charset="0"/>
                  <a:cs typeface="Calibri" panose="020F0502020204030204" pitchFamily="34" charset="0"/>
                </a:rPr>
                <a:t>Weekday  around 8 am and 5 pm.</a:t>
              </a:r>
            </a:p>
          </p:txBody>
        </p:sp>
      </p:grpSp>
      <p:sp>
        <p:nvSpPr>
          <p:cNvPr id="16" name="Rectangle 15">
            <a:extLst>
              <a:ext uri="{FF2B5EF4-FFF2-40B4-BE49-F238E27FC236}">
                <a16:creationId xmlns:a16="http://schemas.microsoft.com/office/drawing/2014/main" id="{9F91E0F1-E1D2-427B-469F-E50492D405E3}"/>
              </a:ext>
            </a:extLst>
          </p:cNvPr>
          <p:cNvSpPr/>
          <p:nvPr/>
        </p:nvSpPr>
        <p:spPr>
          <a:xfrm>
            <a:off x="322935" y="1257005"/>
            <a:ext cx="5869793" cy="279211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8C116F0-DAD7-B1B0-FAD8-73D09FAA9E72}"/>
              </a:ext>
            </a:extLst>
          </p:cNvPr>
          <p:cNvSpPr/>
          <p:nvPr/>
        </p:nvSpPr>
        <p:spPr>
          <a:xfrm>
            <a:off x="6311780" y="1249054"/>
            <a:ext cx="5648449" cy="27921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AAA21483-522B-6152-4F4D-137AF702B574}"/>
              </a:ext>
            </a:extLst>
          </p:cNvPr>
          <p:cNvGrpSpPr/>
          <p:nvPr/>
        </p:nvGrpSpPr>
        <p:grpSpPr>
          <a:xfrm>
            <a:off x="6323128" y="1253180"/>
            <a:ext cx="5629150" cy="2771031"/>
            <a:chOff x="6323128" y="1118007"/>
            <a:chExt cx="5629150" cy="2771031"/>
          </a:xfrm>
        </p:grpSpPr>
        <p:sp>
          <p:nvSpPr>
            <p:cNvPr id="24" name="TextBox 23">
              <a:extLst>
                <a:ext uri="{FF2B5EF4-FFF2-40B4-BE49-F238E27FC236}">
                  <a16:creationId xmlns:a16="http://schemas.microsoft.com/office/drawing/2014/main" id="{E2B5D567-12E6-2426-CE7C-06A00D2A80A2}"/>
                </a:ext>
              </a:extLst>
            </p:cNvPr>
            <p:cNvSpPr txBox="1"/>
            <p:nvPr/>
          </p:nvSpPr>
          <p:spPr>
            <a:xfrm>
              <a:off x="6323128" y="1118007"/>
              <a:ext cx="5629150" cy="400110"/>
            </a:xfrm>
            <a:prstGeom prst="rect">
              <a:avLst/>
            </a:prstGeom>
            <a:solidFill>
              <a:srgbClr val="0070C0"/>
            </a:solid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Casual Usage </a:t>
              </a:r>
            </a:p>
          </p:txBody>
        </p:sp>
        <p:sp>
          <p:nvSpPr>
            <p:cNvPr id="25" name="TextBox 24">
              <a:extLst>
                <a:ext uri="{FF2B5EF4-FFF2-40B4-BE49-F238E27FC236}">
                  <a16:creationId xmlns:a16="http://schemas.microsoft.com/office/drawing/2014/main" id="{E310DA01-A14D-04DA-EBA8-72E7F648A2A7}"/>
                </a:ext>
              </a:extLst>
            </p:cNvPr>
            <p:cNvSpPr txBox="1"/>
            <p:nvPr/>
          </p:nvSpPr>
          <p:spPr>
            <a:xfrm>
              <a:off x="6324378" y="1502306"/>
              <a:ext cx="5627535" cy="1077218"/>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Off Peak Hours:</a:t>
              </a:r>
              <a:r>
                <a:rPr lang="en-US" sz="1600" dirty="0">
                  <a:latin typeface="Calibri" panose="020F0502020204030204" pitchFamily="34" charset="0"/>
                  <a:ea typeface="Calibri" panose="020F0502020204030204" pitchFamily="34" charset="0"/>
                  <a:cs typeface="Calibri" panose="020F0502020204030204" pitchFamily="34" charset="0"/>
                </a:rPr>
                <a:t> Steady upward trend during times of day and peak at 5 pm.</a:t>
              </a:r>
            </a:p>
            <a:p>
              <a:pPr marL="285750" indent="-2857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Weekend Peaks:</a:t>
              </a:r>
              <a:r>
                <a:rPr lang="en-US" sz="1600" dirty="0">
                  <a:latin typeface="Calibri" panose="020F0502020204030204" pitchFamily="34" charset="0"/>
                  <a:ea typeface="Calibri" panose="020F0502020204030204" pitchFamily="34" charset="0"/>
                  <a:cs typeface="Calibri" panose="020F0502020204030204" pitchFamily="34" charset="0"/>
                </a:rPr>
                <a:t> Weekend casual usage exceeded weekday usage.</a:t>
              </a:r>
            </a:p>
          </p:txBody>
        </p:sp>
        <p:sp>
          <p:nvSpPr>
            <p:cNvPr id="29" name="TextBox 28">
              <a:extLst>
                <a:ext uri="{FF2B5EF4-FFF2-40B4-BE49-F238E27FC236}">
                  <a16:creationId xmlns:a16="http://schemas.microsoft.com/office/drawing/2014/main" id="{21797F08-1779-DB6A-BE16-630C0DC65861}"/>
                </a:ext>
              </a:extLst>
            </p:cNvPr>
            <p:cNvSpPr txBox="1"/>
            <p:nvPr/>
          </p:nvSpPr>
          <p:spPr>
            <a:xfrm>
              <a:off x="6324378" y="2565599"/>
              <a:ext cx="5627535" cy="1323439"/>
            </a:xfrm>
            <a:prstGeom prst="rect">
              <a:avLst/>
            </a:prstGeom>
            <a:solidFill>
              <a:schemeClr val="accent1">
                <a:lumMod val="60000"/>
                <a:lumOff val="40000"/>
              </a:schemeClr>
            </a:solidFill>
          </p:spPr>
          <p:txBody>
            <a:bodyPr wrap="square" rtlCol="0">
              <a:spAutoFit/>
            </a:bodyPr>
            <a:lstStyle/>
            <a:p>
              <a:pPr marL="285750" indent="-285750">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Activity Types:</a:t>
              </a:r>
              <a:r>
                <a:rPr lang="en-US" sz="1600" dirty="0">
                  <a:latin typeface="Calibri" panose="020F0502020204030204" pitchFamily="34" charset="0"/>
                  <a:ea typeface="Calibri" panose="020F0502020204030204" pitchFamily="34" charset="0"/>
                  <a:cs typeface="Calibri" panose="020F0502020204030204" pitchFamily="34" charset="0"/>
                </a:rPr>
                <a:t> Casual users likely used the service for leisure activities, errands, or spontaneous trips. </a:t>
              </a:r>
            </a:p>
            <a:p>
              <a:pPr marL="285750" indent="-285750">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Promotion:</a:t>
              </a:r>
              <a:r>
                <a:rPr lang="en-US" sz="1600" dirty="0">
                  <a:latin typeface="Calibri" panose="020F0502020204030204" pitchFamily="34" charset="0"/>
                  <a:ea typeface="Calibri" panose="020F0502020204030204" pitchFamily="34" charset="0"/>
                  <a:cs typeface="Calibri" panose="020F0502020204030204" pitchFamily="34" charset="0"/>
                </a:rPr>
                <a:t> Member benefits such as off-peak hour rate or weekend cross-marketing events could motive sign-ups.</a:t>
              </a:r>
            </a:p>
            <a:p>
              <a:pPr marL="285750" indent="-285750">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Promotion Time: </a:t>
              </a:r>
              <a:r>
                <a:rPr lang="en-US" sz="1600" dirty="0">
                  <a:latin typeface="Calibri" panose="020F0502020204030204" pitchFamily="34" charset="0"/>
                  <a:ea typeface="Calibri" panose="020F0502020204030204" pitchFamily="34" charset="0"/>
                  <a:cs typeface="Calibri" panose="020F0502020204030204" pitchFamily="34" charset="0"/>
                </a:rPr>
                <a:t>Around</a:t>
              </a:r>
              <a:r>
                <a:rPr lang="en-US" sz="1600" b="1" dirty="0">
                  <a:latin typeface="Calibri" panose="020F0502020204030204" pitchFamily="34" charset="0"/>
                  <a:ea typeface="Calibri" panose="020F0502020204030204" pitchFamily="34" charset="0"/>
                  <a:cs typeface="Calibri" panose="020F0502020204030204" pitchFamily="34" charset="0"/>
                </a:rPr>
                <a:t> </a:t>
              </a:r>
              <a:r>
                <a:rPr lang="en-US" sz="1600" dirty="0">
                  <a:latin typeface="Calibri" panose="020F0502020204030204" pitchFamily="34" charset="0"/>
                  <a:ea typeface="Calibri" panose="020F0502020204030204" pitchFamily="34" charset="0"/>
                  <a:cs typeface="Calibri" panose="020F0502020204030204" pitchFamily="34" charset="0"/>
                </a:rPr>
                <a:t>5 pm on weekends.</a:t>
              </a:r>
            </a:p>
          </p:txBody>
        </p:sp>
      </p:grpSp>
    </p:spTree>
    <p:extLst>
      <p:ext uri="{BB962C8B-B14F-4D97-AF65-F5344CB8AC3E}">
        <p14:creationId xmlns:p14="http://schemas.microsoft.com/office/powerpoint/2010/main" val="2130377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E7E4-AA2E-0FDC-5EDC-708FD4850619}"/>
              </a:ext>
            </a:extLst>
          </p:cNvPr>
          <p:cNvSpPr>
            <a:spLocks noGrp="1"/>
          </p:cNvSpPr>
          <p:nvPr>
            <p:ph type="title"/>
          </p:nvPr>
        </p:nvSpPr>
        <p:spPr>
          <a:xfrm>
            <a:off x="129540" y="223511"/>
            <a:ext cx="11932920" cy="640080"/>
          </a:xfrm>
          <a:solidFill>
            <a:schemeClr val="bg1"/>
          </a:solidFill>
          <a:ln w="19050">
            <a:solidFill>
              <a:schemeClr val="bg2">
                <a:lumMod val="25000"/>
              </a:schemeClr>
            </a:solidFill>
          </a:ln>
        </p:spPr>
        <p:txBody>
          <a:bodyPr>
            <a:normAutofit fontScale="90000"/>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    </a:t>
            </a:r>
            <a:r>
              <a:rPr lang="en-US" sz="4000" b="1" dirty="0">
                <a:latin typeface="Calibri" panose="020F0502020204030204" pitchFamily="34" charset="0"/>
                <a:ea typeface="Calibri" panose="020F0502020204030204" pitchFamily="34" charset="0"/>
                <a:cs typeface="Calibri" panose="020F0502020204030204" pitchFamily="34" charset="0"/>
              </a:rPr>
              <a:t>User Type </a:t>
            </a:r>
            <a:r>
              <a:rPr lang="en-US" b="1" dirty="0">
                <a:latin typeface="Calibri" panose="020F0502020204030204" pitchFamily="34" charset="0"/>
                <a:ea typeface="Calibri" panose="020F0502020204030204" pitchFamily="34" charset="0"/>
                <a:cs typeface="Calibri" panose="020F0502020204030204" pitchFamily="34" charset="0"/>
              </a:rPr>
              <a:t>T</a:t>
            </a:r>
            <a:r>
              <a:rPr lang="en-US" sz="4000" b="1" dirty="0">
                <a:latin typeface="Calibri" panose="020F0502020204030204" pitchFamily="34" charset="0"/>
                <a:ea typeface="Calibri" panose="020F0502020204030204" pitchFamily="34" charset="0"/>
                <a:cs typeface="Calibri" panose="020F0502020204030204" pitchFamily="34" charset="0"/>
              </a:rPr>
              <a:t>rends by Average Ride Length</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A5EF6B47-E950-7375-F085-1185FD2AD783}"/>
              </a:ext>
            </a:extLst>
          </p:cNvPr>
          <p:cNvSpPr txBox="1"/>
          <p:nvPr/>
        </p:nvSpPr>
        <p:spPr>
          <a:xfrm>
            <a:off x="129540" y="991893"/>
            <a:ext cx="11932920" cy="5632311"/>
          </a:xfrm>
          <a:prstGeom prst="rect">
            <a:avLst/>
          </a:prstGeom>
          <a:solidFill>
            <a:schemeClr val="bg1"/>
          </a:solidFill>
          <a:ln w="19050">
            <a:solidFill>
              <a:schemeClr val="bg2">
                <a:lumMod val="25000"/>
              </a:schemeClr>
            </a:solidFill>
          </a:ln>
        </p:spPr>
        <p:txBody>
          <a:bodyPr wrap="square" rtlCol="0" anchor="ctr">
            <a:spAutoFit/>
          </a:bodyPr>
          <a:lstStyle/>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08BB081-7CAA-4009-B1F3-DE42D465245A}"/>
              </a:ext>
            </a:extLst>
          </p:cNvPr>
          <p:cNvPicPr/>
          <p:nvPr/>
        </p:nvPicPr>
        <p:blipFill>
          <a:blip/>
          <a:stretch>
            <a:fillRect/>
          </a:stretch>
        </p:blipFill>
        <p:spPr>
          <a:xfrm>
            <a:off x="1626776" y="269231"/>
            <a:ext cx="731520" cy="548640"/>
          </a:xfrm>
          <a:prstGeom prst="rect">
            <a:avLst/>
          </a:prstGeom>
        </p:spPr>
      </p:pic>
      <p:graphicFrame>
        <p:nvGraphicFramePr>
          <p:cNvPr id="5" name="Chart 4">
            <a:extLst>
              <a:ext uri="{FF2B5EF4-FFF2-40B4-BE49-F238E27FC236}">
                <a16:creationId xmlns:a16="http://schemas.microsoft.com/office/drawing/2014/main" id="{7B46A343-25F8-4485-96F0-FBBFCFC6FA8F}"/>
              </a:ext>
            </a:extLst>
          </p:cNvPr>
          <p:cNvGraphicFramePr>
            <a:graphicFrameLocks/>
          </p:cNvGraphicFramePr>
          <p:nvPr>
            <p:extLst>
              <p:ext uri="{D42A27DB-BD31-4B8C-83A1-F6EECF244321}">
                <p14:modId xmlns:p14="http://schemas.microsoft.com/office/powerpoint/2010/main" val="3942271153"/>
              </p:ext>
            </p:extLst>
          </p:nvPr>
        </p:nvGraphicFramePr>
        <p:xfrm>
          <a:off x="184707" y="1050400"/>
          <a:ext cx="3615658" cy="27576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1479D7C5-6BB1-4798-9363-8D1A303B2776}"/>
              </a:ext>
            </a:extLst>
          </p:cNvPr>
          <p:cNvGraphicFramePr>
            <a:graphicFrameLocks/>
          </p:cNvGraphicFramePr>
          <p:nvPr>
            <p:extLst>
              <p:ext uri="{D42A27DB-BD31-4B8C-83A1-F6EECF244321}">
                <p14:modId xmlns:p14="http://schemas.microsoft.com/office/powerpoint/2010/main" val="384874112"/>
              </p:ext>
            </p:extLst>
          </p:nvPr>
        </p:nvGraphicFramePr>
        <p:xfrm>
          <a:off x="184708" y="3837302"/>
          <a:ext cx="3615657" cy="2757648"/>
        </p:xfrm>
        <a:graphic>
          <a:graphicData uri="http://schemas.openxmlformats.org/drawingml/2006/chart">
            <c:chart xmlns:c="http://schemas.openxmlformats.org/drawingml/2006/chart" xmlns:r="http://schemas.openxmlformats.org/officeDocument/2006/relationships" r:id="rId3"/>
          </a:graphicData>
        </a:graphic>
      </p:graphicFrame>
      <p:grpSp>
        <p:nvGrpSpPr>
          <p:cNvPr id="9" name="Group 8">
            <a:extLst>
              <a:ext uri="{FF2B5EF4-FFF2-40B4-BE49-F238E27FC236}">
                <a16:creationId xmlns:a16="http://schemas.microsoft.com/office/drawing/2014/main" id="{1E3715DE-9A5A-29D5-23CD-FFD7870F8CFE}"/>
              </a:ext>
            </a:extLst>
          </p:cNvPr>
          <p:cNvGrpSpPr/>
          <p:nvPr/>
        </p:nvGrpSpPr>
        <p:grpSpPr>
          <a:xfrm>
            <a:off x="3998921" y="1169664"/>
            <a:ext cx="3912627" cy="5238339"/>
            <a:chOff x="488809" y="1122125"/>
            <a:chExt cx="6874419" cy="4973121"/>
          </a:xfrm>
        </p:grpSpPr>
        <p:sp>
          <p:nvSpPr>
            <p:cNvPr id="13" name="TextBox 12">
              <a:extLst>
                <a:ext uri="{FF2B5EF4-FFF2-40B4-BE49-F238E27FC236}">
                  <a16:creationId xmlns:a16="http://schemas.microsoft.com/office/drawing/2014/main" id="{4D022B58-AAD7-3CA5-FE37-1C6A3A2B72E6}"/>
                </a:ext>
              </a:extLst>
            </p:cNvPr>
            <p:cNvSpPr txBox="1"/>
            <p:nvPr/>
          </p:nvSpPr>
          <p:spPr>
            <a:xfrm>
              <a:off x="489247" y="1122125"/>
              <a:ext cx="6873981" cy="379852"/>
            </a:xfrm>
            <a:prstGeom prst="rect">
              <a:avLst/>
            </a:prstGeom>
            <a:solidFill>
              <a:schemeClr val="accent2"/>
            </a:solid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Member Usage</a:t>
              </a:r>
            </a:p>
          </p:txBody>
        </p:sp>
        <p:sp>
          <p:nvSpPr>
            <p:cNvPr id="14" name="TextBox 13">
              <a:extLst>
                <a:ext uri="{FF2B5EF4-FFF2-40B4-BE49-F238E27FC236}">
                  <a16:creationId xmlns:a16="http://schemas.microsoft.com/office/drawing/2014/main" id="{9DDC9B71-C55D-E446-FD1F-A01272A16A12}"/>
                </a:ext>
              </a:extLst>
            </p:cNvPr>
            <p:cNvSpPr txBox="1"/>
            <p:nvPr/>
          </p:nvSpPr>
          <p:spPr>
            <a:xfrm>
              <a:off x="488809" y="1623783"/>
              <a:ext cx="6873981" cy="788923"/>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Around 10 Mins Regular Rides:</a:t>
              </a:r>
              <a:r>
                <a:rPr lang="en-US" sz="1600" dirty="0">
                  <a:latin typeface="Calibri" panose="020F0502020204030204" pitchFamily="34" charset="0"/>
                  <a:ea typeface="Calibri" panose="020F0502020204030204" pitchFamily="34" charset="0"/>
                  <a:cs typeface="Calibri" panose="020F0502020204030204" pitchFamily="34" charset="0"/>
                </a:rPr>
                <a:t> Members took regular and consistent daily commute rides between 9 to 13 minutes.</a:t>
              </a:r>
            </a:p>
          </p:txBody>
        </p:sp>
        <p:sp>
          <p:nvSpPr>
            <p:cNvPr id="15" name="TextBox 14">
              <a:extLst>
                <a:ext uri="{FF2B5EF4-FFF2-40B4-BE49-F238E27FC236}">
                  <a16:creationId xmlns:a16="http://schemas.microsoft.com/office/drawing/2014/main" id="{00BB2707-B265-9F25-98F2-CC74AB76FFD4}"/>
                </a:ext>
              </a:extLst>
            </p:cNvPr>
            <p:cNvSpPr txBox="1"/>
            <p:nvPr/>
          </p:nvSpPr>
          <p:spPr>
            <a:xfrm>
              <a:off x="490747" y="2735016"/>
              <a:ext cx="6872481" cy="3360230"/>
            </a:xfrm>
            <a:prstGeom prst="rect">
              <a:avLst/>
            </a:prstGeom>
            <a:solidFill>
              <a:schemeClr val="accent2">
                <a:lumMod val="60000"/>
                <a:lumOff val="40000"/>
              </a:schemeClr>
            </a:solidFill>
          </p:spPr>
          <p:txBody>
            <a:bodyPr wrap="square" rtlCol="0">
              <a:spAutoFit/>
            </a:bodyPr>
            <a:lstStyle/>
            <a:p>
              <a:pPr marL="285750" indent="-285750">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Route:</a:t>
              </a:r>
              <a:r>
                <a:rPr lang="en-US" sz="1600" dirty="0">
                  <a:latin typeface="Calibri" panose="020F0502020204030204" pitchFamily="34" charset="0"/>
                  <a:ea typeface="Calibri" panose="020F0502020204030204" pitchFamily="34" charset="0"/>
                  <a:cs typeface="Calibri" panose="020F0502020204030204" pitchFamily="34" charset="0"/>
                </a:rPr>
                <a:t> Likely from their resident areas to near by stations, thus they are urban residence. </a:t>
              </a:r>
            </a:p>
            <a:p>
              <a:pPr marL="285750" indent="-285750">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Bike Availability:</a:t>
              </a:r>
              <a:r>
                <a:rPr lang="en-US" sz="1600" dirty="0">
                  <a:latin typeface="Calibri" panose="020F0502020204030204" pitchFamily="34" charset="0"/>
                  <a:ea typeface="Calibri" panose="020F0502020204030204" pitchFamily="34" charset="0"/>
                  <a:cs typeface="Calibri" panose="020F0502020204030204" pitchFamily="34" charset="0"/>
                </a:rPr>
                <a:t> Providing bikes in popular areas or offering information on nearby bike availability helps members with their daily routines.</a:t>
              </a:r>
              <a:endParaRPr lang="en-US" sz="16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Frequency Rewards:</a:t>
              </a:r>
              <a:r>
                <a:rPr lang="en-US" sz="1600" dirty="0">
                  <a:latin typeface="Calibri" panose="020F0502020204030204" pitchFamily="34" charset="0"/>
                  <a:ea typeface="Calibri" panose="020F0502020204030204" pitchFamily="34" charset="0"/>
                  <a:cs typeface="Calibri" panose="020F0502020204030204" pitchFamily="34" charset="0"/>
                </a:rPr>
                <a:t> Reward ride frequency to keep the sense of membership value. Ex: accumulative 50 or 100 rides a month would get free rides for the rest of the month; or a free day pass to their non-member family members or friends.  </a:t>
              </a:r>
            </a:p>
          </p:txBody>
        </p:sp>
      </p:grpSp>
      <p:grpSp>
        <p:nvGrpSpPr>
          <p:cNvPr id="21" name="Group 20">
            <a:extLst>
              <a:ext uri="{FF2B5EF4-FFF2-40B4-BE49-F238E27FC236}">
                <a16:creationId xmlns:a16="http://schemas.microsoft.com/office/drawing/2014/main" id="{6928EAA9-AEE1-0DAA-AF1A-4DF5B40C916F}"/>
              </a:ext>
            </a:extLst>
          </p:cNvPr>
          <p:cNvGrpSpPr/>
          <p:nvPr/>
        </p:nvGrpSpPr>
        <p:grpSpPr>
          <a:xfrm>
            <a:off x="8047168" y="1165719"/>
            <a:ext cx="3911524" cy="5231266"/>
            <a:chOff x="6323128" y="1118007"/>
            <a:chExt cx="5629150" cy="5231266"/>
          </a:xfrm>
        </p:grpSpPr>
        <p:sp>
          <p:nvSpPr>
            <p:cNvPr id="22" name="TextBox 21">
              <a:extLst>
                <a:ext uri="{FF2B5EF4-FFF2-40B4-BE49-F238E27FC236}">
                  <a16:creationId xmlns:a16="http://schemas.microsoft.com/office/drawing/2014/main" id="{02F8D374-A1B4-CB6C-117E-952719113376}"/>
                </a:ext>
              </a:extLst>
            </p:cNvPr>
            <p:cNvSpPr txBox="1"/>
            <p:nvPr/>
          </p:nvSpPr>
          <p:spPr>
            <a:xfrm>
              <a:off x="6323128" y="1118007"/>
              <a:ext cx="5629150" cy="400110"/>
            </a:xfrm>
            <a:prstGeom prst="rect">
              <a:avLst/>
            </a:prstGeom>
            <a:solidFill>
              <a:srgbClr val="0070C0"/>
            </a:solid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Casual Usage </a:t>
              </a:r>
            </a:p>
          </p:txBody>
        </p:sp>
        <p:sp>
          <p:nvSpPr>
            <p:cNvPr id="23" name="TextBox 22">
              <a:extLst>
                <a:ext uri="{FF2B5EF4-FFF2-40B4-BE49-F238E27FC236}">
                  <a16:creationId xmlns:a16="http://schemas.microsoft.com/office/drawing/2014/main" id="{1517F31D-AF5E-B971-B2AD-06E22C1EC37F}"/>
                </a:ext>
              </a:extLst>
            </p:cNvPr>
            <p:cNvSpPr txBox="1"/>
            <p:nvPr/>
          </p:nvSpPr>
          <p:spPr>
            <a:xfrm>
              <a:off x="6324378" y="1502306"/>
              <a:ext cx="5627535" cy="1569660"/>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Around 20 Mins Rides: </a:t>
              </a:r>
              <a:r>
                <a:rPr lang="en-US" sz="1600" dirty="0">
                  <a:latin typeface="Calibri" panose="020F0502020204030204" pitchFamily="34" charset="0"/>
                  <a:ea typeface="Calibri" panose="020F0502020204030204" pitchFamily="34" charset="0"/>
                  <a:cs typeface="Calibri" panose="020F0502020204030204" pitchFamily="34" charset="0"/>
                </a:rPr>
                <a:t>Casual users average ride length is about 20 minutes.</a:t>
              </a:r>
            </a:p>
            <a:p>
              <a:pPr marL="285750" indent="-2857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Late Night Peak:</a:t>
              </a:r>
              <a:r>
                <a:rPr lang="en-US" sz="1600" dirty="0">
                  <a:latin typeface="Calibri" panose="020F0502020204030204" pitchFamily="34" charset="0"/>
                  <a:ea typeface="Calibri" panose="020F0502020204030204" pitchFamily="34" charset="0"/>
                  <a:cs typeface="Calibri" panose="020F0502020204030204" pitchFamily="34" charset="0"/>
                </a:rPr>
                <a:t> 3-4 am average ride length is 32 mins.</a:t>
              </a:r>
            </a:p>
            <a:p>
              <a:pPr marL="285750" indent="-2857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Weekends Peak: </a:t>
              </a:r>
              <a:r>
                <a:rPr lang="en-US" sz="1600" dirty="0">
                  <a:latin typeface="Calibri" panose="020F0502020204030204" pitchFamily="34" charset="0"/>
                  <a:ea typeface="Calibri" panose="020F0502020204030204" pitchFamily="34" charset="0"/>
                  <a:cs typeface="Calibri" panose="020F0502020204030204" pitchFamily="34" charset="0"/>
                </a:rPr>
                <a:t>Weekend ride length is longer than weekday ride length. </a:t>
              </a:r>
            </a:p>
          </p:txBody>
        </p:sp>
        <p:sp>
          <p:nvSpPr>
            <p:cNvPr id="24" name="TextBox 23">
              <a:extLst>
                <a:ext uri="{FF2B5EF4-FFF2-40B4-BE49-F238E27FC236}">
                  <a16:creationId xmlns:a16="http://schemas.microsoft.com/office/drawing/2014/main" id="{441AF281-6DC4-0612-1D28-325DCD5F05AA}"/>
                </a:ext>
              </a:extLst>
            </p:cNvPr>
            <p:cNvSpPr txBox="1"/>
            <p:nvPr/>
          </p:nvSpPr>
          <p:spPr>
            <a:xfrm>
              <a:off x="6323128" y="3056064"/>
              <a:ext cx="5627535" cy="3293209"/>
            </a:xfrm>
            <a:prstGeom prst="rect">
              <a:avLst/>
            </a:prstGeom>
            <a:solidFill>
              <a:schemeClr val="accent1">
                <a:lumMod val="60000"/>
                <a:lumOff val="40000"/>
              </a:schemeClr>
            </a:solidFill>
          </p:spPr>
          <p:txBody>
            <a:bodyPr wrap="square" rtlCol="0">
              <a:spAutoFit/>
            </a:bodyPr>
            <a:lstStyle/>
            <a:p>
              <a:pPr marL="285750" indent="-285750">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Outskirt urban residential area: </a:t>
              </a:r>
              <a:r>
                <a:rPr lang="en-US" sz="1600" b="0" i="0" dirty="0">
                  <a:solidFill>
                    <a:srgbClr val="0F0F0F"/>
                  </a:solidFill>
                  <a:effectLst/>
                  <a:latin typeface="Söhne"/>
                </a:rPr>
                <a:t>Casual riders living in outskirt urban residential areas can use the service for running errands.</a:t>
              </a:r>
            </a:p>
            <a:p>
              <a:pPr marL="285750" indent="-285750">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Late Night Discount: </a:t>
              </a:r>
              <a:r>
                <a:rPr lang="en-US" sz="1600" dirty="0">
                  <a:latin typeface="Calibri" panose="020F0502020204030204" pitchFamily="34" charset="0"/>
                  <a:ea typeface="Calibri" panose="020F0502020204030204" pitchFamily="34" charset="0"/>
                  <a:cs typeface="Calibri" panose="020F0502020204030204" pitchFamily="34" charset="0"/>
                </a:rPr>
                <a:t>Offering a late-night rate for members provides a competitive advantage for late-night leisure or work-related transportation needs.</a:t>
              </a:r>
            </a:p>
            <a:p>
              <a:pPr marL="285750" indent="-285750">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Family or Friend Weekend Recreation: </a:t>
              </a:r>
              <a:r>
                <a:rPr lang="en-US" sz="1600" dirty="0">
                  <a:latin typeface="Calibri" panose="020F0502020204030204" pitchFamily="34" charset="0"/>
                  <a:ea typeface="Calibri" panose="020F0502020204030204" pitchFamily="34" charset="0"/>
                  <a:cs typeface="Calibri" panose="020F0502020204030204" pitchFamily="34" charset="0"/>
                </a:rPr>
                <a:t>Offering multiple-rider deals or sign-up gifts on weekends could encourage casual riders to convert to members.</a:t>
              </a:r>
            </a:p>
          </p:txBody>
        </p:sp>
      </p:grpSp>
      <p:sp>
        <p:nvSpPr>
          <p:cNvPr id="26" name="Rectangle 25">
            <a:extLst>
              <a:ext uri="{FF2B5EF4-FFF2-40B4-BE49-F238E27FC236}">
                <a16:creationId xmlns:a16="http://schemas.microsoft.com/office/drawing/2014/main" id="{9D735ED3-9E63-F274-E313-9C75A225D91B}"/>
              </a:ext>
            </a:extLst>
          </p:cNvPr>
          <p:cNvSpPr/>
          <p:nvPr/>
        </p:nvSpPr>
        <p:spPr>
          <a:xfrm>
            <a:off x="3999170" y="1176806"/>
            <a:ext cx="3912377" cy="52201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0568E67-8D2B-515C-DBDD-7F958C5774F6}"/>
              </a:ext>
            </a:extLst>
          </p:cNvPr>
          <p:cNvSpPr/>
          <p:nvPr/>
        </p:nvSpPr>
        <p:spPr>
          <a:xfrm>
            <a:off x="8038799" y="1169664"/>
            <a:ext cx="3912377" cy="52201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6241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E7E4-AA2E-0FDC-5EDC-708FD4850619}"/>
              </a:ext>
            </a:extLst>
          </p:cNvPr>
          <p:cNvSpPr>
            <a:spLocks noGrp="1"/>
          </p:cNvSpPr>
          <p:nvPr>
            <p:ph type="title"/>
          </p:nvPr>
        </p:nvSpPr>
        <p:spPr>
          <a:xfrm>
            <a:off x="129540" y="223511"/>
            <a:ext cx="11932920" cy="640080"/>
          </a:xfrm>
          <a:solidFill>
            <a:schemeClr val="bg1"/>
          </a:solidFill>
          <a:ln w="19050">
            <a:solidFill>
              <a:schemeClr val="bg2">
                <a:lumMod val="25000"/>
              </a:schemeClr>
            </a:solidFill>
          </a:ln>
        </p:spPr>
        <p:txBody>
          <a:bodyPr>
            <a:normAutofit fontScale="90000"/>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    </a:t>
            </a:r>
            <a:r>
              <a:rPr lang="en-US" sz="4000" b="1" dirty="0">
                <a:latin typeface="Calibri" panose="020F0502020204030204" pitchFamily="34" charset="0"/>
                <a:ea typeface="Calibri" panose="020F0502020204030204" pitchFamily="34" charset="0"/>
                <a:cs typeface="Calibri" panose="020F0502020204030204" pitchFamily="34" charset="0"/>
              </a:rPr>
              <a:t>User Type </a:t>
            </a:r>
            <a:r>
              <a:rPr lang="en-US" b="1" dirty="0">
                <a:latin typeface="Calibri" panose="020F0502020204030204" pitchFamily="34" charset="0"/>
                <a:ea typeface="Calibri" panose="020F0502020204030204" pitchFamily="34" charset="0"/>
                <a:cs typeface="Calibri" panose="020F0502020204030204" pitchFamily="34" charset="0"/>
              </a:rPr>
              <a:t>T</a:t>
            </a:r>
            <a:r>
              <a:rPr lang="en-US" sz="4000" b="1" dirty="0">
                <a:latin typeface="Calibri" panose="020F0502020204030204" pitchFamily="34" charset="0"/>
                <a:ea typeface="Calibri" panose="020F0502020204030204" pitchFamily="34" charset="0"/>
                <a:cs typeface="Calibri" panose="020F0502020204030204" pitchFamily="34" charset="0"/>
              </a:rPr>
              <a:t>rends by Average Ride Length</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A5EF6B47-E950-7375-F085-1185FD2AD783}"/>
              </a:ext>
            </a:extLst>
          </p:cNvPr>
          <p:cNvSpPr txBox="1"/>
          <p:nvPr/>
        </p:nvSpPr>
        <p:spPr>
          <a:xfrm>
            <a:off x="129540" y="991893"/>
            <a:ext cx="11932920" cy="5632311"/>
          </a:xfrm>
          <a:prstGeom prst="rect">
            <a:avLst/>
          </a:prstGeom>
          <a:solidFill>
            <a:schemeClr val="bg1"/>
          </a:solidFill>
          <a:ln w="19050">
            <a:solidFill>
              <a:schemeClr val="bg2">
                <a:lumMod val="25000"/>
              </a:schemeClr>
            </a:solidFill>
          </a:ln>
        </p:spPr>
        <p:txBody>
          <a:bodyPr wrap="square" rtlCol="0" anchor="ctr">
            <a:spAutoFit/>
          </a:bodyPr>
          <a:lstStyle/>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08BB081-7CAA-4009-B1F3-DE42D465245A}"/>
              </a:ext>
            </a:extLst>
          </p:cNvPr>
          <p:cNvPicPr/>
          <p:nvPr/>
        </p:nvPicPr>
        <p:blipFill>
          <a:blip/>
          <a:stretch>
            <a:fillRect/>
          </a:stretch>
        </p:blipFill>
        <p:spPr>
          <a:xfrm>
            <a:off x="1626776" y="269231"/>
            <a:ext cx="731520" cy="548640"/>
          </a:xfrm>
          <a:prstGeom prst="rect">
            <a:avLst/>
          </a:prstGeom>
        </p:spPr>
      </p:pic>
      <p:graphicFrame>
        <p:nvGraphicFramePr>
          <p:cNvPr id="5" name="Chart 4">
            <a:extLst>
              <a:ext uri="{FF2B5EF4-FFF2-40B4-BE49-F238E27FC236}">
                <a16:creationId xmlns:a16="http://schemas.microsoft.com/office/drawing/2014/main" id="{7B46A343-25F8-4485-96F0-FBBFCFC6FA8F}"/>
              </a:ext>
            </a:extLst>
          </p:cNvPr>
          <p:cNvGraphicFramePr>
            <a:graphicFrameLocks/>
          </p:cNvGraphicFramePr>
          <p:nvPr>
            <p:extLst>
              <p:ext uri="{D42A27DB-BD31-4B8C-83A1-F6EECF244321}">
                <p14:modId xmlns:p14="http://schemas.microsoft.com/office/powerpoint/2010/main" val="689711279"/>
              </p:ext>
            </p:extLst>
          </p:nvPr>
        </p:nvGraphicFramePr>
        <p:xfrm>
          <a:off x="550467" y="3691294"/>
          <a:ext cx="3615658" cy="27576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1479D7C5-6BB1-4798-9363-8D1A303B2776}"/>
              </a:ext>
            </a:extLst>
          </p:cNvPr>
          <p:cNvGraphicFramePr>
            <a:graphicFrameLocks/>
          </p:cNvGraphicFramePr>
          <p:nvPr>
            <p:extLst>
              <p:ext uri="{D42A27DB-BD31-4B8C-83A1-F6EECF244321}">
                <p14:modId xmlns:p14="http://schemas.microsoft.com/office/powerpoint/2010/main" val="3155959741"/>
              </p:ext>
            </p:extLst>
          </p:nvPr>
        </p:nvGraphicFramePr>
        <p:xfrm>
          <a:off x="4288171" y="3691294"/>
          <a:ext cx="3615657" cy="2757648"/>
        </p:xfrm>
        <a:graphic>
          <a:graphicData uri="http://schemas.openxmlformats.org/drawingml/2006/chart">
            <c:chart xmlns:c="http://schemas.openxmlformats.org/drawingml/2006/chart" xmlns:r="http://schemas.openxmlformats.org/officeDocument/2006/relationships" r:id="rId3"/>
          </a:graphicData>
        </a:graphic>
      </p:graphicFrame>
      <p:grpSp>
        <p:nvGrpSpPr>
          <p:cNvPr id="6" name="Group 5">
            <a:extLst>
              <a:ext uri="{FF2B5EF4-FFF2-40B4-BE49-F238E27FC236}">
                <a16:creationId xmlns:a16="http://schemas.microsoft.com/office/drawing/2014/main" id="{6F42769A-F6C5-5918-3AED-63738F74631B}"/>
              </a:ext>
            </a:extLst>
          </p:cNvPr>
          <p:cNvGrpSpPr/>
          <p:nvPr/>
        </p:nvGrpSpPr>
        <p:grpSpPr>
          <a:xfrm>
            <a:off x="550467" y="1160343"/>
            <a:ext cx="6943842" cy="2527844"/>
            <a:chOff x="1045314" y="1151684"/>
            <a:chExt cx="5390343" cy="2527844"/>
          </a:xfrm>
        </p:grpSpPr>
        <p:sp>
          <p:nvSpPr>
            <p:cNvPr id="7" name="TextBox 6">
              <a:extLst>
                <a:ext uri="{FF2B5EF4-FFF2-40B4-BE49-F238E27FC236}">
                  <a16:creationId xmlns:a16="http://schemas.microsoft.com/office/drawing/2014/main" id="{BA650D59-558B-68D1-7977-19DC71F06F6A}"/>
                </a:ext>
              </a:extLst>
            </p:cNvPr>
            <p:cNvSpPr txBox="1"/>
            <p:nvPr/>
          </p:nvSpPr>
          <p:spPr>
            <a:xfrm>
              <a:off x="1080822" y="1151684"/>
              <a:ext cx="5354835" cy="400110"/>
            </a:xfrm>
            <a:prstGeom prst="rect">
              <a:avLst/>
            </a:prstGeom>
            <a:solidFill>
              <a:schemeClr val="accent5">
                <a:lumMod val="60000"/>
                <a:lumOff val="40000"/>
              </a:schemeClr>
            </a:solid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Analysis Summary</a:t>
              </a:r>
            </a:p>
          </p:txBody>
        </p:sp>
        <p:sp>
          <p:nvSpPr>
            <p:cNvPr id="8" name="TextBox 7">
              <a:extLst>
                <a:ext uri="{FF2B5EF4-FFF2-40B4-BE49-F238E27FC236}">
                  <a16:creationId xmlns:a16="http://schemas.microsoft.com/office/drawing/2014/main" id="{F5727844-85E7-E50C-D8AF-D6855D6CBA82}"/>
                </a:ext>
              </a:extLst>
            </p:cNvPr>
            <p:cNvSpPr txBox="1"/>
            <p:nvPr/>
          </p:nvSpPr>
          <p:spPr>
            <a:xfrm>
              <a:off x="1045314" y="1617425"/>
              <a:ext cx="5390342"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Align with last analysis that members took regular and consistent daily commute rides from resident areas to near by stations that average ride time is 9 to 13 minutes.</a:t>
              </a:r>
            </a:p>
            <a:p>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Casual users ride above 20 minutes on 3 am, 11 am to 6 pm, weekends, Monday and Friday. This suggest that the users likely use bike-share for leisure activities (day &amp; night).</a:t>
              </a:r>
            </a:p>
          </p:txBody>
        </p:sp>
      </p:grpSp>
      <p:sp>
        <p:nvSpPr>
          <p:cNvPr id="10" name="TextBox 9">
            <a:extLst>
              <a:ext uri="{FF2B5EF4-FFF2-40B4-BE49-F238E27FC236}">
                <a16:creationId xmlns:a16="http://schemas.microsoft.com/office/drawing/2014/main" id="{45CB4127-577D-8F73-3479-8AD974BAE359}"/>
              </a:ext>
            </a:extLst>
          </p:cNvPr>
          <p:cNvSpPr txBox="1"/>
          <p:nvPr/>
        </p:nvSpPr>
        <p:spPr>
          <a:xfrm>
            <a:off x="7903828" y="1151762"/>
            <a:ext cx="3930977" cy="427236"/>
          </a:xfrm>
          <a:prstGeom prst="rect">
            <a:avLst/>
          </a:prstGeom>
          <a:solidFill>
            <a:schemeClr val="accent4">
              <a:lumMod val="60000"/>
              <a:lumOff val="40000"/>
            </a:schemeClr>
          </a:solid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Business Impact </a:t>
            </a:r>
          </a:p>
        </p:txBody>
      </p:sp>
      <p:sp>
        <p:nvSpPr>
          <p:cNvPr id="12" name="TextBox 11">
            <a:extLst>
              <a:ext uri="{FF2B5EF4-FFF2-40B4-BE49-F238E27FC236}">
                <a16:creationId xmlns:a16="http://schemas.microsoft.com/office/drawing/2014/main" id="{9AAD6718-40B9-8847-DEE0-BACC67FAF409}"/>
              </a:ext>
            </a:extLst>
          </p:cNvPr>
          <p:cNvSpPr txBox="1"/>
          <p:nvPr/>
        </p:nvSpPr>
        <p:spPr>
          <a:xfrm>
            <a:off x="7903828" y="1660923"/>
            <a:ext cx="4056861"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Promotion emphasize rewards for ride frequency would help membership retention. For example, accumulative 50 rides a month would get free rides for the rest of the month. Or accumulative 100 rides can get a free day pass.  </a:t>
            </a:r>
          </a:p>
          <a:p>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Low membership late night rate will provide competitive advantage to other transportation services for late night leisure activities. This will also attract users who has needs for late night job  duties. </a:t>
            </a:r>
          </a:p>
          <a:p>
            <a:pPr marL="285750" indent="-28575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Family membership package deal or sign-up gifts could target casual rider’s leisure activities on weekends. Deal could be a cross marketing with beverage companies or restaurants near the stations around recreational sites.    </a:t>
            </a:r>
          </a:p>
        </p:txBody>
      </p:sp>
    </p:spTree>
    <p:extLst>
      <p:ext uri="{BB962C8B-B14F-4D97-AF65-F5344CB8AC3E}">
        <p14:creationId xmlns:p14="http://schemas.microsoft.com/office/powerpoint/2010/main" val="1790961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E7E4-AA2E-0FDC-5EDC-708FD4850619}"/>
              </a:ext>
            </a:extLst>
          </p:cNvPr>
          <p:cNvSpPr>
            <a:spLocks noGrp="1"/>
          </p:cNvSpPr>
          <p:nvPr>
            <p:ph type="title"/>
          </p:nvPr>
        </p:nvSpPr>
        <p:spPr>
          <a:xfrm>
            <a:off x="94264" y="148731"/>
            <a:ext cx="11970461" cy="640080"/>
          </a:xfrm>
          <a:solidFill>
            <a:schemeClr val="bg1"/>
          </a:solidFill>
          <a:ln w="19050">
            <a:solidFill>
              <a:schemeClr val="bg2">
                <a:lumMod val="25000"/>
              </a:schemeClr>
            </a:solidFill>
          </a:ln>
        </p:spPr>
        <p:txBody>
          <a:bodyPr>
            <a:normAutofit fontScale="90000"/>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    Member User Frequent Stations by Time</a:t>
            </a:r>
          </a:p>
        </p:txBody>
      </p:sp>
      <p:sp>
        <p:nvSpPr>
          <p:cNvPr id="4" name="TextBox 3">
            <a:extLst>
              <a:ext uri="{FF2B5EF4-FFF2-40B4-BE49-F238E27FC236}">
                <a16:creationId xmlns:a16="http://schemas.microsoft.com/office/drawing/2014/main" id="{A5EF6B47-E950-7375-F085-1185FD2AD783}"/>
              </a:ext>
            </a:extLst>
          </p:cNvPr>
          <p:cNvSpPr txBox="1"/>
          <p:nvPr/>
        </p:nvSpPr>
        <p:spPr>
          <a:xfrm>
            <a:off x="94264" y="863920"/>
            <a:ext cx="11970461" cy="5852160"/>
          </a:xfrm>
          <a:prstGeom prst="rect">
            <a:avLst/>
          </a:prstGeom>
          <a:solidFill>
            <a:schemeClr val="bg1"/>
          </a:solidFill>
          <a:ln w="19050">
            <a:solidFill>
              <a:schemeClr val="bg2">
                <a:lumMod val="25000"/>
              </a:schemeClr>
            </a:solidFill>
          </a:ln>
        </p:spPr>
        <p:txBody>
          <a:bodyPr wrap="square" rtlCol="0">
            <a:spAutoFit/>
          </a:bodyPr>
          <a:lstStyle/>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08BB081-7CAA-4009-B1F3-DE42D465245A}"/>
              </a:ext>
            </a:extLst>
          </p:cNvPr>
          <p:cNvPicPr/>
          <p:nvPr/>
        </p:nvPicPr>
        <p:blipFill>
          <a:blip/>
          <a:stretch>
            <a:fillRect/>
          </a:stretch>
        </p:blipFill>
        <p:spPr>
          <a:xfrm>
            <a:off x="1273417" y="163921"/>
            <a:ext cx="731520" cy="548640"/>
          </a:xfrm>
          <a:prstGeom prst="rect">
            <a:avLst/>
          </a:prstGeom>
        </p:spPr>
      </p:pic>
      <p:grpSp>
        <p:nvGrpSpPr>
          <p:cNvPr id="5" name="Group 4">
            <a:extLst>
              <a:ext uri="{FF2B5EF4-FFF2-40B4-BE49-F238E27FC236}">
                <a16:creationId xmlns:a16="http://schemas.microsoft.com/office/drawing/2014/main" id="{A96E3791-3AF0-3B05-A09C-CF3D4A856C67}"/>
              </a:ext>
            </a:extLst>
          </p:cNvPr>
          <p:cNvGrpSpPr/>
          <p:nvPr/>
        </p:nvGrpSpPr>
        <p:grpSpPr>
          <a:xfrm>
            <a:off x="233859" y="1111570"/>
            <a:ext cx="5890762" cy="1804708"/>
            <a:chOff x="1054059" y="1151684"/>
            <a:chExt cx="5390342" cy="1804708"/>
          </a:xfrm>
        </p:grpSpPr>
        <p:sp>
          <p:nvSpPr>
            <p:cNvPr id="13" name="TextBox 12">
              <a:extLst>
                <a:ext uri="{FF2B5EF4-FFF2-40B4-BE49-F238E27FC236}">
                  <a16:creationId xmlns:a16="http://schemas.microsoft.com/office/drawing/2014/main" id="{135AE897-CED8-67BD-52CB-1642718911ED}"/>
                </a:ext>
              </a:extLst>
            </p:cNvPr>
            <p:cNvSpPr txBox="1"/>
            <p:nvPr/>
          </p:nvSpPr>
          <p:spPr>
            <a:xfrm>
              <a:off x="1080822" y="1151684"/>
              <a:ext cx="5354835" cy="400110"/>
            </a:xfrm>
            <a:prstGeom prst="rect">
              <a:avLst/>
            </a:prstGeom>
            <a:solidFill>
              <a:schemeClr val="accent5">
                <a:lumMod val="60000"/>
                <a:lumOff val="40000"/>
              </a:schemeClr>
            </a:solid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Analysis Summary</a:t>
              </a:r>
            </a:p>
          </p:txBody>
        </p:sp>
        <p:sp>
          <p:nvSpPr>
            <p:cNvPr id="21" name="TextBox 20">
              <a:extLst>
                <a:ext uri="{FF2B5EF4-FFF2-40B4-BE49-F238E27FC236}">
                  <a16:creationId xmlns:a16="http://schemas.microsoft.com/office/drawing/2014/main" id="{71C9168F-27E2-79B1-4379-E5194B093546}"/>
                </a:ext>
              </a:extLst>
            </p:cNvPr>
            <p:cNvSpPr txBox="1"/>
            <p:nvPr/>
          </p:nvSpPr>
          <p:spPr>
            <a:xfrm>
              <a:off x="1054059" y="1632953"/>
              <a:ext cx="5390342"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Members rely on bike-share for regular and consistent ride for daily commute during weekdays.</a:t>
              </a:r>
            </a:p>
            <a:p>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Below charts indicate high demand for members to get the service 1-2 hours before and after 5 pm at those 6 stations. </a:t>
              </a:r>
            </a:p>
          </p:txBody>
        </p:sp>
      </p:grpSp>
      <p:grpSp>
        <p:nvGrpSpPr>
          <p:cNvPr id="8" name="Group 7">
            <a:extLst>
              <a:ext uri="{FF2B5EF4-FFF2-40B4-BE49-F238E27FC236}">
                <a16:creationId xmlns:a16="http://schemas.microsoft.com/office/drawing/2014/main" id="{A3DF38BE-896A-B135-758A-EB4636E88285}"/>
              </a:ext>
            </a:extLst>
          </p:cNvPr>
          <p:cNvGrpSpPr/>
          <p:nvPr/>
        </p:nvGrpSpPr>
        <p:grpSpPr>
          <a:xfrm>
            <a:off x="6272177" y="1111570"/>
            <a:ext cx="5727012" cy="2532970"/>
            <a:chOff x="6711630" y="1183194"/>
            <a:chExt cx="5175076" cy="2612706"/>
          </a:xfrm>
        </p:grpSpPr>
        <p:sp>
          <p:nvSpPr>
            <p:cNvPr id="27" name="TextBox 26">
              <a:extLst>
                <a:ext uri="{FF2B5EF4-FFF2-40B4-BE49-F238E27FC236}">
                  <a16:creationId xmlns:a16="http://schemas.microsoft.com/office/drawing/2014/main" id="{13F98AC0-0170-A241-A531-5C61D0F9C648}"/>
                </a:ext>
              </a:extLst>
            </p:cNvPr>
            <p:cNvSpPr txBox="1"/>
            <p:nvPr/>
          </p:nvSpPr>
          <p:spPr>
            <a:xfrm>
              <a:off x="6711630" y="1183194"/>
              <a:ext cx="5175076" cy="405479"/>
            </a:xfrm>
            <a:prstGeom prst="rect">
              <a:avLst/>
            </a:prstGeom>
            <a:solidFill>
              <a:schemeClr val="accent4">
                <a:lumMod val="60000"/>
                <a:lumOff val="40000"/>
              </a:schemeClr>
            </a:solid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Business Impact </a:t>
              </a:r>
            </a:p>
          </p:txBody>
        </p:sp>
        <p:sp>
          <p:nvSpPr>
            <p:cNvPr id="28" name="TextBox 27">
              <a:extLst>
                <a:ext uri="{FF2B5EF4-FFF2-40B4-BE49-F238E27FC236}">
                  <a16:creationId xmlns:a16="http://schemas.microsoft.com/office/drawing/2014/main" id="{7694FA6A-D6A8-D7B5-039D-1F488D271DBE}"/>
                </a:ext>
              </a:extLst>
            </p:cNvPr>
            <p:cNvSpPr txBox="1"/>
            <p:nvPr/>
          </p:nvSpPr>
          <p:spPr>
            <a:xfrm>
              <a:off x="6711630" y="1668884"/>
              <a:ext cx="5175076" cy="212701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Bike shortages on those stations peak time would interrupt members’ regular journey and impact their loyalty and dependency on bike-share. Apps update near by bike availability automatically would help the issue.</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Cross marketing membership discount with restaurants to go deals around these stations at dinner time would add convenience for their life, also diffuse users to wider paraphernal bike stations. </a:t>
              </a:r>
            </a:p>
          </p:txBody>
        </p:sp>
      </p:grpSp>
      <p:graphicFrame>
        <p:nvGraphicFramePr>
          <p:cNvPr id="9" name="Table 8">
            <a:extLst>
              <a:ext uri="{FF2B5EF4-FFF2-40B4-BE49-F238E27FC236}">
                <a16:creationId xmlns:a16="http://schemas.microsoft.com/office/drawing/2014/main" id="{F772FA48-97DB-3019-21D5-78985E9F912D}"/>
              </a:ext>
            </a:extLst>
          </p:cNvPr>
          <p:cNvGraphicFramePr>
            <a:graphicFrameLocks noGrp="1"/>
          </p:cNvGraphicFramePr>
          <p:nvPr>
            <p:extLst>
              <p:ext uri="{D42A27DB-BD31-4B8C-83A1-F6EECF244321}">
                <p14:modId xmlns:p14="http://schemas.microsoft.com/office/powerpoint/2010/main" val="2767618160"/>
              </p:ext>
            </p:extLst>
          </p:nvPr>
        </p:nvGraphicFramePr>
        <p:xfrm>
          <a:off x="6142001" y="3790000"/>
          <a:ext cx="5857188" cy="2724608"/>
        </p:xfrm>
        <a:graphic>
          <a:graphicData uri="http://schemas.openxmlformats.org/drawingml/2006/table">
            <a:tbl>
              <a:tblPr firstRow="1" bandRow="1">
                <a:tableStyleId>{8A107856-5554-42FB-B03E-39F5DBC370BA}</a:tableStyleId>
              </a:tblPr>
              <a:tblGrid>
                <a:gridCol w="1952396">
                  <a:extLst>
                    <a:ext uri="{9D8B030D-6E8A-4147-A177-3AD203B41FA5}">
                      <a16:colId xmlns:a16="http://schemas.microsoft.com/office/drawing/2014/main" val="166699848"/>
                    </a:ext>
                  </a:extLst>
                </a:gridCol>
                <a:gridCol w="1952396">
                  <a:extLst>
                    <a:ext uri="{9D8B030D-6E8A-4147-A177-3AD203B41FA5}">
                      <a16:colId xmlns:a16="http://schemas.microsoft.com/office/drawing/2014/main" val="3906194637"/>
                    </a:ext>
                  </a:extLst>
                </a:gridCol>
                <a:gridCol w="1952396">
                  <a:extLst>
                    <a:ext uri="{9D8B030D-6E8A-4147-A177-3AD203B41FA5}">
                      <a16:colId xmlns:a16="http://schemas.microsoft.com/office/drawing/2014/main" val="1180896357"/>
                    </a:ext>
                  </a:extLst>
                </a:gridCol>
              </a:tblGrid>
              <a:tr h="537120">
                <a:tc gridSpan="3">
                  <a:txBody>
                    <a:bodyPr/>
                    <a:lstStyle/>
                    <a:p>
                      <a:pPr algn="ctr"/>
                      <a:r>
                        <a:rPr lang="en-US" dirty="0"/>
                        <a:t>Weekday Top 3 End Stations &amp; Hours</a:t>
                      </a:r>
                    </a:p>
                  </a:txBody>
                  <a:tcPr>
                    <a:solidFill>
                      <a:schemeClr val="accent2">
                        <a:lumMod val="50000"/>
                      </a:schemeClr>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01751986"/>
                  </a:ext>
                </a:extLst>
              </a:tr>
              <a:tr h="652115">
                <a:tc>
                  <a:txBody>
                    <a:bodyPr/>
                    <a:lstStyle/>
                    <a:p>
                      <a:pPr algn="ctr"/>
                      <a:r>
                        <a:rPr lang="en-US" sz="1400" b="1" dirty="0">
                          <a:solidFill>
                            <a:schemeClr val="tx1"/>
                          </a:solidFill>
                        </a:rPr>
                        <a:t>Streeter Dr </a:t>
                      </a:r>
                    </a:p>
                    <a:p>
                      <a:pPr algn="ctr"/>
                      <a:r>
                        <a:rPr lang="en-US" sz="1400" b="1" dirty="0">
                          <a:solidFill>
                            <a:schemeClr val="tx1"/>
                          </a:solidFill>
                        </a:rPr>
                        <a:t>&amp; Grand Ave</a:t>
                      </a:r>
                    </a:p>
                  </a:txBody>
                  <a:tcPr>
                    <a:solidFill>
                      <a:schemeClr val="accent2">
                        <a:lumMod val="60000"/>
                        <a:lumOff val="40000"/>
                      </a:schemeClr>
                    </a:solidFill>
                  </a:tcPr>
                </a:tc>
                <a:tc>
                  <a:txBody>
                    <a:bodyPr/>
                    <a:lstStyle/>
                    <a:p>
                      <a:pPr algn="ctr"/>
                      <a:r>
                        <a:rPr lang="en-US" sz="1400" b="1" dirty="0">
                          <a:solidFill>
                            <a:schemeClr val="tx1"/>
                          </a:solidFill>
                        </a:rPr>
                        <a:t>Clinton St </a:t>
                      </a:r>
                    </a:p>
                    <a:p>
                      <a:pPr algn="ctr"/>
                      <a:r>
                        <a:rPr lang="en-US" sz="1400" b="1" dirty="0">
                          <a:solidFill>
                            <a:schemeClr val="tx1"/>
                          </a:solidFill>
                        </a:rPr>
                        <a:t>&amp; Washington Blvd</a:t>
                      </a:r>
                    </a:p>
                  </a:txBody>
                  <a:tcPr>
                    <a:solidFill>
                      <a:schemeClr val="accent2">
                        <a:lumMod val="60000"/>
                        <a:lumOff val="40000"/>
                      </a:schemeClr>
                    </a:solidFill>
                  </a:tcPr>
                </a:tc>
                <a:tc>
                  <a:txBody>
                    <a:bodyPr/>
                    <a:lstStyle/>
                    <a:p>
                      <a:pPr algn="ctr"/>
                      <a:r>
                        <a:rPr lang="en-US" sz="1400" b="1" dirty="0">
                          <a:solidFill>
                            <a:schemeClr val="tx1"/>
                          </a:solidFill>
                        </a:rPr>
                        <a:t>DuSable Lake Shore Dr &amp; North Blvd</a:t>
                      </a:r>
                    </a:p>
                  </a:txBody>
                  <a:tcPr>
                    <a:solidFill>
                      <a:schemeClr val="accent2">
                        <a:lumMod val="60000"/>
                        <a:lumOff val="40000"/>
                      </a:schemeClr>
                    </a:solidFill>
                  </a:tcPr>
                </a:tc>
                <a:extLst>
                  <a:ext uri="{0D108BD9-81ED-4DB2-BD59-A6C34878D82A}">
                    <a16:rowId xmlns:a16="http://schemas.microsoft.com/office/drawing/2014/main" val="1725526988"/>
                  </a:ext>
                </a:extLst>
              </a:tr>
              <a:tr h="1535373">
                <a:tc>
                  <a:txBody>
                    <a:bodyPr/>
                    <a:lstStyle/>
                    <a:p>
                      <a:endParaRPr lang="en-US" dirty="0"/>
                    </a:p>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71685651"/>
                  </a:ext>
                </a:extLst>
              </a:tr>
            </a:tbl>
          </a:graphicData>
        </a:graphic>
      </p:graphicFrame>
      <p:graphicFrame>
        <p:nvGraphicFramePr>
          <p:cNvPr id="11" name="Table 10">
            <a:extLst>
              <a:ext uri="{FF2B5EF4-FFF2-40B4-BE49-F238E27FC236}">
                <a16:creationId xmlns:a16="http://schemas.microsoft.com/office/drawing/2014/main" id="{B6AE3B05-086B-7C63-18AD-C59E14416714}"/>
              </a:ext>
            </a:extLst>
          </p:cNvPr>
          <p:cNvGraphicFramePr>
            <a:graphicFrameLocks noGrp="1"/>
          </p:cNvGraphicFramePr>
          <p:nvPr>
            <p:extLst>
              <p:ext uri="{D42A27DB-BD31-4B8C-83A1-F6EECF244321}">
                <p14:modId xmlns:p14="http://schemas.microsoft.com/office/powerpoint/2010/main" val="4209149674"/>
              </p:ext>
            </p:extLst>
          </p:nvPr>
        </p:nvGraphicFramePr>
        <p:xfrm>
          <a:off x="169895" y="3790000"/>
          <a:ext cx="5857188" cy="2724608"/>
        </p:xfrm>
        <a:graphic>
          <a:graphicData uri="http://schemas.openxmlformats.org/drawingml/2006/table">
            <a:tbl>
              <a:tblPr firstRow="1" bandRow="1">
                <a:tableStyleId>{8A107856-5554-42FB-B03E-39F5DBC370BA}</a:tableStyleId>
              </a:tblPr>
              <a:tblGrid>
                <a:gridCol w="1952396">
                  <a:extLst>
                    <a:ext uri="{9D8B030D-6E8A-4147-A177-3AD203B41FA5}">
                      <a16:colId xmlns:a16="http://schemas.microsoft.com/office/drawing/2014/main" val="166699848"/>
                    </a:ext>
                  </a:extLst>
                </a:gridCol>
                <a:gridCol w="1952396">
                  <a:extLst>
                    <a:ext uri="{9D8B030D-6E8A-4147-A177-3AD203B41FA5}">
                      <a16:colId xmlns:a16="http://schemas.microsoft.com/office/drawing/2014/main" val="3906194637"/>
                    </a:ext>
                  </a:extLst>
                </a:gridCol>
                <a:gridCol w="1952396">
                  <a:extLst>
                    <a:ext uri="{9D8B030D-6E8A-4147-A177-3AD203B41FA5}">
                      <a16:colId xmlns:a16="http://schemas.microsoft.com/office/drawing/2014/main" val="1180896357"/>
                    </a:ext>
                  </a:extLst>
                </a:gridCol>
              </a:tblGrid>
              <a:tr h="537120">
                <a:tc gridSpan="3">
                  <a:txBody>
                    <a:bodyPr/>
                    <a:lstStyle/>
                    <a:p>
                      <a:pPr algn="ctr"/>
                      <a:r>
                        <a:rPr lang="en-US" dirty="0"/>
                        <a:t>Weekday Top 3 Start Stations &amp; Hours</a:t>
                      </a:r>
                    </a:p>
                  </a:txBody>
                  <a:tcPr>
                    <a:solidFill>
                      <a:schemeClr val="accent2">
                        <a:lumMod val="75000"/>
                      </a:schemeClr>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01751986"/>
                  </a:ext>
                </a:extLst>
              </a:tr>
              <a:tr h="652115">
                <a:tc>
                  <a:txBody>
                    <a:bodyPr/>
                    <a:lstStyle/>
                    <a:p>
                      <a:pPr algn="ctr"/>
                      <a:r>
                        <a:rPr lang="en-US" sz="1400" b="1" dirty="0">
                          <a:solidFill>
                            <a:schemeClr val="tx1"/>
                          </a:solidFill>
                        </a:rPr>
                        <a:t>Michigan Ave </a:t>
                      </a:r>
                    </a:p>
                    <a:p>
                      <a:pPr algn="ctr"/>
                      <a:r>
                        <a:rPr lang="en-US" sz="1400" b="1" dirty="0">
                          <a:solidFill>
                            <a:schemeClr val="tx1"/>
                          </a:solidFill>
                        </a:rPr>
                        <a:t>&amp; Lake St</a:t>
                      </a:r>
                    </a:p>
                  </a:txBody>
                  <a:tcPr>
                    <a:solidFill>
                      <a:schemeClr val="accent2">
                        <a:lumMod val="60000"/>
                        <a:lumOff val="40000"/>
                      </a:schemeClr>
                    </a:solidFill>
                  </a:tcPr>
                </a:tc>
                <a:tc>
                  <a:txBody>
                    <a:bodyPr/>
                    <a:lstStyle/>
                    <a:p>
                      <a:pPr algn="ctr"/>
                      <a:r>
                        <a:rPr lang="en-US" sz="1400" b="1" dirty="0">
                          <a:solidFill>
                            <a:schemeClr val="tx1"/>
                          </a:solidFill>
                        </a:rPr>
                        <a:t>Streeter Dr </a:t>
                      </a:r>
                    </a:p>
                    <a:p>
                      <a:pPr algn="ctr"/>
                      <a:r>
                        <a:rPr lang="en-US" sz="1400" b="1" dirty="0">
                          <a:solidFill>
                            <a:schemeClr val="tx1"/>
                          </a:solidFill>
                        </a:rPr>
                        <a:t>&amp; Grand Ave</a:t>
                      </a:r>
                    </a:p>
                  </a:txBody>
                  <a:tcPr>
                    <a:solidFill>
                      <a:schemeClr val="accent2">
                        <a:lumMod val="60000"/>
                        <a:lumOff val="40000"/>
                      </a:schemeClr>
                    </a:solidFill>
                  </a:tcPr>
                </a:tc>
                <a:tc>
                  <a:txBody>
                    <a:bodyPr/>
                    <a:lstStyle/>
                    <a:p>
                      <a:pPr algn="ctr"/>
                      <a:r>
                        <a:rPr lang="en-US" sz="1400" b="1" dirty="0">
                          <a:solidFill>
                            <a:schemeClr val="tx1"/>
                          </a:solidFill>
                        </a:rPr>
                        <a:t>DuSable Lake Shore Dr &amp; North Blvd</a:t>
                      </a:r>
                    </a:p>
                  </a:txBody>
                  <a:tcPr>
                    <a:solidFill>
                      <a:schemeClr val="accent2">
                        <a:lumMod val="60000"/>
                        <a:lumOff val="40000"/>
                      </a:schemeClr>
                    </a:solidFill>
                  </a:tcPr>
                </a:tc>
                <a:extLst>
                  <a:ext uri="{0D108BD9-81ED-4DB2-BD59-A6C34878D82A}">
                    <a16:rowId xmlns:a16="http://schemas.microsoft.com/office/drawing/2014/main" val="1725526988"/>
                  </a:ext>
                </a:extLst>
              </a:tr>
              <a:tr h="1535373">
                <a:tc>
                  <a:txBody>
                    <a:bodyPr/>
                    <a:lstStyle/>
                    <a:p>
                      <a:endParaRPr lang="en-US" dirty="0"/>
                    </a:p>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71685651"/>
                  </a:ext>
                </a:extLst>
              </a:tr>
            </a:tbl>
          </a:graphicData>
        </a:graphic>
      </p:graphicFrame>
      <p:grpSp>
        <p:nvGrpSpPr>
          <p:cNvPr id="36" name="Group 35">
            <a:extLst>
              <a:ext uri="{FF2B5EF4-FFF2-40B4-BE49-F238E27FC236}">
                <a16:creationId xmlns:a16="http://schemas.microsoft.com/office/drawing/2014/main" id="{EE644151-2232-6450-FC50-20CF9B9A2363}"/>
              </a:ext>
            </a:extLst>
          </p:cNvPr>
          <p:cNvGrpSpPr/>
          <p:nvPr/>
        </p:nvGrpSpPr>
        <p:grpSpPr>
          <a:xfrm>
            <a:off x="6160855" y="4991491"/>
            <a:ext cx="5775719" cy="1457070"/>
            <a:chOff x="233859" y="4973322"/>
            <a:chExt cx="5775719" cy="1457070"/>
          </a:xfrm>
        </p:grpSpPr>
        <p:pic>
          <p:nvPicPr>
            <p:cNvPr id="16" name="Picture 15">
              <a:extLst>
                <a:ext uri="{FF2B5EF4-FFF2-40B4-BE49-F238E27FC236}">
                  <a16:creationId xmlns:a16="http://schemas.microsoft.com/office/drawing/2014/main" id="{2B25B5BD-58FF-2427-6D9D-8709F106A5AF}"/>
                </a:ext>
              </a:extLst>
            </p:cNvPr>
            <p:cNvPicPr>
              <a:picLocks noChangeAspect="1"/>
            </p:cNvPicPr>
            <p:nvPr/>
          </p:nvPicPr>
          <p:blipFill>
            <a:blip/>
            <a:stretch>
              <a:fillRect/>
            </a:stretch>
          </p:blipFill>
          <p:spPr>
            <a:xfrm>
              <a:off x="233859" y="4973322"/>
              <a:ext cx="1865538" cy="1457070"/>
            </a:xfrm>
            <a:prstGeom prst="rect">
              <a:avLst/>
            </a:prstGeom>
          </p:spPr>
        </p:pic>
        <p:pic>
          <p:nvPicPr>
            <p:cNvPr id="17" name="Picture 16">
              <a:extLst>
                <a:ext uri="{FF2B5EF4-FFF2-40B4-BE49-F238E27FC236}">
                  <a16:creationId xmlns:a16="http://schemas.microsoft.com/office/drawing/2014/main" id="{9CECEDE0-B664-424F-3F00-92123F2E61A3}"/>
                </a:ext>
              </a:extLst>
            </p:cNvPr>
            <p:cNvPicPr>
              <a:picLocks noChangeAspect="1"/>
            </p:cNvPicPr>
            <p:nvPr/>
          </p:nvPicPr>
          <p:blipFill>
            <a:blip/>
            <a:stretch>
              <a:fillRect/>
            </a:stretch>
          </p:blipFill>
          <p:spPr>
            <a:xfrm>
              <a:off x="2194442" y="4973322"/>
              <a:ext cx="1871634" cy="1457070"/>
            </a:xfrm>
            <a:prstGeom prst="rect">
              <a:avLst/>
            </a:prstGeom>
          </p:spPr>
        </p:pic>
        <p:pic>
          <p:nvPicPr>
            <p:cNvPr id="18" name="Picture 17">
              <a:extLst>
                <a:ext uri="{FF2B5EF4-FFF2-40B4-BE49-F238E27FC236}">
                  <a16:creationId xmlns:a16="http://schemas.microsoft.com/office/drawing/2014/main" id="{6654983B-F3B8-EFC2-D3D5-C73C1DF81CED}"/>
                </a:ext>
              </a:extLst>
            </p:cNvPr>
            <p:cNvPicPr>
              <a:picLocks noChangeAspect="1"/>
            </p:cNvPicPr>
            <p:nvPr/>
          </p:nvPicPr>
          <p:blipFill>
            <a:blip/>
            <a:stretch>
              <a:fillRect/>
            </a:stretch>
          </p:blipFill>
          <p:spPr>
            <a:xfrm>
              <a:off x="4144040" y="4973322"/>
              <a:ext cx="1865538" cy="1457070"/>
            </a:xfrm>
            <a:prstGeom prst="rect">
              <a:avLst/>
            </a:prstGeom>
          </p:spPr>
        </p:pic>
      </p:grpSp>
      <p:grpSp>
        <p:nvGrpSpPr>
          <p:cNvPr id="34" name="Group 33">
            <a:extLst>
              <a:ext uri="{FF2B5EF4-FFF2-40B4-BE49-F238E27FC236}">
                <a16:creationId xmlns:a16="http://schemas.microsoft.com/office/drawing/2014/main" id="{54653125-3AB7-454B-8927-393B2841B688}"/>
              </a:ext>
            </a:extLst>
          </p:cNvPr>
          <p:cNvGrpSpPr/>
          <p:nvPr/>
        </p:nvGrpSpPr>
        <p:grpSpPr>
          <a:xfrm>
            <a:off x="202261" y="4989331"/>
            <a:ext cx="5814075" cy="1475360"/>
            <a:chOff x="6160799" y="4967225"/>
            <a:chExt cx="5814075" cy="1475360"/>
          </a:xfrm>
        </p:grpSpPr>
        <p:pic>
          <p:nvPicPr>
            <p:cNvPr id="22" name="Picture 21">
              <a:extLst>
                <a:ext uri="{FF2B5EF4-FFF2-40B4-BE49-F238E27FC236}">
                  <a16:creationId xmlns:a16="http://schemas.microsoft.com/office/drawing/2014/main" id="{5CE2A641-2189-DEBD-632B-2422FDA0CC76}"/>
                </a:ext>
              </a:extLst>
            </p:cNvPr>
            <p:cNvPicPr>
              <a:picLocks noChangeAspect="1"/>
            </p:cNvPicPr>
            <p:nvPr/>
          </p:nvPicPr>
          <p:blipFill>
            <a:blip/>
            <a:stretch>
              <a:fillRect/>
            </a:stretch>
          </p:blipFill>
          <p:spPr>
            <a:xfrm>
              <a:off x="6160799" y="4973322"/>
              <a:ext cx="1877731" cy="1469263"/>
            </a:xfrm>
            <a:prstGeom prst="rect">
              <a:avLst/>
            </a:prstGeom>
          </p:spPr>
        </p:pic>
        <p:pic>
          <p:nvPicPr>
            <p:cNvPr id="23" name="Picture 22">
              <a:extLst>
                <a:ext uri="{FF2B5EF4-FFF2-40B4-BE49-F238E27FC236}">
                  <a16:creationId xmlns:a16="http://schemas.microsoft.com/office/drawing/2014/main" id="{7C61E79F-D7D8-77D2-2CFF-85841E89D940}"/>
                </a:ext>
              </a:extLst>
            </p:cNvPr>
            <p:cNvPicPr>
              <a:picLocks noChangeAspect="1"/>
            </p:cNvPicPr>
            <p:nvPr/>
          </p:nvPicPr>
          <p:blipFill>
            <a:blip/>
            <a:stretch>
              <a:fillRect/>
            </a:stretch>
          </p:blipFill>
          <p:spPr>
            <a:xfrm>
              <a:off x="8107068" y="4989411"/>
              <a:ext cx="1899918" cy="1440982"/>
            </a:xfrm>
            <a:prstGeom prst="rect">
              <a:avLst/>
            </a:prstGeom>
          </p:spPr>
        </p:pic>
        <p:pic>
          <p:nvPicPr>
            <p:cNvPr id="33" name="Picture 32">
              <a:extLst>
                <a:ext uri="{FF2B5EF4-FFF2-40B4-BE49-F238E27FC236}">
                  <a16:creationId xmlns:a16="http://schemas.microsoft.com/office/drawing/2014/main" id="{D63C8580-4C9C-4632-FFC8-E250D2BB5387}"/>
                </a:ext>
              </a:extLst>
            </p:cNvPr>
            <p:cNvPicPr>
              <a:picLocks noChangeAspect="1"/>
            </p:cNvPicPr>
            <p:nvPr/>
          </p:nvPicPr>
          <p:blipFill>
            <a:blip/>
            <a:stretch>
              <a:fillRect/>
            </a:stretch>
          </p:blipFill>
          <p:spPr>
            <a:xfrm>
              <a:off x="10084950" y="4967225"/>
              <a:ext cx="1889924" cy="1469263"/>
            </a:xfrm>
            <a:prstGeom prst="rect">
              <a:avLst/>
            </a:prstGeom>
          </p:spPr>
        </p:pic>
      </p:grpSp>
    </p:spTree>
    <p:extLst>
      <p:ext uri="{BB962C8B-B14F-4D97-AF65-F5344CB8AC3E}">
        <p14:creationId xmlns:p14="http://schemas.microsoft.com/office/powerpoint/2010/main" val="1743940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3301</TotalTime>
  <Words>1956</Words>
  <Application>Microsoft Office PowerPoint</Application>
  <PresentationFormat>Widescreen</PresentationFormat>
  <Paragraphs>346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Söhne</vt:lpstr>
      <vt:lpstr>Arial</vt:lpstr>
      <vt:lpstr>Calibri</vt:lpstr>
      <vt:lpstr>Calibri Light</vt:lpstr>
      <vt:lpstr>Wingdings</vt:lpstr>
      <vt:lpstr>Office Theme</vt:lpstr>
      <vt:lpstr>Cyclistic Bike-Share  Speedy Success   Create by Pei Tao</vt:lpstr>
      <vt:lpstr>        Executive Summary</vt:lpstr>
      <vt:lpstr>    Data Source &amp; Data Frame</vt:lpstr>
      <vt:lpstr>    Data Preparation</vt:lpstr>
      <vt:lpstr>    User Type Usage Overview</vt:lpstr>
      <vt:lpstr>    User Type Trends by Time</vt:lpstr>
      <vt:lpstr>    User Type Trends by Average Ride Length</vt:lpstr>
      <vt:lpstr>    User Type Trends by Average Ride Length</vt:lpstr>
      <vt:lpstr>    Member User Frequent Stations by Time</vt:lpstr>
      <vt:lpstr>    Casual User Frequent Stations by Time</vt:lpstr>
      <vt:lpstr>        Top 3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剛絲絨與棉花糖 Tao</dc:creator>
  <cp:lastModifiedBy>剛絲絨與棉花糖 Tao</cp:lastModifiedBy>
  <cp:revision>15</cp:revision>
  <dcterms:created xsi:type="dcterms:W3CDTF">2023-10-31T23:49:38Z</dcterms:created>
  <dcterms:modified xsi:type="dcterms:W3CDTF">2023-11-10T02:30:41Z</dcterms:modified>
</cp:coreProperties>
</file>