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5"/>
  </p:notesMasterIdLst>
  <p:sldIdLst>
    <p:sldId id="256" r:id="rId2"/>
    <p:sldId id="257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282" r:id="rId28"/>
    <p:sldId id="278" r:id="rId29"/>
    <p:sldId id="286" r:id="rId30"/>
    <p:sldId id="288" r:id="rId31"/>
    <p:sldId id="290" r:id="rId32"/>
    <p:sldId id="292" r:id="rId33"/>
    <p:sldId id="293" r:id="rId34"/>
    <p:sldId id="295" r:id="rId35"/>
    <p:sldId id="297" r:id="rId36"/>
    <p:sldId id="298" r:id="rId37"/>
    <p:sldId id="312" r:id="rId38"/>
    <p:sldId id="313" r:id="rId39"/>
    <p:sldId id="314" r:id="rId40"/>
    <p:sldId id="315" r:id="rId41"/>
    <p:sldId id="316" r:id="rId42"/>
    <p:sldId id="317" r:id="rId43"/>
    <p:sldId id="318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CB63B-8449-404A-A43C-118DCCA9D707}" type="datetimeFigureOut">
              <a:rPr lang="ko-KR" altLang="en-US" smtClean="0"/>
              <a:pPr/>
              <a:t>2012-05-21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07886-63D5-4FE0-BCB1-AFB4E96938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58EEA3C-7EE5-47EA-82DC-D921F703A34A}" type="datetimeFigureOut">
              <a:rPr lang="ko-KR" altLang="en-US" smtClean="0"/>
              <a:pPr/>
              <a:t>2012-05-21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3BDB81-F7EE-4111-A147-D2FD59CB08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A3C-7EE5-47EA-82DC-D921F703A34A}" type="datetimeFigureOut">
              <a:rPr lang="ko-KR" altLang="en-US" smtClean="0"/>
              <a:pPr/>
              <a:t>2012-05-21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DB81-F7EE-4111-A147-D2FD59CB08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58EEA3C-7EE5-47EA-82DC-D921F703A34A}" type="datetimeFigureOut">
              <a:rPr lang="ko-KR" altLang="en-US" smtClean="0"/>
              <a:pPr/>
              <a:t>2012-05-21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33BDB81-F7EE-4111-A147-D2FD59CB08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A3C-7EE5-47EA-82DC-D921F703A34A}" type="datetimeFigureOut">
              <a:rPr lang="ko-KR" altLang="en-US" smtClean="0"/>
              <a:pPr/>
              <a:t>2012-05-21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3BDB81-F7EE-4111-A147-D2FD59CB080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A3C-7EE5-47EA-82DC-D921F703A34A}" type="datetimeFigureOut">
              <a:rPr lang="ko-KR" altLang="en-US" smtClean="0"/>
              <a:pPr/>
              <a:t>2012-05-21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33BDB81-F7EE-4111-A147-D2FD59CB080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58EEA3C-7EE5-47EA-82DC-D921F703A34A}" type="datetimeFigureOut">
              <a:rPr lang="ko-KR" altLang="en-US" smtClean="0"/>
              <a:pPr/>
              <a:t>2012-05-21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33BDB81-F7EE-4111-A147-D2FD59CB080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58EEA3C-7EE5-47EA-82DC-D921F703A34A}" type="datetimeFigureOut">
              <a:rPr lang="ko-KR" altLang="en-US" smtClean="0"/>
              <a:pPr/>
              <a:t>2012-05-21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33BDB81-F7EE-4111-A147-D2FD59CB080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A3C-7EE5-47EA-82DC-D921F703A34A}" type="datetimeFigureOut">
              <a:rPr lang="ko-KR" altLang="en-US" smtClean="0"/>
              <a:pPr/>
              <a:t>2012-05-21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3BDB81-F7EE-4111-A147-D2FD59CB08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A3C-7EE5-47EA-82DC-D921F703A34A}" type="datetimeFigureOut">
              <a:rPr lang="ko-KR" altLang="en-US" smtClean="0"/>
              <a:pPr/>
              <a:t>2012-05-21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3BDB81-F7EE-4111-A147-D2FD59CB08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A3C-7EE5-47EA-82DC-D921F703A34A}" type="datetimeFigureOut">
              <a:rPr lang="ko-KR" altLang="en-US" smtClean="0"/>
              <a:pPr/>
              <a:t>2012-05-21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3BDB81-F7EE-4111-A147-D2FD59CB080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58EEA3C-7EE5-47EA-82DC-D921F703A34A}" type="datetimeFigureOut">
              <a:rPr lang="ko-KR" altLang="en-US" smtClean="0"/>
              <a:pPr/>
              <a:t>2012-05-21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33BDB81-F7EE-4111-A147-D2FD59CB080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58EEA3C-7EE5-47EA-82DC-D921F703A34A}" type="datetimeFigureOut">
              <a:rPr lang="ko-KR" altLang="en-US" smtClean="0"/>
              <a:pPr/>
              <a:t>2012-05-21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33BDB81-F7EE-4111-A147-D2FD59CB08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Star </a:t>
            </a:r>
            <a:r>
              <a:rPr lang="en-US" altLang="ko-KR" dirty="0" err="1" smtClean="0">
                <a:latin typeface="+mn-ea"/>
                <a:ea typeface="+mn-ea"/>
              </a:rPr>
              <a:t>uml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사용법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ko-KR" altLang="en-US" sz="3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2-(8) </a:t>
            </a:r>
            <a:r>
              <a:rPr lang="ko-KR" altLang="en-US" sz="2200" dirty="0" smtClean="0">
                <a:latin typeface="+mn-ea"/>
              </a:rPr>
              <a:t>관계 역할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관계를 수렴하는 관계 처 클래스가 담당하는 역할의 이름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역할 명에는 가시성을 부여가능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관계역할에 부가하는 가시성 표시나 의미는 클래스의 속성이나 </a:t>
            </a:r>
            <a:r>
              <a:rPr lang="en-US" altLang="ko-KR" sz="2000" dirty="0" smtClean="0">
                <a:latin typeface="+mn-ea"/>
              </a:rPr>
              <a:t>method</a:t>
            </a:r>
            <a:r>
              <a:rPr lang="ko-KR" altLang="en-US" sz="2000" dirty="0" smtClean="0">
                <a:latin typeface="+mn-ea"/>
              </a:rPr>
              <a:t>에 부가하는 가시성과 동일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표기법</a:t>
            </a:r>
            <a:endParaRPr lang="en-US" altLang="ko-KR" sz="2000" dirty="0" smtClean="0">
              <a:latin typeface="+mn-ea"/>
            </a:endParaRP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dirty="0" smtClean="0">
                <a:latin typeface="+mn-ea"/>
              </a:rPr>
              <a:t>관계 </a:t>
            </a:r>
            <a:r>
              <a:rPr lang="ko-KR" altLang="en-US" sz="2000" dirty="0" err="1" smtClean="0">
                <a:latin typeface="+mn-ea"/>
              </a:rPr>
              <a:t>역활은</a:t>
            </a:r>
            <a:r>
              <a:rPr lang="ko-KR" altLang="en-US" sz="2000" dirty="0" smtClean="0">
                <a:latin typeface="+mn-ea"/>
              </a:rPr>
              <a:t> 관계를 나타내는 실선의 끝부분에 표기한다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ko-KR" altLang="en-US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500570"/>
            <a:ext cx="4714907" cy="15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2-(9) </a:t>
            </a:r>
            <a:r>
              <a:rPr lang="ko-KR" altLang="en-US" sz="2200" dirty="0" smtClean="0">
                <a:latin typeface="+mn-ea"/>
              </a:rPr>
              <a:t>집약</a:t>
            </a:r>
            <a:r>
              <a:rPr lang="en-US" altLang="ko-KR" sz="2200" dirty="0" smtClean="0">
                <a:latin typeface="+mn-ea"/>
              </a:rPr>
              <a:t>(Aggregation)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Class </a:t>
            </a:r>
            <a:r>
              <a:rPr lang="ko-KR" altLang="en-US" sz="2000" dirty="0" smtClean="0">
                <a:latin typeface="+mn-ea"/>
              </a:rPr>
              <a:t>사이에 </a:t>
            </a:r>
            <a:r>
              <a:rPr lang="en-US" altLang="ko-KR" sz="2000" dirty="0" smtClean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전체</a:t>
            </a: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smtClean="0">
                <a:latin typeface="+mn-ea"/>
              </a:rPr>
              <a:t>부분</a:t>
            </a:r>
            <a:r>
              <a:rPr lang="en-US" altLang="ko-KR" sz="2000" dirty="0" smtClean="0">
                <a:latin typeface="+mn-ea"/>
              </a:rPr>
              <a:t>] </a:t>
            </a:r>
            <a:r>
              <a:rPr lang="ko-KR" altLang="en-US" sz="2000" dirty="0" smtClean="0">
                <a:latin typeface="+mn-ea"/>
              </a:rPr>
              <a:t>관계가 존재함을 나타내는 것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표기법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 </a:t>
            </a:r>
            <a:r>
              <a:rPr lang="ko-KR" altLang="en-US" sz="2000" dirty="0" smtClean="0">
                <a:latin typeface="+mn-ea"/>
              </a:rPr>
              <a:t>집약은 전체가 되는 클래스 쪽에 백색 마름모를 표기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786190"/>
            <a:ext cx="6929486" cy="209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2-(10) </a:t>
            </a:r>
            <a:r>
              <a:rPr lang="ko-KR" altLang="en-US" sz="2200" dirty="0" err="1" smtClean="0">
                <a:latin typeface="+mn-ea"/>
              </a:rPr>
              <a:t>컴포지션</a:t>
            </a:r>
            <a:r>
              <a:rPr lang="en-US" altLang="ko-KR" sz="2200" dirty="0" smtClean="0">
                <a:latin typeface="+mn-ea"/>
              </a:rPr>
              <a:t>(Composition)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클래스가 </a:t>
            </a:r>
            <a:r>
              <a:rPr lang="en-US" altLang="ko-KR" sz="2000" dirty="0" smtClean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전체</a:t>
            </a: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smtClean="0">
                <a:latin typeface="+mn-ea"/>
              </a:rPr>
              <a:t>부분</a:t>
            </a:r>
            <a:r>
              <a:rPr lang="en-US" altLang="ko-KR" sz="2000" dirty="0" smtClean="0">
                <a:latin typeface="+mn-ea"/>
              </a:rPr>
              <a:t>] </a:t>
            </a:r>
            <a:r>
              <a:rPr lang="ko-KR" altLang="en-US" sz="2000" dirty="0" smtClean="0">
                <a:latin typeface="+mn-ea"/>
              </a:rPr>
              <a:t>관계에 있고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그 연결이 매우 강함을 나타내는 것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en-US" altLang="ko-KR" sz="2000" dirty="0" smtClean="0">
                <a:latin typeface="+mn-ea"/>
              </a:rPr>
              <a:t>Composition </a:t>
            </a:r>
            <a:r>
              <a:rPr lang="ko-KR" altLang="en-US" sz="2000" dirty="0" smtClean="0">
                <a:latin typeface="+mn-ea"/>
              </a:rPr>
              <a:t>으로 접속된 클래스 사이의 </a:t>
            </a:r>
            <a:r>
              <a:rPr lang="en-US" altLang="ko-KR" sz="2000" dirty="0" smtClean="0">
                <a:latin typeface="+mn-ea"/>
              </a:rPr>
              <a:t>Instance</a:t>
            </a:r>
            <a:r>
              <a:rPr lang="ko-KR" altLang="en-US" sz="2000" dirty="0" smtClean="0">
                <a:latin typeface="+mn-ea"/>
              </a:rPr>
              <a:t>는 라이프사이클이 같아 짐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즉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전체 쪽 </a:t>
            </a:r>
            <a:r>
              <a:rPr lang="en-US" altLang="ko-KR" sz="2000" dirty="0" smtClean="0">
                <a:latin typeface="+mn-ea"/>
              </a:rPr>
              <a:t>Instance </a:t>
            </a:r>
            <a:r>
              <a:rPr lang="ko-KR" altLang="en-US" sz="2000" dirty="0" smtClean="0">
                <a:latin typeface="+mn-ea"/>
              </a:rPr>
              <a:t>가 소멸하면 부분 쪽 </a:t>
            </a:r>
            <a:r>
              <a:rPr lang="en-US" altLang="ko-KR" sz="2000" dirty="0" smtClean="0">
                <a:latin typeface="+mn-ea"/>
              </a:rPr>
              <a:t>Instance </a:t>
            </a:r>
            <a:r>
              <a:rPr lang="ko-KR" altLang="en-US" sz="2000" dirty="0" smtClean="0">
                <a:latin typeface="+mn-ea"/>
              </a:rPr>
              <a:t>도 소멸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표기법</a:t>
            </a:r>
            <a:endParaRPr lang="en-US" altLang="ko-KR" sz="2000" dirty="0" smtClean="0">
              <a:latin typeface="+mn-ea"/>
            </a:endParaRPr>
          </a:p>
          <a:p>
            <a:pPr>
              <a:buNone/>
            </a:pPr>
            <a:r>
              <a:rPr lang="ko-KR" altLang="en-US" sz="2000" dirty="0" smtClean="0">
                <a:latin typeface="+mn-ea"/>
              </a:rPr>
              <a:t>    </a:t>
            </a:r>
            <a:r>
              <a:rPr lang="en-US" altLang="ko-KR" sz="2000" dirty="0" smtClean="0">
                <a:latin typeface="+mn-ea"/>
              </a:rPr>
              <a:t>Composition </a:t>
            </a:r>
            <a:r>
              <a:rPr lang="ko-KR" altLang="en-US" sz="2000" dirty="0" smtClean="0">
                <a:latin typeface="+mn-ea"/>
              </a:rPr>
              <a:t>은 전체가 되는 클래스 쪽에 검은색 마름모를 기술하여 표시함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357694"/>
            <a:ext cx="5357850" cy="226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2-(11) </a:t>
            </a:r>
            <a:r>
              <a:rPr lang="ko-KR" altLang="en-US" sz="2200" dirty="0" smtClean="0">
                <a:latin typeface="+mn-ea"/>
              </a:rPr>
              <a:t>일반화</a:t>
            </a:r>
            <a:r>
              <a:rPr lang="en-US" altLang="ko-KR" sz="2200" dirty="0" smtClean="0">
                <a:latin typeface="+mn-ea"/>
              </a:rPr>
              <a:t>(Generalization)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어떤 클래스를 추상화하여 새로운 클래스를 도출하는 것을 가리킴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일반화 속에서 추상화된 </a:t>
            </a:r>
            <a:r>
              <a:rPr lang="en-US" altLang="ko-KR" sz="2000" dirty="0" smtClean="0">
                <a:latin typeface="+mn-ea"/>
              </a:rPr>
              <a:t>Class</a:t>
            </a:r>
            <a:r>
              <a:rPr lang="ko-KR" altLang="en-US" sz="2000" dirty="0" smtClean="0">
                <a:latin typeface="+mn-ea"/>
              </a:rPr>
              <a:t>를 </a:t>
            </a:r>
            <a:r>
              <a:rPr lang="en-US" altLang="ko-KR" sz="2000" dirty="0" smtClean="0">
                <a:latin typeface="+mn-ea"/>
              </a:rPr>
              <a:t>Super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Class( </a:t>
            </a:r>
            <a:r>
              <a:rPr lang="ko-KR" altLang="en-US" sz="2000" dirty="0" smtClean="0">
                <a:latin typeface="+mn-ea"/>
              </a:rPr>
              <a:t>부모클래스 </a:t>
            </a:r>
            <a:r>
              <a:rPr lang="en-US" altLang="ko-KR" sz="2000" dirty="0" smtClean="0">
                <a:latin typeface="+mn-ea"/>
              </a:rPr>
              <a:t>),</a:t>
            </a:r>
          </a:p>
          <a:p>
            <a:r>
              <a:rPr lang="ko-KR" altLang="en-US" sz="2000" dirty="0" smtClean="0">
                <a:latin typeface="+mn-ea"/>
              </a:rPr>
              <a:t>구체화 된 클래스는 </a:t>
            </a:r>
            <a:r>
              <a:rPr lang="en-US" altLang="ko-KR" sz="2000" dirty="0" smtClean="0">
                <a:latin typeface="+mn-ea"/>
              </a:rPr>
              <a:t>Sub Class( </a:t>
            </a:r>
            <a:r>
              <a:rPr lang="ko-KR" altLang="en-US" sz="2000" dirty="0" smtClean="0">
                <a:latin typeface="+mn-ea"/>
              </a:rPr>
              <a:t>자식 클래스 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라고 정의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buNone/>
            </a:pPr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2-(11) </a:t>
            </a:r>
            <a:r>
              <a:rPr lang="ko-KR" altLang="en-US" sz="2200" dirty="0" smtClean="0">
                <a:latin typeface="+mn-ea"/>
              </a:rPr>
              <a:t>일반화</a:t>
            </a:r>
            <a:r>
              <a:rPr lang="en-US" altLang="ko-KR" sz="2200" dirty="0" smtClean="0">
                <a:latin typeface="+mn-ea"/>
              </a:rPr>
              <a:t>(Generalization)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표기법</a:t>
            </a:r>
          </a:p>
          <a:p>
            <a:pPr>
              <a:buNone/>
            </a:pPr>
            <a:r>
              <a:rPr lang="ko-KR" altLang="en-US" sz="2000" dirty="0" smtClean="0">
                <a:latin typeface="+mn-ea"/>
              </a:rPr>
              <a:t>    일반화는 </a:t>
            </a:r>
            <a:r>
              <a:rPr lang="en-US" altLang="ko-KR" sz="2000" dirty="0" smtClean="0">
                <a:latin typeface="+mn-ea"/>
              </a:rPr>
              <a:t>Super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Class </a:t>
            </a:r>
            <a:r>
              <a:rPr lang="ko-KR" altLang="en-US" sz="2000" dirty="0" smtClean="0">
                <a:latin typeface="+mn-ea"/>
              </a:rPr>
              <a:t>쪽에 머리모양이 흰색 삼각형으로 된 화살표를 기술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  Sub Class </a:t>
            </a:r>
            <a:r>
              <a:rPr lang="ko-KR" altLang="en-US" sz="2000" dirty="0" smtClean="0">
                <a:latin typeface="+mn-ea"/>
              </a:rPr>
              <a:t>에는 </a:t>
            </a:r>
            <a:r>
              <a:rPr lang="en-US" altLang="ko-KR" sz="2000" dirty="0" smtClean="0">
                <a:latin typeface="+mn-ea"/>
              </a:rPr>
              <a:t> Super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Class </a:t>
            </a:r>
            <a:r>
              <a:rPr lang="ko-KR" altLang="en-US" sz="2000" dirty="0" smtClean="0">
                <a:latin typeface="+mn-ea"/>
              </a:rPr>
              <a:t>로 계승 받은 속성이나 조작을 새롭게 기술 할  </a:t>
            </a:r>
            <a:endParaRPr lang="en-US" altLang="ko-KR" sz="2000" dirty="0" smtClean="0">
              <a:latin typeface="+mn-ea"/>
            </a:endParaRPr>
          </a:p>
          <a:p>
            <a:pPr>
              <a:buNone/>
            </a:pPr>
            <a:r>
              <a:rPr lang="ko-KR" altLang="en-US" sz="2000" dirty="0" smtClean="0">
                <a:latin typeface="+mn-ea"/>
              </a:rPr>
              <a:t>    필요가 없고</a:t>
            </a:r>
            <a:r>
              <a:rPr lang="en-US" altLang="ko-KR" sz="2000" dirty="0" smtClean="0">
                <a:latin typeface="+mn-ea"/>
              </a:rPr>
              <a:t>, Super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Class </a:t>
            </a:r>
            <a:r>
              <a:rPr lang="ko-KR" altLang="en-US" sz="2000" dirty="0" smtClean="0">
                <a:latin typeface="+mn-ea"/>
              </a:rPr>
              <a:t>로부터 계승 받지 않은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추가된 속성이나 </a:t>
            </a:r>
            <a:r>
              <a:rPr lang="en-US" altLang="ko-KR" sz="2000" dirty="0" smtClean="0">
                <a:latin typeface="+mn-ea"/>
              </a:rPr>
              <a:t>method</a:t>
            </a:r>
            <a:r>
              <a:rPr lang="ko-KR" altLang="en-US" sz="2000" dirty="0" smtClean="0">
                <a:latin typeface="+mn-ea"/>
              </a:rPr>
              <a:t> 만을 기술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ko-KR" altLang="en-US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3" y="4071942"/>
            <a:ext cx="365259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2-(12) </a:t>
            </a:r>
            <a:r>
              <a:rPr lang="ko-KR" altLang="en-US" sz="2200" dirty="0" smtClean="0">
                <a:latin typeface="+mn-ea"/>
              </a:rPr>
              <a:t>의존</a:t>
            </a:r>
            <a:r>
              <a:rPr lang="en-US" altLang="ko-KR" sz="2200" dirty="0" smtClean="0">
                <a:latin typeface="+mn-ea"/>
              </a:rPr>
              <a:t>(Dependency)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의존은 한 클래스가 다른 클래스에 어떠한 형태로든 의존하고 있음을 나타냄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의존관계는 주로 어떤 클래스가 동작을 하는 중에 일시적으로 다른 클래스를 사용할 때에 사용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다른 관계와 비교할 때 클래스 사이의 연결 강도는 강하지 않다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표기법</a:t>
            </a:r>
          </a:p>
          <a:p>
            <a:pPr>
              <a:buNone/>
            </a:pPr>
            <a:r>
              <a:rPr lang="ko-KR" altLang="en-US" sz="2000" dirty="0" smtClean="0">
                <a:latin typeface="+mn-ea"/>
              </a:rPr>
              <a:t>    의존은 의존하는 쪽에서 의존을 받아주는 쪽 클래스를 향하여 화살표 점선을 그어서 표기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buNone/>
            </a:pPr>
            <a:r>
              <a:rPr lang="ko-KR" altLang="en-US" sz="2000" dirty="0" smtClean="0">
                <a:latin typeface="+mn-ea"/>
              </a:rPr>
              <a:t>    의존관계의 종류는 스테레오타입을 이용하여 표현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4500570"/>
            <a:ext cx="35337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2-(13) </a:t>
            </a:r>
            <a:r>
              <a:rPr lang="ko-KR" altLang="en-US" sz="2200" dirty="0" smtClean="0">
                <a:latin typeface="+mn-ea"/>
              </a:rPr>
              <a:t>실현</a:t>
            </a:r>
            <a:r>
              <a:rPr lang="en-US" altLang="ko-KR" sz="2200" dirty="0" smtClean="0">
                <a:latin typeface="+mn-ea"/>
              </a:rPr>
              <a:t>(Realization)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실현</a:t>
            </a:r>
            <a:r>
              <a:rPr lang="en-US" altLang="ko-KR" sz="2000" dirty="0" smtClean="0">
                <a:latin typeface="+mn-ea"/>
              </a:rPr>
              <a:t>(Realization)</a:t>
            </a:r>
            <a:r>
              <a:rPr lang="ko-KR" altLang="en-US" sz="2000" dirty="0" smtClean="0">
                <a:latin typeface="+mn-ea"/>
              </a:rPr>
              <a:t>은 관계의 일부로서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어떠한 클래스에서 보장한 사양을 별도의 다른 클래스에서 구체적으로 실현하는 것을 말함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주로 클래스와 인터페이스의 관계에서 사용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dirty="0" smtClean="0">
                <a:latin typeface="+mn-ea"/>
              </a:rPr>
              <a:t>이 경우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인터페이스가 외부에 공개하는 조작의 내용을 실현 관계로 연결된 클래스가 구현하는 것을 나타낸다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표기법</a:t>
            </a:r>
          </a:p>
          <a:p>
            <a:r>
              <a:rPr lang="ko-KR" altLang="en-US" sz="2000" dirty="0" smtClean="0">
                <a:latin typeface="+mn-ea"/>
              </a:rPr>
              <a:t>실현</a:t>
            </a:r>
            <a:r>
              <a:rPr lang="en-US" altLang="ko-KR" sz="2000" dirty="0" smtClean="0">
                <a:latin typeface="+mn-ea"/>
              </a:rPr>
              <a:t>(Realization)</a:t>
            </a:r>
            <a:r>
              <a:rPr lang="ko-KR" altLang="en-US" sz="2000" dirty="0" smtClean="0">
                <a:latin typeface="+mn-ea"/>
              </a:rPr>
              <a:t>은 실현하는 클래스에서 실현되는 클래스쪽으로 머리가 백색 삼각형으로 된 점선 화살표를 기술하여 표현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4786322"/>
            <a:ext cx="33623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2-(14) </a:t>
            </a:r>
            <a:r>
              <a:rPr lang="ko-KR" altLang="en-US" sz="2200" dirty="0" smtClean="0">
                <a:latin typeface="+mn-ea"/>
              </a:rPr>
              <a:t>추상</a:t>
            </a:r>
            <a:r>
              <a:rPr lang="en-US" altLang="ko-KR" sz="2200" dirty="0" smtClean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클래스</a:t>
            </a:r>
            <a:r>
              <a:rPr lang="en-US" altLang="ko-KR" sz="2200" dirty="0" smtClean="0">
                <a:latin typeface="+mn-ea"/>
              </a:rPr>
              <a:t>(Abstract Class)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추상 클래스란 일부 </a:t>
            </a:r>
            <a:r>
              <a:rPr lang="en-US" altLang="ko-KR" sz="2000" dirty="0" smtClean="0">
                <a:latin typeface="+mn-ea"/>
              </a:rPr>
              <a:t>method</a:t>
            </a:r>
            <a:r>
              <a:rPr lang="ko-KR" altLang="en-US" sz="2000" dirty="0" smtClean="0">
                <a:latin typeface="+mn-ea"/>
              </a:rPr>
              <a:t>를 구현하지 않은 추상적인 클래스를 말한다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추상 클래스로부터는 객체가 생성될 수 없다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dirty="0" smtClean="0">
                <a:latin typeface="+mn-ea"/>
              </a:rPr>
              <a:t>추상 클래스를 상속하고 모든 </a:t>
            </a:r>
            <a:r>
              <a:rPr lang="en-US" altLang="ko-KR" sz="2000" dirty="0" smtClean="0">
                <a:latin typeface="+mn-ea"/>
              </a:rPr>
              <a:t>method</a:t>
            </a:r>
            <a:r>
              <a:rPr lang="ko-KR" altLang="en-US" sz="2000" dirty="0" smtClean="0">
                <a:latin typeface="+mn-ea"/>
              </a:rPr>
              <a:t>를 구현한 클래스의 객체를 생성 가능</a:t>
            </a:r>
            <a:r>
              <a:rPr lang="en-US" altLang="ko-KR" sz="2000" dirty="0" smtClean="0">
                <a:latin typeface="+mn-ea"/>
              </a:rPr>
              <a:t>. </a:t>
            </a:r>
          </a:p>
          <a:p>
            <a:r>
              <a:rPr lang="ko-KR" altLang="en-US" sz="2000" dirty="0" smtClean="0">
                <a:latin typeface="+mn-ea"/>
              </a:rPr>
              <a:t>표기법</a:t>
            </a:r>
          </a:p>
          <a:p>
            <a:r>
              <a:rPr lang="ko-KR" altLang="en-US" sz="2000" dirty="0" smtClean="0">
                <a:latin typeface="+mn-ea"/>
              </a:rPr>
              <a:t>추상 클래스는 </a:t>
            </a:r>
            <a:r>
              <a:rPr lang="en-US" altLang="ko-KR" sz="2000" dirty="0" smtClean="0">
                <a:latin typeface="+mn-ea"/>
              </a:rPr>
              <a:t>class</a:t>
            </a:r>
            <a:r>
              <a:rPr lang="ko-KR" altLang="en-US" sz="2000" dirty="0" smtClean="0">
                <a:latin typeface="+mn-ea"/>
              </a:rPr>
              <a:t>명을 </a:t>
            </a:r>
            <a:r>
              <a:rPr lang="ko-KR" altLang="en-US" sz="2000" dirty="0" err="1" smtClean="0">
                <a:latin typeface="+mn-ea"/>
              </a:rPr>
              <a:t>이텔릭</a:t>
            </a:r>
            <a:r>
              <a:rPr lang="ko-KR" altLang="en-US" sz="2000" dirty="0" smtClean="0">
                <a:latin typeface="+mn-ea"/>
              </a:rPr>
              <a:t> 체로 표기하든지 </a:t>
            </a:r>
            <a:r>
              <a:rPr lang="en-US" altLang="ko-KR" sz="2000" dirty="0" smtClean="0">
                <a:latin typeface="+mn-ea"/>
              </a:rPr>
              <a:t>class</a:t>
            </a:r>
            <a:r>
              <a:rPr lang="ko-KR" altLang="en-US" sz="2000" dirty="0" smtClean="0">
                <a:latin typeface="+mn-ea"/>
              </a:rPr>
              <a:t>명 밑에 </a:t>
            </a:r>
            <a:r>
              <a:rPr lang="en-US" altLang="ko-KR" sz="2000" dirty="0" smtClean="0">
                <a:latin typeface="+mn-ea"/>
              </a:rPr>
              <a:t>{abstract} </a:t>
            </a:r>
            <a:r>
              <a:rPr lang="ko-KR" altLang="en-US" sz="2000" dirty="0" smtClean="0">
                <a:latin typeface="+mn-ea"/>
              </a:rPr>
              <a:t>라고 하는 프로퍼티를 부가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429132"/>
            <a:ext cx="16764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2-(15) </a:t>
            </a:r>
            <a:r>
              <a:rPr lang="ko-KR" altLang="en-US" sz="2200" dirty="0" smtClean="0">
                <a:latin typeface="+mn-ea"/>
              </a:rPr>
              <a:t>추상</a:t>
            </a:r>
            <a:r>
              <a:rPr lang="en-US" altLang="ko-KR" sz="2200" dirty="0" smtClean="0">
                <a:latin typeface="+mn-ea"/>
              </a:rPr>
              <a:t> </a:t>
            </a:r>
            <a:r>
              <a:rPr lang="ko-KR" altLang="en-US" sz="2200" dirty="0" err="1" smtClean="0">
                <a:latin typeface="+mn-ea"/>
              </a:rPr>
              <a:t>매소드</a:t>
            </a:r>
            <a:r>
              <a:rPr lang="en-US" altLang="ko-KR" sz="2200" dirty="0" smtClean="0">
                <a:latin typeface="+mn-ea"/>
              </a:rPr>
              <a:t>(Abstract method)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추상 클래스에서 구현이 없는 </a:t>
            </a:r>
            <a:r>
              <a:rPr lang="en-US" altLang="ko-KR" sz="2000" dirty="0" smtClean="0">
                <a:latin typeface="+mn-ea"/>
              </a:rPr>
              <a:t>method</a:t>
            </a:r>
            <a:r>
              <a:rPr lang="ko-KR" altLang="en-US" sz="2000" dirty="0" smtClean="0">
                <a:latin typeface="+mn-ea"/>
              </a:rPr>
              <a:t>를 말한다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 </a:t>
            </a:r>
          </a:p>
          <a:p>
            <a:r>
              <a:rPr lang="ko-KR" altLang="en-US" sz="2000" dirty="0" smtClean="0">
                <a:latin typeface="+mn-ea"/>
              </a:rPr>
              <a:t>표기법</a:t>
            </a:r>
          </a:p>
          <a:p>
            <a:r>
              <a:rPr lang="ko-KR" altLang="en-US" sz="2000" dirty="0" smtClean="0">
                <a:latin typeface="+mn-ea"/>
              </a:rPr>
              <a:t>추상 </a:t>
            </a:r>
            <a:r>
              <a:rPr lang="en-US" altLang="ko-KR" sz="2000" dirty="0" smtClean="0">
                <a:latin typeface="+mn-ea"/>
              </a:rPr>
              <a:t>method</a:t>
            </a:r>
            <a:r>
              <a:rPr lang="ko-KR" altLang="en-US" sz="2000" dirty="0" smtClean="0">
                <a:latin typeface="+mn-ea"/>
              </a:rPr>
              <a:t>는 이텔릭 체로 기술한다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ko-KR" altLang="en-US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286256"/>
            <a:ext cx="32480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2-(16) </a:t>
            </a:r>
            <a:r>
              <a:rPr lang="ko-KR" altLang="en-US" sz="2200" dirty="0" smtClean="0">
                <a:latin typeface="+mn-ea"/>
              </a:rPr>
              <a:t>인터페이스</a:t>
            </a:r>
            <a:r>
              <a:rPr lang="en-US" altLang="ko-KR" sz="2200" dirty="0" smtClean="0">
                <a:latin typeface="+mn-ea"/>
              </a:rPr>
              <a:t>(Interface)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인터페이스는 클래스가 외부에 공개하는 사양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하나의 클래스는 복수의 인터페이스를 가질 수 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인터페이스와 그것을 구현하는 클래스 사이에는 </a:t>
            </a:r>
            <a:r>
              <a:rPr lang="en-US" altLang="ko-KR" sz="2000" dirty="0" smtClean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실현</a:t>
            </a:r>
            <a:r>
              <a:rPr lang="en-US" altLang="ko-KR" sz="2000" dirty="0" smtClean="0">
                <a:latin typeface="+mn-ea"/>
              </a:rPr>
              <a:t>] </a:t>
            </a:r>
            <a:r>
              <a:rPr lang="ko-KR" altLang="en-US" sz="2000" dirty="0" smtClean="0">
                <a:latin typeface="+mn-ea"/>
              </a:rPr>
              <a:t>관계가 존재한다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en-US" altLang="ko-KR" sz="2000" dirty="0" smtClean="0">
                <a:latin typeface="+mn-ea"/>
              </a:rPr>
              <a:t> </a:t>
            </a:r>
            <a:r>
              <a:rPr lang="ko-KR" altLang="en-US" sz="2000" dirty="0" smtClean="0">
                <a:latin typeface="+mn-ea"/>
              </a:rPr>
              <a:t>표기법</a:t>
            </a:r>
            <a:endParaRPr lang="en-US" altLang="ko-KR" sz="2000" dirty="0" smtClean="0">
              <a:latin typeface="+mn-ea"/>
            </a:endParaRP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   </a:t>
            </a:r>
            <a:r>
              <a:rPr lang="ko-KR" altLang="en-US" sz="2000" dirty="0" smtClean="0">
                <a:latin typeface="+mn-ea"/>
              </a:rPr>
              <a:t>인터페이스 표기법에는 </a:t>
            </a:r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가지가 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ko-KR" altLang="en-US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4429132"/>
            <a:ext cx="68294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500" dirty="0" smtClean="0">
                <a:latin typeface="+mn-ea"/>
              </a:rPr>
              <a:t>Part 1. Diagram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1. Class Diagram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2. </a:t>
            </a:r>
            <a:r>
              <a:rPr lang="en-US" altLang="ko-KR" sz="2000" smtClean="0">
                <a:latin typeface="+mn-ea"/>
              </a:rPr>
              <a:t>Sequence Diagram</a:t>
            </a:r>
            <a:endParaRPr lang="en-US" altLang="ko-KR" sz="2000" dirty="0" smtClean="0">
              <a:latin typeface="+mn-ea"/>
            </a:endParaRPr>
          </a:p>
          <a:p>
            <a:pPr>
              <a:buNone/>
            </a:pPr>
            <a:r>
              <a:rPr lang="en-US" altLang="ko-KR" sz="2500" dirty="0" smtClean="0">
                <a:latin typeface="+mn-ea"/>
              </a:rPr>
              <a:t>Part 2. Star UML </a:t>
            </a:r>
            <a:r>
              <a:rPr lang="ko-KR" altLang="en-US" sz="2500" dirty="0" smtClean="0">
                <a:latin typeface="+mn-ea"/>
              </a:rPr>
              <a:t>사용법</a:t>
            </a:r>
            <a:endParaRPr lang="en-US" altLang="ko-KR" sz="2500" dirty="0" smtClean="0">
              <a:latin typeface="+mn-ea"/>
            </a:endParaRP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1. Star UML main </a:t>
            </a:r>
            <a:r>
              <a:rPr lang="ko-KR" altLang="en-US" sz="2000" dirty="0" smtClean="0">
                <a:latin typeface="+mn-ea"/>
              </a:rPr>
              <a:t>화면</a:t>
            </a:r>
            <a:endParaRPr lang="en-US" altLang="ko-KR" sz="2000" dirty="0" smtClean="0">
              <a:latin typeface="+mn-ea"/>
            </a:endParaRP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2. </a:t>
            </a:r>
            <a:r>
              <a:rPr lang="ko-KR" altLang="en-US" sz="2000" dirty="0" smtClean="0">
                <a:latin typeface="+mn-ea"/>
              </a:rPr>
              <a:t>공용 </a:t>
            </a:r>
            <a:r>
              <a:rPr lang="en-US" altLang="ko-KR" sz="2000" dirty="0" smtClean="0">
                <a:latin typeface="+mn-ea"/>
              </a:rPr>
              <a:t>Tool Bar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3. Class Diagram Tool Bar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4. Sequence Diagram Tool Bar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2-(17) </a:t>
            </a:r>
            <a:r>
              <a:rPr lang="ko-KR" altLang="en-US" sz="2200" dirty="0" smtClean="0">
                <a:latin typeface="+mn-ea"/>
              </a:rPr>
              <a:t>관계 클래스</a:t>
            </a:r>
            <a:r>
              <a:rPr lang="en-US" altLang="ko-KR" sz="2200" dirty="0" smtClean="0">
                <a:latin typeface="+mn-ea"/>
              </a:rPr>
              <a:t>(Association Class)</a:t>
            </a:r>
            <a:endParaRPr lang="en-US" altLang="ko-KR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Class</a:t>
            </a:r>
            <a:r>
              <a:rPr lang="ko-KR" altLang="en-US" sz="2000" dirty="0" smtClean="0">
                <a:latin typeface="+mn-ea"/>
              </a:rPr>
              <a:t> 사이에 존재하는 관계에 대한 정보를 가지고 있는 </a:t>
            </a:r>
            <a:r>
              <a:rPr lang="en-US" altLang="ko-KR" sz="2000" dirty="0" smtClean="0">
                <a:latin typeface="+mn-ea"/>
              </a:rPr>
              <a:t>Class.</a:t>
            </a:r>
          </a:p>
          <a:p>
            <a:r>
              <a:rPr lang="ko-KR" altLang="en-US" sz="2000" dirty="0" smtClean="0">
                <a:latin typeface="+mn-ea"/>
              </a:rPr>
              <a:t>관계 클래스는 특히 분석단계의 클래스 다이어그램에서 사용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표기법</a:t>
            </a:r>
          </a:p>
          <a:p>
            <a:pPr>
              <a:buNone/>
            </a:pPr>
            <a:r>
              <a:rPr lang="ko-KR" altLang="en-US" sz="2000" dirty="0" smtClean="0">
                <a:latin typeface="+mn-ea"/>
              </a:rPr>
              <a:t>    관계 클래스는 관계를 나타내는 실선에서 클래스까지 점선으로 연결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ko-KR" altLang="en-US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2-(17) </a:t>
            </a:r>
            <a:r>
              <a:rPr lang="ko-KR" altLang="en-US" sz="2200" dirty="0" smtClean="0">
                <a:latin typeface="+mn-ea"/>
              </a:rPr>
              <a:t>관계 클래스</a:t>
            </a:r>
            <a:r>
              <a:rPr lang="en-US" altLang="ko-KR" sz="2200" dirty="0" smtClean="0">
                <a:latin typeface="+mn-ea"/>
              </a:rPr>
              <a:t>(Association Class)</a:t>
            </a:r>
            <a:endParaRPr lang="en-US" altLang="ko-KR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571744"/>
            <a:ext cx="671517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2-(18) </a:t>
            </a:r>
            <a:r>
              <a:rPr lang="ko-KR" altLang="en-US" sz="2200" dirty="0" smtClean="0">
                <a:latin typeface="+mn-ea"/>
              </a:rPr>
              <a:t>유틸리티 클래스 </a:t>
            </a:r>
            <a:r>
              <a:rPr lang="en-US" altLang="ko-KR" sz="2200" dirty="0" smtClean="0">
                <a:latin typeface="+mn-ea"/>
              </a:rPr>
              <a:t>(Utility Class)</a:t>
            </a:r>
          </a:p>
          <a:p>
            <a:r>
              <a:rPr lang="ko-KR" altLang="en-US" sz="2000" b="1" dirty="0" smtClean="0">
                <a:latin typeface="+mn-ea"/>
              </a:rPr>
              <a:t>클래스와 구현 클래스타입 클래스</a:t>
            </a:r>
            <a:r>
              <a:rPr lang="ko-KR" altLang="en-US" sz="2000" dirty="0" smtClean="0">
                <a:latin typeface="+mn-ea"/>
              </a:rPr>
              <a:t>는 분석</a:t>
            </a: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smtClean="0">
                <a:latin typeface="+mn-ea"/>
              </a:rPr>
              <a:t>설계 </a:t>
            </a:r>
            <a:r>
              <a:rPr lang="ko-KR" altLang="en-US" sz="2000" dirty="0" err="1" smtClean="0">
                <a:latin typeface="+mn-ea"/>
              </a:rPr>
              <a:t>페이즈</a:t>
            </a:r>
            <a:r>
              <a:rPr lang="ko-KR" altLang="en-US" sz="2000" dirty="0" smtClean="0">
                <a:latin typeface="+mn-ea"/>
              </a:rPr>
              <a:t> 등 아직 </a:t>
            </a:r>
            <a:r>
              <a:rPr lang="ko-KR" altLang="en-US" sz="2000" b="1" dirty="0" smtClean="0">
                <a:latin typeface="+mn-ea"/>
              </a:rPr>
              <a:t>사양단계에 있는 클래스</a:t>
            </a:r>
            <a:r>
              <a:rPr lang="ko-KR" altLang="en-US" sz="2000" dirty="0" smtClean="0">
                <a:latin typeface="+mn-ea"/>
              </a:rPr>
              <a:t>를 말한다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구현 클래스는 프로그래밍 언어에 의존하는 구현단계의 클래스이다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모델링 </a:t>
            </a:r>
            <a:r>
              <a:rPr lang="ko-KR" altLang="en-US" sz="2000" dirty="0" err="1" smtClean="0">
                <a:latin typeface="+mn-ea"/>
              </a:rPr>
              <a:t>페이즈에</a:t>
            </a:r>
            <a:r>
              <a:rPr lang="ko-KR" altLang="en-US" sz="2000" dirty="0" smtClean="0">
                <a:latin typeface="+mn-ea"/>
              </a:rPr>
              <a:t> 의한 클래스 단계를 명확 </a:t>
            </a:r>
          </a:p>
          <a:p>
            <a:r>
              <a:rPr lang="ko-KR" altLang="en-US" sz="2000" dirty="0" smtClean="0">
                <a:latin typeface="+mn-ea"/>
              </a:rPr>
              <a:t>표기법</a:t>
            </a:r>
          </a:p>
          <a:p>
            <a:pPr>
              <a:buNone/>
            </a:pPr>
            <a:r>
              <a:rPr lang="ko-KR" altLang="en-US" sz="2000" dirty="0" smtClean="0">
                <a:latin typeface="+mn-ea"/>
              </a:rPr>
              <a:t>    타입 클래스와 구현 클래스는 스테레오 타입을 사용하여 표시한다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buNone/>
            </a:pPr>
            <a:r>
              <a:rPr lang="ko-KR" altLang="en-US" sz="2000" dirty="0" smtClean="0">
                <a:latin typeface="+mn-ea"/>
              </a:rPr>
              <a:t>    </a:t>
            </a:r>
            <a:r>
              <a:rPr lang="en-US" altLang="ko-KR" sz="2000" dirty="0" smtClean="0">
                <a:latin typeface="+mn-ea"/>
              </a:rPr>
              <a:t>Class</a:t>
            </a:r>
            <a:r>
              <a:rPr lang="ko-KR" altLang="en-US" sz="2000" dirty="0" smtClean="0">
                <a:latin typeface="+mn-ea"/>
              </a:rPr>
              <a:t>명을 기술하는 맨 위 칸에 타입 클래스에는 </a:t>
            </a:r>
            <a:r>
              <a:rPr lang="en-US" altLang="ko-KR" sz="2000" dirty="0" smtClean="0">
                <a:latin typeface="+mn-ea"/>
              </a:rPr>
              <a:t>&lt;&lt;type&gt;&gt;,</a:t>
            </a:r>
          </a:p>
          <a:p>
            <a:pPr>
              <a:buNone/>
            </a:pPr>
            <a:r>
              <a:rPr lang="ko-KR" altLang="en-US" sz="2000" dirty="0" smtClean="0">
                <a:latin typeface="+mn-ea"/>
              </a:rPr>
              <a:t>    구현 클래스에는 </a:t>
            </a:r>
            <a:r>
              <a:rPr lang="en-US" altLang="ko-KR" sz="2000" dirty="0" smtClean="0">
                <a:latin typeface="+mn-ea"/>
              </a:rPr>
              <a:t>&lt;&lt;implementation&gt;&gt;</a:t>
            </a:r>
            <a:r>
              <a:rPr lang="ko-KR" altLang="en-US" sz="2000" dirty="0" smtClean="0">
                <a:latin typeface="+mn-ea"/>
              </a:rPr>
              <a:t>라고 하는 스테레오 타입을 기술한다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3000372"/>
            <a:ext cx="34480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2-(19) </a:t>
            </a:r>
            <a:r>
              <a:rPr lang="ko-KR" altLang="en-US" sz="2200" dirty="0" smtClean="0">
                <a:latin typeface="+mn-ea"/>
              </a:rPr>
              <a:t>타입 클래스와 구현 클래스</a:t>
            </a:r>
            <a:endParaRPr lang="en-US" altLang="ko-KR" sz="22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많은 클래스에서 사용되는 공통 속성이나 </a:t>
            </a:r>
            <a:r>
              <a:rPr lang="en-US" altLang="ko-KR" sz="2000" dirty="0" smtClean="0">
                <a:latin typeface="+mn-ea"/>
              </a:rPr>
              <a:t>method </a:t>
            </a:r>
            <a:r>
              <a:rPr lang="ko-KR" altLang="en-US" sz="2000" dirty="0" smtClean="0">
                <a:latin typeface="+mn-ea"/>
              </a:rPr>
              <a:t>를 클래스로 통합한 것이다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 </a:t>
            </a:r>
          </a:p>
          <a:p>
            <a:r>
              <a:rPr lang="ko-KR" altLang="en-US" sz="2000" dirty="0" smtClean="0">
                <a:latin typeface="+mn-ea"/>
              </a:rPr>
              <a:t>표기법</a:t>
            </a:r>
          </a:p>
          <a:p>
            <a:pPr>
              <a:buNone/>
            </a:pPr>
            <a:r>
              <a:rPr lang="ko-KR" altLang="en-US" sz="2000" dirty="0" smtClean="0">
                <a:latin typeface="+mn-ea"/>
              </a:rPr>
              <a:t>    유틸리티 클래스는 </a:t>
            </a:r>
            <a:r>
              <a:rPr lang="en-US" altLang="ko-KR" sz="2000" dirty="0" smtClean="0">
                <a:latin typeface="+mn-ea"/>
              </a:rPr>
              <a:t>Class</a:t>
            </a:r>
            <a:r>
              <a:rPr lang="ko-KR" altLang="en-US" sz="2000" dirty="0" smtClean="0">
                <a:latin typeface="+mn-ea"/>
              </a:rPr>
              <a:t>명을 기술하는 맨 위 칸에 </a:t>
            </a:r>
            <a:r>
              <a:rPr lang="en-US" altLang="ko-KR" sz="2000" dirty="0" smtClean="0">
                <a:latin typeface="+mn-ea"/>
              </a:rPr>
              <a:t>&lt;&lt;utility&gt;&gt; </a:t>
            </a:r>
            <a:r>
              <a:rPr lang="ko-KR" altLang="en-US" sz="2000" dirty="0" smtClean="0">
                <a:latin typeface="+mn-ea"/>
              </a:rPr>
              <a:t>라고 하는 스테레오 타입을 기술하여 표기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357694"/>
            <a:ext cx="58388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2-(20) </a:t>
            </a:r>
            <a:r>
              <a:rPr lang="ko-KR" altLang="en-US" sz="2200" dirty="0" smtClean="0">
                <a:latin typeface="+mn-ea"/>
              </a:rPr>
              <a:t>메타 클래스</a:t>
            </a:r>
            <a:r>
              <a:rPr lang="en-US" altLang="ko-KR" sz="2200" dirty="0" smtClean="0">
                <a:latin typeface="+mn-ea"/>
              </a:rPr>
              <a:t>(Meta Class)</a:t>
            </a:r>
          </a:p>
          <a:p>
            <a:r>
              <a:rPr lang="ko-KR" altLang="en-US" sz="2000" dirty="0" smtClean="0">
                <a:latin typeface="+mn-ea"/>
              </a:rPr>
              <a:t>클래스의 클래스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r>
              <a:rPr lang="en-US" altLang="ko-KR" sz="2000" dirty="0" smtClean="0">
                <a:latin typeface="+mn-ea"/>
              </a:rPr>
              <a:t>Class</a:t>
            </a:r>
            <a:r>
              <a:rPr lang="ko-KR" altLang="en-US" sz="2000" dirty="0" smtClean="0">
                <a:latin typeface="+mn-ea"/>
              </a:rPr>
              <a:t>로부터는 </a:t>
            </a:r>
            <a:r>
              <a:rPr lang="en-US" altLang="ko-KR" sz="2000" dirty="0" smtClean="0">
                <a:latin typeface="+mn-ea"/>
              </a:rPr>
              <a:t>Instance</a:t>
            </a:r>
            <a:r>
              <a:rPr lang="ko-KR" altLang="en-US" sz="2000" dirty="0" smtClean="0">
                <a:latin typeface="+mn-ea"/>
              </a:rPr>
              <a:t>로서 객체가 생성될 수 있지만 </a:t>
            </a:r>
            <a:r>
              <a:rPr lang="en-US" altLang="ko-KR" sz="2000" dirty="0" smtClean="0">
                <a:latin typeface="+mn-ea"/>
              </a:rPr>
              <a:t>,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  Meta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Class</a:t>
            </a:r>
            <a:r>
              <a:rPr lang="ko-KR" altLang="en-US" sz="2000" dirty="0" smtClean="0">
                <a:latin typeface="+mn-ea"/>
              </a:rPr>
              <a:t>에서는 </a:t>
            </a:r>
            <a:r>
              <a:rPr lang="en-US" altLang="ko-KR" sz="2000" dirty="0" smtClean="0">
                <a:latin typeface="+mn-ea"/>
              </a:rPr>
              <a:t>Instance</a:t>
            </a:r>
            <a:r>
              <a:rPr lang="ko-KR" altLang="en-US" sz="2000" dirty="0" smtClean="0">
                <a:latin typeface="+mn-ea"/>
              </a:rPr>
              <a:t>로서 클래스를 생성이 불가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표기법</a:t>
            </a:r>
          </a:p>
          <a:p>
            <a:pPr>
              <a:buNone/>
            </a:pPr>
            <a:r>
              <a:rPr lang="ko-KR" altLang="en-US" sz="2000" dirty="0" smtClean="0">
                <a:latin typeface="+mn-ea"/>
              </a:rPr>
              <a:t>    메타 클래스는 </a:t>
            </a:r>
            <a:r>
              <a:rPr lang="en-US" altLang="ko-KR" sz="2000" dirty="0" smtClean="0">
                <a:latin typeface="+mn-ea"/>
              </a:rPr>
              <a:t>Class</a:t>
            </a:r>
            <a:r>
              <a:rPr lang="ko-KR" altLang="en-US" sz="2000" dirty="0" smtClean="0">
                <a:latin typeface="+mn-ea"/>
              </a:rPr>
              <a:t>명을 기술하는 맨 위 칸에 </a:t>
            </a:r>
            <a:r>
              <a:rPr lang="en-US" altLang="ko-KR" sz="2000" dirty="0" smtClean="0">
                <a:latin typeface="+mn-ea"/>
              </a:rPr>
              <a:t>&lt;&lt;meta class&gt;&gt;</a:t>
            </a:r>
            <a:r>
              <a:rPr lang="ko-KR" altLang="en-US" sz="2000" dirty="0" smtClean="0">
                <a:latin typeface="+mn-ea"/>
              </a:rPr>
              <a:t>라고 하는 스테레오타입을 기술하여 표현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buNone/>
            </a:pPr>
            <a:endParaRPr lang="ko-KR" altLang="en-US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4500570"/>
            <a:ext cx="2982224" cy="17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2-(21) </a:t>
            </a:r>
            <a:r>
              <a:rPr lang="ko-KR" altLang="en-US" sz="2200" dirty="0" smtClean="0">
                <a:latin typeface="+mn-ea"/>
              </a:rPr>
              <a:t>매개화</a:t>
            </a:r>
            <a:r>
              <a:rPr lang="en-US" altLang="ko-KR" sz="2200" dirty="0" smtClean="0">
                <a:latin typeface="+mn-ea"/>
              </a:rPr>
              <a:t>(Parameterized)</a:t>
            </a:r>
            <a:r>
              <a:rPr lang="ko-KR" altLang="en-US" sz="2200" dirty="0" smtClean="0">
                <a:latin typeface="+mn-ea"/>
              </a:rPr>
              <a:t> 클래스</a:t>
            </a:r>
            <a:endParaRPr lang="en-US" altLang="ko-KR" sz="22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Template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으로</a:t>
            </a:r>
            <a:r>
              <a:rPr lang="ko-KR" altLang="en-US" sz="2000" dirty="0" smtClean="0">
                <a:latin typeface="+mn-ea"/>
              </a:rPr>
              <a:t> 도 불리며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속성의 부분집합에 </a:t>
            </a:r>
            <a:r>
              <a:rPr lang="en-US" altLang="ko-KR" sz="2000" dirty="0" smtClean="0">
                <a:latin typeface="+mn-ea"/>
              </a:rPr>
              <a:t>Parameter </a:t>
            </a:r>
            <a:r>
              <a:rPr lang="ko-KR" altLang="en-US" sz="2000" dirty="0" smtClean="0">
                <a:latin typeface="+mn-ea"/>
              </a:rPr>
              <a:t>가 부여되었을 때 그 값에 따라서 별도의 클래스를 생성할 수 있는 클래스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r>
              <a:rPr lang="en-US" altLang="ko-KR" sz="2000" dirty="0" smtClean="0">
                <a:latin typeface="+mn-ea"/>
              </a:rPr>
              <a:t>Parameter</a:t>
            </a:r>
            <a:r>
              <a:rPr lang="ko-KR" altLang="en-US" sz="2000" dirty="0" smtClean="0">
                <a:latin typeface="+mn-ea"/>
              </a:rPr>
              <a:t>가 부여되지 않으면 매개화 클래스는 인스터스로서 성립되지 않는다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표기법</a:t>
            </a:r>
          </a:p>
          <a:p>
            <a:pPr>
              <a:buNone/>
            </a:pPr>
            <a:r>
              <a:rPr lang="ko-KR" altLang="en-US" sz="2000" dirty="0" smtClean="0">
                <a:latin typeface="+mn-ea"/>
              </a:rPr>
              <a:t>   매개화 클래스는 클래스 우측 상단 구석에 점선으로 된 사각형을 붙여서 나타냄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buNone/>
            </a:pPr>
            <a:r>
              <a:rPr lang="ko-KR" altLang="en-US" sz="2000" dirty="0" smtClean="0">
                <a:latin typeface="+mn-ea"/>
              </a:rPr>
              <a:t>   사각형 안에는 클래스를 생성할 때 값을 할당 하는 </a:t>
            </a:r>
            <a:r>
              <a:rPr lang="en-US" altLang="ko-KR" sz="2000" dirty="0" smtClean="0">
                <a:latin typeface="+mn-ea"/>
              </a:rPr>
              <a:t>Parameter </a:t>
            </a:r>
            <a:r>
              <a:rPr lang="ko-KR" altLang="en-US" sz="2000" dirty="0" smtClean="0">
                <a:latin typeface="+mn-ea"/>
              </a:rPr>
              <a:t>를 기술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ko-KR" altLang="en-US" sz="2400" dirty="0" smtClean="0">
              <a:latin typeface="돋움체" pitchFamily="49" charset="-127"/>
              <a:ea typeface="돋움체" pitchFamily="49" charset="-127"/>
            </a:endParaRP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pPr>
              <a:buNone/>
            </a:pPr>
            <a:endParaRPr lang="ko-KR" altLang="en-US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857760"/>
            <a:ext cx="36480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2-(21) </a:t>
            </a:r>
            <a:r>
              <a:rPr lang="ko-KR" altLang="en-US" sz="2200" dirty="0" smtClean="0">
                <a:latin typeface="+mn-ea"/>
              </a:rPr>
              <a:t>내부</a:t>
            </a:r>
            <a:r>
              <a:rPr lang="en-US" altLang="ko-KR" sz="2200" dirty="0" smtClean="0">
                <a:latin typeface="+mn-ea"/>
              </a:rPr>
              <a:t>(Inner) </a:t>
            </a:r>
            <a:r>
              <a:rPr lang="ko-KR" altLang="en-US" sz="2200" dirty="0" smtClean="0">
                <a:latin typeface="+mn-ea"/>
              </a:rPr>
              <a:t>클래스</a:t>
            </a:r>
            <a:endParaRPr lang="en-US" altLang="ko-KR" sz="22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어떠한 클래스 안에서 선언된 클래스이다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즉 </a:t>
            </a:r>
            <a:r>
              <a:rPr lang="ko-KR" altLang="en-US" sz="2000" dirty="0" err="1" smtClean="0">
                <a:latin typeface="+mn-ea"/>
              </a:rPr>
              <a:t>네스티드</a:t>
            </a:r>
            <a:r>
              <a:rPr lang="ko-KR" altLang="en-US" sz="2000" dirty="0" smtClean="0">
                <a:latin typeface="+mn-ea"/>
              </a:rPr>
              <a:t> 클래스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 표기법</a:t>
            </a:r>
            <a:endParaRPr lang="en-US" altLang="ko-KR" sz="2000" dirty="0" smtClean="0">
              <a:latin typeface="+mn-ea"/>
            </a:endParaRP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	</a:t>
            </a:r>
            <a:r>
              <a:rPr lang="ko-KR" altLang="en-US" sz="2000" dirty="0" smtClean="0">
                <a:latin typeface="+mn-ea"/>
              </a:rPr>
              <a:t>내부에 십자표시가 그려진 원이 끝에 달린 실선을 이용하여 표현한다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en-US" altLang="ko-KR" sz="2000" dirty="0" smtClean="0">
                <a:latin typeface="+mn-ea"/>
              </a:rPr>
              <a:t> </a:t>
            </a:r>
            <a:r>
              <a:rPr lang="ko-KR" altLang="en-US" sz="2000" dirty="0" smtClean="0">
                <a:latin typeface="+mn-ea"/>
              </a:rPr>
              <a:t>샘플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	</a:t>
            </a:r>
            <a:r>
              <a:rPr lang="ko-KR" altLang="en-US" sz="2000" dirty="0" err="1" smtClean="0">
                <a:latin typeface="+mn-ea"/>
              </a:rPr>
              <a:t>레셔널로즈</a:t>
            </a:r>
            <a:r>
              <a:rPr lang="ko-KR" altLang="en-US" sz="2000" dirty="0" smtClean="0">
                <a:latin typeface="+mn-ea"/>
              </a:rPr>
              <a:t> 나 </a:t>
            </a:r>
            <a:r>
              <a:rPr lang="en-US" altLang="ko-KR" sz="2000" dirty="0" smtClean="0">
                <a:latin typeface="+mn-ea"/>
              </a:rPr>
              <a:t>Star UML</a:t>
            </a:r>
            <a:r>
              <a:rPr lang="ko-KR" altLang="en-US" sz="2000" dirty="0" smtClean="0">
                <a:latin typeface="+mn-ea"/>
              </a:rPr>
              <a:t>에서는 다음과 같은 십자가 선을 찾을 수가 없다</a:t>
            </a:r>
            <a:endParaRPr lang="en-US" altLang="ko-KR" sz="2000" dirty="0" smtClean="0">
              <a:latin typeface="+mn-ea"/>
            </a:endParaRPr>
          </a:p>
          <a:p>
            <a:endParaRPr lang="ko-KR" altLang="en-US" sz="2400" dirty="0" smtClean="0">
              <a:latin typeface="돋움체" pitchFamily="49" charset="-127"/>
              <a:ea typeface="돋움체" pitchFamily="49" charset="-127"/>
            </a:endParaRP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pPr>
              <a:buNone/>
            </a:pPr>
            <a:endParaRPr lang="ko-KR" altLang="en-US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500570"/>
            <a:ext cx="32004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2. Sequence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2-(1) Sequence Diagram </a:t>
            </a:r>
            <a:r>
              <a:rPr lang="ko-KR" altLang="en-US" sz="2200" dirty="0" smtClean="0">
                <a:latin typeface="+mn-ea"/>
              </a:rPr>
              <a:t>이란 </a:t>
            </a:r>
            <a:r>
              <a:rPr lang="en-US" altLang="ko-KR" sz="2200" dirty="0" smtClean="0">
                <a:latin typeface="+mn-ea"/>
              </a:rPr>
              <a:t>?</a:t>
            </a:r>
          </a:p>
          <a:p>
            <a:r>
              <a:rPr lang="ko-KR" altLang="en-US" sz="2200" dirty="0" smtClean="0">
                <a:latin typeface="+mn-ea"/>
              </a:rPr>
              <a:t>특정 기능 수행을 위해 시스템 내의 한 객체가 다른 객체와 어떻게 교류</a:t>
            </a:r>
            <a:r>
              <a:rPr lang="en-US" altLang="ko-KR" sz="2200" dirty="0" smtClean="0">
                <a:latin typeface="+mn-ea"/>
              </a:rPr>
              <a:t>(</a:t>
            </a:r>
            <a:r>
              <a:rPr lang="ko-KR" altLang="en-US" sz="2200" dirty="0" smtClean="0">
                <a:latin typeface="+mn-ea"/>
              </a:rPr>
              <a:t>상호작용</a:t>
            </a:r>
            <a:r>
              <a:rPr lang="en-US" altLang="ko-KR" sz="2200" dirty="0" smtClean="0">
                <a:latin typeface="+mn-ea"/>
              </a:rPr>
              <a:t>)</a:t>
            </a:r>
            <a:r>
              <a:rPr lang="ko-KR" altLang="en-US" sz="2200" dirty="0" smtClean="0">
                <a:latin typeface="+mn-ea"/>
              </a:rPr>
              <a:t>하는 지를 시간에 흐름에 걸쳐 명세화 한 다이어그램 </a:t>
            </a:r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8" name="Picture 2" descr="C:\Documents and Settings\Administrator\바탕 화면\K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286124"/>
            <a:ext cx="5000660" cy="301524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812068" y="3443993"/>
            <a:ext cx="428628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2. Sequence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2-(2)</a:t>
            </a:r>
            <a:r>
              <a:rPr lang="ko-KR" altLang="en-US" sz="2200" dirty="0" smtClean="0">
                <a:latin typeface="+mn-ea"/>
              </a:rPr>
              <a:t>객체</a:t>
            </a:r>
            <a:r>
              <a:rPr lang="en-US" altLang="ko-KR" sz="2200" dirty="0" smtClean="0">
                <a:latin typeface="+mn-ea"/>
              </a:rPr>
              <a:t>(Object)</a:t>
            </a: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pPr algn="just">
              <a:buNone/>
            </a:pPr>
            <a:r>
              <a:rPr lang="en-US" altLang="ko-KR" sz="2200" dirty="0" smtClean="0">
                <a:latin typeface="+mn-ea"/>
              </a:rPr>
              <a:t>                                 </a:t>
            </a:r>
          </a:p>
          <a:p>
            <a:endParaRPr lang="ko-KR" altLang="en-US" sz="2200" dirty="0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074" name="Picture 2" descr="C:\Documents and Settings\Administrator\바탕 화면\K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428868"/>
            <a:ext cx="1522106" cy="1214446"/>
          </a:xfrm>
          <a:prstGeom prst="rect">
            <a:avLst/>
          </a:prstGeom>
          <a:noFill/>
        </p:spPr>
      </p:pic>
      <p:pic>
        <p:nvPicPr>
          <p:cNvPr id="4098" name="Picture 2" descr="C:\Documents and Settings\Administrator\바탕 화면\K-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143380"/>
            <a:ext cx="2390775" cy="2200275"/>
          </a:xfrm>
          <a:prstGeom prst="rect">
            <a:avLst/>
          </a:prstGeom>
          <a:noFill/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3214678" y="2214554"/>
            <a:ext cx="5143536" cy="200026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Sequence Diagram</a:t>
            </a:r>
            <a:r>
              <a:rPr kumimoji="0" lang="en-US" altLang="ko-K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은 객체들의 교류에 대해 기술</a:t>
            </a:r>
            <a:endParaRPr kumimoji="0" lang="en-US" altLang="ko-K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2200" baseline="0" dirty="0" smtClean="0">
                <a:latin typeface="+mn-ea"/>
              </a:rPr>
              <a:t>객체는 위쪽에 표시</a:t>
            </a:r>
            <a:r>
              <a:rPr lang="en-US" altLang="ko-KR" sz="2200" baseline="0" dirty="0" smtClean="0">
                <a:latin typeface="+mn-ea"/>
              </a:rPr>
              <a:t>, </a:t>
            </a:r>
            <a:r>
              <a:rPr lang="ko-KR" altLang="en-US" sz="2200" baseline="0" dirty="0" smtClean="0">
                <a:latin typeface="+mn-ea"/>
              </a:rPr>
              <a:t>아래로 생명선을 가짐</a:t>
            </a:r>
            <a:endParaRPr lang="en-US" altLang="ko-KR" sz="2200" baseline="0" dirty="0" smtClean="0">
              <a:latin typeface="+mn-ea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객체는 사각형 박스 안에 밑줄 친 이름으로 명시</a:t>
            </a:r>
            <a:endParaRPr kumimoji="0" lang="en-US" altLang="ko-K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2200" baseline="0" dirty="0" smtClean="0">
                <a:latin typeface="+mn-ea"/>
              </a:rPr>
              <a:t>클래스는 밑 줄 없이 표시</a:t>
            </a:r>
            <a:endParaRPr lang="en-US" altLang="ko-KR" sz="2200" baseline="0" dirty="0" smtClean="0">
              <a:latin typeface="+mn-ea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en-US" altLang="ko-K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lang="en-US" altLang="ko-KR" sz="2200" baseline="0" dirty="0" smtClean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200" dirty="0" smtClean="0">
                <a:latin typeface="+mn-ea"/>
              </a:rPr>
              <a:t>Ex)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Object1 </a:t>
            </a:r>
            <a:r>
              <a:rPr lang="ko-KR" altLang="en-US" sz="2200" dirty="0" smtClean="0">
                <a:latin typeface="+mn-ea"/>
              </a:rPr>
              <a:t>객체가 </a:t>
            </a:r>
            <a:r>
              <a:rPr lang="en-US" altLang="ko-KR" sz="2200" dirty="0" smtClean="0">
                <a:latin typeface="+mn-ea"/>
              </a:rPr>
              <a:t>Operation</a:t>
            </a:r>
            <a:r>
              <a:rPr lang="ko-KR" altLang="en-US" sz="2200" dirty="0" smtClean="0">
                <a:latin typeface="+mn-ea"/>
              </a:rPr>
              <a:t> 수행 중 </a:t>
            </a:r>
            <a:r>
              <a:rPr lang="en-US" altLang="ko-KR" sz="2200" dirty="0" smtClean="0">
                <a:latin typeface="+mn-ea"/>
              </a:rPr>
              <a:t>Object2 </a:t>
            </a:r>
            <a:r>
              <a:rPr lang="ko-KR" altLang="en-US" sz="2200" dirty="0" smtClean="0">
                <a:latin typeface="+mn-ea"/>
              </a:rPr>
              <a:t>객체를 생성하는 예제</a:t>
            </a:r>
            <a:r>
              <a:rPr lang="en-US" altLang="ko-KR" sz="2200" dirty="0" smtClean="0">
                <a:latin typeface="+mn-ea"/>
              </a:rPr>
              <a:t> </a:t>
            </a: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2. Sequence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2-(3)</a:t>
            </a:r>
            <a:r>
              <a:rPr lang="ko-KR" altLang="en-US" sz="2200" dirty="0" smtClean="0">
                <a:latin typeface="+mn-ea"/>
              </a:rPr>
              <a:t>생명선</a:t>
            </a:r>
            <a:r>
              <a:rPr lang="en-US" altLang="ko-KR" sz="2200" dirty="0" smtClean="0">
                <a:latin typeface="+mn-ea"/>
              </a:rPr>
              <a:t>(Lifeline)</a:t>
            </a: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pPr algn="just">
              <a:buNone/>
            </a:pPr>
            <a:r>
              <a:rPr lang="en-US" altLang="ko-KR" sz="2200" dirty="0" smtClean="0">
                <a:latin typeface="+mn-ea"/>
              </a:rPr>
              <a:t>                                 </a:t>
            </a:r>
          </a:p>
          <a:p>
            <a:endParaRPr lang="ko-KR" altLang="en-US" sz="2200" dirty="0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214678" y="2643182"/>
            <a:ext cx="5429288" cy="200026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200" dirty="0" smtClean="0">
                <a:latin typeface="+mn-ea"/>
              </a:rPr>
              <a:t>실제 시간이 흐름에 따라 객체의 생명주기 동안</a:t>
            </a:r>
            <a:endParaRPr lang="en-US" altLang="ko-KR" sz="2200" dirty="0" smtClean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200" dirty="0" smtClean="0">
                <a:latin typeface="+mn-ea"/>
              </a:rPr>
              <a:t>  </a:t>
            </a:r>
            <a:r>
              <a:rPr lang="ko-KR" altLang="en-US" sz="2200" dirty="0" smtClean="0">
                <a:latin typeface="+mn-ea"/>
              </a:rPr>
              <a:t> 발생하는 이벤트를 명시</a:t>
            </a:r>
            <a:endParaRPr lang="en-US" altLang="ko-KR" sz="2200" dirty="0" smtClean="0">
              <a:latin typeface="+mn-ea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en-US" altLang="ko-K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lang="en-US" altLang="ko-KR" sz="2200" dirty="0" smtClean="0">
              <a:latin typeface="+mn-ea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2200" dirty="0" smtClean="0">
                <a:latin typeface="+mn-ea"/>
              </a:rPr>
              <a:t>생명선인 </a:t>
            </a:r>
            <a:r>
              <a:rPr lang="ko-KR" altLang="en-US" sz="2200" dirty="0" err="1" smtClean="0">
                <a:latin typeface="+mn-ea"/>
              </a:rPr>
              <a:t>쇄선에</a:t>
            </a:r>
            <a:r>
              <a:rPr lang="ko-KR" altLang="en-US" sz="2200" dirty="0" smtClean="0">
                <a:latin typeface="+mn-ea"/>
              </a:rPr>
              <a:t> 끝에 </a:t>
            </a:r>
            <a:r>
              <a:rPr lang="en-US" altLang="ko-KR" sz="2200" dirty="0" smtClean="0">
                <a:latin typeface="+mn-ea"/>
              </a:rPr>
              <a:t>X</a:t>
            </a:r>
            <a:r>
              <a:rPr lang="ko-KR" altLang="en-US" sz="2200" dirty="0" smtClean="0">
                <a:latin typeface="+mn-ea"/>
              </a:rPr>
              <a:t>표시가 되면 그 객체의 소멸을 의미</a:t>
            </a:r>
            <a:endParaRPr lang="en-US" altLang="ko-KR" sz="2200" baseline="0" dirty="0" smtClean="0">
              <a:latin typeface="+mn-ea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en-US" altLang="ko-K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lang="en-US" altLang="ko-KR" sz="2200" baseline="0" dirty="0" smtClean="0">
              <a:latin typeface="+mn-ea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en-US" altLang="ko-K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7" name="Picture 2" descr="C:\Documents and Settings\Administrator\바탕 화면\K-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500306"/>
            <a:ext cx="1714512" cy="1459881"/>
          </a:xfrm>
          <a:prstGeom prst="rect">
            <a:avLst/>
          </a:prstGeom>
          <a:noFill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357694"/>
            <a:ext cx="25622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2-(1) Class Diagram </a:t>
            </a:r>
            <a:r>
              <a:rPr lang="ko-KR" altLang="en-US" sz="2200" dirty="0" smtClean="0">
                <a:latin typeface="+mn-ea"/>
              </a:rPr>
              <a:t>이란 </a:t>
            </a:r>
            <a:r>
              <a:rPr lang="en-US" altLang="ko-KR" sz="2200" dirty="0" smtClean="0">
                <a:latin typeface="+mn-ea"/>
              </a:rPr>
              <a:t>?</a:t>
            </a:r>
          </a:p>
          <a:p>
            <a:r>
              <a:rPr lang="en-US" altLang="ko-KR" sz="2000" dirty="0" smtClean="0">
                <a:latin typeface="+mn-ea"/>
              </a:rPr>
              <a:t>Class Diagram </a:t>
            </a:r>
            <a:r>
              <a:rPr lang="ko-KR" altLang="en-US" sz="2000" dirty="0" smtClean="0">
                <a:latin typeface="+mn-ea"/>
              </a:rPr>
              <a:t>은 </a:t>
            </a:r>
            <a:r>
              <a:rPr lang="en-US" altLang="ko-KR" sz="2000" dirty="0" smtClean="0">
                <a:latin typeface="+mn-ea"/>
              </a:rPr>
              <a:t>[Class]</a:t>
            </a:r>
            <a:r>
              <a:rPr lang="ko-KR" altLang="en-US" sz="2000" dirty="0" smtClean="0">
                <a:latin typeface="+mn-ea"/>
              </a:rPr>
              <a:t>라고 하는 객체지향 설계단위를 이용하여 </a:t>
            </a:r>
            <a:endParaRPr lang="en-US" altLang="ko-KR" sz="2000" dirty="0" smtClean="0">
              <a:latin typeface="+mn-ea"/>
            </a:endParaRP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 </a:t>
            </a:r>
            <a:r>
              <a:rPr lang="ko-KR" altLang="en-US" sz="2000" dirty="0" smtClean="0">
                <a:latin typeface="+mn-ea"/>
              </a:rPr>
              <a:t>시스템의 정적인 주고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모델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을 표현한 것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en-US" altLang="ko-KR" sz="2000" dirty="0" smtClean="0">
                <a:latin typeface="+mn-ea"/>
              </a:rPr>
              <a:t>Class Diagram </a:t>
            </a:r>
            <a:r>
              <a:rPr lang="ko-KR" altLang="en-US" sz="2000" dirty="0" smtClean="0">
                <a:latin typeface="+mn-ea"/>
              </a:rPr>
              <a:t>은 분석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설계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구현 등 다양한 상황에서 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그 사용목적에 맞게 입도를 조절하여 기술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146" name="Picture 2" descr="C:\Documents and Settings\Administrator\바탕 화면\K-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657618"/>
            <a:ext cx="3895725" cy="2343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2. Sequence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2-(4)</a:t>
            </a:r>
            <a:r>
              <a:rPr lang="ko-KR" altLang="en-US" sz="2200" dirty="0" smtClean="0">
                <a:latin typeface="+mn-ea"/>
              </a:rPr>
              <a:t>실행</a:t>
            </a:r>
            <a:r>
              <a:rPr lang="en-US" altLang="ko-KR" sz="2200" dirty="0" smtClean="0">
                <a:latin typeface="+mn-ea"/>
              </a:rPr>
              <a:t>(Activation)</a:t>
            </a: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pPr algn="just">
              <a:buNone/>
            </a:pPr>
            <a:r>
              <a:rPr lang="en-US" altLang="ko-KR" sz="2200" dirty="0" smtClean="0">
                <a:latin typeface="+mn-ea"/>
              </a:rPr>
              <a:t>                                 </a:t>
            </a:r>
          </a:p>
          <a:p>
            <a:endParaRPr lang="ko-KR" altLang="en-US" sz="2200" dirty="0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214678" y="2643182"/>
            <a:ext cx="5429288" cy="200026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200" dirty="0" smtClean="0">
                <a:latin typeface="+mn-ea"/>
              </a:rPr>
              <a:t>실행은 직사각형으로 표현</a:t>
            </a:r>
            <a:endParaRPr lang="en-US" altLang="ko-KR" sz="2200" dirty="0" smtClean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200" dirty="0" smtClean="0">
                <a:latin typeface="+mn-ea"/>
              </a:rPr>
              <a:t>어떤 호출로 인해 객체의 </a:t>
            </a:r>
            <a:r>
              <a:rPr lang="en-US" altLang="ko-KR" sz="2200" dirty="0" smtClean="0">
                <a:latin typeface="+mn-ea"/>
              </a:rPr>
              <a:t>Operation</a:t>
            </a:r>
            <a:r>
              <a:rPr lang="ko-KR" altLang="en-US" sz="2200" dirty="0" smtClean="0">
                <a:latin typeface="+mn-ea"/>
              </a:rPr>
              <a:t>이 실행 되고있음을 의미</a:t>
            </a:r>
            <a:endParaRPr lang="en-US" altLang="ko-KR" sz="2200" dirty="0" smtClean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200" dirty="0" smtClean="0">
                <a:latin typeface="+mn-ea"/>
              </a:rPr>
              <a:t>활성화 상자</a:t>
            </a:r>
            <a:r>
              <a:rPr lang="en-US" altLang="ko-KR" sz="2200" dirty="0" smtClean="0">
                <a:latin typeface="+mn-ea"/>
              </a:rPr>
              <a:t>(Activation Box)</a:t>
            </a:r>
            <a:r>
              <a:rPr lang="ko-KR" altLang="en-US" sz="2200" dirty="0" smtClean="0">
                <a:latin typeface="+mn-ea"/>
              </a:rPr>
              <a:t>로 해석</a:t>
            </a:r>
            <a:endParaRPr lang="en-US" altLang="ko-KR" sz="2200" dirty="0" smtClean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200" dirty="0" smtClean="0">
                <a:latin typeface="+mn-ea"/>
              </a:rPr>
              <a:t>직사각형이 길어질수록 </a:t>
            </a:r>
            <a:r>
              <a:rPr lang="en-US" altLang="ko-KR" sz="2200" dirty="0" smtClean="0">
                <a:latin typeface="+mn-ea"/>
              </a:rPr>
              <a:t>Operation </a:t>
            </a:r>
            <a:r>
              <a:rPr lang="ko-KR" altLang="en-US" sz="2200" dirty="0" smtClean="0">
                <a:latin typeface="+mn-ea"/>
              </a:rPr>
              <a:t>수행시간이 길다는 의미</a:t>
            </a:r>
            <a:endParaRPr lang="en-US" altLang="ko-KR" sz="2200" dirty="0" smtClean="0">
              <a:latin typeface="+mn-ea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en-US" altLang="ko-K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lang="en-US" altLang="ko-KR" sz="2200" baseline="0" dirty="0" smtClean="0">
              <a:latin typeface="+mn-ea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en-US" altLang="ko-K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8" name="Picture 3" descr="C:\Documents and Settings\Administrator\바탕 화면\K-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714620"/>
            <a:ext cx="1985224" cy="1714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2. Sequence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2-(5)</a:t>
            </a:r>
            <a:r>
              <a:rPr lang="ko-KR" altLang="en-US" sz="2200" dirty="0" smtClean="0">
                <a:latin typeface="+mn-ea"/>
              </a:rPr>
              <a:t>메시지</a:t>
            </a:r>
            <a:r>
              <a:rPr lang="en-US" altLang="ko-KR" sz="2200" dirty="0" smtClean="0">
                <a:latin typeface="+mn-ea"/>
              </a:rPr>
              <a:t>(Message)</a:t>
            </a: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pPr algn="just">
              <a:buNone/>
            </a:pPr>
            <a:r>
              <a:rPr lang="en-US" altLang="ko-KR" sz="2200" dirty="0" smtClean="0">
                <a:latin typeface="+mn-ea"/>
              </a:rPr>
              <a:t>                                 </a:t>
            </a:r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                     </a:t>
            </a:r>
            <a:endParaRPr lang="ko-KR" altLang="en-US" sz="2200" dirty="0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214678" y="2643182"/>
            <a:ext cx="5572164" cy="200026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200" dirty="0" smtClean="0">
                <a:latin typeface="+mn-ea"/>
              </a:rPr>
              <a:t>객체간에 상호작용은 메시지 교환으로 이루어짐</a:t>
            </a:r>
            <a:endParaRPr lang="en-US" altLang="ko-KR" sz="2200" dirty="0" smtClean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200" dirty="0" smtClean="0">
                <a:latin typeface="+mn-ea"/>
              </a:rPr>
              <a:t>한 객체에서 다른 객체로의 또는 자기자신으로 메시지를 전달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200" dirty="0" smtClean="0">
                <a:latin typeface="+mn-ea"/>
              </a:rPr>
              <a:t>전달받은 객체의 </a:t>
            </a:r>
            <a:r>
              <a:rPr lang="en-US" altLang="ko-KR" sz="2200" dirty="0" smtClean="0">
                <a:latin typeface="+mn-ea"/>
              </a:rPr>
              <a:t>Operation</a:t>
            </a:r>
            <a:r>
              <a:rPr lang="ko-KR" altLang="en-US" sz="2200" dirty="0" smtClean="0">
                <a:latin typeface="+mn-ea"/>
              </a:rPr>
              <a:t>을 수행하도록 함</a:t>
            </a:r>
            <a:endParaRPr lang="en-US" altLang="ko-KR" sz="2200" dirty="0" smtClean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ko-KR" alt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메시지에 전달 </a:t>
            </a:r>
            <a:r>
              <a:rPr lang="en-US" altLang="ko-KR" sz="2200" dirty="0" smtClean="0">
                <a:latin typeface="+mn-ea"/>
              </a:rPr>
              <a:t>parameter </a:t>
            </a:r>
            <a:r>
              <a:rPr lang="ko-KR" altLang="en-US" sz="2200" dirty="0" smtClean="0">
                <a:latin typeface="+mn-ea"/>
              </a:rPr>
              <a:t>가있으면 </a:t>
            </a:r>
            <a:r>
              <a:rPr lang="en-US" altLang="ko-KR" sz="2200" dirty="0" smtClean="0">
                <a:latin typeface="+mn-ea"/>
              </a:rPr>
              <a:t>: Do(</a:t>
            </a:r>
            <a:r>
              <a:rPr lang="en-US" altLang="ko-KR" sz="2200" dirty="0" err="1" smtClean="0">
                <a:latin typeface="+mn-ea"/>
              </a:rPr>
              <a:t>param</a:t>
            </a:r>
            <a:r>
              <a:rPr lang="en-US" altLang="ko-KR" sz="2200" dirty="0" smtClean="0">
                <a:latin typeface="+mn-ea"/>
              </a:rPr>
              <a:t>) </a:t>
            </a:r>
            <a:r>
              <a:rPr lang="ko-KR" altLang="en-US" sz="2200" dirty="0" smtClean="0">
                <a:latin typeface="+mn-ea"/>
              </a:rPr>
              <a:t>으로 표시</a:t>
            </a:r>
            <a:endParaRPr lang="en-US" altLang="ko-KR" sz="2200" dirty="0" smtClean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kumimoji="0" lang="en-US" altLang="ko-K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200" dirty="0" smtClean="0">
                <a:latin typeface="+mn-ea"/>
              </a:rPr>
              <a:t>객체가 자기 자신 호출 하는 경우 </a:t>
            </a:r>
            <a:r>
              <a:rPr lang="en-US" altLang="ko-KR" sz="2200" dirty="0" smtClean="0">
                <a:latin typeface="+mn-ea"/>
              </a:rPr>
              <a:t>Recursion </a:t>
            </a:r>
            <a:r>
              <a:rPr lang="ko-KR" altLang="en-US" sz="2200" dirty="0" smtClean="0">
                <a:latin typeface="+mn-ea"/>
              </a:rPr>
              <a:t>이라고 함</a:t>
            </a:r>
            <a:endParaRPr lang="en-US" altLang="ko-KR" sz="2200" dirty="0" smtClean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200" dirty="0" smtClean="0">
                <a:latin typeface="+mn-ea"/>
              </a:rPr>
              <a:t>옆 그림은 </a:t>
            </a:r>
            <a:r>
              <a:rPr lang="en-US" altLang="ko-KR" sz="2200" dirty="0" smtClean="0">
                <a:latin typeface="+mn-ea"/>
              </a:rPr>
              <a:t>Do</a:t>
            </a:r>
            <a:r>
              <a:rPr lang="ko-KR" altLang="en-US" sz="2200" dirty="0" smtClean="0">
                <a:latin typeface="+mn-ea"/>
              </a:rPr>
              <a:t>라는 </a:t>
            </a:r>
            <a:r>
              <a:rPr lang="en-US" altLang="ko-KR" sz="2200" dirty="0" smtClean="0">
                <a:latin typeface="+mn-ea"/>
              </a:rPr>
              <a:t>Operation </a:t>
            </a:r>
            <a:r>
              <a:rPr lang="ko-KR" altLang="en-US" sz="2200" dirty="0" smtClean="0">
                <a:latin typeface="+mn-ea"/>
              </a:rPr>
              <a:t>은 자기자신을 호출하는 구조</a:t>
            </a:r>
            <a:endParaRPr kumimoji="0" lang="en-US" altLang="ko-K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lang="en-US" altLang="ko-KR" sz="2200" baseline="0" dirty="0" smtClean="0">
              <a:latin typeface="+mn-ea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en-US" altLang="ko-K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6" name="Picture 2" descr="C:\Documents and Settings\Administrator\바탕 화면\K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571744"/>
            <a:ext cx="2502634" cy="1285884"/>
          </a:xfrm>
          <a:prstGeom prst="rect">
            <a:avLst/>
          </a:prstGeom>
          <a:noFill/>
        </p:spPr>
      </p:pic>
      <p:pic>
        <p:nvPicPr>
          <p:cNvPr id="7" name="Picture 3" descr="C:\Documents and Settings\Administrator\바탕 화면\K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222472"/>
            <a:ext cx="2028828" cy="1992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2. Sequence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2-(5)-1</a:t>
            </a:r>
            <a:r>
              <a:rPr lang="ko-KR" altLang="en-US" sz="2200" dirty="0" smtClean="0">
                <a:latin typeface="+mn-ea"/>
              </a:rPr>
              <a:t>메시지</a:t>
            </a:r>
            <a:r>
              <a:rPr lang="en-US" altLang="ko-KR" sz="2200" dirty="0" smtClean="0">
                <a:latin typeface="+mn-ea"/>
              </a:rPr>
              <a:t>(Message)</a:t>
            </a:r>
            <a:r>
              <a:rPr lang="ko-KR" altLang="en-US" sz="2200" dirty="0" smtClean="0">
                <a:latin typeface="+mn-ea"/>
              </a:rPr>
              <a:t>의 종류</a:t>
            </a:r>
            <a:endParaRPr lang="en-US" altLang="ko-KR" sz="2200" dirty="0" smtClean="0">
              <a:latin typeface="+mn-ea"/>
            </a:endParaRP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pPr algn="just">
              <a:buNone/>
            </a:pPr>
            <a:r>
              <a:rPr lang="en-US" altLang="ko-KR" sz="2200" dirty="0" smtClean="0">
                <a:latin typeface="+mn-ea"/>
              </a:rPr>
              <a:t>                                 </a:t>
            </a:r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                    </a:t>
            </a:r>
            <a:endParaRPr lang="ko-KR" altLang="en-US" sz="2200" dirty="0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8" name="Picture 2" descr="C:\Documents and Settings\Administrator\바탕 화면\K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643182"/>
            <a:ext cx="6811989" cy="1681164"/>
          </a:xfrm>
          <a:prstGeom prst="rect">
            <a:avLst/>
          </a:prstGeom>
          <a:noFill/>
        </p:spPr>
      </p:pic>
      <p:pic>
        <p:nvPicPr>
          <p:cNvPr id="9" name="Picture 3" descr="C:\Documents and Settings\Administrator\바탕 화면\K-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714884"/>
            <a:ext cx="6870649" cy="12334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2. Sequence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2-(6)</a:t>
            </a:r>
            <a:r>
              <a:rPr lang="ko-KR" altLang="en-US" sz="2200" dirty="0" smtClean="0">
                <a:latin typeface="+mn-ea"/>
              </a:rPr>
              <a:t>시간</a:t>
            </a:r>
            <a:r>
              <a:rPr lang="en-US" altLang="ko-KR" sz="2200" dirty="0" smtClean="0">
                <a:latin typeface="+mn-ea"/>
              </a:rPr>
              <a:t>(Time)</a:t>
            </a: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pPr algn="just">
              <a:buNone/>
            </a:pPr>
            <a:r>
              <a:rPr lang="en-US" altLang="ko-KR" sz="2200" dirty="0" smtClean="0">
                <a:latin typeface="+mn-ea"/>
              </a:rPr>
              <a:t>                                 </a:t>
            </a:r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                    </a:t>
            </a:r>
            <a:endParaRPr lang="ko-KR" altLang="en-US" sz="2200" dirty="0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500306"/>
            <a:ext cx="30670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4071942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2. Sequence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2-(6)-2 Sequence Diagram </a:t>
            </a:r>
            <a:r>
              <a:rPr lang="ko-KR" altLang="en-US" sz="2200" dirty="0" smtClean="0">
                <a:latin typeface="+mn-ea"/>
              </a:rPr>
              <a:t>고급기법</a:t>
            </a:r>
            <a:endParaRPr lang="en-US" altLang="ko-KR" sz="2200" dirty="0" smtClean="0">
              <a:latin typeface="+mn-ea"/>
            </a:endParaRP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  </a:t>
            </a: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pPr algn="just">
              <a:buNone/>
            </a:pPr>
            <a:r>
              <a:rPr lang="en-US" altLang="ko-KR" sz="2200" dirty="0" smtClean="0">
                <a:latin typeface="+mn-ea"/>
              </a:rPr>
              <a:t>                                 </a:t>
            </a:r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                    </a:t>
            </a:r>
            <a:endParaRPr lang="ko-KR" altLang="en-US" sz="2200" dirty="0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57224" y="2500306"/>
            <a:ext cx="7358082" cy="35719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200" dirty="0" smtClean="0">
                <a:latin typeface="+mn-ea"/>
              </a:rPr>
              <a:t>Sequence Diagram </a:t>
            </a:r>
            <a:r>
              <a:rPr lang="ko-KR" altLang="en-US" sz="2200" dirty="0" smtClean="0">
                <a:latin typeface="+mn-ea"/>
              </a:rPr>
              <a:t>으로 특정 </a:t>
            </a:r>
            <a:r>
              <a:rPr lang="en-US" altLang="ko-KR" sz="2200" dirty="0" smtClean="0">
                <a:latin typeface="+mn-ea"/>
              </a:rPr>
              <a:t>Operation </a:t>
            </a:r>
            <a:r>
              <a:rPr lang="ko-KR" altLang="en-US" sz="2200" dirty="0" smtClean="0">
                <a:latin typeface="+mn-ea"/>
              </a:rPr>
              <a:t>이 수행 되는 전 과정을 세세히 기술 가능</a:t>
            </a:r>
            <a:endParaRPr lang="en-US" altLang="ko-KR" sz="2200" baseline="0" dirty="0" smtClean="0">
              <a:latin typeface="+mn-ea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en-US" altLang="ko-K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5364" name="Picture 4" descr="C:\Documents and Settings\Administrator\바탕 화면\K-1.jp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000372"/>
            <a:ext cx="6858049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2. Sequence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2-(6)-2 Sequence Diagram </a:t>
            </a:r>
            <a:r>
              <a:rPr lang="ko-KR" altLang="en-US" sz="2200" dirty="0" smtClean="0">
                <a:latin typeface="+mn-ea"/>
              </a:rPr>
              <a:t>고급기법</a:t>
            </a:r>
            <a:endParaRPr lang="en-US" altLang="ko-KR" sz="2200" dirty="0" smtClean="0">
              <a:latin typeface="+mn-ea"/>
            </a:endParaRP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  </a:t>
            </a: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pPr algn="just">
              <a:buNone/>
            </a:pPr>
            <a:r>
              <a:rPr lang="en-US" altLang="ko-KR" sz="2200" dirty="0" smtClean="0">
                <a:latin typeface="+mn-ea"/>
              </a:rPr>
              <a:t>                                 </a:t>
            </a:r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                    </a:t>
            </a:r>
            <a:endParaRPr lang="ko-KR" altLang="en-US" sz="2200" dirty="0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6388" name="Picture 4" descr="C:\Documents and Settings\Administrator\바탕 화면\K-2.jp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786058"/>
            <a:ext cx="7358114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2. Sequence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2-(6)-2 Sequence Diagram </a:t>
            </a:r>
            <a:r>
              <a:rPr lang="ko-KR" altLang="en-US" sz="2200" dirty="0" smtClean="0">
                <a:latin typeface="+mn-ea"/>
              </a:rPr>
              <a:t>고급기법</a:t>
            </a:r>
            <a:endParaRPr lang="en-US" altLang="ko-KR" sz="2200" dirty="0" smtClean="0">
              <a:latin typeface="+mn-ea"/>
            </a:endParaRP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  </a:t>
            </a: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pPr algn="just">
              <a:buNone/>
            </a:pPr>
            <a:r>
              <a:rPr lang="en-US" altLang="ko-KR" sz="2200" dirty="0" smtClean="0">
                <a:latin typeface="+mn-ea"/>
              </a:rPr>
              <a:t>                                 </a:t>
            </a:r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                    </a:t>
            </a:r>
            <a:endParaRPr lang="ko-KR" altLang="en-US" sz="2200" dirty="0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7412" name="Picture 4" descr="C:\Documents and Settings\Administrator\바탕 화면\K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263" y="2714620"/>
            <a:ext cx="7553389" cy="2474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</a:t>
            </a:r>
            <a:r>
              <a:rPr lang="en-US" altLang="ko-KR" sz="2200" dirty="0" err="1" smtClean="0">
                <a:latin typeface="+mn-ea"/>
              </a:rPr>
              <a:t>StarUML</a:t>
            </a:r>
            <a:r>
              <a:rPr lang="en-US" altLang="ko-KR" sz="2200" dirty="0" smtClean="0">
                <a:latin typeface="+mn-ea"/>
              </a:rPr>
              <a:t> main </a:t>
            </a:r>
            <a:r>
              <a:rPr lang="ko-KR" altLang="en-US" sz="2200" dirty="0" smtClean="0">
                <a:latin typeface="+mn-ea"/>
              </a:rPr>
              <a:t>화면</a:t>
            </a:r>
            <a:endParaRPr lang="en-US" altLang="ko-KR" sz="2200" dirty="0" smtClean="0">
              <a:latin typeface="+mn-ea"/>
            </a:endParaRP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2. Star UML </a:t>
            </a:r>
            <a:r>
              <a:rPr lang="ko-KR" altLang="en-US" dirty="0" smtClean="0">
                <a:latin typeface="+mn-ea"/>
                <a:ea typeface="+mn-ea"/>
              </a:rPr>
              <a:t>사용법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7" name="Picture 2" descr="C:\Documents and Settings\Administrator\바탕 화면\K-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000240"/>
            <a:ext cx="7572428" cy="45223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2. </a:t>
            </a:r>
            <a:r>
              <a:rPr lang="ko-KR" altLang="en-US" sz="2200" dirty="0" smtClean="0">
                <a:latin typeface="+mn-ea"/>
              </a:rPr>
              <a:t>공용 </a:t>
            </a:r>
            <a:r>
              <a:rPr lang="en-US" altLang="ko-KR" sz="2200" dirty="0" smtClean="0">
                <a:latin typeface="+mn-ea"/>
              </a:rPr>
              <a:t>Tool Bar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1-(1) </a:t>
            </a:r>
            <a:r>
              <a:rPr lang="ko-KR" altLang="en-US" sz="2200" dirty="0" smtClean="0">
                <a:latin typeface="+mn-ea"/>
              </a:rPr>
              <a:t>서식 도구 모음</a:t>
            </a:r>
            <a:endParaRPr lang="en-US" altLang="ko-KR" sz="2200" dirty="0" smtClean="0">
              <a:latin typeface="+mn-ea"/>
            </a:endParaRP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Part 2. Star UML </a:t>
            </a:r>
            <a:r>
              <a:rPr lang="ko-KR" altLang="en-US" dirty="0" smtClean="0">
                <a:latin typeface="+mn-ea"/>
                <a:ea typeface="+mn-ea"/>
              </a:rPr>
              <a:t>사용법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7" name="Picture 2" descr="C:\Documents and Settings\Administrator\바탕 화면\K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440794"/>
            <a:ext cx="7643866" cy="416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2. </a:t>
            </a:r>
            <a:r>
              <a:rPr lang="ko-KR" altLang="en-US" sz="2200" dirty="0" smtClean="0">
                <a:latin typeface="+mn-ea"/>
              </a:rPr>
              <a:t>공용 </a:t>
            </a:r>
            <a:r>
              <a:rPr lang="en-US" altLang="ko-KR" sz="2200" dirty="0" smtClean="0">
                <a:latin typeface="+mn-ea"/>
              </a:rPr>
              <a:t>Tool Bar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1-(2) </a:t>
            </a:r>
            <a:r>
              <a:rPr lang="ko-KR" altLang="en-US" sz="2200" dirty="0" smtClean="0">
                <a:latin typeface="+mn-ea"/>
              </a:rPr>
              <a:t>보기 도구 모음</a:t>
            </a:r>
            <a:endParaRPr lang="en-US" altLang="ko-KR" sz="2200" dirty="0" smtClean="0">
              <a:latin typeface="+mn-ea"/>
            </a:endParaRP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Part 2. Star UML </a:t>
            </a:r>
            <a:r>
              <a:rPr lang="ko-KR" altLang="en-US" dirty="0" smtClean="0">
                <a:latin typeface="+mn-ea"/>
                <a:ea typeface="+mn-ea"/>
              </a:rPr>
              <a:t>사용법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026" name="Picture 2" descr="C:\Documents and Settings\Administrator\바탕 화면\K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440795"/>
            <a:ext cx="7584165" cy="41314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2-(2) Class</a:t>
            </a:r>
          </a:p>
          <a:p>
            <a:r>
              <a:rPr lang="ko-KR" altLang="en-US" sz="2000" dirty="0" smtClean="0">
                <a:latin typeface="+mn-ea"/>
              </a:rPr>
              <a:t>클래스는 각 객체의 공통요소를 추상화하고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그것을 틀로서 정의한 것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클래스와 객체는</a:t>
            </a:r>
            <a:r>
              <a:rPr lang="en-US" altLang="ko-KR" sz="2000" dirty="0" smtClean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모형</a:t>
            </a:r>
            <a:r>
              <a:rPr lang="en-US" altLang="ko-KR" sz="2000" dirty="0" smtClean="0">
                <a:latin typeface="+mn-ea"/>
              </a:rPr>
              <a:t>]</a:t>
            </a:r>
            <a:r>
              <a:rPr lang="ko-KR" altLang="en-US" sz="2000" dirty="0" smtClean="0">
                <a:latin typeface="+mn-ea"/>
              </a:rPr>
              <a:t>과</a:t>
            </a:r>
            <a:r>
              <a:rPr lang="en-US" altLang="ko-KR" sz="2000" dirty="0" smtClean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그 실체</a:t>
            </a:r>
            <a:r>
              <a:rPr lang="en-US" altLang="ko-KR" sz="2000" dirty="0" smtClean="0">
                <a:latin typeface="+mn-ea"/>
              </a:rPr>
              <a:t>]</a:t>
            </a:r>
            <a:r>
              <a:rPr lang="ko-KR" altLang="en-US" sz="2000" dirty="0" smtClean="0">
                <a:latin typeface="+mn-ea"/>
              </a:rPr>
              <a:t>라고 하는 관계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클래스는 주로 </a:t>
            </a:r>
            <a:r>
              <a:rPr lang="en-US" altLang="ko-KR" sz="2000" dirty="0" smtClean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클래스 이름</a:t>
            </a:r>
            <a:r>
              <a:rPr lang="en-US" altLang="ko-KR" sz="2000" dirty="0" smtClean="0">
                <a:latin typeface="+mn-ea"/>
              </a:rPr>
              <a:t>], </a:t>
            </a:r>
            <a:r>
              <a:rPr lang="ko-KR" altLang="en-US" sz="2000" dirty="0" smtClean="0">
                <a:latin typeface="+mn-ea"/>
              </a:rPr>
              <a:t>그 클래스의 특징을 나타내는 </a:t>
            </a:r>
            <a:r>
              <a:rPr lang="en-US" altLang="ko-KR" sz="2000" dirty="0" smtClean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속성</a:t>
            </a:r>
            <a:r>
              <a:rPr lang="en-US" altLang="ko-KR" sz="2000" dirty="0" smtClean="0">
                <a:latin typeface="+mn-ea"/>
              </a:rPr>
              <a:t>], </a:t>
            </a:r>
            <a:r>
              <a:rPr lang="ko-KR" altLang="en-US" sz="2000" dirty="0" smtClean="0">
                <a:latin typeface="+mn-ea"/>
              </a:rPr>
              <a:t> 클래스가 실행하는 처리나 프로세스인 </a:t>
            </a:r>
            <a:r>
              <a:rPr lang="en-US" altLang="ko-KR" sz="2000" dirty="0" smtClean="0">
                <a:latin typeface="+mn-ea"/>
              </a:rPr>
              <a:t>[Method]</a:t>
            </a:r>
            <a:r>
              <a:rPr lang="ko-KR" altLang="en-US" sz="2000" dirty="0" smtClean="0">
                <a:latin typeface="+mn-ea"/>
              </a:rPr>
              <a:t>등 </a:t>
            </a:r>
            <a:r>
              <a:rPr lang="en-US" altLang="ko-KR" sz="2000" dirty="0" smtClean="0">
                <a:latin typeface="+mn-ea"/>
              </a:rPr>
              <a:t>3</a:t>
            </a:r>
            <a:r>
              <a:rPr lang="ko-KR" altLang="en-US" sz="2000" dirty="0" smtClean="0">
                <a:latin typeface="+mn-ea"/>
              </a:rPr>
              <a:t>요소로 구성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dirty="0" smtClean="0">
              <a:latin typeface="+mn-ea"/>
            </a:endParaRP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929066"/>
            <a:ext cx="3571900" cy="169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2. </a:t>
            </a:r>
            <a:r>
              <a:rPr lang="ko-KR" altLang="en-US" sz="2200" dirty="0" smtClean="0">
                <a:latin typeface="+mn-ea"/>
              </a:rPr>
              <a:t>공용 </a:t>
            </a:r>
            <a:r>
              <a:rPr lang="en-US" altLang="ko-KR" sz="2200" dirty="0" smtClean="0">
                <a:latin typeface="+mn-ea"/>
              </a:rPr>
              <a:t>Tool Bar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1-(3) </a:t>
            </a:r>
            <a:r>
              <a:rPr lang="ko-KR" altLang="en-US" sz="2200" dirty="0" smtClean="0">
                <a:latin typeface="+mn-ea"/>
              </a:rPr>
              <a:t>정렬 도구 모음</a:t>
            </a:r>
            <a:endParaRPr lang="en-US" altLang="ko-KR" sz="2200" dirty="0" smtClean="0">
              <a:latin typeface="+mn-ea"/>
            </a:endParaRP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Part 2. Star UML </a:t>
            </a:r>
            <a:r>
              <a:rPr lang="ko-KR" altLang="en-US" dirty="0" smtClean="0">
                <a:latin typeface="+mn-ea"/>
                <a:ea typeface="+mn-ea"/>
              </a:rPr>
              <a:t>사용법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2050" name="Picture 2" descr="C:\Documents and Settings\Administrator\바탕 화면\K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428868"/>
            <a:ext cx="7513863" cy="40931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3. Class Diagram Tool Bar 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</a:t>
            </a: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Part 2. Star UML </a:t>
            </a:r>
            <a:r>
              <a:rPr lang="ko-KR" altLang="en-US" dirty="0" smtClean="0">
                <a:latin typeface="+mn-ea"/>
                <a:ea typeface="+mn-ea"/>
              </a:rPr>
              <a:t>사용법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076" name="Picture 4" descr="C:\Documents and Settings\Administrator\바탕 화면\K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71678"/>
            <a:ext cx="1409617" cy="4514860"/>
          </a:xfrm>
          <a:prstGeom prst="rect">
            <a:avLst/>
          </a:prstGeom>
          <a:noFill/>
        </p:spPr>
      </p:pic>
      <p:pic>
        <p:nvPicPr>
          <p:cNvPr id="3077" name="Picture 5" descr="C:\Documents and Settings\Administrator\바탕 화면\K-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2071678"/>
            <a:ext cx="6310199" cy="3648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3. Class Diagram Tool Bar 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</a:t>
            </a: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Part 2. Star UML </a:t>
            </a:r>
            <a:r>
              <a:rPr lang="ko-KR" altLang="en-US" dirty="0" smtClean="0">
                <a:latin typeface="+mn-ea"/>
                <a:ea typeface="+mn-ea"/>
              </a:rPr>
              <a:t>사용법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076" name="Picture 4" descr="C:\Documents and Settings\Administrator\바탕 화면\K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71678"/>
            <a:ext cx="1409617" cy="4514860"/>
          </a:xfrm>
          <a:prstGeom prst="rect">
            <a:avLst/>
          </a:prstGeom>
          <a:noFill/>
        </p:spPr>
      </p:pic>
      <p:pic>
        <p:nvPicPr>
          <p:cNvPr id="4098" name="Picture 2" descr="C:\Documents and Settings\Administrator\바탕 화면\K-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2071678"/>
            <a:ext cx="6143668" cy="4166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3. Sequence Diagram Tool Bar 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</a:t>
            </a: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Part 2. Star UML </a:t>
            </a:r>
            <a:r>
              <a:rPr lang="ko-KR" altLang="en-US" dirty="0" smtClean="0">
                <a:latin typeface="+mn-ea"/>
                <a:ea typeface="+mn-ea"/>
              </a:rPr>
              <a:t>사용법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122" name="Picture 2" descr="C:\Documents and Settings\Administrator\바탕 화면\K-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2214554"/>
            <a:ext cx="5418045" cy="2605079"/>
          </a:xfrm>
          <a:prstGeom prst="rect">
            <a:avLst/>
          </a:prstGeom>
          <a:noFill/>
        </p:spPr>
      </p:pic>
      <p:pic>
        <p:nvPicPr>
          <p:cNvPr id="5123" name="Picture 3" descr="C:\Documents and Settings\Administrator\바탕 화면\K-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214554"/>
            <a:ext cx="2207709" cy="26622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2-(3) </a:t>
            </a:r>
            <a:r>
              <a:rPr lang="ko-KR" altLang="en-US" sz="2200" dirty="0" smtClean="0">
                <a:latin typeface="+mn-ea"/>
              </a:rPr>
              <a:t>가시성</a:t>
            </a:r>
            <a:r>
              <a:rPr lang="en-US" altLang="ko-KR" sz="2200" dirty="0" smtClean="0">
                <a:latin typeface="+mn-ea"/>
              </a:rPr>
              <a:t>(</a:t>
            </a:r>
            <a:r>
              <a:rPr lang="en-US" altLang="ko-KR" sz="2200" dirty="0" err="1" smtClean="0">
                <a:latin typeface="+mn-ea"/>
              </a:rPr>
              <a:t>Visuality</a:t>
            </a:r>
            <a:r>
              <a:rPr lang="en-US" altLang="ko-KR" sz="2200" dirty="0" smtClean="0">
                <a:latin typeface="+mn-ea"/>
              </a:rPr>
              <a:t>)</a:t>
            </a:r>
          </a:p>
          <a:p>
            <a:r>
              <a:rPr lang="ko-KR" altLang="en-US" sz="2000" dirty="0" smtClean="0">
                <a:latin typeface="+mn-ea"/>
              </a:rPr>
              <a:t>어느 한 클래스의 속성이나 </a:t>
            </a:r>
            <a:r>
              <a:rPr lang="en-US" altLang="ko-KR" sz="2000" dirty="0" smtClean="0">
                <a:latin typeface="+mn-ea"/>
              </a:rPr>
              <a:t>Method</a:t>
            </a:r>
            <a:r>
              <a:rPr lang="ko-KR" altLang="en-US" sz="2000" dirty="0" smtClean="0">
                <a:latin typeface="+mn-ea"/>
              </a:rPr>
              <a:t>가 다른 클래스에 대해서 어떻게 공개되어 있는지를 의미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가시성에서의 </a:t>
            </a:r>
            <a:r>
              <a:rPr lang="en-US" altLang="ko-KR" sz="2000" dirty="0" smtClean="0">
                <a:latin typeface="+mn-ea"/>
              </a:rPr>
              <a:t>4</a:t>
            </a:r>
            <a:r>
              <a:rPr lang="ko-KR" altLang="en-US" sz="2000" dirty="0" smtClean="0">
                <a:latin typeface="+mn-ea"/>
              </a:rPr>
              <a:t>종류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   public : </a:t>
            </a:r>
            <a:r>
              <a:rPr lang="ko-KR" altLang="en-US" sz="2000" dirty="0" smtClean="0">
                <a:latin typeface="+mn-ea"/>
              </a:rPr>
              <a:t>어떤 클래스에서든 접근 가능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   private : </a:t>
            </a:r>
            <a:r>
              <a:rPr lang="ko-KR" altLang="en-US" sz="2000" dirty="0" smtClean="0">
                <a:latin typeface="+mn-ea"/>
              </a:rPr>
              <a:t>클래스 내부에서만 접근 가능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   protected : </a:t>
            </a:r>
            <a:r>
              <a:rPr lang="ko-KR" altLang="en-US" sz="2000" dirty="0" smtClean="0">
                <a:latin typeface="+mn-ea"/>
              </a:rPr>
              <a:t>클래스 내부와 서브클래스 에서만 접근 가능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   package : </a:t>
            </a:r>
            <a:r>
              <a:rPr lang="ko-KR" altLang="en-US" sz="2000" dirty="0" smtClean="0">
                <a:latin typeface="+mn-ea"/>
              </a:rPr>
              <a:t>클래스의 내부와 동일한 패키지의 클래스들부터 접근 가능기법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   </a:t>
            </a:r>
          </a:p>
          <a:p>
            <a:endParaRPr lang="en-US" altLang="ko-KR" sz="2200" dirty="0" smtClean="0">
              <a:latin typeface="+mn-ea"/>
            </a:endParaRPr>
          </a:p>
          <a:p>
            <a:pPr>
              <a:buNone/>
            </a:pPr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2786058"/>
            <a:ext cx="20574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2-(4) </a:t>
            </a:r>
            <a:r>
              <a:rPr lang="ko-KR" altLang="en-US" sz="2200" dirty="0" err="1" smtClean="0">
                <a:latin typeface="+mn-ea"/>
              </a:rPr>
              <a:t>스코프</a:t>
            </a:r>
            <a:r>
              <a:rPr lang="en-US" altLang="ko-KR" sz="2200" dirty="0" smtClean="0">
                <a:latin typeface="+mn-ea"/>
              </a:rPr>
              <a:t>(Scope)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속성이나 </a:t>
            </a:r>
            <a:r>
              <a:rPr lang="en-US" altLang="ko-KR" sz="2000" dirty="0" smtClean="0">
                <a:latin typeface="+mn-ea"/>
              </a:rPr>
              <a:t>method</a:t>
            </a:r>
            <a:r>
              <a:rPr lang="ko-KR" altLang="en-US" sz="2000" dirty="0" smtClean="0">
                <a:latin typeface="+mn-ea"/>
              </a:rPr>
              <a:t>가 정의하는 범위를 나타내는 것</a:t>
            </a:r>
            <a:r>
              <a:rPr lang="en-US" altLang="ko-KR" sz="2000" dirty="0" smtClean="0">
                <a:latin typeface="+mn-ea"/>
              </a:rPr>
              <a:t>.(Instance</a:t>
            </a:r>
            <a:r>
              <a:rPr lang="ko-KR" altLang="en-US" sz="2000" dirty="0" smtClean="0">
                <a:latin typeface="+mn-ea"/>
              </a:rPr>
              <a:t> </a:t>
            </a:r>
            <a:r>
              <a:rPr lang="en-US" altLang="ko-KR" sz="2000" dirty="0" smtClean="0">
                <a:latin typeface="+mn-ea"/>
              </a:rPr>
              <a:t>Scope, Class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Scope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종류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r>
              <a:rPr lang="en-US" altLang="ko-KR" sz="2000" dirty="0" smtClean="0">
                <a:latin typeface="+mn-ea"/>
              </a:rPr>
              <a:t>Instance Scope: Instance(</a:t>
            </a:r>
            <a:r>
              <a:rPr lang="ko-KR" altLang="en-US" sz="2000" dirty="0" smtClean="0">
                <a:latin typeface="+mn-ea"/>
              </a:rPr>
              <a:t>객체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단위로 속성이나 </a:t>
            </a:r>
            <a:r>
              <a:rPr lang="en-US" altLang="ko-KR" sz="2000" dirty="0" smtClean="0">
                <a:latin typeface="+mn-ea"/>
              </a:rPr>
              <a:t>method</a:t>
            </a:r>
            <a:r>
              <a:rPr lang="ko-KR" altLang="en-US" sz="2000" dirty="0" smtClean="0">
                <a:latin typeface="+mn-ea"/>
              </a:rPr>
              <a:t>의 값이</a:t>
            </a:r>
            <a:r>
              <a:rPr lang="en-US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있음을 나타냄</a:t>
            </a:r>
            <a:r>
              <a:rPr lang="en-US" altLang="ko-KR" sz="2000" b="1" dirty="0" smtClean="0">
                <a:latin typeface="+mn-ea"/>
              </a:rPr>
              <a:t>.</a:t>
            </a:r>
            <a:r>
              <a:rPr lang="en-US" altLang="ko-KR" sz="2000" dirty="0" smtClean="0">
                <a:latin typeface="+mn-ea"/>
              </a:rPr>
              <a:t>   </a:t>
            </a:r>
          </a:p>
          <a:p>
            <a:r>
              <a:rPr lang="en-US" altLang="ko-KR" sz="2000" dirty="0" smtClean="0">
                <a:latin typeface="+mn-ea"/>
              </a:rPr>
              <a:t>Class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Scope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: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Class</a:t>
            </a:r>
            <a:r>
              <a:rPr lang="ko-KR" altLang="en-US" sz="2000" dirty="0" smtClean="0">
                <a:latin typeface="+mn-ea"/>
              </a:rPr>
              <a:t> 단위에 대하여 속성이나 </a:t>
            </a:r>
            <a:r>
              <a:rPr lang="en-US" altLang="ko-KR" sz="2000" dirty="0" smtClean="0">
                <a:latin typeface="+mn-ea"/>
              </a:rPr>
              <a:t>method </a:t>
            </a:r>
            <a:r>
              <a:rPr lang="ko-KR" altLang="en-US" sz="2000" dirty="0" smtClean="0">
                <a:latin typeface="+mn-ea"/>
              </a:rPr>
              <a:t>의 값이 존재함</a:t>
            </a:r>
            <a:r>
              <a:rPr lang="en-US" altLang="ko-KR" sz="2000" dirty="0" smtClean="0">
                <a:latin typeface="+mn-ea"/>
              </a:rPr>
              <a:t> </a:t>
            </a:r>
          </a:p>
          <a:p>
            <a:r>
              <a:rPr lang="ko-KR" altLang="en-US" sz="2000" dirty="0" smtClean="0">
                <a:latin typeface="+mn-ea"/>
              </a:rPr>
              <a:t>표기법</a:t>
            </a:r>
            <a:endParaRPr lang="en-US" altLang="ko-KR" sz="2000" dirty="0" smtClean="0">
              <a:latin typeface="+mn-ea"/>
            </a:endParaRP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  Class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Scope</a:t>
            </a:r>
            <a:r>
              <a:rPr lang="ko-KR" altLang="en-US" sz="2000" dirty="0" smtClean="0">
                <a:latin typeface="+mn-ea"/>
              </a:rPr>
              <a:t> 의 속성이나 </a:t>
            </a:r>
            <a:r>
              <a:rPr lang="en-US" altLang="ko-KR" sz="2000" dirty="0" smtClean="0">
                <a:latin typeface="+mn-ea"/>
              </a:rPr>
              <a:t>method</a:t>
            </a:r>
            <a:r>
              <a:rPr lang="ko-KR" altLang="en-US" sz="2000" dirty="0" smtClean="0">
                <a:latin typeface="+mn-ea"/>
              </a:rPr>
              <a:t>에는 밑줄을 그어 나타낸다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    Instance</a:t>
            </a:r>
            <a:r>
              <a:rPr lang="ko-KR" altLang="en-US" sz="2000" dirty="0" smtClean="0">
                <a:latin typeface="+mn-ea"/>
              </a:rPr>
              <a:t> </a:t>
            </a:r>
            <a:r>
              <a:rPr lang="en-US" altLang="ko-KR" sz="2000" dirty="0" smtClean="0">
                <a:latin typeface="+mn-ea"/>
              </a:rPr>
              <a:t>Scope </a:t>
            </a:r>
            <a:r>
              <a:rPr lang="ko-KR" altLang="en-US" sz="2000" dirty="0" smtClean="0">
                <a:latin typeface="+mn-ea"/>
              </a:rPr>
              <a:t>속성이나 </a:t>
            </a:r>
            <a:r>
              <a:rPr lang="en-US" altLang="ko-KR" sz="2000" dirty="0" smtClean="0">
                <a:latin typeface="+mn-ea"/>
              </a:rPr>
              <a:t>method </a:t>
            </a:r>
            <a:r>
              <a:rPr lang="ko-KR" altLang="en-US" sz="2000" dirty="0" smtClean="0">
                <a:latin typeface="+mn-ea"/>
              </a:rPr>
              <a:t>에는 밑줄을 긋지 않는다</a:t>
            </a:r>
            <a:r>
              <a:rPr lang="en-US" altLang="ko-KR" sz="2000" dirty="0" smtClean="0">
                <a:latin typeface="+mn-ea"/>
              </a:rPr>
              <a:t>.     </a:t>
            </a: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4000504"/>
            <a:ext cx="2500330" cy="127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2-(5) </a:t>
            </a:r>
            <a:r>
              <a:rPr lang="ko-KR" altLang="en-US" sz="2200" dirty="0" smtClean="0">
                <a:latin typeface="+mn-ea"/>
              </a:rPr>
              <a:t>관계</a:t>
            </a:r>
            <a:r>
              <a:rPr lang="en-US" altLang="ko-KR" sz="2200" dirty="0" smtClean="0">
                <a:latin typeface="+mn-ea"/>
              </a:rPr>
              <a:t>(</a:t>
            </a:r>
            <a:r>
              <a:rPr lang="en-US" altLang="ko-KR" sz="2200" dirty="0" err="1" smtClean="0">
                <a:latin typeface="+mn-ea"/>
              </a:rPr>
              <a:t>RealationShip</a:t>
            </a:r>
            <a:r>
              <a:rPr lang="en-US" altLang="ko-KR" sz="2200" dirty="0" smtClean="0">
                <a:latin typeface="+mn-ea"/>
              </a:rPr>
              <a:t>)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클래스와  클래스  사이에  어떠한  관계가  있는지를  나타내는 것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클래스 사이에 관계가 그어져 있는 경우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그 </a:t>
            </a:r>
            <a:r>
              <a:rPr lang="en-US" altLang="ko-KR" sz="2000" dirty="0" smtClean="0">
                <a:latin typeface="+mn-ea"/>
              </a:rPr>
              <a:t>Instance</a:t>
            </a:r>
            <a:r>
              <a:rPr lang="ko-KR" altLang="en-US" sz="2000" dirty="0" smtClean="0">
                <a:latin typeface="+mn-ea"/>
              </a:rPr>
              <a:t> 사이에 메시지 교환이 발생함을 의미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en-US" altLang="ko-KR" sz="2000" dirty="0" smtClean="0">
                <a:latin typeface="+mn-ea"/>
              </a:rPr>
              <a:t>Instance</a:t>
            </a:r>
            <a:r>
              <a:rPr lang="ko-KR" altLang="en-US" sz="2000" dirty="0" smtClean="0">
                <a:latin typeface="+mn-ea"/>
              </a:rPr>
              <a:t> 사이에 이뤄지는 메시지 교환은 상호작용도로 표현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 </a:t>
            </a: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300" y="3714752"/>
            <a:ext cx="690541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2-(6) </a:t>
            </a:r>
            <a:r>
              <a:rPr lang="ko-KR" altLang="en-US" sz="2200" dirty="0" smtClean="0">
                <a:latin typeface="+mn-ea"/>
              </a:rPr>
              <a:t>다중도</a:t>
            </a:r>
            <a:r>
              <a:rPr lang="en-US" altLang="ko-KR" sz="2200" dirty="0" smtClean="0">
                <a:latin typeface="+mn-ea"/>
              </a:rPr>
              <a:t>(Multiplicities)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관계에 함께 표시된 다중도</a:t>
            </a:r>
            <a:r>
              <a:rPr lang="en-US" altLang="ko-KR" sz="2000" dirty="0" smtClean="0">
                <a:latin typeface="+mn-ea"/>
              </a:rPr>
              <a:t>(Multiplicities)</a:t>
            </a:r>
            <a:r>
              <a:rPr lang="ko-KR" altLang="en-US" sz="2000" dirty="0" smtClean="0">
                <a:latin typeface="+mn-ea"/>
              </a:rPr>
              <a:t>는 관계를 맺고 있는 </a:t>
            </a:r>
            <a:r>
              <a:rPr lang="en-US" altLang="ko-KR" sz="2000" dirty="0" smtClean="0">
                <a:latin typeface="+mn-ea"/>
              </a:rPr>
              <a:t>Class</a:t>
            </a:r>
            <a:r>
              <a:rPr lang="ko-KR" altLang="en-US" sz="2000" dirty="0" smtClean="0">
                <a:latin typeface="+mn-ea"/>
              </a:rPr>
              <a:t>의 </a:t>
            </a:r>
            <a:r>
              <a:rPr lang="en-US" altLang="ko-KR" sz="2000" dirty="0" smtClean="0">
                <a:latin typeface="+mn-ea"/>
              </a:rPr>
              <a:t>Instance</a:t>
            </a:r>
            <a:r>
              <a:rPr lang="ko-KR" altLang="en-US" sz="2000" dirty="0" smtClean="0">
                <a:latin typeface="+mn-ea"/>
              </a:rPr>
              <a:t> 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857496"/>
            <a:ext cx="67818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4214818"/>
            <a:ext cx="69723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Part 1. Diagram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643446"/>
            <a:ext cx="6500858" cy="175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 smtClean="0">
                <a:latin typeface="+mn-ea"/>
              </a:rPr>
              <a:t>1. Class Diagram</a:t>
            </a:r>
          </a:p>
          <a:p>
            <a:pPr>
              <a:buNone/>
            </a:pPr>
            <a:r>
              <a:rPr lang="en-US" altLang="ko-KR" sz="2200" dirty="0" smtClean="0">
                <a:latin typeface="+mn-ea"/>
              </a:rPr>
              <a:t>  2-(7) </a:t>
            </a:r>
            <a:r>
              <a:rPr lang="ko-KR" altLang="en-US" sz="2200" dirty="0" smtClean="0">
                <a:latin typeface="+mn-ea"/>
              </a:rPr>
              <a:t>유도 가능성</a:t>
            </a:r>
            <a:r>
              <a:rPr lang="en-US" altLang="ko-KR" sz="2200" dirty="0" smtClean="0">
                <a:latin typeface="+mn-ea"/>
              </a:rPr>
              <a:t>(Association End)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클래스 사이에 존재하는 관계의 일정한 방향성을 의미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클래스 관계의 방향성을 명확히 하고 싶을 때 사용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1900" dirty="0" smtClean="0">
                <a:latin typeface="+mn-ea"/>
              </a:rPr>
              <a:t>표기법</a:t>
            </a:r>
          </a:p>
          <a:p>
            <a:pPr>
              <a:buNone/>
            </a:pPr>
            <a:r>
              <a:rPr lang="ko-KR" altLang="en-US" sz="1900" dirty="0" smtClean="0">
                <a:latin typeface="+mn-ea"/>
              </a:rPr>
              <a:t>    유도가능성은 관계를 나타내는 실선의 끝에 화살표를 붙여서 기술</a:t>
            </a:r>
            <a:r>
              <a:rPr lang="en-US" altLang="ko-KR" sz="1900" dirty="0" smtClean="0">
                <a:latin typeface="+mn-ea"/>
              </a:rPr>
              <a:t>. </a:t>
            </a:r>
          </a:p>
          <a:p>
            <a:pPr>
              <a:buNone/>
            </a:pPr>
            <a:r>
              <a:rPr lang="ko-KR" altLang="en-US" sz="1900" dirty="0" smtClean="0">
                <a:latin typeface="+mn-ea"/>
              </a:rPr>
              <a:t>    유도가능성을 정확히 하지 않을 경우에는 화살표를 기술하지 않음</a:t>
            </a:r>
            <a:r>
              <a:rPr lang="en-US" altLang="ko-KR" sz="1900" dirty="0" smtClean="0">
                <a:latin typeface="+mn-ea"/>
              </a:rPr>
              <a:t>.</a:t>
            </a:r>
          </a:p>
          <a:p>
            <a:pPr>
              <a:buNone/>
            </a:pPr>
            <a:r>
              <a:rPr lang="ko-KR" altLang="en-US" sz="1900" dirty="0" smtClean="0">
                <a:latin typeface="+mn-ea"/>
              </a:rPr>
              <a:t>    유도가능성은 관계의 한쪽 끝 및 양쪽 끝에 기술가능</a:t>
            </a:r>
            <a:r>
              <a:rPr lang="en-US" altLang="ko-KR" sz="1900" dirty="0" smtClean="0">
                <a:latin typeface="+mn-ea"/>
              </a:rPr>
              <a:t>.</a:t>
            </a:r>
          </a:p>
          <a:p>
            <a:endParaRPr lang="ko-KR" altLang="en-US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494</TotalTime>
  <Words>1417</Words>
  <Application>Microsoft Office PowerPoint</Application>
  <PresentationFormat>화면 슬라이드 쇼(4:3)</PresentationFormat>
  <Paragraphs>433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가을</vt:lpstr>
      <vt:lpstr>Star uml 사용법</vt:lpstr>
      <vt:lpstr>목 차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1. Diagram</vt:lpstr>
      <vt:lpstr>Part 2. Star UML 사용법</vt:lpstr>
      <vt:lpstr>Part 2. Star UML 사용법</vt:lpstr>
      <vt:lpstr>Part 2. Star UML 사용법</vt:lpstr>
      <vt:lpstr>Part 2. Star UML 사용법</vt:lpstr>
      <vt:lpstr>Part 2. Star UML 사용법</vt:lpstr>
      <vt:lpstr>Part 2. Star UML 사용법</vt:lpstr>
      <vt:lpstr>Part 2. Star UML 사용법</vt:lpstr>
    </vt:vector>
  </TitlesOfParts>
  <Company>선문대학교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starUML - 사용법</dc:title>
  <dc:creator>IT교육원</dc:creator>
  <cp:lastModifiedBy>WoosongBIT</cp:lastModifiedBy>
  <cp:revision>64</cp:revision>
  <dcterms:created xsi:type="dcterms:W3CDTF">2010-01-21T03:06:21Z</dcterms:created>
  <dcterms:modified xsi:type="dcterms:W3CDTF">2012-05-21T12:24:14Z</dcterms:modified>
</cp:coreProperties>
</file>