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301" r:id="rId5"/>
    <p:sldId id="302" r:id="rId6"/>
    <p:sldId id="307" r:id="rId7"/>
    <p:sldId id="308" r:id="rId8"/>
    <p:sldId id="309" r:id="rId9"/>
    <p:sldId id="387" r:id="rId10"/>
    <p:sldId id="389" r:id="rId11"/>
    <p:sldId id="281" r:id="rId12"/>
    <p:sldId id="282" r:id="rId13"/>
    <p:sldId id="283" r:id="rId14"/>
    <p:sldId id="284" r:id="rId15"/>
    <p:sldId id="258" r:id="rId16"/>
    <p:sldId id="285" r:id="rId17"/>
    <p:sldId id="259" r:id="rId18"/>
    <p:sldId id="260" r:id="rId19"/>
    <p:sldId id="261" r:id="rId20"/>
    <p:sldId id="286" r:id="rId21"/>
    <p:sldId id="262" r:id="rId22"/>
    <p:sldId id="263" r:id="rId23"/>
    <p:sldId id="264" r:id="rId24"/>
    <p:sldId id="265" r:id="rId25"/>
    <p:sldId id="338" r:id="rId26"/>
    <p:sldId id="339" r:id="rId27"/>
    <p:sldId id="266" r:id="rId28"/>
    <p:sldId id="287" r:id="rId29"/>
    <p:sldId id="288" r:id="rId30"/>
    <p:sldId id="289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6" r:id="rId39"/>
    <p:sldId id="273" r:id="rId40"/>
    <p:sldId id="340" r:id="rId41"/>
    <p:sldId id="341" r:id="rId42"/>
    <p:sldId id="342" r:id="rId43"/>
    <p:sldId id="278" r:id="rId44"/>
    <p:sldId id="279" r:id="rId45"/>
    <p:sldId id="377" r:id="rId46"/>
    <p:sldId id="378" r:id="rId47"/>
    <p:sldId id="379" r:id="rId48"/>
    <p:sldId id="380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43" autoAdjust="0"/>
  </p:normalViewPr>
  <p:slideViewPr>
    <p:cSldViewPr>
      <p:cViewPr varScale="1">
        <p:scale>
          <a:sx n="96" d="100"/>
          <a:sy n="96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0" Type="http://schemas.openxmlformats.org/officeDocument/2006/relationships/slide" Target="slides/slide20.xml"/><Relationship Id="rId41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1CB3-AD39-41D4-A1CA-76D9C1348E8C}" type="datetimeFigureOut">
              <a:rPr lang="ko-KR" altLang="en-US" smtClean="0"/>
              <a:pPr/>
              <a:t>2013-04-08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81F8-A06A-491D-A4AE-19CEC3ECAB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.NET </a:t>
            </a:r>
            <a:r>
              <a:rPr lang="en-US" altLang="ko-KR" dirty="0" err="1" smtClean="0"/>
              <a:t>FrameWork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4) .NET</a:t>
            </a:r>
            <a:r>
              <a:rPr lang="ko-KR" altLang="en-US" sz="3200" dirty="0" smtClean="0"/>
              <a:t> </a:t>
            </a:r>
            <a:r>
              <a:rPr lang="en-US" altLang="ko-KR" sz="3200" dirty="0" err="1" smtClean="0"/>
              <a:t>FrameWork</a:t>
            </a:r>
            <a:r>
              <a:rPr lang="en-US" altLang="ko-KR" sz="3200" dirty="0" smtClean="0"/>
              <a:t>(.NET</a:t>
            </a:r>
            <a:r>
              <a:rPr lang="ko-KR" altLang="en-US" sz="3200" dirty="0" smtClean="0"/>
              <a:t>어셈블리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.NET </a:t>
            </a:r>
            <a:r>
              <a:rPr lang="ko-KR" altLang="en-US" sz="2000" b="1" dirty="0" smtClean="0"/>
              <a:t>바이너리의 구성 요소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r>
              <a:rPr lang="ko-KR" altLang="en-US" sz="1600" dirty="0" smtClean="0"/>
              <a:t>표준 </a:t>
            </a:r>
            <a:r>
              <a:rPr lang="en-US" altLang="ko-KR" sz="1600" dirty="0" smtClean="0"/>
              <a:t>Windows </a:t>
            </a:r>
            <a:r>
              <a:rPr lang="ko-KR" altLang="en-US" sz="1600" dirty="0" smtClean="0"/>
              <a:t>파일 헤더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비관리</a:t>
            </a:r>
            <a:r>
              <a:rPr lang="ko-KR" altLang="en-US" sz="1600" dirty="0" smtClean="0"/>
              <a:t> 바이너리 헤더와 거의 동일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해당 모듈이 </a:t>
            </a:r>
            <a:r>
              <a:rPr lang="en-US" altLang="ko-KR" sz="1600" dirty="0" smtClean="0"/>
              <a:t>Windows </a:t>
            </a:r>
            <a:r>
              <a:rPr lang="ko-KR" altLang="en-US" sz="1600" dirty="0" smtClean="0"/>
              <a:t>운영체제에 의해서 사용될 수 있다는 것을 나타냄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	dumpbin.exe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/headers 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Win32 </a:t>
            </a:r>
            <a:r>
              <a:rPr lang="ko-KR" altLang="en-US" sz="1600" dirty="0" smtClean="0"/>
              <a:t>헤더 확인 가능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파일을 관리 모듈로 표시하는 </a:t>
            </a:r>
            <a:r>
              <a:rPr lang="en-US" altLang="ko-KR" sz="1600" dirty="0" smtClean="0"/>
              <a:t>CLR </a:t>
            </a:r>
            <a:r>
              <a:rPr lang="ko-KR" altLang="en-US" sz="1600" dirty="0" smtClean="0"/>
              <a:t>헤더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CLR</a:t>
            </a:r>
            <a:r>
              <a:rPr lang="ko-KR" altLang="en-US" sz="1600" dirty="0" smtClean="0"/>
              <a:t>에 의해서 로드될 수 있도록 모든 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파일들이 지원해야 하는 정보의 블록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런타임이 해당 관리 파일의 구조를 이해하는 데 필요한 플래그 정의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(</a:t>
            </a:r>
            <a:r>
              <a:rPr lang="ko-KR" altLang="en-US" sz="1600" dirty="0" smtClean="0"/>
              <a:t>메타데이터위치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 내부 리소스를 나타내는 플래그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런타임 버전을 나타내는 플래그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공개 </a:t>
            </a:r>
            <a:r>
              <a:rPr lang="ko-KR" altLang="en-US" sz="1600" dirty="0" err="1" smtClean="0"/>
              <a:t>키값</a:t>
            </a:r>
            <a:r>
              <a:rPr lang="en-US" altLang="ko-KR" sz="1600" dirty="0" smtClean="0"/>
              <a:t>…)</a:t>
            </a:r>
          </a:p>
          <a:p>
            <a:pPr lvl="1"/>
            <a:r>
              <a:rPr lang="en-US" altLang="ko-KR" sz="1600" dirty="0" smtClean="0"/>
              <a:t>CIL 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소스코드를 </a:t>
            </a:r>
            <a:r>
              <a:rPr lang="ko-KR" altLang="en-US" sz="1600" dirty="0" err="1" smtClean="0"/>
              <a:t>컴파일하여</a:t>
            </a:r>
            <a:r>
              <a:rPr lang="ko-KR" altLang="en-US" sz="1600" dirty="0" smtClean="0"/>
              <a:t> 생성된 코드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형식 메타데이터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소스 코드에 정의된 형과 </a:t>
            </a:r>
            <a:r>
              <a:rPr lang="ko-KR" altLang="en-US" sz="1600" dirty="0" err="1" smtClean="0"/>
              <a:t>맴버</a:t>
            </a:r>
            <a:r>
              <a:rPr lang="ko-KR" altLang="en-US" sz="1600" dirty="0" smtClean="0"/>
              <a:t> 및 소스 코드에서 참고하고 있는 형과 </a:t>
            </a:r>
            <a:r>
              <a:rPr lang="ko-KR" altLang="en-US" sz="1600" dirty="0" err="1" smtClean="0"/>
              <a:t>맴버</a:t>
            </a:r>
            <a:r>
              <a:rPr lang="ko-KR" altLang="en-US" sz="1600" dirty="0" smtClean="0"/>
              <a:t> 기술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어셈블리 </a:t>
            </a:r>
            <a:r>
              <a:rPr lang="ko-KR" altLang="en-US" sz="1600" dirty="0" err="1" smtClean="0"/>
              <a:t>매니페스트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어셈블리에 있는 각 모듈들이 기록됨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버전 정해짐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자신의 설명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4) .NET </a:t>
            </a:r>
            <a:r>
              <a:rPr lang="en-US" altLang="ko-KR" sz="3200" dirty="0" err="1" smtClean="0"/>
              <a:t>FrameWork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관련 용어 설</a:t>
            </a:r>
            <a:r>
              <a:rPr lang="ko-KR" altLang="en-US" sz="1800" b="1" dirty="0"/>
              <a:t>명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en-US" altLang="ko-KR" sz="1600" b="1" dirty="0" smtClean="0"/>
              <a:t>.NET </a:t>
            </a:r>
            <a:r>
              <a:rPr lang="ko-KR" altLang="en-US" sz="1600" b="1" dirty="0" smtClean="0"/>
              <a:t>런타임 </a:t>
            </a:r>
            <a:r>
              <a:rPr lang="en-US" altLang="ko-KR" sz="1600" b="1" dirty="0" smtClean="0"/>
              <a:t>( CLR : Common Language Runtime)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실제로 코드를 관리하는 부분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프로그램을 메모리에 적재하고 실행시킴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프로그램이 필요로 하는 모든 서비스를 지원해 주는 부분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관리 코드 </a:t>
            </a:r>
            <a:r>
              <a:rPr lang="en-US" altLang="ko-KR" sz="1600" b="1" dirty="0" smtClean="0"/>
              <a:t>( managed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Code)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.NET  </a:t>
            </a:r>
            <a:r>
              <a:rPr lang="ko-KR" altLang="en-US" sz="1600" dirty="0" smtClean="0"/>
              <a:t>환경 내에서 구동하도록 디자인된 모든 코드를 말함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.NET </a:t>
            </a:r>
            <a:r>
              <a:rPr lang="ko-KR" altLang="en-US" sz="1600" dirty="0" smtClean="0"/>
              <a:t>외부의  </a:t>
            </a:r>
            <a:r>
              <a:rPr lang="en-US" altLang="ko-KR" sz="1600" dirty="0" smtClean="0"/>
              <a:t>Windows</a:t>
            </a:r>
            <a:r>
              <a:rPr lang="ko-KR" altLang="en-US" sz="1600" dirty="0" smtClean="0"/>
              <a:t>에서 구동하는 코드들은 비관리 코드</a:t>
            </a:r>
            <a:r>
              <a:rPr lang="en-US" altLang="ko-KR" sz="1600" dirty="0" smtClean="0"/>
              <a:t>( unmanaged code)</a:t>
            </a:r>
            <a:r>
              <a:rPr lang="ko-KR" altLang="en-US" sz="1600" dirty="0" err="1" smtClean="0"/>
              <a:t>라고함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(IL : Intermediate Language)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런타임이 코드를 메모리에 적재하고 실행시킬 때 해석되는 언어의 형태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관리 코드를 </a:t>
            </a:r>
            <a:r>
              <a:rPr lang="ko-KR" altLang="en-US" sz="1600" dirty="0" err="1" smtClean="0"/>
              <a:t>컴파일할</a:t>
            </a:r>
            <a:r>
              <a:rPr lang="ko-KR" altLang="en-US" sz="1600" dirty="0" smtClean="0"/>
              <a:t> 때 컴파일러는 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을 생성시킴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CLR</a:t>
            </a:r>
            <a:r>
              <a:rPr lang="ko-KR" altLang="en-US" sz="1600" dirty="0" smtClean="0"/>
              <a:t>은 코드가 실제로 실행되기 전에 컴파일의 마지막 단계를 다룸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은 원시 기계어로 매우 빠르게 컴파일 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동시에  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의 기능을 지원하도록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고안되어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4) .NET </a:t>
            </a:r>
            <a:r>
              <a:rPr lang="en-US" altLang="ko-KR" sz="3200" dirty="0" err="1" smtClean="0"/>
              <a:t>FrameWork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관련 용어 설</a:t>
            </a:r>
            <a:r>
              <a:rPr lang="ko-KR" altLang="en-US" sz="1800" b="1" dirty="0"/>
              <a:t>명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en-US" altLang="ko-KR" sz="1600" b="1" dirty="0"/>
              <a:t>(</a:t>
            </a:r>
            <a:r>
              <a:rPr lang="en-US" altLang="ko-KR" sz="1600" b="1" dirty="0" smtClean="0"/>
              <a:t>CTS : Common Type System)</a:t>
            </a:r>
          </a:p>
          <a:p>
            <a:pPr lvl="1">
              <a:buNone/>
            </a:pPr>
            <a:r>
              <a:rPr lang="ko-KR" altLang="en-US" sz="1600" dirty="0" smtClean="0"/>
              <a:t>    언어의 상호 </a:t>
            </a:r>
            <a:r>
              <a:rPr lang="ko-KR" altLang="en-US" sz="1600" dirty="0" err="1" smtClean="0"/>
              <a:t>운용성을</a:t>
            </a:r>
            <a:r>
              <a:rPr lang="ko-KR" altLang="en-US" sz="1600" dirty="0" smtClean="0"/>
              <a:t> 제공하기 위해서 모든 언어들이 따라야 하는 표준 데이터 형식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CTS </a:t>
            </a:r>
            <a:r>
              <a:rPr lang="ko-KR" altLang="en-US" sz="1600" dirty="0" smtClean="0"/>
              <a:t>는 이 형식을 정의하는 시스템이며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클래스를 정의하는 규칙을 제공함</a:t>
            </a:r>
            <a:r>
              <a:rPr lang="en-US" altLang="ko-KR" sz="1600" dirty="0" smtClean="0"/>
              <a:t>  </a:t>
            </a:r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.NET </a:t>
            </a:r>
            <a:r>
              <a:rPr lang="ko-KR" altLang="en-US" sz="1600" b="1" dirty="0" smtClean="0"/>
              <a:t>기본 클래스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 smtClean="0"/>
              <a:t>윈폼을</a:t>
            </a:r>
            <a:r>
              <a:rPr lang="ko-KR" altLang="en-US" sz="1600" dirty="0" smtClean="0"/>
              <a:t> 표시하고</a:t>
            </a:r>
            <a:r>
              <a:rPr lang="en-US" altLang="ko-KR" sz="1600" dirty="0" smtClean="0"/>
              <a:t>, Windows</a:t>
            </a:r>
            <a:r>
              <a:rPr lang="ko-KR" altLang="en-US" sz="1600" dirty="0" smtClean="0"/>
              <a:t>기본 서비스에 액세스하고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I/O, </a:t>
            </a:r>
            <a:r>
              <a:rPr lang="ko-KR" altLang="en-US" sz="1600" dirty="0" err="1" smtClean="0"/>
              <a:t>네트웤과</a:t>
            </a:r>
            <a:r>
              <a:rPr lang="ko-KR" altLang="en-US" sz="1600" dirty="0" smtClean="0"/>
              <a:t> 인터넷에 접속하고</a:t>
            </a:r>
            <a:r>
              <a:rPr lang="en-US" altLang="ko-KR" sz="1600" dirty="0" smtClean="0"/>
              <a:t>, DB Source</a:t>
            </a:r>
            <a:r>
              <a:rPr lang="ko-KR" altLang="en-US" sz="1600" dirty="0" smtClean="0"/>
              <a:t>에 액세스하는 등 매우 다양한 분야의 작업을 처리하기 위해 만들어진 확장성 좋은 라이브러리</a:t>
            </a:r>
            <a:r>
              <a:rPr lang="en-US" altLang="ko-KR" sz="1600" dirty="0" smtClean="0"/>
              <a:t>    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어셈블리</a:t>
            </a:r>
            <a:r>
              <a:rPr lang="en-US" altLang="ko-KR" sz="1600" b="1" dirty="0" smtClean="0"/>
              <a:t>(Assembly)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 smtClean="0"/>
              <a:t>컴파일된</a:t>
            </a:r>
            <a:r>
              <a:rPr lang="ko-KR" altLang="en-US" sz="1600" dirty="0" smtClean="0"/>
              <a:t> 관리 코드가 저장되는 단위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기존의 실행 파일이나 </a:t>
            </a:r>
            <a:r>
              <a:rPr lang="en-US" altLang="ko-KR" sz="1600" dirty="0" smtClean="0"/>
              <a:t>DLL </a:t>
            </a:r>
            <a:r>
              <a:rPr lang="ko-KR" altLang="en-US" sz="1600" dirty="0" smtClean="0"/>
              <a:t>과 비슷하기도 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자기 자신의 정보를 가진다는 중요한 차이점 존재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어셈블리는 메타데이터</a:t>
            </a:r>
            <a:r>
              <a:rPr lang="en-US" altLang="ko-KR" sz="1600" dirty="0" smtClean="0"/>
              <a:t>(metadata)</a:t>
            </a:r>
            <a:r>
              <a:rPr lang="ko-KR" altLang="en-US" sz="1600" dirty="0" smtClean="0"/>
              <a:t>라고 하는 것을 포함하고 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메타데이터는 어셈블리와 그 내부의 모든 데이터 형식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자세하게 묘사하고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어셈블리는 하나 혹은 다수의 응용프로그램에서 동시에 액세스가 가능함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4) .NET </a:t>
            </a:r>
            <a:r>
              <a:rPr lang="en-US" altLang="ko-KR" sz="3200" dirty="0" err="1" smtClean="0"/>
              <a:t>FrameWork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관련 용어 설</a:t>
            </a:r>
            <a:r>
              <a:rPr lang="ko-KR" altLang="en-US" sz="1800" b="1" dirty="0"/>
              <a:t>명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어셈블리 캐시</a:t>
            </a:r>
            <a:r>
              <a:rPr lang="en-US" altLang="ko-KR" sz="1600" b="1" dirty="0" smtClean="0"/>
              <a:t>(Assembly Cache)</a:t>
            </a:r>
          </a:p>
          <a:p>
            <a:pPr lvl="1">
              <a:buNone/>
            </a:pPr>
            <a:r>
              <a:rPr lang="ko-KR" altLang="en-US" sz="1600" dirty="0" smtClean="0"/>
              <a:t>    공유 어셈블리가 저장되는 디스크의 영역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(CLS : Common Language Specification)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어떠한 언어에서도 코드가 액세스 가능함을 보장하는 최소한의 표준 규약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을 지원하는 모든 컴파일러는  </a:t>
            </a:r>
            <a:r>
              <a:rPr lang="en-US" altLang="ko-KR" sz="1600" dirty="0" smtClean="0"/>
              <a:t>CLS</a:t>
            </a:r>
            <a:r>
              <a:rPr lang="ko-KR" altLang="en-US" sz="1600" dirty="0" smtClean="0"/>
              <a:t>를 지원해야 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만일 어셈블리에 </a:t>
            </a:r>
            <a:r>
              <a:rPr lang="en-US" altLang="ko-KR" sz="1600" dirty="0" smtClean="0"/>
              <a:t>CLS</a:t>
            </a:r>
            <a:r>
              <a:rPr lang="ko-KR" altLang="en-US" sz="1600" dirty="0" smtClean="0"/>
              <a:t>와 호환되지 않는 코드가 포함되어 있다면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그것은 특정 언어에서는 사용될 수 </a:t>
            </a:r>
            <a:r>
              <a:rPr lang="ko-KR" altLang="en-US" sz="1600" dirty="0" err="1" smtClean="0"/>
              <a:t>없을수도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/>
            <a:r>
              <a:rPr lang="ko-KR" altLang="en-US" sz="1600" b="1" dirty="0" err="1" smtClean="0"/>
              <a:t>리플렉션</a:t>
            </a:r>
            <a:r>
              <a:rPr lang="en-US" altLang="ko-KR" sz="1600" b="1" dirty="0" smtClean="0"/>
              <a:t>(Reflection)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어셈블리는 자기 자신의 모든 정보를 가지고 있으므로 이론적으로는 프로그램을 이용하여 어셈블리의 메타데이터에 액세스할 수 있다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실제로 어떤 기본 클래스는 이것을 위해서 디자인되었고 이 기술을 </a:t>
            </a:r>
            <a:r>
              <a:rPr lang="ko-KR" altLang="en-US" sz="1600" dirty="0" err="1" smtClean="0"/>
              <a:t>리플렉션이라</a:t>
            </a:r>
            <a:r>
              <a:rPr lang="ko-KR" altLang="en-US" sz="1600" dirty="0" smtClean="0"/>
              <a:t> 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4) .NET </a:t>
            </a:r>
            <a:r>
              <a:rPr lang="en-US" altLang="ko-KR" sz="3200" dirty="0" err="1" smtClean="0"/>
              <a:t>FrameWork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관련 용어 설</a:t>
            </a:r>
            <a:r>
              <a:rPr lang="ko-KR" altLang="en-US" sz="1800" b="1" dirty="0"/>
              <a:t>명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en-US" altLang="ko-KR" sz="1600" b="1" dirty="0" smtClean="0"/>
              <a:t>(JIT : Just –In-Time)  </a:t>
            </a:r>
            <a:r>
              <a:rPr lang="ko-KR" altLang="en-US" sz="1600" b="1" dirty="0" smtClean="0"/>
              <a:t>컴파일</a:t>
            </a:r>
            <a:endParaRPr lang="en-US" altLang="ko-KR" sz="1600" b="1" dirty="0" smtClean="0"/>
          </a:p>
          <a:p>
            <a:pPr lvl="1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로부터 원시 기계어로 </a:t>
            </a:r>
            <a:r>
              <a:rPr lang="ko-KR" altLang="en-US" sz="1600" dirty="0" err="1" smtClean="0"/>
              <a:t>컴파일하는</a:t>
            </a:r>
            <a:r>
              <a:rPr lang="ko-KR" altLang="en-US" sz="1600" dirty="0" smtClean="0"/>
              <a:t> 마지막 단계의 프로세스를 묘사하는 말임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이는 요구된 코드의 일부분만이 컴파일된다고 해서 붙여진 이름임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b="1" dirty="0" err="1" smtClean="0"/>
              <a:t>매니페스트</a:t>
            </a:r>
            <a:r>
              <a:rPr lang="en-US" altLang="ko-KR" sz="1600" b="1" dirty="0" smtClean="0"/>
              <a:t>(Manifest)</a:t>
            </a:r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어셈블리 안에 메타데이터가 저장되는 공간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	</a:t>
            </a: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응용프로그램 도메인</a:t>
            </a:r>
            <a:r>
              <a:rPr lang="en-US" altLang="ko-KR" sz="1600" b="1" dirty="0" smtClean="0"/>
              <a:t>(Application Domain)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CLR </a:t>
            </a:r>
            <a:r>
              <a:rPr lang="ko-KR" altLang="en-US" sz="1600" dirty="0" smtClean="0"/>
              <a:t>은 각각 다른 코드가 같은 프로세스 공간 안에서 실행될 수 있도록 허용함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CLR 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실행에 앞서 각각의 코드가 아무런 문제없이 잘 동작한다는 것을 보장하기 위한 </a:t>
            </a:r>
            <a:r>
              <a:rPr lang="en-US" altLang="ko-KR" sz="1600" dirty="0" smtClean="0"/>
              <a:t>IL </a:t>
            </a:r>
            <a:r>
              <a:rPr lang="ko-KR" altLang="en-US" sz="1600" dirty="0" smtClean="0"/>
              <a:t>의 형식 시스템을 사용하여 코드 단위로 구분하는데 이러한 구분 단위를 말함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/>
            <a:r>
              <a:rPr lang="ko-KR" altLang="en-US" sz="1600" b="1" dirty="0" err="1" smtClean="0"/>
              <a:t>가비지</a:t>
            </a:r>
            <a:r>
              <a:rPr lang="ko-KR" altLang="en-US" sz="1600" b="1" dirty="0" smtClean="0"/>
              <a:t> 컬렉션</a:t>
            </a:r>
            <a:r>
              <a:rPr lang="en-US" altLang="ko-KR" sz="1600" b="1" dirty="0" smtClean="0"/>
              <a:t>(Garbage Collection)</a:t>
            </a:r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더 이상 </a:t>
            </a:r>
            <a:r>
              <a:rPr lang="ko-KR" altLang="en-US" sz="1600" dirty="0" err="1" smtClean="0"/>
              <a:t>필요없는</a:t>
            </a:r>
            <a:r>
              <a:rPr lang="ko-KR" altLang="en-US" sz="1600" dirty="0" smtClean="0"/>
              <a:t> 메모리를 자동으로 해지해 주는 작업을 의미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CLR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의해 수행됨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때문에 </a:t>
            </a:r>
            <a:r>
              <a:rPr lang="ko-KR" altLang="en-US" sz="1600" dirty="0" err="1" smtClean="0"/>
              <a:t>필요없는</a:t>
            </a:r>
            <a:r>
              <a:rPr lang="ko-KR" altLang="en-US" sz="1600" dirty="0" smtClean="0"/>
              <a:t> 메모리를 응용프로그램이 해지해야 하는 부담이 </a:t>
            </a:r>
            <a:r>
              <a:rPr lang="ko-KR" altLang="en-US" sz="1600" dirty="0" err="1" smtClean="0"/>
              <a:t>줄어듬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5)  </a:t>
            </a:r>
            <a:r>
              <a:rPr lang="ko-KR" altLang="en-US" sz="3200" dirty="0" smtClean="0"/>
              <a:t>프로그램 컴파일과 실행 과정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715436" cy="5643602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785926"/>
            <a:ext cx="1571636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IL </a:t>
            </a:r>
            <a:r>
              <a:rPr lang="ko-KR" altLang="en-US" sz="1400" dirty="0" smtClean="0"/>
              <a:t>코드를 포함하는 어셈블리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214942" y="3143248"/>
            <a:ext cx="3643338" cy="2786082"/>
          </a:xfrm>
          <a:prstGeom prst="rect">
            <a:avLst/>
          </a:prstGeom>
          <a:solidFill>
            <a:schemeClr val="bg2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CLR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조직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5140" y="6143644"/>
            <a:ext cx="2143140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COM </a:t>
            </a:r>
            <a:r>
              <a:rPr lang="ko-KR" altLang="en-US" sz="1400" dirty="0" smtClean="0"/>
              <a:t>컴포넌트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3264099"/>
            <a:ext cx="1785950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 err="1" smtClean="0"/>
              <a:t>로드된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어셈브리들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57818" y="3760777"/>
            <a:ext cx="3429024" cy="954107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JIT  </a:t>
            </a:r>
            <a:r>
              <a:rPr lang="ko-KR" altLang="en-US" sz="1400" dirty="0" smtClean="0"/>
              <a:t>컴파일</a:t>
            </a:r>
            <a:endParaRPr lang="en-US" altLang="ko-KR" sz="1400" dirty="0" smtClean="0"/>
          </a:p>
          <a:p>
            <a:r>
              <a:rPr lang="ko-KR" altLang="en-US" sz="1400" dirty="0" smtClean="0"/>
              <a:t>허용된 보안 권한</a:t>
            </a:r>
            <a:endParaRPr lang="en-US" altLang="ko-KR" sz="1400" dirty="0" smtClean="0"/>
          </a:p>
          <a:p>
            <a:r>
              <a:rPr lang="ko-KR" altLang="en-US" sz="1400" dirty="0" smtClean="0"/>
              <a:t>점검된 메모리 형식 안전성</a:t>
            </a:r>
            <a:endParaRPr lang="en-US" altLang="ko-KR" sz="1400" dirty="0" smtClean="0"/>
          </a:p>
          <a:p>
            <a:r>
              <a:rPr lang="ko-KR" altLang="en-US" sz="1400" dirty="0" smtClean="0"/>
              <a:t>응용프로그램 도메인 생성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57818" y="5050049"/>
            <a:ext cx="3429024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컬렉터가</a:t>
            </a:r>
            <a:r>
              <a:rPr lang="ko-KR" altLang="en-US" sz="1400" dirty="0" smtClean="0"/>
              <a:t> 리소스 정리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7818" y="5429264"/>
            <a:ext cx="3429024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COM </a:t>
            </a:r>
            <a:r>
              <a:rPr lang="ko-KR" altLang="en-US" sz="1400" dirty="0" smtClean="0"/>
              <a:t>상호 운용 서비스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6314" y="1785926"/>
            <a:ext cx="1571636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IL </a:t>
            </a:r>
            <a:r>
              <a:rPr lang="ko-KR" altLang="en-US" sz="1400" dirty="0" smtClean="0"/>
              <a:t>코드를 포함하는 어셈블리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00892" y="2357430"/>
            <a:ext cx="1785950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.NET </a:t>
            </a:r>
            <a:r>
              <a:rPr lang="ko-KR" altLang="en-US" sz="1400" dirty="0" smtClean="0"/>
              <a:t>기본 클래스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071670" y="4429132"/>
            <a:ext cx="2143140" cy="1571636"/>
          </a:xfrm>
          <a:prstGeom prst="rect">
            <a:avLst/>
          </a:prstGeom>
          <a:solidFill>
            <a:schemeClr val="accent1">
              <a:lumMod val="60000"/>
              <a:lumOff val="4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3108" y="5072074"/>
            <a:ext cx="2000264" cy="73866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 smtClean="0"/>
              <a:t>응용 프로그램 도메인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여기에 코드가 실행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4214810" y="5214950"/>
            <a:ext cx="1000132" cy="110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4214811" y="5561127"/>
            <a:ext cx="1000132" cy="110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 flipH="1" flipV="1">
            <a:off x="8036743" y="6036487"/>
            <a:ext cx="214314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>
            <a:off x="3143241" y="3929066"/>
            <a:ext cx="2071702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5" idx="0"/>
          </p:cNvCxnSpPr>
          <p:nvPr/>
        </p:nvCxnSpPr>
        <p:spPr>
          <a:xfrm rot="5400000">
            <a:off x="2893208" y="4179098"/>
            <a:ext cx="500066" cy="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 flipH="1" flipV="1">
            <a:off x="1177901" y="2821777"/>
            <a:ext cx="929488" cy="79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43042" y="3286124"/>
            <a:ext cx="35719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5400000">
            <a:off x="5287174" y="2714620"/>
            <a:ext cx="856462" cy="79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5715008" y="2500306"/>
            <a:ext cx="1285884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5715008" y="2855908"/>
            <a:ext cx="214314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8" idx="0"/>
          </p:cNvCxnSpPr>
          <p:nvPr/>
        </p:nvCxnSpPr>
        <p:spPr>
          <a:xfrm rot="16200000" flipV="1">
            <a:off x="7672707" y="3042938"/>
            <a:ext cx="406603" cy="3571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2571736" y="2000240"/>
            <a:ext cx="2214578" cy="1588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7488" y="1643050"/>
            <a:ext cx="171451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CTS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CLS</a:t>
            </a:r>
            <a:r>
              <a:rPr lang="ko-KR" altLang="en-US" sz="1400" dirty="0" smtClean="0"/>
              <a:t>를 통한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언어 상호 </a:t>
            </a:r>
            <a:r>
              <a:rPr lang="ko-KR" altLang="en-US" sz="1400" dirty="0" err="1" smtClean="0"/>
              <a:t>운용성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57158" y="3714752"/>
            <a:ext cx="7143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실 행</a:t>
            </a:r>
            <a:endParaRPr lang="ko-KR" altLang="en-US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85720" y="1500174"/>
            <a:ext cx="10001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컴파일</a:t>
            </a:r>
            <a:endParaRPr lang="ko-KR" altLang="en-US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142976" y="1071546"/>
            <a:ext cx="14287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C# </a:t>
            </a:r>
            <a:r>
              <a:rPr lang="ko-KR" altLang="en-US" sz="1600" b="1" dirty="0" smtClean="0"/>
              <a:t>소스 코드</a:t>
            </a:r>
            <a:endParaRPr lang="ko-KR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500562" y="1090182"/>
            <a:ext cx="19288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VB.NET </a:t>
            </a:r>
            <a:r>
              <a:rPr lang="ko-KR" altLang="en-US" sz="1600" b="1" dirty="0" smtClean="0"/>
              <a:t>소스 코드</a:t>
            </a:r>
            <a:endParaRPr lang="ko-KR" altLang="en-US" sz="1600" b="1" dirty="0"/>
          </a:p>
        </p:txBody>
      </p:sp>
      <p:cxnSp>
        <p:nvCxnSpPr>
          <p:cNvPr id="73" name="직선 화살표 연결선 72"/>
          <p:cNvCxnSpPr/>
          <p:nvPr/>
        </p:nvCxnSpPr>
        <p:spPr>
          <a:xfrm rot="5400000">
            <a:off x="5251058" y="1606934"/>
            <a:ext cx="357190" cy="79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>
            <a:off x="1464050" y="1535496"/>
            <a:ext cx="357190" cy="79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5)  </a:t>
            </a:r>
            <a:r>
              <a:rPr lang="ko-KR" altLang="en-US" sz="3200" dirty="0" smtClean="0"/>
              <a:t>프로그램 컴파일과 실행 과정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컴파일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컴파일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프로그램이 실행되기 위해서는 먼저 코드를 </a:t>
            </a:r>
            <a:r>
              <a:rPr lang="ko-KR" altLang="en-US" sz="1600" b="1" dirty="0" err="1" smtClean="0"/>
              <a:t>컴파일해야</a:t>
            </a:r>
            <a:r>
              <a:rPr lang="ko-KR" altLang="en-US" sz="1600" b="1" dirty="0" smtClean="0"/>
              <a:t> 함</a:t>
            </a:r>
            <a:endParaRPr lang="en-US" altLang="ko-KR" sz="1600" b="1" dirty="0" smtClean="0"/>
          </a:p>
          <a:p>
            <a:pPr lvl="1">
              <a:buNone/>
            </a:pPr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컴파일된</a:t>
            </a:r>
            <a:r>
              <a:rPr lang="ko-KR" altLang="en-US" sz="1600" dirty="0" smtClean="0"/>
              <a:t> 코드는 메모리에 적재되어야 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DLL</a:t>
            </a:r>
            <a:r>
              <a:rPr lang="ko-KR" altLang="en-US" sz="1600" dirty="0" smtClean="0"/>
              <a:t>이나 실행 파일과는 달리 컴파일된 코드는 원시 기계어 코드가 아닌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자바의 바이트 코드와 같은 </a:t>
            </a:r>
            <a:r>
              <a:rPr lang="en-US" altLang="ko-KR" sz="1600" dirty="0" smtClean="0"/>
              <a:t>MSIL(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IL) </a:t>
            </a:r>
            <a:r>
              <a:rPr lang="ko-KR" altLang="en-US" sz="1600" dirty="0" smtClean="0"/>
              <a:t>코드를 가지고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이것은 원시 기계어로 재빨리 변환</a:t>
            </a:r>
            <a:r>
              <a:rPr lang="en-US" altLang="ko-KR" sz="1600" dirty="0" smtClean="0"/>
              <a:t>(JIT </a:t>
            </a:r>
            <a:r>
              <a:rPr lang="ko-KR" altLang="en-US" sz="1600" dirty="0" smtClean="0"/>
              <a:t>컴파일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될 수 있는 가장 하부 계층의 언어임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b="1" dirty="0" err="1" smtClean="0"/>
              <a:t>컴파일된</a:t>
            </a:r>
            <a:r>
              <a:rPr lang="ko-KR" altLang="en-US" sz="1600" b="1" dirty="0" smtClean="0"/>
              <a:t> 프로그램은 여러 개의 어셈블리가 하나로 묶여진 형태로 구성됨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각각의 어셈블리는 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코드를 포함하고 </a:t>
            </a:r>
            <a:r>
              <a:rPr lang="ko-KR" altLang="en-US" sz="1600" dirty="0" err="1" smtClean="0"/>
              <a:t>있슴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어셈블리 내의 데이터 형식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&amp;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설명하기 위한 메타데이터를 가짐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소프트웨어 패키지의 구성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과거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실행 </a:t>
            </a:r>
            <a:r>
              <a:rPr lang="ko-KR" altLang="en-US" sz="1600" dirty="0" err="1" smtClean="0"/>
              <a:t>진입점을</a:t>
            </a:r>
            <a:r>
              <a:rPr lang="ko-KR" altLang="en-US" sz="1600" dirty="0" smtClean="0"/>
              <a:t> 갖고 있는 주요 프로그램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다수의 라이브러리 </a:t>
            </a:r>
            <a:r>
              <a:rPr lang="en-US" altLang="ko-KR" sz="1600" dirty="0" smtClean="0"/>
              <a:t>+ COM </a:t>
            </a:r>
            <a:r>
              <a:rPr lang="ko-KR" altLang="en-US" sz="1600" dirty="0" smtClean="0"/>
              <a:t>컴포넌트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.NET </a:t>
            </a:r>
            <a:r>
              <a:rPr lang="ko-KR" altLang="en-US" sz="1600" dirty="0" smtClean="0"/>
              <a:t>소프트웨어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여러 개의 어셈블리로 구성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 1) </a:t>
            </a:r>
            <a:r>
              <a:rPr lang="ko-KR" altLang="en-US" sz="1600" dirty="0" smtClean="0"/>
              <a:t>하나는 주요 프로그램의 실행 </a:t>
            </a:r>
            <a:r>
              <a:rPr lang="ko-KR" altLang="en-US" sz="1600" dirty="0" err="1" smtClean="0"/>
              <a:t>진입점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앞그림의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C#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2) </a:t>
            </a:r>
            <a:r>
              <a:rPr lang="ko-KR" altLang="en-US" sz="1600" dirty="0" smtClean="0"/>
              <a:t>그 외의 것들은 라이브러리의 역할 수행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앞 그림의 </a:t>
            </a:r>
            <a:r>
              <a:rPr lang="en-US" altLang="ko-KR" sz="1600" dirty="0" smtClean="0"/>
              <a:t>VB.NET </a:t>
            </a:r>
            <a:r>
              <a:rPr lang="ko-KR" altLang="en-US" sz="1600" dirty="0" smtClean="0"/>
              <a:t>코드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</a:p>
          <a:p>
            <a:pPr lvl="1"/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5)  </a:t>
            </a:r>
            <a:r>
              <a:rPr lang="ko-KR" altLang="en-US" sz="3200" dirty="0" smtClean="0"/>
              <a:t>프로그램 컴파일과 실행 과정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실</a:t>
            </a:r>
            <a:r>
              <a:rPr lang="ko-KR" altLang="en-US" sz="3200" dirty="0"/>
              <a:t>행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b="1" dirty="0" smtClean="0"/>
              <a:t>실 행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프로그램 </a:t>
            </a:r>
            <a:r>
              <a:rPr lang="ko-KR" altLang="en-US" sz="1600" b="1" dirty="0" err="1" smtClean="0"/>
              <a:t>실행시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.NET</a:t>
            </a:r>
            <a:r>
              <a:rPr lang="ko-KR" altLang="en-US" sz="1600" b="1" dirty="0" smtClean="0"/>
              <a:t>런타임은 주요 프로그램 </a:t>
            </a:r>
            <a:r>
              <a:rPr lang="ko-KR" altLang="en-US" sz="1600" b="1" dirty="0" err="1" smtClean="0"/>
              <a:t>진입점을</a:t>
            </a:r>
            <a:r>
              <a:rPr lang="ko-KR" altLang="en-US" sz="1600" b="1" dirty="0" smtClean="0"/>
              <a:t> 가지고 있는 </a:t>
            </a:r>
            <a:r>
              <a:rPr lang="ko-KR" altLang="en-US" sz="1600" b="1" dirty="0" err="1" smtClean="0"/>
              <a:t>첫번째</a:t>
            </a:r>
            <a:r>
              <a:rPr lang="ko-KR" altLang="en-US" sz="1600" b="1" dirty="0" smtClean="0"/>
              <a:t> 어셈블리를 적재함 </a:t>
            </a:r>
            <a:endParaRPr lang="en-US" altLang="ko-KR" sz="1600" b="1" dirty="0" smtClean="0"/>
          </a:p>
          <a:p>
            <a:pPr lvl="1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CLR</a:t>
            </a:r>
            <a:r>
              <a:rPr lang="ko-KR" altLang="en-US" sz="1600" dirty="0" smtClean="0"/>
              <a:t>에 의해 보안 권한을 검사한다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CLR</a:t>
            </a:r>
            <a:r>
              <a:rPr lang="ko-KR" altLang="en-US" sz="1600" dirty="0" smtClean="0"/>
              <a:t>에 의해 코드의 메모리 형식 안정성을 보장한다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CLR</a:t>
            </a:r>
            <a:r>
              <a:rPr lang="ko-KR" altLang="en-US" sz="1600" dirty="0" smtClean="0"/>
              <a:t>은 마지막으로 코드를 실행시킨다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CLR</a:t>
            </a:r>
            <a:r>
              <a:rPr lang="ko-KR" altLang="en-US" sz="1600" b="1" dirty="0" smtClean="0"/>
              <a:t>은 마지막으로 코드를 실행시킨다</a:t>
            </a:r>
            <a:r>
              <a:rPr lang="en-US" altLang="ko-KR" sz="1600" b="1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CLR</a:t>
            </a:r>
            <a:r>
              <a:rPr lang="ko-KR" altLang="en-US" sz="1600" dirty="0" smtClean="0"/>
              <a:t>은 코드가 실행될 프로세스를 만들고 응용프로그램 도메인을 표시하여 프로그램의 주요 스레드의 위치를 그 내부로 결정한다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그 다음</a:t>
            </a:r>
            <a:r>
              <a:rPr lang="en-US" altLang="ko-KR" sz="1600" dirty="0" smtClean="0"/>
              <a:t>, CLR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에서부터 어셈블리 언어로 컴파일하고 실행시키는데 필요한 코드의 첫번째 부분을 취해서 적절한 프로그램의 </a:t>
            </a:r>
            <a:r>
              <a:rPr lang="ko-KR" altLang="en-US" sz="1600" dirty="0" err="1" smtClean="0"/>
              <a:t>스레드로부터</a:t>
            </a:r>
            <a:r>
              <a:rPr lang="ko-KR" altLang="en-US" sz="1600" dirty="0" smtClean="0"/>
              <a:t> 그것을 실행시킨다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- </a:t>
            </a:r>
            <a:r>
              <a:rPr lang="ko-KR" altLang="en-US" sz="1600" dirty="0" smtClean="0"/>
              <a:t>미처 실행되지 못한 새로운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실행될 때마다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실행 코드로 그때마다 </a:t>
            </a:r>
            <a:r>
              <a:rPr lang="ko-KR" altLang="en-US" sz="1600" dirty="0" err="1" smtClean="0"/>
              <a:t>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파일 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실제로 </a:t>
            </a:r>
            <a:r>
              <a:rPr lang="ko-KR" altLang="en-US" sz="1600" dirty="0" err="1" smtClean="0"/>
              <a:t>컴파일되어야</a:t>
            </a:r>
            <a:r>
              <a:rPr lang="ko-KR" altLang="en-US" sz="1600" dirty="0" smtClean="0"/>
              <a:t> 하는 일부분의 코드만 </a:t>
            </a:r>
            <a:r>
              <a:rPr lang="ko-KR" altLang="en-US" sz="1600" dirty="0" err="1" smtClean="0"/>
              <a:t>컴파일하여</a:t>
            </a:r>
            <a:r>
              <a:rPr lang="ko-KR" altLang="en-US" sz="1600" dirty="0" smtClean="0"/>
              <a:t> 사용하는 방법으로 실행 성능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은 계속 유지될 수 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이러한 과정을 </a:t>
            </a:r>
            <a:r>
              <a:rPr lang="en-US" altLang="ko-KR" sz="1600" dirty="0" smtClean="0"/>
              <a:t>JIT(Just-In-Time) </a:t>
            </a:r>
            <a:r>
              <a:rPr lang="ko-KR" altLang="en-US" sz="1600" dirty="0" smtClean="0"/>
              <a:t>컴파일 과정이라 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코드가 수행되는 동안 </a:t>
            </a:r>
            <a:r>
              <a:rPr lang="en-US" altLang="ko-KR" sz="1600" b="1" dirty="0" smtClean="0"/>
              <a:t>CLR</a:t>
            </a:r>
            <a:r>
              <a:rPr lang="ko-KR" altLang="en-US" sz="1600" b="1" dirty="0" smtClean="0"/>
              <a:t>의 역할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메모리 사용 현황을 계속 감시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현황에 따라서 어떤 시점에서 일시적으로 실행을 멈췄다가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몇 </a:t>
            </a:r>
            <a:r>
              <a:rPr lang="en-US" altLang="ko-KR" sz="1600" dirty="0" err="1" smtClean="0"/>
              <a:t>msec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가비지</a:t>
            </a:r>
            <a:r>
              <a:rPr lang="ko-KR" altLang="en-US" sz="1600" dirty="0" smtClean="0"/>
              <a:t> 컬렉션을  통하여 불필요한 객체를 반환하여 메모리 공간을 확보함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</a:p>
          <a:p>
            <a:pPr lvl="1"/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5)  </a:t>
            </a:r>
            <a:r>
              <a:rPr lang="ko-KR" altLang="en-US" sz="3200" dirty="0" smtClean="0"/>
              <a:t>프로그램 컴파일과 실행 과정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관리 코드의 이점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b="1" dirty="0" smtClean="0"/>
              <a:t>관리 코드의 이점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보안의 이점 </a:t>
            </a:r>
            <a:endParaRPr lang="en-US" altLang="ko-KR" sz="1600" b="1" dirty="0" smtClean="0"/>
          </a:p>
          <a:p>
            <a:pPr lvl="1">
              <a:buNone/>
            </a:pPr>
            <a:r>
              <a:rPr lang="ko-KR" altLang="en-US" sz="1600" dirty="0" smtClean="0"/>
              <a:t>    어셈블리가 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로 쓰여졌기 때문에</a:t>
            </a:r>
            <a:r>
              <a:rPr lang="en-US" altLang="ko-KR" sz="1600" dirty="0" smtClean="0"/>
              <a:t>, .NET</a:t>
            </a:r>
            <a:r>
              <a:rPr lang="ko-KR" altLang="en-US" sz="1600" dirty="0" smtClean="0"/>
              <a:t>런타임은 코드가 어떤 일을 </a:t>
            </a:r>
            <a:r>
              <a:rPr lang="ko-KR" altLang="en-US" sz="1600" dirty="0" err="1" smtClean="0"/>
              <a:t>수행하려하는지를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알수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</a:t>
            </a:r>
            <a:r>
              <a:rPr lang="ko-KR" altLang="en-US" sz="1600" dirty="0" err="1" smtClean="0"/>
              <a:t>신뢰할수</a:t>
            </a:r>
            <a:r>
              <a:rPr lang="ko-KR" altLang="en-US" sz="1600" dirty="0" smtClean="0"/>
              <a:t> 없는 코드가 인터넷을 통하여 들어왔을 경우 실행을 막을 수 있다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b="1" dirty="0" err="1" smtClean="0"/>
              <a:t>가비지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컬렉터에</a:t>
            </a:r>
            <a:r>
              <a:rPr lang="ko-KR" altLang="en-US" sz="1600" b="1" dirty="0" smtClean="0"/>
              <a:t> 의해 메모리 </a:t>
            </a:r>
            <a:r>
              <a:rPr lang="ko-KR" altLang="en-US" sz="1600" b="1" dirty="0" err="1" smtClean="0"/>
              <a:t>릭</a:t>
            </a:r>
            <a:r>
              <a:rPr lang="ko-KR" altLang="en-US" sz="1600" b="1" dirty="0" smtClean="0"/>
              <a:t> 관리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이미 사용한 메모리를 해지하기 위한 직접적인 코드를 제작할 필요가 없어졌다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동일 프로세스 안에서의 서로 다른 응용프로그램 동작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응용프로그램 도메인이라는 새로운 개념은 서로 고립된 상태에서 통신해야 하는 응용프로그램들이 같은 프로세스 안에 놓여질 수 있도록 허용하여 매우 우수한 성능을 보장함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/>
            <a:r>
              <a:rPr lang="ko-KR" altLang="en-US" sz="1600" b="1" dirty="0" smtClean="0"/>
              <a:t>언어의 호환성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언어 상호 </a:t>
            </a:r>
            <a:r>
              <a:rPr lang="ko-KR" altLang="en-US" sz="1600" dirty="0" err="1" smtClean="0"/>
              <a:t>운용성을</a:t>
            </a:r>
            <a:r>
              <a:rPr lang="ko-KR" altLang="en-US" sz="1600" dirty="0" smtClean="0"/>
              <a:t> 가지고 있어서 여러 가지 언어로 작성된 코드를 사용하는 것을 단순화 시켜 줌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.NET </a:t>
            </a:r>
            <a:r>
              <a:rPr lang="ko-KR" altLang="en-US" sz="1600" b="1" dirty="0" smtClean="0"/>
              <a:t>기본 클래스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 smtClean="0"/>
              <a:t>	 </a:t>
            </a:r>
            <a:r>
              <a:rPr lang="ko-KR" altLang="en-US" sz="1600" dirty="0" smtClean="0"/>
              <a:t>매우 직관적이며 간단한 객체 모델을 제공하여 </a:t>
            </a:r>
            <a:r>
              <a:rPr lang="en-US" altLang="ko-KR" sz="1600" dirty="0" smtClean="0"/>
              <a:t>Windows</a:t>
            </a:r>
            <a:r>
              <a:rPr lang="ko-KR" altLang="en-US" sz="1600" dirty="0" smtClean="0"/>
              <a:t>가 가진 거의 대부분의 기능을 과거보다 더욱 쉽게 사용할 수 있도록 함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6)  IL(</a:t>
            </a:r>
            <a:r>
              <a:rPr lang="ko-KR" altLang="en-US" sz="3200" dirty="0" smtClean="0"/>
              <a:t>개념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IL(Intermediate Language)</a:t>
            </a:r>
          </a:p>
          <a:p>
            <a:endParaRPr lang="en-US" altLang="ko-KR" sz="1800" dirty="0" smtClean="0"/>
          </a:p>
          <a:p>
            <a:pPr lvl="1"/>
            <a:r>
              <a:rPr lang="en-US" altLang="ko-KR" sz="1600" b="1" dirty="0" smtClean="0"/>
              <a:t>IL</a:t>
            </a:r>
            <a:r>
              <a:rPr lang="ko-KR" altLang="en-US" sz="1600" b="1" dirty="0" smtClean="0"/>
              <a:t>은 자바의 바이트 코드와 비슷한 개념임</a:t>
            </a:r>
            <a:endParaRPr lang="en-US" altLang="ko-KR" sz="1600" b="1" dirty="0" smtClean="0"/>
          </a:p>
          <a:p>
            <a:pPr lvl="1">
              <a:buNone/>
            </a:pPr>
            <a:r>
              <a:rPr lang="ko-KR" altLang="en-US" sz="1600" dirty="0" smtClean="0"/>
              <a:t>    텍스트보다는 주로 숫자 코드에 입각한 간단한 문법을 가진 </a:t>
            </a:r>
            <a:r>
              <a:rPr lang="ko-KR" altLang="en-US" sz="1600" dirty="0" err="1" smtClean="0"/>
              <a:t>저수준의</a:t>
            </a:r>
            <a:r>
              <a:rPr lang="ko-KR" altLang="en-US" sz="1600" dirty="0" smtClean="0"/>
              <a:t> 언어임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매우 빨리 원시 기계어로 번역될 수 있는 기능을 가지고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플랫폼에 상관없이</a:t>
            </a:r>
            <a:r>
              <a:rPr lang="en-US" altLang="ko-KR" sz="1600" dirty="0" smtClean="0"/>
              <a:t>(UNIX, Linux, Windows) </a:t>
            </a:r>
            <a:r>
              <a:rPr lang="ko-KR" altLang="en-US" sz="1600" dirty="0" smtClean="0"/>
              <a:t>실행 시에 컴파일의 최종단계가 쉽게 수행되어 코드가 실행되는 구조임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자바와의 차이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자바 </a:t>
            </a:r>
            <a:r>
              <a:rPr lang="en-US" altLang="ko-KR" sz="1600" dirty="0" smtClean="0"/>
              <a:t>:  </a:t>
            </a:r>
            <a:r>
              <a:rPr lang="ko-KR" altLang="en-US" sz="1600" dirty="0" err="1" smtClean="0"/>
              <a:t>인터프리트</a:t>
            </a:r>
            <a:r>
              <a:rPr lang="en-US" altLang="ko-KR" sz="1600" dirty="0" smtClean="0"/>
              <a:t>(interpret)</a:t>
            </a:r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IL    :  (Just-in-time) </a:t>
            </a:r>
            <a:r>
              <a:rPr lang="ko-KR" altLang="en-US" sz="1600" dirty="0" smtClean="0"/>
              <a:t>그때마다 컴파일 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언어간의 상호 </a:t>
            </a:r>
            <a:r>
              <a:rPr lang="ko-KR" altLang="en-US" sz="1600" b="1" dirty="0" err="1" smtClean="0"/>
              <a:t>운용성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플렛폼의</a:t>
            </a:r>
            <a:r>
              <a:rPr lang="ko-KR" altLang="en-US" sz="1600" dirty="0" smtClean="0"/>
              <a:t> 독립성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객체 지향 환경 언어의 독립성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어떠한 언어에서도 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을 컴파일할 수 있게 되었고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컴파일된</a:t>
            </a:r>
            <a:r>
              <a:rPr lang="ko-KR" altLang="en-US" sz="1600" dirty="0" smtClean="0"/>
              <a:t> 코드는 다른 언어에서 </a:t>
            </a:r>
            <a:r>
              <a:rPr lang="ko-KR" altLang="en-US" sz="1600" dirty="0" err="1" smtClean="0"/>
              <a:t>컴파일된</a:t>
            </a:r>
            <a:r>
              <a:rPr lang="ko-KR" altLang="en-US" sz="1600" dirty="0" smtClean="0"/>
              <a:t> 코드와 상호 운용이 가능함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한계성을 가지고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클래스와 상속을 이용한 전통적인 객체 지향 프로그래밍 기법을 사용함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- IL</a:t>
            </a:r>
            <a:r>
              <a:rPr lang="ko-KR" altLang="en-US" sz="1600" dirty="0" smtClean="0"/>
              <a:t>만의 고유한 규칙이 존재함</a:t>
            </a:r>
            <a:r>
              <a:rPr lang="en-US" altLang="ko-KR" sz="1600" dirty="0" smtClean="0"/>
              <a:t>  </a:t>
            </a:r>
          </a:p>
          <a:p>
            <a:pPr lvl="1">
              <a:buNone/>
            </a:pP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1) .NET </a:t>
            </a:r>
            <a:r>
              <a:rPr lang="ko-KR" altLang="en-US" sz="3200" dirty="0" smtClean="0"/>
              <a:t>개요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.NET</a:t>
            </a:r>
            <a:r>
              <a:rPr lang="ko-KR" altLang="en-US" sz="1800" b="1" dirty="0" smtClean="0"/>
              <a:t>이란</a:t>
            </a:r>
            <a:r>
              <a:rPr lang="en-US" altLang="ko-KR" sz="1800" b="1" dirty="0" smtClean="0"/>
              <a:t>?</a:t>
            </a:r>
          </a:p>
          <a:p>
            <a:endParaRPr lang="en-US" altLang="ko-KR" sz="18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현대적이고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객체지향적이며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관리를 보다 편리하게 할 수 있게 하는</a:t>
            </a:r>
          </a:p>
          <a:p>
            <a:pPr lvl="1">
              <a:buNone/>
            </a:pPr>
            <a:r>
              <a:rPr lang="ko-KR" altLang="en-US" sz="1600" dirty="0" smtClean="0"/>
              <a:t>    어플리케이션을 설계하고 개발할 수 있게 하는 새로운 플랫폼</a:t>
            </a:r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.NET </a:t>
            </a:r>
            <a:r>
              <a:rPr lang="ko-KR" altLang="en-US" sz="1600" dirty="0" smtClean="0"/>
              <a:t>애플리케이션은 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루틴을 </a:t>
            </a:r>
            <a:r>
              <a:rPr lang="ko-KR" altLang="en-US" sz="1600" dirty="0" err="1" smtClean="0"/>
              <a:t>타겟으로</a:t>
            </a:r>
            <a:r>
              <a:rPr lang="ko-KR" altLang="en-US" sz="1600" dirty="0" smtClean="0"/>
              <a:t> 하고 있는 어떤 프로그래밍 언어를</a:t>
            </a:r>
          </a:p>
          <a:p>
            <a:pPr lvl="1">
              <a:buNone/>
            </a:pPr>
            <a:r>
              <a:rPr lang="ko-KR" altLang="en-US" sz="1600" dirty="0" smtClean="0"/>
              <a:t>     사용하여도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원하는 기능을 가질 수 있게 개발할 수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언어에 구별 없이 사용할 수 있는 클래스 라이브러리의 프레임워크를 </a:t>
            </a:r>
          </a:p>
          <a:p>
            <a:pPr lvl="1">
              <a:buNone/>
            </a:pPr>
            <a:r>
              <a:rPr lang="ko-KR" altLang="en-US" sz="1600" dirty="0" smtClean="0"/>
              <a:t>    제공한다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자신이 설계한 소프트웨어 컴포넌트를 생성하는 것을 지원한다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다국어 지원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교차 언어 컴포넌트의 재사용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한 언어에서 개발된 컴포넌트를</a:t>
            </a:r>
          </a:p>
          <a:p>
            <a:pPr lvl="1"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을 타겟으로 하는 다른 언어에서 사용할 수 있다는 것을 뜻함</a:t>
            </a:r>
            <a:r>
              <a:rPr lang="en-US" altLang="ko-KR" sz="1600" dirty="0" smtClean="0"/>
              <a:t>)</a:t>
            </a:r>
          </a:p>
          <a:p>
            <a:pPr lvl="1">
              <a:buNone/>
            </a:pPr>
            <a:r>
              <a:rPr lang="ko-KR" altLang="en-US" sz="1600" dirty="0" smtClean="0"/>
              <a:t>    언어들간  교차한 상속을 지원한다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6)  IL(</a:t>
            </a:r>
            <a:r>
              <a:rPr lang="ko-KR" altLang="en-US" sz="3200" dirty="0" smtClean="0"/>
              <a:t>고전 객체 지향 프로그래밍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고전 객체 지향 프로그래밍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다수의 클래스를 사용하여 코드를 작성함</a:t>
            </a:r>
            <a:endParaRPr lang="en-US" altLang="ko-KR" sz="1600" b="1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구현 상속의 개념에 매우 의존적임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상속의 개념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IL</a:t>
            </a:r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단일 상속을 지원함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모든 클래스들이 최초로 </a:t>
            </a:r>
            <a:r>
              <a:rPr lang="en-US" altLang="ko-KR" sz="1600" dirty="0" smtClean="0"/>
              <a:t>Object </a:t>
            </a:r>
            <a:r>
              <a:rPr lang="ko-KR" altLang="en-US" sz="1600" dirty="0" smtClean="0"/>
              <a:t>클래스로부터 상속을 받는다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COM</a:t>
            </a:r>
            <a:r>
              <a:rPr lang="ko-KR" altLang="en-US" sz="1600" dirty="0" smtClean="0"/>
              <a:t>에서 말하는 인터페이스의 개념을 가지고 있다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.NET</a:t>
            </a:r>
            <a:r>
              <a:rPr lang="ko-KR" altLang="en-US" sz="1600" dirty="0" smtClean="0"/>
              <a:t>인터페이스는  </a:t>
            </a:r>
            <a:r>
              <a:rPr lang="en-US" altLang="ko-KR" sz="1600" dirty="0" smtClean="0"/>
              <a:t>COM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Iunknown</a:t>
            </a:r>
            <a:r>
              <a:rPr lang="ko-KR" altLang="en-US" sz="1600" dirty="0" smtClean="0"/>
              <a:t>으로 상속받지 않고 </a:t>
            </a:r>
            <a:r>
              <a:rPr lang="en-US" altLang="ko-KR" sz="1600" dirty="0" smtClean="0"/>
              <a:t>GUID</a:t>
            </a:r>
            <a:r>
              <a:rPr lang="ko-KR" altLang="en-US" sz="1600" dirty="0" smtClean="0"/>
              <a:t>를 가지지 않음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6)  IL(</a:t>
            </a:r>
            <a:r>
              <a:rPr lang="ko-KR" altLang="en-US" sz="3200" dirty="0" smtClean="0"/>
              <a:t>값 형식과 참조 형식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값 형식</a:t>
            </a:r>
            <a:r>
              <a:rPr lang="en-US" altLang="ko-KR" sz="1800" b="1" dirty="0" smtClean="0"/>
              <a:t>(Value Type)</a:t>
            </a:r>
            <a:r>
              <a:rPr lang="ko-KR" altLang="en-US" sz="1800" b="1" dirty="0" smtClean="0"/>
              <a:t>과 참조 형식</a:t>
            </a:r>
            <a:r>
              <a:rPr lang="en-US" altLang="ko-KR" sz="1800" b="1" dirty="0" smtClean="0"/>
              <a:t>(Reference Type)</a:t>
            </a:r>
          </a:p>
          <a:p>
            <a:endParaRPr lang="en-US" altLang="ko-KR" sz="1800" dirty="0" smtClean="0"/>
          </a:p>
          <a:p>
            <a:pPr lvl="1"/>
            <a:r>
              <a:rPr lang="en-US" altLang="ko-KR" sz="1600" b="1" dirty="0" smtClean="0"/>
              <a:t>IL</a:t>
            </a:r>
            <a:r>
              <a:rPr lang="ko-KR" altLang="en-US" sz="1600" b="1" dirty="0" smtClean="0"/>
              <a:t>도 몇 개의 미리 정의된 기본 데이터 형식을 제공함</a:t>
            </a:r>
            <a:endParaRPr lang="en-US" altLang="ko-KR" sz="1600" b="1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IL</a:t>
            </a:r>
            <a:r>
              <a:rPr lang="ko-KR" altLang="en-US" sz="1600" b="1" dirty="0" smtClean="0"/>
              <a:t>만의 특징은 그 데이터 형식을 값 형식과 참조 형식으로 엄격히 구분함 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값    형식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변수가 데이터를 직접 저장하는 것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   - </a:t>
            </a:r>
            <a:r>
              <a:rPr lang="ko-KR" altLang="en-US" sz="1600" dirty="0" err="1" smtClean="0"/>
              <a:t>스택</a:t>
            </a:r>
            <a:r>
              <a:rPr lang="en-US" altLang="ko-KR" sz="1600" dirty="0" smtClean="0"/>
              <a:t>(stack)</a:t>
            </a:r>
            <a:r>
              <a:rPr lang="ko-KR" altLang="en-US" sz="1600" dirty="0" smtClean="0"/>
              <a:t>에 저장됨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형식이 참조 형식 내의 필드로 선언된 경우는 </a:t>
            </a:r>
            <a:r>
              <a:rPr lang="ko-KR" altLang="en-US" sz="1600" dirty="0" err="1" smtClean="0"/>
              <a:t>힙에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형태로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저장됨 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참조 형식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변수가 실제 메모리상에 위치한 데이터의 주소만 가지고 있는 것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   - C++</a:t>
            </a:r>
            <a:r>
              <a:rPr lang="ko-KR" altLang="en-US" sz="1600" dirty="0" smtClean="0"/>
              <a:t>의 포인터와 같은 개념임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- </a:t>
            </a:r>
            <a:r>
              <a:rPr lang="ko-KR" altLang="en-US" sz="1600" dirty="0" err="1" smtClean="0"/>
              <a:t>힙</a:t>
            </a:r>
            <a:r>
              <a:rPr lang="en-US" altLang="ko-KR" sz="1600" dirty="0" smtClean="0"/>
              <a:t>(heap)</a:t>
            </a:r>
            <a:r>
              <a:rPr lang="ko-KR" altLang="en-US" sz="1600" dirty="0" smtClean="0"/>
              <a:t>에 저장됨 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6)  IL(</a:t>
            </a:r>
            <a:r>
              <a:rPr lang="ko-KR" altLang="en-US" sz="3200" dirty="0" smtClean="0"/>
              <a:t>엄격한 형식 검사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엄격한 형식 검사</a:t>
            </a:r>
            <a:r>
              <a:rPr lang="en-US" altLang="ko-KR" sz="1800" b="1" dirty="0" smtClean="0"/>
              <a:t>(String Typing)</a:t>
            </a:r>
          </a:p>
          <a:p>
            <a:endParaRPr lang="en-US" altLang="ko-KR" sz="1800" dirty="0" smtClean="0"/>
          </a:p>
          <a:p>
            <a:pPr lvl="1"/>
            <a:r>
              <a:rPr lang="en-US" altLang="ko-KR" sz="1600" b="1" dirty="0" smtClean="0"/>
              <a:t>IL</a:t>
            </a:r>
            <a:r>
              <a:rPr lang="ko-KR" altLang="en-US" sz="1600" b="1" dirty="0" smtClean="0"/>
              <a:t>의 주요 기능은 예외적으로 엄격한 형식 검사를 한다는 것임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 smtClean="0"/>
              <a:t>	C++</a:t>
            </a:r>
            <a:r>
              <a:rPr lang="ko-KR" altLang="en-US" sz="1600" dirty="0" smtClean="0"/>
              <a:t>의 경우 서로 다른 데이터 형식들사이의 변환처리 기법을 사용함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하지만 형식 안정성을 보장하지는 못함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따라서 데이터 형식 변환은 매우 특별한 환경에서만 허용이 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 코드로 </a:t>
            </a:r>
            <a:r>
              <a:rPr lang="ko-KR" altLang="en-US" sz="1600" dirty="0" err="1" smtClean="0"/>
              <a:t>컴파일되는</a:t>
            </a:r>
            <a:r>
              <a:rPr lang="ko-KR" altLang="en-US" sz="1600" dirty="0" smtClean="0"/>
              <a:t> 몇몇 언어의 아주 특별한 환경에서만 지원됨 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CTS(Common Type System)</a:t>
            </a:r>
          </a:p>
          <a:p>
            <a:pPr lvl="1">
              <a:buNone/>
            </a:pPr>
            <a:r>
              <a:rPr lang="en-US" altLang="ko-KR" sz="1600" dirty="0" smtClean="0"/>
              <a:t>	IL</a:t>
            </a:r>
            <a:r>
              <a:rPr lang="ko-KR" altLang="en-US" sz="1600" dirty="0" smtClean="0"/>
              <a:t>이 사용하는 형식 시스템을 의미함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언어 상호 운용성에 대한 개념을 가지고 </a:t>
            </a:r>
            <a:r>
              <a:rPr lang="ko-KR" altLang="en-US" sz="1600" dirty="0" err="1" smtClean="0"/>
              <a:t>있슴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6)  IL( IL</a:t>
            </a:r>
            <a:r>
              <a:rPr lang="ko-KR" altLang="en-US" sz="3200" dirty="0" smtClean="0"/>
              <a:t>의 기능 요약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IL</a:t>
            </a:r>
            <a:r>
              <a:rPr lang="ko-KR" altLang="en-US" sz="1800" b="1" dirty="0" smtClean="0"/>
              <a:t>의 기능 요약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클래스의 단일 상속을 이용한 객체 지향성</a:t>
            </a:r>
            <a:endParaRPr lang="en-US" altLang="ko-KR" sz="1600" b="1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인터페이스</a:t>
            </a:r>
            <a:endParaRPr lang="en-US" altLang="ko-KR" sz="1600" b="1" dirty="0" smtClean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 smtClean="0"/>
              <a:t>값 형식과 참조 형식</a:t>
            </a:r>
            <a:endParaRPr lang="en-US" altLang="ko-KR" sz="1600" b="1" dirty="0" smtClean="0"/>
          </a:p>
          <a:p>
            <a:pPr lvl="1"/>
            <a:endParaRPr lang="en-US" altLang="ko-KR" sz="1600" b="1" dirty="0" smtClean="0"/>
          </a:p>
          <a:p>
            <a:pPr lvl="1"/>
            <a:r>
              <a:rPr lang="ko-KR" altLang="en-US" sz="1600" b="1" dirty="0" smtClean="0"/>
              <a:t>예외를 통한 오류 처리</a:t>
            </a:r>
            <a:endParaRPr lang="en-US" altLang="ko-KR" sz="1600" b="1" dirty="0" smtClean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 smtClean="0"/>
              <a:t>매우 엄격한 형식 시스템</a:t>
            </a:r>
            <a:endParaRPr lang="en-US" altLang="ko-KR" sz="1600" b="1" dirty="0" smtClean="0"/>
          </a:p>
          <a:p>
            <a:pPr lvl="1"/>
            <a:endParaRPr lang="en-US" altLang="ko-KR" sz="1600" b="1" dirty="0" smtClean="0"/>
          </a:p>
          <a:p>
            <a:pPr lvl="1">
              <a:buNone/>
            </a:pPr>
            <a:r>
              <a:rPr lang="ko-KR" altLang="en-US" sz="1600" dirty="0" smtClean="0"/>
              <a:t>    어떤 언어로  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런타임에서 구동할 수 있는 코드를 작성하고 싶다면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언어를 이러한 모든 기능을 지원하도록 만들어야 함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이러한 개념에 </a:t>
            </a:r>
            <a:r>
              <a:rPr lang="en-US" altLang="ko-KR" sz="1600" dirty="0" smtClean="0"/>
              <a:t>C++</a:t>
            </a:r>
            <a:r>
              <a:rPr lang="ko-KR" altLang="en-US" sz="1600" dirty="0" smtClean="0"/>
              <a:t>은 별 문제가 없슴</a:t>
            </a:r>
            <a:r>
              <a:rPr lang="en-US" altLang="ko-KR" sz="1600" dirty="0" smtClean="0"/>
              <a:t>, Visual Basic</a:t>
            </a:r>
            <a:r>
              <a:rPr lang="ko-KR" altLang="en-US" sz="1600" dirty="0" smtClean="0"/>
              <a:t>은 많이 부족함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따라서 </a:t>
            </a:r>
            <a:r>
              <a:rPr lang="en-US" altLang="ko-KR" sz="1600" dirty="0" smtClean="0"/>
              <a:t>VB.NET</a:t>
            </a:r>
            <a:r>
              <a:rPr lang="ko-KR" altLang="en-US" sz="1600" dirty="0" smtClean="0"/>
              <a:t>이 출시되었고 이를 통해 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런타임에서 지원하는 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을 생성시킴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C#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은 이러한 기능을 모두 수용하고 있고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, IL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로 </a:t>
            </a:r>
            <a:r>
              <a:rPr lang="ko-KR" alt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컴파일할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수 있도록 특별히 디자인된 언어임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7)  </a:t>
            </a:r>
            <a:r>
              <a:rPr lang="ko-KR" altLang="en-US" sz="3200" dirty="0" smtClean="0"/>
              <a:t>언어 상호 </a:t>
            </a:r>
            <a:r>
              <a:rPr lang="ko-KR" altLang="en-US" sz="3200" dirty="0" err="1" smtClean="0"/>
              <a:t>운용성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b="1" dirty="0" smtClean="0"/>
              <a:t>언어 상호 </a:t>
            </a:r>
            <a:r>
              <a:rPr lang="ko-KR" altLang="en-US" sz="1800" b="1" dirty="0" err="1" smtClean="0"/>
              <a:t>운용성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지금까지의 개념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 smtClean="0"/>
              <a:t>	.NET </a:t>
            </a:r>
            <a:r>
              <a:rPr lang="ko-KR" altLang="en-US" sz="1600" dirty="0" smtClean="0"/>
              <a:t>에서 작업을 한다는 것은 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컴파일해야</a:t>
            </a:r>
            <a:r>
              <a:rPr lang="ko-KR" altLang="en-US" sz="1600" dirty="0" smtClean="0"/>
              <a:t> 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컴파일해야</a:t>
            </a:r>
            <a:r>
              <a:rPr lang="ko-KR" altLang="en-US" sz="1600" dirty="0" smtClean="0"/>
              <a:t> 한다는 의미는 객체 지향의 방법론을 사용해야 한다는 의미임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하지만 이 말은 언어 상호 운용성의 충분 조건이 되지 못함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ex) C++ &amp; Java</a:t>
            </a:r>
            <a:r>
              <a:rPr lang="ko-KR" altLang="en-US" sz="1600" dirty="0" smtClean="0"/>
              <a:t>는 동일한 </a:t>
            </a:r>
            <a:r>
              <a:rPr lang="en-US" altLang="ko-KR" sz="1600" dirty="0" smtClean="0"/>
              <a:t>OOP</a:t>
            </a:r>
            <a:r>
              <a:rPr lang="ko-KR" altLang="en-US" sz="1600" dirty="0" smtClean="0"/>
              <a:t>언어이지만 상호 운용되지 못함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.NET </a:t>
            </a:r>
            <a:r>
              <a:rPr lang="ko-KR" altLang="en-US" sz="1600" b="1" dirty="0" smtClean="0"/>
              <a:t>프레임워크가 서로 다른 언어의 장벽을 뛰어 넘을 </a:t>
            </a:r>
            <a:r>
              <a:rPr lang="ko-KR" altLang="en-US" sz="1600" b="1" dirty="0" err="1" smtClean="0"/>
              <a:t>수있도록</a:t>
            </a:r>
            <a:r>
              <a:rPr lang="ko-KR" altLang="en-US" sz="1600" b="1" dirty="0" smtClean="0"/>
              <a:t> 하는 이유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 smtClean="0"/>
              <a:t>	CTS(Common Type System) &amp; CLS(Common Language Specification)</a:t>
            </a:r>
            <a:r>
              <a:rPr lang="ko-KR" altLang="en-US" sz="1600" dirty="0" smtClean="0"/>
              <a:t>때문에 가능함</a:t>
            </a:r>
            <a:endParaRPr lang="en-US" altLang="ko-KR" sz="1600" dirty="0" smtClean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 smtClean="0"/>
              <a:t>언어 상호 </a:t>
            </a:r>
            <a:r>
              <a:rPr lang="ko-KR" altLang="en-US" sz="1600" b="1" dirty="0" err="1" smtClean="0"/>
              <a:t>운용성이란</a:t>
            </a:r>
            <a:r>
              <a:rPr lang="en-US" altLang="ko-KR" sz="1600" b="1" dirty="0" smtClean="0"/>
              <a:t>?</a:t>
            </a:r>
          </a:p>
          <a:p>
            <a:pPr lvl="1">
              <a:buNone/>
            </a:pPr>
            <a:r>
              <a:rPr lang="en-US" altLang="ko-KR" sz="1600" dirty="0" smtClean="0"/>
              <a:t>	COM  : </a:t>
            </a:r>
            <a:r>
              <a:rPr lang="ko-KR" altLang="en-US" sz="1600" dirty="0" smtClean="0"/>
              <a:t>서로의 </a:t>
            </a:r>
            <a:r>
              <a:rPr lang="ko-KR" altLang="en-US" sz="1600" dirty="0" err="1" smtClean="0"/>
              <a:t>매소드를</a:t>
            </a:r>
            <a:r>
              <a:rPr lang="ko-KR" altLang="en-US" sz="1600" dirty="0" smtClean="0"/>
              <a:t> 호출함으로써 서로 다른 언어로 작성된 컴포넌트끼리 통신 가능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</a:t>
            </a:r>
            <a:r>
              <a:rPr lang="ko-KR" altLang="en-US" sz="1600" dirty="0" smtClean="0"/>
              <a:t>이유는 이진 표준을 사용하기 때문임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        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성능상의 문제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항상 중간 매개체가 필요함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언어로 통신하기 위해서</a:t>
            </a:r>
            <a:r>
              <a:rPr lang="en-US" altLang="ko-KR" sz="1600" dirty="0" smtClean="0"/>
              <a:t>)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  	</a:t>
            </a:r>
            <a:r>
              <a:rPr lang="ko-KR" altLang="en-US" sz="1600" dirty="0" smtClean="0"/>
              <a:t>구현상속이 안됨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	</a:t>
            </a:r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디버깅시</a:t>
            </a:r>
            <a:r>
              <a:rPr lang="ko-KR" altLang="en-US" sz="1600" dirty="0" smtClean="0"/>
              <a:t> 서로 다른 언어로 구현되어 있다면 독립적으로 디버깅을 해야 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언어의 상호 운용성의 진정한 의미는 어떤 언어로 작성된 클래스가 다른 언어로 작성된 클래스와 직접적으로 통신할 수 있어야 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- </a:t>
            </a:r>
            <a:r>
              <a:rPr lang="ko-KR" altLang="en-US" sz="1600" dirty="0" smtClean="0"/>
              <a:t>어떤 언어로 작성된 클래스는 다른 언어로 작성된 클래스로부터 상속 가능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- </a:t>
            </a:r>
            <a:r>
              <a:rPr lang="ko-KR" altLang="en-US" sz="1600" dirty="0" smtClean="0"/>
              <a:t>클래스는 어떤 언어든지 다른 클래스의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포함 가능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어떤 객체는 다른 언어로 작성된 다른 객체의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호출 가능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객체는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인수로 전달될 수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서로 다른 언어로 작성된 클래스끼리 서로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호출할 때 </a:t>
            </a:r>
            <a:r>
              <a:rPr lang="ko-KR" altLang="en-US" sz="1600" dirty="0" err="1" smtClean="0"/>
              <a:t>디버거에서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호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err="1" smtClean="0"/>
              <a:t>출을</a:t>
            </a:r>
            <a:r>
              <a:rPr lang="ko-KR" altLang="en-US" sz="1600" dirty="0" smtClean="0"/>
              <a:t> 건너뛸 수 있어야 함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7)  </a:t>
            </a:r>
            <a:r>
              <a:rPr lang="ko-KR" altLang="en-US" sz="3200" dirty="0" smtClean="0"/>
              <a:t>언어 상호 </a:t>
            </a:r>
            <a:r>
              <a:rPr lang="ko-KR" altLang="en-US" sz="3200" dirty="0" err="1" smtClean="0"/>
              <a:t>운용성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CLR(Common Language Runtime)</a:t>
            </a:r>
          </a:p>
          <a:p>
            <a:pPr lvl="1"/>
            <a:r>
              <a:rPr lang="ko-KR" altLang="en-US" sz="1600" dirty="0" smtClean="0"/>
              <a:t>프로그래머의 관점에서 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새로운 런타임 환경 또는 새로운 공용 기본 클래스 라이브러리이다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이러한 계층을 </a:t>
            </a:r>
            <a:r>
              <a:rPr lang="en-US" altLang="ko-KR" sz="1600" dirty="0" smtClean="0"/>
              <a:t>CLR</a:t>
            </a:r>
            <a:r>
              <a:rPr lang="ko-KR" altLang="en-US" sz="1600" dirty="0" smtClean="0"/>
              <a:t>이라 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공용 언어 런타임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프로그래머를 대신해서 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형식들의 위치를 지정하고 이 형식들을 로드하고 관리함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자동 메모리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언어 통합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형식 안정성 보장과 같은 하위 레벨의 다양한 세부 사항 처리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b="1" dirty="0" smtClean="0"/>
              <a:t>CTS(Common Type System)</a:t>
            </a:r>
          </a:p>
          <a:p>
            <a:pPr lvl="1"/>
            <a:r>
              <a:rPr lang="ko-KR" altLang="en-US" sz="1600" dirty="0" smtClean="0"/>
              <a:t>공용 형식 시스템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모든 데이터 형식과 런타임에 지원되는 프로그래밍 구조가 완전하게 기술되어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 항목들이 서로 어떻게 상호작용하고</a:t>
            </a:r>
            <a:r>
              <a:rPr lang="en-US" altLang="ko-KR" sz="1600" dirty="0" smtClean="0"/>
              <a:t>, .NET</a:t>
            </a:r>
            <a:r>
              <a:rPr lang="ko-KR" altLang="en-US" sz="1600" dirty="0" smtClean="0"/>
              <a:t>메타 데이터 </a:t>
            </a:r>
            <a:r>
              <a:rPr lang="ko-KR" altLang="en-US" sz="1600" dirty="0" err="1" smtClean="0"/>
              <a:t>포멧에는</a:t>
            </a:r>
            <a:r>
              <a:rPr lang="ko-KR" altLang="en-US" sz="1600" dirty="0" smtClean="0"/>
              <a:t> 어떻게 나타나는지 정의됨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임의의 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지원 언어는 </a:t>
            </a:r>
            <a:r>
              <a:rPr lang="en-US" altLang="ko-KR" sz="1600" dirty="0" smtClean="0"/>
              <a:t>CTS</a:t>
            </a:r>
            <a:r>
              <a:rPr lang="ko-KR" altLang="en-US" sz="1600" dirty="0" smtClean="0"/>
              <a:t>에 의해 정의되어 있는 모든 항목을 지원하지 않을 수도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7)  </a:t>
            </a:r>
            <a:r>
              <a:rPr lang="ko-KR" altLang="en-US" sz="3200" dirty="0" smtClean="0"/>
              <a:t>언어 상호 </a:t>
            </a:r>
            <a:r>
              <a:rPr lang="ko-KR" altLang="en-US" sz="3200" dirty="0" err="1" smtClean="0"/>
              <a:t>운용성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CLS(Common Language Specification)</a:t>
            </a:r>
          </a:p>
          <a:p>
            <a:endParaRPr lang="en-US" altLang="ko-KR" sz="2000" b="1" dirty="0" smtClean="0"/>
          </a:p>
          <a:p>
            <a:pPr lvl="1"/>
            <a:r>
              <a:rPr lang="ko-KR" altLang="en-US" sz="1600" dirty="0" smtClean="0"/>
              <a:t>공용 언어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모든 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프로그래밍 언어가 </a:t>
            </a:r>
            <a:r>
              <a:rPr lang="ko-KR" altLang="en-US" sz="1600" dirty="0" err="1" smtClean="0"/>
              <a:t>호흥할</a:t>
            </a:r>
            <a:r>
              <a:rPr lang="ko-KR" altLang="en-US" sz="1600" dirty="0" smtClean="0"/>
              <a:t> 수 있는 프로그래밍 구조와 공용 형식들을 정의한 일련의 규약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.NET </a:t>
            </a:r>
            <a:r>
              <a:rPr lang="ko-KR" altLang="en-US" sz="1600" dirty="0" smtClean="0"/>
              <a:t>형식을 </a:t>
            </a:r>
            <a:r>
              <a:rPr lang="ko-KR" altLang="en-US" sz="1600" dirty="0" err="1" smtClean="0"/>
              <a:t>만들때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CLS</a:t>
            </a:r>
            <a:r>
              <a:rPr lang="ko-KR" altLang="en-US" sz="1600" dirty="0" smtClean="0"/>
              <a:t>에 맞게 만들면 어떤 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지원 언어에서든 이 형식을 안심하고 사용할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언어의 상호 </a:t>
            </a:r>
            <a:r>
              <a:rPr lang="ko-KR" altLang="en-US" sz="1600" dirty="0" err="1" smtClean="0"/>
              <a:t>작용시</a:t>
            </a:r>
            <a:r>
              <a:rPr lang="ko-KR" altLang="en-US" sz="1600" dirty="0" smtClean="0"/>
              <a:t> 필요한 규칙들임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7)  </a:t>
            </a:r>
            <a:r>
              <a:rPr lang="ko-KR" altLang="en-US" sz="3200" dirty="0" smtClean="0"/>
              <a:t>언어 상호 </a:t>
            </a:r>
            <a:r>
              <a:rPr lang="ko-KR" altLang="en-US" sz="3200" dirty="0" err="1" smtClean="0"/>
              <a:t>운용성</a:t>
            </a:r>
            <a:r>
              <a:rPr lang="en-US" altLang="ko-KR" sz="3200" dirty="0" smtClean="0"/>
              <a:t>(CTS)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CTS : Common Type System</a:t>
            </a:r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서로 다른 언어 사이의 교차 상속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메서드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호출등이</a:t>
            </a:r>
            <a:r>
              <a:rPr lang="ko-KR" altLang="en-US" sz="1600" b="1" dirty="0" smtClean="0"/>
              <a:t> 가능케 하는 구조 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만일 어떤 클래스가 다른 클래스의 </a:t>
            </a: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포함하거나 상속받는다면 그 클래스에 의해 사용되는 모든 데이터 형식을 알아야 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이 형식을 어셈블리의 메타데이터를 통하여 알아냄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ex) C# </a:t>
            </a:r>
            <a:r>
              <a:rPr lang="ko-KR" altLang="en-US" sz="1600" dirty="0" smtClean="0"/>
              <a:t>클래스가 </a:t>
            </a:r>
            <a:r>
              <a:rPr lang="en-US" altLang="ko-KR" sz="1600" dirty="0" smtClean="0"/>
              <a:t>VB.NET </a:t>
            </a:r>
            <a:r>
              <a:rPr lang="ko-KR" altLang="en-US" sz="1600" dirty="0" smtClean="0"/>
              <a:t>클래스를 상속받고자 한다면</a:t>
            </a:r>
            <a:r>
              <a:rPr lang="en-US" altLang="ko-KR" sz="1600" dirty="0" smtClean="0"/>
              <a:t>?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컴파일러에서 </a:t>
            </a:r>
            <a:r>
              <a:rPr lang="en-US" altLang="ko-KR" sz="1600" dirty="0" smtClean="0"/>
              <a:t>VB.NET </a:t>
            </a:r>
            <a:r>
              <a:rPr lang="ko-KR" altLang="en-US" sz="1600" dirty="0" smtClean="0"/>
              <a:t>클래스가 정의된 어셈블리를 참조하라고 지시하게 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컴파일러는 이 어셈블리의 메타데이터를 이용하여 </a:t>
            </a:r>
            <a:r>
              <a:rPr lang="en-US" altLang="ko-KR" sz="1600" dirty="0" smtClean="0"/>
              <a:t>VB.NET </a:t>
            </a:r>
            <a:r>
              <a:rPr lang="ko-KR" altLang="en-US" sz="1600" dirty="0" smtClean="0"/>
              <a:t>클래스의 모든 </a:t>
            </a:r>
            <a:r>
              <a:rPr lang="ko-KR" altLang="en-US" sz="1600" dirty="0" err="1" smtClean="0"/>
              <a:t>메서드와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err="1" smtClean="0"/>
              <a:t>프로퍼티와</a:t>
            </a:r>
            <a:r>
              <a:rPr lang="ko-KR" altLang="en-US" sz="1600" dirty="0" smtClean="0"/>
              <a:t> 필드 정보를 찾아내게 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C++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h </a:t>
            </a:r>
            <a:r>
              <a:rPr lang="ko-KR" altLang="en-US" sz="1600" dirty="0" smtClean="0"/>
              <a:t>파일을 포함시키는 것과 같은 개념임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교차 상속에서 </a:t>
            </a:r>
            <a:r>
              <a:rPr lang="en-US" altLang="ko-KR" sz="1600" b="1" dirty="0" smtClean="0"/>
              <a:t>CTS</a:t>
            </a:r>
            <a:r>
              <a:rPr lang="ko-KR" altLang="en-US" sz="1600" b="1" dirty="0" smtClean="0"/>
              <a:t>의 역할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에서 사용 가능한 데이터 형식을 정의해 놓았기 떄문에 </a:t>
            </a:r>
            <a:r>
              <a:rPr lang="en-US" altLang="ko-KR" sz="1600" dirty="0" smtClean="0"/>
              <a:t>.NET </a:t>
            </a:r>
            <a:r>
              <a:rPr lang="ko-KR" altLang="en-US" sz="1600" dirty="0" err="1" smtClean="0"/>
              <a:t>프레임웤을</a:t>
            </a:r>
            <a:r>
              <a:rPr lang="ko-KR" altLang="en-US" sz="1600" dirty="0" smtClean="0"/>
              <a:t> 위한 모든 언어는 이러한 데이터 형식에 입각한 </a:t>
            </a:r>
            <a:r>
              <a:rPr lang="ko-KR" altLang="en-US" sz="1600" dirty="0" err="1" smtClean="0"/>
              <a:t>컴파일된</a:t>
            </a:r>
            <a:r>
              <a:rPr lang="ko-KR" altLang="en-US" sz="1600" dirty="0" smtClean="0"/>
              <a:t> 코드를 만들어 낼 수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ex) VB.NET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Integer </a:t>
            </a:r>
            <a:r>
              <a:rPr lang="en-US" altLang="ko-KR" sz="1600" dirty="0" smtClean="0">
                <a:sym typeface="Wingdings" pitchFamily="2" charset="2"/>
              </a:rPr>
              <a:t> IL</a:t>
            </a:r>
            <a:r>
              <a:rPr lang="ko-KR" altLang="en-US" sz="1600" dirty="0" smtClean="0">
                <a:sym typeface="Wingdings" pitchFamily="2" charset="2"/>
              </a:rPr>
              <a:t>의 </a:t>
            </a:r>
            <a:r>
              <a:rPr lang="en-US" altLang="ko-KR" sz="1600" dirty="0" smtClean="0">
                <a:sym typeface="Wingdings" pitchFamily="2" charset="2"/>
              </a:rPr>
              <a:t>Int32</a:t>
            </a:r>
            <a:r>
              <a:rPr lang="ko-KR" altLang="en-US" sz="1600" dirty="0" smtClean="0">
                <a:sym typeface="Wingdings" pitchFamily="2" charset="2"/>
              </a:rPr>
              <a:t>와 정확히 대응됨</a:t>
            </a:r>
            <a:endParaRPr lang="en-US" altLang="ko-KR" sz="16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sz="1600" dirty="0">
                <a:sym typeface="Wingdings" pitchFamily="2" charset="2"/>
              </a:rPr>
              <a:t>	</a:t>
            </a:r>
            <a:r>
              <a:rPr lang="en-US" altLang="ko-KR" sz="1600" dirty="0" smtClean="0">
                <a:sym typeface="Wingdings" pitchFamily="2" charset="2"/>
              </a:rPr>
              <a:t>      C#</a:t>
            </a:r>
            <a:r>
              <a:rPr lang="ko-KR" altLang="en-US" sz="1600" dirty="0" smtClean="0">
                <a:sym typeface="Wingdings" pitchFamily="2" charset="2"/>
              </a:rPr>
              <a:t>의 </a:t>
            </a:r>
            <a:r>
              <a:rPr lang="en-US" altLang="ko-KR" sz="1600" dirty="0" err="1" smtClean="0">
                <a:sym typeface="Wingdings" pitchFamily="2" charset="2"/>
              </a:rPr>
              <a:t>int</a:t>
            </a:r>
            <a:r>
              <a:rPr lang="en-US" altLang="ko-KR" sz="1600" dirty="0" smtClean="0">
                <a:sym typeface="Wingdings" pitchFamily="2" charset="2"/>
              </a:rPr>
              <a:t>  	  IL</a:t>
            </a:r>
            <a:r>
              <a:rPr lang="ko-KR" altLang="en-US" sz="1600" dirty="0" smtClean="0">
                <a:sym typeface="Wingdings" pitchFamily="2" charset="2"/>
              </a:rPr>
              <a:t>의 </a:t>
            </a:r>
            <a:r>
              <a:rPr lang="en-US" altLang="ko-KR" sz="1600" dirty="0" smtClean="0">
                <a:sym typeface="Wingdings" pitchFamily="2" charset="2"/>
              </a:rPr>
              <a:t>Int32</a:t>
            </a:r>
            <a:r>
              <a:rPr lang="ko-KR" altLang="en-US" sz="1600" dirty="0" smtClean="0">
                <a:sym typeface="Wingdings" pitchFamily="2" charset="2"/>
              </a:rPr>
              <a:t>를 참조함 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7)  </a:t>
            </a:r>
            <a:r>
              <a:rPr lang="ko-KR" altLang="en-US" sz="3200" dirty="0" smtClean="0"/>
              <a:t>언어 상호 </a:t>
            </a:r>
            <a:r>
              <a:rPr lang="ko-KR" altLang="en-US" sz="3200" dirty="0" err="1" smtClean="0"/>
              <a:t>운용성</a:t>
            </a:r>
            <a:r>
              <a:rPr lang="en-US" altLang="ko-KR" sz="3200" dirty="0" smtClean="0"/>
              <a:t>(CTS)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CTS</a:t>
            </a:r>
            <a:r>
              <a:rPr lang="ko-KR" altLang="en-US" sz="1800" b="1" dirty="0" smtClean="0"/>
              <a:t>의 지원 형식</a:t>
            </a:r>
            <a:endParaRPr lang="en-US" altLang="ko-KR" sz="1800" b="1" dirty="0" smtClean="0"/>
          </a:p>
          <a:p>
            <a:endParaRPr lang="en-US" altLang="ko-KR" sz="18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85720" y="1397000"/>
          <a:ext cx="8572560" cy="531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6786610"/>
              </a:tblGrid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객체의 배열을 포함할 수 있는 데이터 형식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박싱된</a:t>
                      </a:r>
                      <a:r>
                        <a:rPr lang="ko-KR" altLang="en-US" sz="1200" dirty="0" smtClean="0"/>
                        <a:t> 값 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힙에</a:t>
                      </a:r>
                      <a:r>
                        <a:rPr lang="ko-KR" altLang="en-US" sz="1200" dirty="0" smtClean="0"/>
                        <a:t> 저장될 수 있도록 참조 형식으로 변환된 값 형식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내장 값 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부울값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문자를 나타내는 기본 데이터 형식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클래스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자기 자신을 설명하고 있으나 배열은 아닌 형식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델리게이트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메소드의</a:t>
                      </a:r>
                      <a:r>
                        <a:rPr lang="ko-KR" altLang="en-US" sz="1200" dirty="0" smtClean="0"/>
                        <a:t> 참조를 저장하기 위해 만들어진 형식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열거형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값들이 레이블로 표시되지만 실제로는 숫자로 저장되는 열거된 값들의 집합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인터페이스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인터페이스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포인터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포인터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참조 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참조로 액세스 가능한 데이터 형식이고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힙에</a:t>
                      </a:r>
                      <a:r>
                        <a:rPr lang="ko-KR" altLang="en-US" sz="1200" dirty="0" smtClean="0"/>
                        <a:t> 저장됨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자기 설명 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가비지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컬랙션을</a:t>
                      </a:r>
                      <a:r>
                        <a:rPr lang="ko-KR" altLang="en-US" sz="1200" dirty="0" smtClean="0"/>
                        <a:t> 도와주기 위해 자기 자신의 정보를 제공하는 데이터 형식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어떤 형식을 표현하는 기본 클래스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정의 값 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소스 코드에 정의되어 값 형태로 저장되는 형식</a:t>
                      </a:r>
                      <a:r>
                        <a:rPr lang="en-US" altLang="ko-KR" sz="1200" dirty="0" smtClean="0"/>
                        <a:t>, C#</a:t>
                      </a:r>
                      <a:r>
                        <a:rPr lang="ko-KR" altLang="en-US" sz="1200" dirty="0" smtClean="0"/>
                        <a:t>용어로 구조체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struc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의미함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정의 참조 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소스 코드에 정의되어 참조 형태로 저장되는 형식</a:t>
                      </a:r>
                      <a:r>
                        <a:rPr lang="en-US" altLang="ko-KR" sz="1200" dirty="0" smtClean="0"/>
                        <a:t>, C# </a:t>
                      </a:r>
                      <a:r>
                        <a:rPr lang="ko-KR" altLang="en-US" sz="1200" dirty="0" smtClean="0"/>
                        <a:t>용어로 클래스</a:t>
                      </a:r>
                      <a:r>
                        <a:rPr lang="en-US" altLang="ko-KR" sz="1200" dirty="0" smtClean="0"/>
                        <a:t>(class)</a:t>
                      </a:r>
                      <a:r>
                        <a:rPr lang="ko-KR" altLang="en-US" sz="1200" dirty="0" smtClean="0"/>
                        <a:t>를 의미함</a:t>
                      </a:r>
                      <a:endParaRPr lang="ko-KR" altLang="en-US" sz="1200" dirty="0"/>
                    </a:p>
                  </a:txBody>
                  <a:tcPr/>
                </a:tc>
              </a:tr>
              <a:tr h="354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값 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어떠한 값 형식을 표현하는 기본 클래스 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7)  </a:t>
            </a:r>
            <a:r>
              <a:rPr lang="ko-KR" altLang="en-US" sz="3200" dirty="0" smtClean="0"/>
              <a:t>언어 상호 </a:t>
            </a:r>
            <a:r>
              <a:rPr lang="ko-KR" altLang="en-US" sz="3200" dirty="0" err="1" smtClean="0"/>
              <a:t>운용성</a:t>
            </a:r>
            <a:r>
              <a:rPr lang="en-US" altLang="ko-KR" sz="3200" dirty="0" smtClean="0"/>
              <a:t>(CLS)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 lnSpcReduction="10000"/>
          </a:bodyPr>
          <a:lstStyle/>
          <a:p>
            <a:r>
              <a:rPr lang="en-US" altLang="ko-KR" sz="1800" b="1" dirty="0" smtClean="0"/>
              <a:t>CLS : Common Language Specification</a:t>
            </a:r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언어 상호 </a:t>
            </a:r>
            <a:r>
              <a:rPr lang="ko-KR" altLang="en-US" sz="1600" b="1" dirty="0" err="1" smtClean="0"/>
              <a:t>운용성을</a:t>
            </a:r>
            <a:r>
              <a:rPr lang="ko-KR" altLang="en-US" sz="1600" b="1" dirty="0" smtClean="0"/>
              <a:t> 보장하기 위해  </a:t>
            </a:r>
            <a:r>
              <a:rPr lang="en-US" altLang="ko-KR" sz="1600" b="1" dirty="0" smtClean="0"/>
              <a:t>CTS</a:t>
            </a:r>
            <a:r>
              <a:rPr lang="ko-KR" altLang="en-US" sz="1600" b="1" dirty="0" smtClean="0"/>
              <a:t>와 함께 동작함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 smtClean="0"/>
              <a:t>	CLS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을 위한 모든 컴파일러가 지원해야 하는 최소한의 표준 규약임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필요 이유</a:t>
            </a:r>
            <a:r>
              <a:rPr lang="en-US" altLang="ko-KR" sz="1600" dirty="0" smtClean="0"/>
              <a:t>?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IL</a:t>
            </a:r>
            <a:r>
              <a:rPr lang="ko-KR" altLang="en-US" sz="1600" dirty="0" smtClean="0"/>
              <a:t>이 매우 포괄적인 언어이므로 </a:t>
            </a:r>
            <a:r>
              <a:rPr lang="en-US" altLang="ko-KR" sz="1600" dirty="0" smtClean="0"/>
              <a:t>IL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CTS</a:t>
            </a:r>
            <a:r>
              <a:rPr lang="ko-KR" altLang="en-US" sz="1600" dirty="0" smtClean="0"/>
              <a:t>가 지원하는 기능 중에 일부분만을 지원하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는 작은 컴파일러를 작성하기 용이하도록 하기 위함임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>
              <a:buNone/>
            </a:pPr>
            <a:r>
              <a:rPr lang="en-US" altLang="ko-KR" sz="1600" dirty="0" smtClean="0"/>
              <a:t>    ex1)  CTS : </a:t>
            </a:r>
            <a:r>
              <a:rPr lang="ko-KR" altLang="en-US" sz="1600" dirty="0" err="1" smtClean="0"/>
              <a:t>두가지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32</a:t>
            </a:r>
            <a:r>
              <a:rPr lang="ko-KR" altLang="en-US" sz="1600" dirty="0" smtClean="0"/>
              <a:t>비트 정수 데이터 형식을 가짐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Int32(</a:t>
            </a:r>
            <a:r>
              <a:rPr lang="ko-KR" altLang="en-US" sz="1600" dirty="0" smtClean="0"/>
              <a:t>부호가 있는 정수</a:t>
            </a:r>
            <a:r>
              <a:rPr lang="en-US" altLang="ko-KR" sz="1600" dirty="0" smtClean="0"/>
              <a:t>), UInt32(</a:t>
            </a:r>
            <a:r>
              <a:rPr lang="ko-KR" altLang="en-US" sz="1600" dirty="0" smtClean="0"/>
              <a:t>부호가 없는 정수</a:t>
            </a:r>
            <a:r>
              <a:rPr lang="en-US" altLang="ko-KR" sz="1600" dirty="0" smtClean="0"/>
              <a:t>)</a:t>
            </a:r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  C#</a:t>
            </a:r>
            <a:r>
              <a:rPr lang="ko-KR" altLang="en-US" sz="1600" dirty="0" smtClean="0"/>
              <a:t>은 이 형식들을 각각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uint</a:t>
            </a:r>
            <a:r>
              <a:rPr lang="ko-KR" altLang="en-US" sz="1600" dirty="0" smtClean="0"/>
              <a:t>로 인식함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     VB.NET</a:t>
            </a:r>
            <a:r>
              <a:rPr lang="ko-KR" altLang="en-US" sz="1600" dirty="0" smtClean="0"/>
              <a:t>은 오직 </a:t>
            </a:r>
            <a:r>
              <a:rPr lang="en-US" altLang="ko-KR" sz="1600" dirty="0" smtClean="0"/>
              <a:t>Int32</a:t>
            </a:r>
            <a:r>
              <a:rPr lang="ko-KR" altLang="en-US" sz="1600" dirty="0" smtClean="0"/>
              <a:t>만을 인식하고 </a:t>
            </a:r>
            <a:r>
              <a:rPr lang="en-US" altLang="ko-KR" sz="1600" dirty="0" smtClean="0"/>
              <a:t>Integer</a:t>
            </a:r>
            <a:r>
              <a:rPr lang="ko-KR" altLang="en-US" sz="1600" dirty="0" smtClean="0"/>
              <a:t>라는 키워드만 사용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    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>
                <a:sym typeface="Wingdings" pitchFamily="2" charset="2"/>
              </a:rPr>
              <a:t>개발자가 자신의 코드를 </a:t>
            </a:r>
            <a:r>
              <a:rPr lang="en-US" altLang="ko-KR" sz="1600" dirty="0" smtClean="0">
                <a:sym typeface="Wingdings" pitchFamily="2" charset="2"/>
              </a:rPr>
              <a:t>CLS</a:t>
            </a:r>
            <a:r>
              <a:rPr lang="ko-KR" altLang="en-US" sz="1600" dirty="0" smtClean="0">
                <a:sym typeface="Wingdings" pitchFamily="2" charset="2"/>
              </a:rPr>
              <a:t>에 맞게 작성하고 싶다면 </a:t>
            </a:r>
            <a:r>
              <a:rPr lang="en-US" altLang="ko-KR" sz="1600" dirty="0" smtClean="0">
                <a:sym typeface="Wingdings" pitchFamily="2" charset="2"/>
              </a:rPr>
              <a:t>UInt32</a:t>
            </a:r>
            <a:r>
              <a:rPr lang="ko-KR" altLang="en-US" sz="1600" dirty="0" smtClean="0">
                <a:sym typeface="Wingdings" pitchFamily="2" charset="2"/>
              </a:rPr>
              <a:t>를 </a:t>
            </a:r>
            <a:r>
              <a:rPr lang="ko-KR" altLang="en-US" sz="1600" dirty="0" err="1" smtClean="0">
                <a:sym typeface="Wingdings" pitchFamily="2" charset="2"/>
              </a:rPr>
              <a:t>리턴하면</a:t>
            </a:r>
            <a:r>
              <a:rPr lang="ko-KR" altLang="en-US" sz="1600" dirty="0" smtClean="0">
                <a:sym typeface="Wingdings" pitchFamily="2" charset="2"/>
              </a:rPr>
              <a:t> 안</a:t>
            </a:r>
            <a:endParaRPr lang="en-US" altLang="ko-KR" sz="16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                </a:t>
            </a:r>
            <a:r>
              <a:rPr lang="ko-KR" altLang="en-US" sz="1600" dirty="0" smtClean="0">
                <a:sym typeface="Wingdings" pitchFamily="2" charset="2"/>
              </a:rPr>
              <a:t>된다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>
              <a:buNone/>
            </a:pPr>
            <a:r>
              <a:rPr lang="en-US" altLang="ko-KR" sz="1600" dirty="0" smtClean="0"/>
              <a:t>    ex2)  IL</a:t>
            </a:r>
            <a:r>
              <a:rPr lang="ko-KR" altLang="en-US" sz="1600" dirty="0" smtClean="0"/>
              <a:t>은 대소문자를 구별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C#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C++</a:t>
            </a:r>
            <a:r>
              <a:rPr lang="ko-KR" altLang="en-US" sz="1600" dirty="0" smtClean="0"/>
              <a:t>은 대소문자 구별함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VB.NET</a:t>
            </a:r>
            <a:r>
              <a:rPr lang="ko-KR" altLang="en-US" sz="1600" dirty="0" smtClean="0"/>
              <a:t>은 대소문자를 구별하지 않음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CLS</a:t>
            </a:r>
            <a:r>
              <a:rPr lang="ko-KR" altLang="en-US" sz="1600" dirty="0" smtClean="0"/>
              <a:t>는 대소문자만 다른 두개의 변수 이름을 허용하지 않음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    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>
                <a:sym typeface="Wingdings" pitchFamily="2" charset="2"/>
              </a:rPr>
              <a:t>개발자가 자신의 코드를 </a:t>
            </a:r>
            <a:r>
              <a:rPr lang="en-US" altLang="ko-KR" sz="1600" dirty="0" smtClean="0">
                <a:sym typeface="Wingdings" pitchFamily="2" charset="2"/>
              </a:rPr>
              <a:t>CLS</a:t>
            </a:r>
            <a:r>
              <a:rPr lang="ko-KR" altLang="en-US" sz="1600" dirty="0" smtClean="0">
                <a:sym typeface="Wingdings" pitchFamily="2" charset="2"/>
              </a:rPr>
              <a:t>에 맞게 작성하고 싶다면 대소문자로 이름을 구</a:t>
            </a:r>
            <a:endParaRPr lang="en-US" altLang="ko-KR" sz="16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               </a:t>
            </a:r>
            <a:r>
              <a:rPr lang="ko-KR" altLang="en-US" sz="1600" dirty="0" smtClean="0">
                <a:sym typeface="Wingdings" pitchFamily="2" charset="2"/>
              </a:rPr>
              <a:t>분해서는 안된다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1) .NET </a:t>
            </a:r>
            <a:r>
              <a:rPr lang="ko-KR" altLang="en-US" sz="3200" dirty="0" smtClean="0"/>
              <a:t>개요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.NET</a:t>
            </a:r>
            <a:r>
              <a:rPr lang="ko-KR" altLang="en-US" sz="1800" b="1" dirty="0" smtClean="0"/>
              <a:t>이란</a:t>
            </a:r>
            <a:r>
              <a:rPr lang="en-US" altLang="ko-KR" sz="1800" b="1" dirty="0" smtClean="0"/>
              <a:t>?</a:t>
            </a:r>
          </a:p>
          <a:p>
            <a:endParaRPr lang="en-US" altLang="ko-KR" sz="18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윈도우 폼 클래스를 사용하여 윈도우 데스크탑 애플리케이션을 개발하는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   새로운 방법을 소개한다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ASP.NET </a:t>
            </a:r>
            <a:r>
              <a:rPr lang="ko-KR" altLang="en-US" sz="1600" dirty="0" smtClean="0"/>
              <a:t>클래스를 사용하여 웹 브라우저 기반의 애플리케이션을 개발하는</a:t>
            </a:r>
          </a:p>
          <a:p>
            <a:pPr lvl="1">
              <a:buNone/>
            </a:pPr>
            <a:r>
              <a:rPr lang="ko-KR" altLang="en-US" sz="1600" dirty="0" smtClean="0"/>
              <a:t>    새로운 방법을 제공한다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ADO.NET </a:t>
            </a:r>
            <a:r>
              <a:rPr lang="ko-KR" altLang="en-US" sz="1600" dirty="0" smtClean="0"/>
              <a:t>클래스는 인터넷을 통하여 데이터를 참조하기 위한 방법으로 새로운</a:t>
            </a:r>
          </a:p>
          <a:p>
            <a:pPr lvl="1">
              <a:buNone/>
            </a:pPr>
            <a:r>
              <a:rPr lang="ko-KR" altLang="en-US" sz="1600" dirty="0" smtClean="0"/>
              <a:t>     </a:t>
            </a:r>
            <a:r>
              <a:rPr lang="ko-KR" altLang="en-US" sz="1600" dirty="0" err="1" smtClean="0"/>
              <a:t>비연결성</a:t>
            </a:r>
            <a:r>
              <a:rPr lang="ko-KR" altLang="en-US" sz="1600" dirty="0" smtClean="0"/>
              <a:t> 방법을 제공한다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SOAP(Simple Object Access Protocol)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WSDL(Web Service Description Language)</a:t>
            </a:r>
            <a:r>
              <a:rPr lang="ko-KR" altLang="en-US" sz="1600" dirty="0" smtClean="0"/>
              <a:t>를 기반으로 플랫폼에 독립적인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웹 서비스의 생성을 제공한다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외부 객체의 설계와 개발을 위한 새로운 구조를 제공한다</a:t>
            </a:r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.NET</a:t>
            </a:r>
            <a:r>
              <a:rPr lang="ko-KR" altLang="en-US" sz="1600" dirty="0" smtClean="0"/>
              <a:t>은 복잡해서 사용하기 힘든 많은 윈도우 기술과 기법들을 사장시키게 만든다</a:t>
            </a:r>
            <a:r>
              <a:rPr lang="en-US" altLang="ko-KR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7)  </a:t>
            </a:r>
            <a:r>
              <a:rPr lang="ko-KR" altLang="en-US" sz="3200" dirty="0" smtClean="0"/>
              <a:t>언어 상호 </a:t>
            </a:r>
            <a:r>
              <a:rPr lang="ko-KR" altLang="en-US" sz="3200" dirty="0" err="1" smtClean="0"/>
              <a:t>운용성</a:t>
            </a:r>
            <a:r>
              <a:rPr lang="en-US" altLang="ko-KR" sz="3200" dirty="0" smtClean="0"/>
              <a:t>(CLS)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CLS : Common Language Specification</a:t>
            </a:r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smtClean="0"/>
              <a:t>즉  </a:t>
            </a:r>
            <a:r>
              <a:rPr lang="en-US" altLang="ko-KR" sz="1600" b="1" dirty="0" smtClean="0"/>
              <a:t>CLS </a:t>
            </a:r>
            <a:r>
              <a:rPr lang="ko-KR" altLang="en-US" sz="1600" b="1" dirty="0" smtClean="0"/>
              <a:t>는 언어의 호환성을 위한 규칙의 나열이다</a:t>
            </a:r>
            <a:r>
              <a:rPr lang="en-US" altLang="ko-KR" sz="1600" b="1" dirty="0" smtClean="0"/>
              <a:t>.</a:t>
            </a:r>
          </a:p>
          <a:p>
            <a:pPr lvl="1">
              <a:buNone/>
            </a:pPr>
            <a:r>
              <a:rPr lang="en-US" altLang="ko-KR" sz="1600" dirty="0" smtClean="0"/>
              <a:t>	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5720" y="2000246"/>
          <a:ext cx="8572560" cy="457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357982"/>
              </a:tblGrid>
              <a:tr h="352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CLS </a:t>
                      </a:r>
                      <a:r>
                        <a:rPr lang="ko-KR" altLang="en-US" sz="1200" baseline="0" dirty="0" smtClean="0"/>
                        <a:t>요구 사항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C# </a:t>
                      </a:r>
                      <a:r>
                        <a:rPr lang="ko-KR" altLang="en-US" sz="1200" dirty="0" smtClean="0"/>
                        <a:t>코드에 대한 효과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5169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어떤 전역 </a:t>
                      </a:r>
                      <a:r>
                        <a:rPr lang="ko-KR" altLang="en-US" sz="1200" dirty="0" err="1" smtClean="0"/>
                        <a:t>메소드나</a:t>
                      </a:r>
                      <a:r>
                        <a:rPr lang="ko-KR" altLang="en-US" sz="1200" dirty="0" smtClean="0"/>
                        <a:t> 변수를 허용하지 않는다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C#</a:t>
                      </a:r>
                      <a:r>
                        <a:rPr lang="ko-KR" altLang="en-US" sz="1200" dirty="0" smtClean="0"/>
                        <a:t>도 이것을 허용하지 않기 때문에 아무런 영향을 끼치지 않는다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5169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어떤 데이터 형식은 허용되지 않는다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만약 </a:t>
                      </a:r>
                      <a:r>
                        <a:rPr lang="en-US" altLang="ko-KR" sz="1200" dirty="0" smtClean="0"/>
                        <a:t>CLS</a:t>
                      </a:r>
                      <a:r>
                        <a:rPr lang="ko-KR" altLang="en-US" sz="1200" dirty="0" smtClean="0"/>
                        <a:t>를 따르는 코드를 작성하고 싶다면</a:t>
                      </a:r>
                      <a:r>
                        <a:rPr lang="en-US" altLang="ko-KR" sz="1200" dirty="0" smtClean="0"/>
                        <a:t>, public</a:t>
                      </a:r>
                      <a:r>
                        <a:rPr lang="ko-KR" altLang="en-US" sz="1200" dirty="0" smtClean="0"/>
                        <a:t>이나 </a:t>
                      </a:r>
                      <a:r>
                        <a:rPr lang="en-US" altLang="ko-KR" sz="1200" dirty="0" smtClean="0"/>
                        <a:t>protected </a:t>
                      </a:r>
                      <a:r>
                        <a:rPr lang="ko-KR" altLang="en-US" sz="1200" dirty="0" smtClean="0"/>
                        <a:t>부분의 </a:t>
                      </a:r>
                      <a:r>
                        <a:rPr lang="ko-KR" altLang="en-US" sz="1200" dirty="0" err="1" smtClean="0"/>
                        <a:t>맴버</a:t>
                      </a:r>
                      <a:r>
                        <a:rPr lang="ko-KR" altLang="en-US" sz="1200" dirty="0" smtClean="0"/>
                        <a:t> 변수 형식이나 </a:t>
                      </a:r>
                      <a:r>
                        <a:rPr lang="ko-KR" altLang="en-US" sz="1200" dirty="0" err="1" smtClean="0"/>
                        <a:t>메소드의</a:t>
                      </a:r>
                      <a:r>
                        <a:rPr lang="ko-KR" altLang="en-US" sz="1200" dirty="0" smtClean="0"/>
                        <a:t> 반환 형식을 </a:t>
                      </a:r>
                      <a:r>
                        <a:rPr lang="en-US" altLang="ko-KR" sz="1200" dirty="0" err="1" smtClean="0"/>
                        <a:t>sbyte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ushort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uint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ulong</a:t>
                      </a:r>
                      <a:r>
                        <a:rPr lang="ko-KR" altLang="en-US" sz="1200" dirty="0" smtClean="0"/>
                        <a:t>으로 맞추면 </a:t>
                      </a:r>
                      <a:r>
                        <a:rPr lang="ko-KR" altLang="en-US" sz="1200" dirty="0" err="1" smtClean="0"/>
                        <a:t>안된다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723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모든 변수는 대소문자를 구별하지 않는 범위에서 구분 가능해야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이것 또한 </a:t>
                      </a:r>
                      <a:r>
                        <a:rPr lang="en-US" altLang="ko-KR" sz="1200" dirty="0" smtClean="0"/>
                        <a:t>CLS</a:t>
                      </a:r>
                      <a:r>
                        <a:rPr lang="ko-KR" altLang="en-US" sz="1200" dirty="0" smtClean="0"/>
                        <a:t>를 따르는 코드를 작성하고 싶다면 </a:t>
                      </a:r>
                      <a:r>
                        <a:rPr lang="en-US" altLang="ko-KR" sz="1200" dirty="0" smtClean="0"/>
                        <a:t>public</a:t>
                      </a:r>
                      <a:r>
                        <a:rPr lang="ko-KR" altLang="en-US" sz="1200" dirty="0" smtClean="0"/>
                        <a:t>이나 </a:t>
                      </a:r>
                      <a:r>
                        <a:rPr lang="en-US" altLang="ko-KR" sz="1200" dirty="0" smtClean="0"/>
                        <a:t>protected </a:t>
                      </a:r>
                      <a:r>
                        <a:rPr lang="ko-KR" altLang="en-US" sz="1200" dirty="0" smtClean="0"/>
                        <a:t>부분의 </a:t>
                      </a:r>
                      <a:r>
                        <a:rPr lang="ko-KR" altLang="en-US" sz="1200" dirty="0" err="1" smtClean="0"/>
                        <a:t>맴버</a:t>
                      </a:r>
                      <a:r>
                        <a:rPr lang="ko-KR" altLang="en-US" sz="1200" dirty="0" smtClean="0"/>
                        <a:t> 변수나 </a:t>
                      </a:r>
                      <a:r>
                        <a:rPr lang="ko-KR" altLang="en-US" sz="1200" dirty="0" err="1" smtClean="0"/>
                        <a:t>매소드의</a:t>
                      </a:r>
                      <a:r>
                        <a:rPr lang="ko-KR" altLang="en-US" sz="1200" dirty="0" smtClean="0"/>
                        <a:t> 이름을 대소문자를 구분하지 않고 구분할 수 있도록 작성해야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723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예외는 반드시 </a:t>
                      </a:r>
                      <a:r>
                        <a:rPr lang="en-US" altLang="ko-KR" sz="1200" dirty="0" smtClean="0"/>
                        <a:t>Exception</a:t>
                      </a:r>
                      <a:r>
                        <a:rPr lang="ko-KR" altLang="en-US" sz="1200" dirty="0" smtClean="0"/>
                        <a:t>기본 클래스를 상속받아야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C#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또한 이것을 지원하므로 아무런 영향을 끼치지 않는다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5169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포인터 형식은 허용되지 않는다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만약 </a:t>
                      </a:r>
                      <a:r>
                        <a:rPr lang="en-US" altLang="ko-KR" sz="1200" dirty="0" smtClean="0"/>
                        <a:t>CLS</a:t>
                      </a:r>
                      <a:r>
                        <a:rPr lang="ko-KR" altLang="en-US" sz="1200" dirty="0" smtClean="0"/>
                        <a:t>를 따르는 코드를 작성하고 싶다면 </a:t>
                      </a:r>
                      <a:r>
                        <a:rPr lang="en-US" altLang="ko-KR" sz="1200" dirty="0" smtClean="0"/>
                        <a:t>public</a:t>
                      </a:r>
                      <a:r>
                        <a:rPr lang="ko-KR" altLang="en-US" sz="1200" dirty="0" smtClean="0"/>
                        <a:t>이나 </a:t>
                      </a:r>
                      <a:r>
                        <a:rPr lang="en-US" altLang="ko-KR" sz="1200" dirty="0" smtClean="0"/>
                        <a:t>protected </a:t>
                      </a:r>
                      <a:r>
                        <a:rPr lang="ko-KR" altLang="en-US" sz="1200" dirty="0" smtClean="0"/>
                        <a:t>부분에서 안전하지 않은 코드나 포인터를 사용하지 말자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5169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매개변수 리스트는 허용되지 않는다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C#</a:t>
                      </a:r>
                      <a:r>
                        <a:rPr lang="ko-KR" altLang="en-US" sz="1200" dirty="0" smtClean="0"/>
                        <a:t>은 매개변수 리스트를 허용하기는 하나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이것들을 </a:t>
                      </a:r>
                      <a:r>
                        <a:rPr lang="en-US" altLang="ko-KR" sz="1200" dirty="0" smtClean="0"/>
                        <a:t>CLS</a:t>
                      </a:r>
                      <a:r>
                        <a:rPr lang="ko-KR" altLang="en-US" sz="1200" dirty="0" smtClean="0"/>
                        <a:t>에 맞게 고정된 크기의 배열로 변환한 다음</a:t>
                      </a:r>
                      <a:r>
                        <a:rPr lang="en-US" altLang="ko-KR" sz="1200" dirty="0" smtClean="0"/>
                        <a:t>,IL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코드로 변환하기 때문에 아무런 영향을 끼치지 않는다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52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정의 값 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소스 코드에 정의되어 값 형태로 저장되는 형식</a:t>
                      </a:r>
                      <a:r>
                        <a:rPr lang="en-US" altLang="ko-KR" sz="1200" dirty="0" smtClean="0"/>
                        <a:t>, C#</a:t>
                      </a:r>
                      <a:r>
                        <a:rPr lang="ko-KR" altLang="en-US" sz="1200" dirty="0" smtClean="0"/>
                        <a:t>용어로 구조체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struc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의미함</a:t>
                      </a:r>
                      <a:endParaRPr lang="ko-KR" altLang="en-US" sz="1200" dirty="0"/>
                    </a:p>
                  </a:txBody>
                  <a:tcPr/>
                </a:tc>
              </a:tr>
              <a:tr h="352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정의 참조 형식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소스 코드에 정의되어 참조 형태로 저장되는 형식</a:t>
                      </a:r>
                      <a:r>
                        <a:rPr lang="en-US" altLang="ko-KR" sz="1200" dirty="0" smtClean="0"/>
                        <a:t>, C# </a:t>
                      </a:r>
                      <a:r>
                        <a:rPr lang="ko-KR" altLang="en-US" sz="1200" dirty="0" smtClean="0"/>
                        <a:t>용어로 클래스</a:t>
                      </a:r>
                      <a:r>
                        <a:rPr lang="en-US" altLang="ko-KR" sz="1200" dirty="0" smtClean="0"/>
                        <a:t>(class)</a:t>
                      </a:r>
                      <a:r>
                        <a:rPr lang="ko-KR" altLang="en-US" sz="1200" dirty="0" smtClean="0"/>
                        <a:t>를 의미함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8) CTS </a:t>
            </a:r>
            <a:r>
              <a:rPr lang="ko-KR" altLang="en-US" sz="3200" dirty="0" smtClean="0"/>
              <a:t>세부 확인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하나의 어셈블리에는 서로 다른 종류의 여러 가지 형식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클래스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구조체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인터페이스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열거형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델리게이트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이 포함될 수 있슴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r>
              <a:rPr lang="en-US" altLang="ko-KR" sz="1600" dirty="0" smtClean="0"/>
              <a:t>CTS</a:t>
            </a:r>
            <a:r>
              <a:rPr lang="ko-KR" altLang="en-US" sz="1600" dirty="0" smtClean="0"/>
              <a:t>는 임의의 형식을 </a:t>
            </a:r>
            <a:r>
              <a:rPr lang="en-US" altLang="ko-KR" sz="1600" dirty="0" smtClean="0"/>
              <a:t>CLR</a:t>
            </a:r>
            <a:r>
              <a:rPr lang="ko-KR" altLang="en-US" sz="1600" dirty="0" smtClean="0"/>
              <a:t>이 수용할 수 있도록 정의하는 방법들을 설명한 공식적인 명세이다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단</a:t>
            </a:r>
            <a:r>
              <a:rPr lang="en-US" altLang="ko-KR" sz="1600" dirty="0" smtClean="0"/>
              <a:t>, CTS</a:t>
            </a:r>
            <a:r>
              <a:rPr lang="ko-KR" altLang="en-US" sz="1600" dirty="0" smtClean="0"/>
              <a:t>의 문법적 구조에는 모든 언어가 수용할 수 없는 부분들도 존재한다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 smtClean="0"/>
              <a:t>    ex) unsigned</a:t>
            </a:r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따라서 모든 언어의 호환성을 이루려면 </a:t>
            </a:r>
            <a:r>
              <a:rPr lang="en-US" altLang="ko-KR" sz="1600" dirty="0" smtClean="0"/>
              <a:t>CLS </a:t>
            </a:r>
            <a:r>
              <a:rPr lang="ko-KR" altLang="en-US" sz="1600" dirty="0" smtClean="0"/>
              <a:t>규약을 준수해야 한다</a:t>
            </a:r>
            <a:r>
              <a:rPr lang="en-US" altLang="ko-KR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8) CTS </a:t>
            </a:r>
            <a:r>
              <a:rPr lang="ko-KR" altLang="en-US" sz="3200" dirty="0" smtClean="0"/>
              <a:t>세부 확인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CTL </a:t>
            </a:r>
            <a:r>
              <a:rPr lang="ko-KR" altLang="en-US" sz="2000" b="1" dirty="0" smtClean="0"/>
              <a:t>클래스 형식</a:t>
            </a:r>
            <a:endParaRPr lang="en-US" altLang="ko-KR" sz="2000" b="1" dirty="0" smtClean="0"/>
          </a:p>
          <a:p>
            <a:endParaRPr lang="en-US" altLang="ko-KR" sz="1600" b="1" dirty="0" smtClean="0"/>
          </a:p>
          <a:p>
            <a:pPr lvl="1"/>
            <a:r>
              <a:rPr lang="ko-KR" altLang="en-US" sz="1600" dirty="0" smtClean="0"/>
              <a:t>모든 </a:t>
            </a:r>
            <a:r>
              <a:rPr lang="en-US" altLang="ko-KR" sz="1600" dirty="0" err="1" smtClean="0"/>
              <a:t>.Net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지원 언어는 </a:t>
            </a:r>
            <a:r>
              <a:rPr lang="en-US" altLang="ko-KR" sz="1600" dirty="0" smtClean="0"/>
              <a:t>OOP</a:t>
            </a:r>
            <a:r>
              <a:rPr lang="ko-KR" altLang="en-US" sz="1600" dirty="0" smtClean="0"/>
              <a:t>의 초석인 클래스 형식의 개념을 지원함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클래스는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 같은 </a:t>
            </a:r>
            <a:r>
              <a:rPr lang="ko-KR" altLang="en-US" sz="1600" dirty="0" err="1" smtClean="0"/>
              <a:t>맴버</a:t>
            </a:r>
            <a:r>
              <a:rPr lang="ko-KR" altLang="en-US" sz="1600" dirty="0" smtClean="0"/>
              <a:t> 데이터 포인트로 구성된다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필드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클래스에서 파생 클래스를 위한 다형적 인터페이스를 정의하는 가상 </a:t>
            </a:r>
            <a:r>
              <a:rPr lang="ko-KR" altLang="en-US" sz="1600" dirty="0" err="1" smtClean="0"/>
              <a:t>맴버와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추상맴버를</a:t>
            </a:r>
            <a:r>
              <a:rPr lang="ko-KR" altLang="en-US" sz="1600" dirty="0" smtClean="0"/>
              <a:t> 사용할 수 있도록 정의되어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다중 상속은 불가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특징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봉인 클래스는 기반 클래스가 될 수 </a:t>
            </a:r>
            <a:r>
              <a:rPr lang="ko-KR" altLang="en-US" sz="1600" dirty="0" err="1" smtClean="0"/>
              <a:t>없슴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    인터페이스는 객체와 객체 사용자 사이를 연결하는 추상 </a:t>
            </a:r>
            <a:r>
              <a:rPr lang="ko-KR" altLang="en-US" sz="1600" dirty="0" err="1" smtClean="0"/>
              <a:t>맴버들의</a:t>
            </a:r>
            <a:r>
              <a:rPr lang="ko-KR" altLang="en-US" sz="1600" dirty="0" smtClean="0"/>
              <a:t> 집합임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클래스가 여러 개의 인터페이스 구현 가능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추상 클래스는 직접 생성 불가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  </a:t>
            </a:r>
            <a:r>
              <a:rPr lang="ko-KR" altLang="en-US" sz="1600" dirty="0" smtClean="0"/>
              <a:t>파생 클래스의 공통적인 행위를 정의하는데 사용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구상 클래스는 직접 생성 가능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모든 클래스에 접근 제한 수준 존재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800" dirty="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8) CTS </a:t>
            </a:r>
            <a:r>
              <a:rPr lang="ko-KR" altLang="en-US" sz="3200" dirty="0" smtClean="0"/>
              <a:t>세부 확인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CTL </a:t>
            </a:r>
            <a:r>
              <a:rPr lang="ko-KR" altLang="en-US" sz="2000" b="1" dirty="0" smtClean="0"/>
              <a:t>구조체 형식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r>
              <a:rPr lang="ko-KR" altLang="en-US" sz="1800" dirty="0" smtClean="0"/>
              <a:t>값을 다루는 가벼운 클래스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매개변수를 갖는 다중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구현 가능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명시적으로 봉인됨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다른 구조체나 클래스의 기본 형식으로 가능하지 않다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/>
            <a:r>
              <a:rPr lang="ko-KR" altLang="en-US" sz="1800" dirty="0" smtClean="0"/>
              <a:t>항시 </a:t>
            </a:r>
            <a:r>
              <a:rPr lang="ko-KR" altLang="en-US" sz="1800" dirty="0" err="1" smtClean="0"/>
              <a:t>스택에</a:t>
            </a:r>
            <a:r>
              <a:rPr lang="ko-KR" altLang="en-US" sz="1800" dirty="0" smtClean="0"/>
              <a:t> 할당된다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r>
              <a:rPr lang="en-US" altLang="ko-KR" sz="18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8) CTS </a:t>
            </a:r>
            <a:r>
              <a:rPr lang="ko-KR" altLang="en-US" sz="3200" dirty="0" smtClean="0"/>
              <a:t>세부 확인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CTL </a:t>
            </a:r>
            <a:r>
              <a:rPr lang="ko-KR" altLang="en-US" sz="2000" b="1" dirty="0" smtClean="0"/>
              <a:t>인터페이스 형식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맴버</a:t>
            </a:r>
            <a:r>
              <a:rPr lang="ko-KR" altLang="en-US" sz="1800" dirty="0" smtClean="0"/>
              <a:t> 정의를 모아 놓은 것임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클래스나 구조체에 의해서 지원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될 수 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COM</a:t>
            </a:r>
            <a:r>
              <a:rPr lang="ko-KR" altLang="en-US" sz="1800" dirty="0" smtClean="0"/>
              <a:t>과 달리 </a:t>
            </a:r>
            <a:r>
              <a:rPr lang="en-US" altLang="ko-KR" sz="1800" dirty="0" err="1" smtClean="0"/>
              <a:t>Iunknown</a:t>
            </a:r>
            <a:r>
              <a:rPr lang="ko-KR" altLang="en-US" sz="1800" dirty="0" smtClean="0"/>
              <a:t>에서 파생되지 않는다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System.Object</a:t>
            </a:r>
            <a:r>
              <a:rPr lang="ko-KR" altLang="en-US" sz="1800" dirty="0" smtClean="0"/>
              <a:t>로부터도 </a:t>
            </a:r>
            <a:r>
              <a:rPr lang="ko-KR" altLang="en-US" sz="1800" dirty="0" err="1" smtClean="0"/>
              <a:t>파생되지않는</a:t>
            </a:r>
            <a:r>
              <a:rPr lang="ko-KR" altLang="en-US" sz="1800" dirty="0" smtClean="0"/>
              <a:t> 유일한 </a:t>
            </a:r>
            <a:r>
              <a:rPr lang="en-US" altLang="ko-KR" sz="1800" dirty="0" err="1" smtClean="0"/>
              <a:t>.Net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형식이다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모든 형식은 </a:t>
            </a:r>
            <a:r>
              <a:rPr lang="en-US" altLang="ko-KR" sz="1800" dirty="0" err="1" smtClean="0"/>
              <a:t>System.Object</a:t>
            </a:r>
            <a:r>
              <a:rPr lang="ko-KR" altLang="en-US" sz="1800" dirty="0" smtClean="0"/>
              <a:t>로부터 파생됨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8) CTS </a:t>
            </a:r>
            <a:r>
              <a:rPr lang="ko-KR" altLang="en-US" sz="3200" dirty="0" smtClean="0"/>
              <a:t>세부 확인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CTL </a:t>
            </a:r>
            <a:r>
              <a:rPr lang="ko-KR" altLang="en-US" sz="2000" b="1" dirty="0" err="1" smtClean="0"/>
              <a:t>열거형</a:t>
            </a:r>
            <a:r>
              <a:rPr lang="ko-KR" altLang="en-US" sz="2000" b="1" dirty="0" smtClean="0"/>
              <a:t> 형식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r>
              <a:rPr lang="ko-KR" altLang="en-US" sz="1800" dirty="0" smtClean="0"/>
              <a:t>이름과 값 쌍을 특정한 이름으로 묶을 수 있게 하는 구조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각 항목을 담는데 사용되는 저장 공간은 </a:t>
            </a:r>
            <a:r>
              <a:rPr lang="en-US" altLang="ko-KR" sz="1800" dirty="0" smtClean="0"/>
              <a:t>Systme.Int32(32</a:t>
            </a:r>
            <a:r>
              <a:rPr lang="ko-KR" altLang="en-US" sz="1800" dirty="0" smtClean="0"/>
              <a:t>비트 정수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공용 기본 클래스인 </a:t>
            </a:r>
            <a:r>
              <a:rPr lang="en-US" altLang="ko-KR" sz="1800" dirty="0" err="1" smtClean="0"/>
              <a:t>System.Enum</a:t>
            </a:r>
            <a:r>
              <a:rPr lang="ko-KR" altLang="en-US" sz="1800" dirty="0" smtClean="0"/>
              <a:t>에서 파생된다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8) CTS </a:t>
            </a:r>
            <a:r>
              <a:rPr lang="ko-KR" altLang="en-US" sz="3200" dirty="0" smtClean="0"/>
              <a:t>세부 확인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CTL </a:t>
            </a:r>
            <a:r>
              <a:rPr lang="ko-KR" altLang="en-US" sz="2000" b="1" dirty="0" err="1" smtClean="0"/>
              <a:t>델리게이트</a:t>
            </a:r>
            <a:r>
              <a:rPr lang="ko-KR" altLang="en-US" sz="2000" b="1" dirty="0" smtClean="0"/>
              <a:t> 형식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r>
              <a:rPr lang="en-US" altLang="ko-KR" sz="1800" dirty="0" smtClean="0"/>
              <a:t>C </a:t>
            </a:r>
            <a:r>
              <a:rPr lang="ko-KR" altLang="en-US" sz="1800" dirty="0" smtClean="0"/>
              <a:t>스타일의 함수 포인터에 상응하는 것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형식적으로 안전한 포인터임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.Net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델리게이트는</a:t>
            </a:r>
            <a:r>
              <a:rPr lang="ko-KR" altLang="en-US" sz="1800" dirty="0" smtClean="0"/>
              <a:t> 메모리 주소에 대한 단순한 포인터가 아니라 </a:t>
            </a:r>
            <a:r>
              <a:rPr lang="en-US" altLang="ko-KR" sz="1800" dirty="0" err="1" smtClean="0"/>
              <a:t>System.Multicast</a:t>
            </a:r>
            <a:r>
              <a:rPr lang="en-US" altLang="ko-KR" sz="1800" dirty="0" smtClean="0"/>
              <a:t> Delegate</a:t>
            </a:r>
            <a:r>
              <a:rPr lang="ko-KR" altLang="en-US" sz="1800" dirty="0" smtClean="0"/>
              <a:t>에서 파생된 하나의 클래스이다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하나의 개체가 다른 개체로 호출을 전달 할 수 있게 만들고 </a:t>
            </a:r>
            <a:r>
              <a:rPr lang="ko-KR" altLang="en-US" sz="1800" dirty="0" err="1" smtClean="0"/>
              <a:t>싶을때</a:t>
            </a:r>
            <a:r>
              <a:rPr lang="ko-KR" altLang="en-US" sz="1800" dirty="0" smtClean="0"/>
              <a:t> 유용하게 사용됨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델리게이트의</a:t>
            </a:r>
            <a:r>
              <a:rPr lang="ko-KR" altLang="en-US" sz="1800" dirty="0" smtClean="0"/>
              <a:t> 본래 기능인 </a:t>
            </a:r>
            <a:r>
              <a:rPr lang="ko-KR" altLang="en-US" sz="1800" dirty="0" err="1" smtClean="0"/>
              <a:t>멀티개스팅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요청을 여러 수신자에게 보내는 것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과 비동기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호출도 지원한다</a:t>
            </a:r>
            <a:r>
              <a:rPr lang="en-US" altLang="ko-KR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8) CTS </a:t>
            </a:r>
            <a:r>
              <a:rPr lang="ko-KR" altLang="en-US" sz="3200" dirty="0" smtClean="0"/>
              <a:t>세부 확인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CTL </a:t>
            </a:r>
            <a:r>
              <a:rPr lang="ko-KR" altLang="en-US" sz="2000" b="1" dirty="0" smtClean="0"/>
              <a:t>형식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r>
              <a:rPr lang="ko-KR" altLang="en-US" sz="1600" dirty="0" smtClean="0"/>
              <a:t>형식들이 가질 수 있는 </a:t>
            </a:r>
            <a:r>
              <a:rPr lang="ko-KR" altLang="en-US" sz="1600" dirty="0" err="1" smtClean="0"/>
              <a:t>맴버의</a:t>
            </a:r>
            <a:r>
              <a:rPr lang="ko-KR" altLang="en-US" sz="1600" dirty="0" smtClean="0"/>
              <a:t> 수에 제한이 없다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맴버가</a:t>
            </a:r>
            <a:r>
              <a:rPr lang="ko-KR" altLang="en-US" sz="1600" dirty="0" smtClean="0"/>
              <a:t> 될 수 있는 것도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정적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중첩 형식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연산자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필드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이벤트가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맴버들은</a:t>
            </a:r>
            <a:r>
              <a:rPr lang="ko-KR" altLang="en-US" sz="1600" dirty="0" smtClean="0"/>
              <a:t> 접근 제한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특성을 가짐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맴버들은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선언해서 파생 형식에 대해 다형적 동작을 강제하거나 </a:t>
            </a:r>
            <a:r>
              <a:rPr lang="en-US" altLang="ko-KR" sz="1600" dirty="0" smtClean="0"/>
              <a:t>virtual</a:t>
            </a:r>
            <a:r>
              <a:rPr lang="ko-KR" altLang="en-US" sz="1600" dirty="0" smtClean="0"/>
              <a:t>로 선언해서 미리 준비된 그러나 재정의 할 수 있는 구현을 정의할 수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 static </a:t>
            </a:r>
            <a:r>
              <a:rPr lang="ko-KR" altLang="en-US" sz="1600" dirty="0" err="1" smtClean="0"/>
              <a:t>래벨</a:t>
            </a:r>
            <a:r>
              <a:rPr lang="ko-KR" altLang="en-US" sz="1600" dirty="0" smtClean="0"/>
              <a:t> 개체 또는 오브젝트 레벨과 유사한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레벨 개체로 </a:t>
            </a:r>
            <a:r>
              <a:rPr lang="ko-KR" altLang="en-US" sz="1600" dirty="0" err="1" smtClean="0"/>
              <a:t>설정될수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8) CLS </a:t>
            </a:r>
            <a:r>
              <a:rPr lang="ko-KR" altLang="en-US" sz="3200" dirty="0" smtClean="0"/>
              <a:t>공용 언어 사양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서로 다른 언어들은 동일한 프로그래밍 구조를 저마다 고유한 용어를 이용해서 서로 다르게 표현함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언어의 문법적 차이는 </a:t>
            </a:r>
            <a:r>
              <a:rPr lang="en-US" altLang="ko-KR" sz="1800" dirty="0" smtClean="0"/>
              <a:t>CIL </a:t>
            </a:r>
            <a:r>
              <a:rPr lang="ko-KR" altLang="en-US" sz="1800" dirty="0" smtClean="0"/>
              <a:t>명령어를 만들어 내는 과정에서 통일된다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오히려 기능적인 측면에서의 차이가 문제가 될 수 있다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연산자 오버로딩은 특정 언어에 해당되는 기술임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unsigned </a:t>
            </a:r>
            <a:r>
              <a:rPr lang="ko-KR" altLang="en-US" sz="1800" dirty="0" smtClean="0"/>
              <a:t>데이터 형식은 특정 언어에 해당되는 기술임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CLS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CLR</a:t>
            </a:r>
            <a:r>
              <a:rPr lang="ko-KR" altLang="en-US" sz="1800" dirty="0" smtClean="0"/>
              <a:t>에 의해서 호스트 될 수 있고 동시에 </a:t>
            </a:r>
            <a:r>
              <a:rPr lang="en-US" altLang="ko-KR" sz="1800" dirty="0" smtClean="0"/>
              <a:t>.NET </a:t>
            </a:r>
            <a:r>
              <a:rPr lang="ko-KR" altLang="en-US" sz="1800" dirty="0" smtClean="0"/>
              <a:t>플랫폼을 대상으로 하는 모든 언어에 의해서 동일한 방식으로 접근될 수 있는 코드 생성을 위해 </a:t>
            </a:r>
            <a:r>
              <a:rPr lang="en-US" altLang="ko-KR" sz="1800" dirty="0" smtClean="0"/>
              <a:t>.NET </a:t>
            </a:r>
            <a:r>
              <a:rPr lang="ko-KR" altLang="en-US" sz="1800" dirty="0" smtClean="0"/>
              <a:t>지원 컴파일러가 지원해야 하는 최소한의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그러나 완전한 사항들을 상세하고 분명하게 기술한 일련의 지침임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CLS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CTS</a:t>
            </a:r>
            <a:r>
              <a:rPr lang="ko-KR" altLang="en-US" sz="1800" dirty="0" smtClean="0"/>
              <a:t>에 의해 정의된 기능들의 물리적인 하위 집합으로 불 수 있슴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   p26 </a:t>
            </a:r>
            <a:r>
              <a:rPr lang="ko-KR" altLang="en-US" sz="1800" dirty="0" smtClean="0"/>
              <a:t>예제 참조</a:t>
            </a:r>
            <a:r>
              <a:rPr lang="en-US" altLang="ko-KR" sz="1800" dirty="0" smtClean="0"/>
              <a:t>)…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- CLS </a:t>
            </a:r>
            <a:r>
              <a:rPr lang="ko-KR" altLang="en-US" sz="1800" dirty="0" smtClean="0"/>
              <a:t>준수 여부 확인하기 </a:t>
            </a:r>
            <a:r>
              <a:rPr lang="en-US" altLang="ko-KR" sz="1800" dirty="0" smtClean="0"/>
              <a:t>:p27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11)  .NET </a:t>
            </a:r>
            <a:r>
              <a:rPr lang="ko-KR" altLang="en-US" sz="3200" dirty="0" smtClean="0"/>
              <a:t>프레임워크의 컴포넌트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가비지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컬렉터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b="1" dirty="0" smtClean="0"/>
              <a:t>.NET </a:t>
            </a:r>
            <a:r>
              <a:rPr lang="ko-KR" altLang="en-US" sz="1800" b="1" dirty="0" err="1" smtClean="0"/>
              <a:t>프레임웤을</a:t>
            </a:r>
            <a:r>
              <a:rPr lang="ko-KR" altLang="en-US" sz="1800" b="1" dirty="0" smtClean="0"/>
              <a:t> 이루고 있는 주요 컴포넌트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가비지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컬렉터</a:t>
            </a:r>
            <a:r>
              <a:rPr lang="en-US" altLang="ko-KR" sz="1800" b="1" dirty="0" smtClean="0"/>
              <a:t>:Garbage Collector)</a:t>
            </a:r>
          </a:p>
          <a:p>
            <a:endParaRPr lang="en-US" altLang="ko-KR" sz="1800" dirty="0" smtClean="0"/>
          </a:p>
          <a:p>
            <a:pPr lvl="1"/>
            <a:r>
              <a:rPr lang="ko-KR" altLang="en-US" sz="1600" b="1" dirty="0" err="1" smtClean="0"/>
              <a:t>가비지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컬렉터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메모리 관리에 관하여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특히 운영중인 응용프로그램이 요청하는 메모리를 어떻게 재할당해 주는가에 관련된 방법을 제시 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b="1" dirty="0" smtClean="0"/>
              <a:t>.NET </a:t>
            </a:r>
            <a:r>
              <a:rPr lang="ko-KR" altLang="en-US" sz="1600" b="1" dirty="0" smtClean="0"/>
              <a:t>런타임은 </a:t>
            </a:r>
            <a:r>
              <a:rPr lang="ko-KR" altLang="en-US" sz="1600" b="1" dirty="0" err="1" smtClean="0"/>
              <a:t>가비지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컬렉터에게</a:t>
            </a:r>
            <a:r>
              <a:rPr lang="ko-KR" altLang="en-US" sz="1600" b="1" dirty="0" smtClean="0"/>
              <a:t> 메모리 해지를 맡김</a:t>
            </a: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b="1" dirty="0" smtClean="0"/>
              <a:t>	</a:t>
            </a:r>
            <a:r>
              <a:rPr lang="ko-KR" altLang="en-US" sz="1600" dirty="0" smtClean="0"/>
              <a:t>동적으로 할당된 모든 메모리들은 </a:t>
            </a:r>
            <a:r>
              <a:rPr lang="ko-KR" altLang="en-US" sz="1600" dirty="0" err="1" smtClean="0"/>
              <a:t>힙에</a:t>
            </a:r>
            <a:r>
              <a:rPr lang="ko-KR" altLang="en-US" sz="1600" dirty="0" smtClean="0"/>
              <a:t> 할당됨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.NET</a:t>
            </a:r>
            <a:r>
              <a:rPr lang="ko-KR" altLang="en-US" sz="1600" dirty="0" smtClean="0"/>
              <a:t>은 이 힙위에 많은 메모리가 </a:t>
            </a:r>
            <a:r>
              <a:rPr lang="ko-KR" altLang="en-US" sz="1600" dirty="0" err="1" smtClean="0"/>
              <a:t>로드되어</a:t>
            </a:r>
            <a:r>
              <a:rPr lang="ko-KR" altLang="en-US" sz="1600" dirty="0" smtClean="0"/>
              <a:t> 있으면 </a:t>
            </a:r>
            <a:r>
              <a:rPr lang="ko-KR" altLang="en-US" sz="1600" dirty="0" err="1" smtClean="0"/>
              <a:t>가비지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컬렉터를</a:t>
            </a:r>
            <a:r>
              <a:rPr lang="ko-KR" altLang="en-US" sz="1600" dirty="0" smtClean="0"/>
              <a:t> 호출함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현재 코드 내의 범위에 해당하는 변수들을 우선 살펴본 뒤 </a:t>
            </a:r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내에 저장된 객체에 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대한 참조를 살펴봄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어떤 객체가 아무런 변수에 의해서도 참조되지 않고 더 이상 코드 내에서 액세스 가능하지 않다면 그 객체를 삭제함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>
              <a:buNone/>
            </a:pPr>
            <a:r>
              <a:rPr lang="en-US" altLang="ko-KR" sz="1500" dirty="0" smtClean="0"/>
              <a:t>	{</a:t>
            </a:r>
          </a:p>
          <a:p>
            <a:pPr lvl="1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TextBox</a:t>
            </a: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UserInputArea</a:t>
            </a:r>
            <a:r>
              <a:rPr lang="en-US" altLang="ko-KR" sz="1500" dirty="0" smtClean="0"/>
              <a:t>;</a:t>
            </a:r>
          </a:p>
          <a:p>
            <a:pPr lvl="1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UserInputArea</a:t>
            </a:r>
            <a:r>
              <a:rPr lang="en-US" altLang="ko-KR" sz="1500" dirty="0" smtClean="0"/>
              <a:t>		= new </a:t>
            </a:r>
            <a:r>
              <a:rPr lang="en-US" altLang="ko-KR" sz="1500" dirty="0" err="1" smtClean="0"/>
              <a:t>TextBox</a:t>
            </a:r>
            <a:r>
              <a:rPr lang="en-US" altLang="ko-KR" sz="1500" dirty="0" smtClean="0"/>
              <a:t>();</a:t>
            </a:r>
          </a:p>
          <a:p>
            <a:pPr lvl="1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TextBox</a:t>
            </a: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txtBoxCopy</a:t>
            </a:r>
            <a:r>
              <a:rPr lang="en-US" altLang="ko-KR" sz="1500" dirty="0" smtClean="0"/>
              <a:t> 	= </a:t>
            </a:r>
            <a:r>
              <a:rPr lang="en-US" altLang="ko-KR" sz="1500" dirty="0" err="1" smtClean="0"/>
              <a:t>UserInputArea</a:t>
            </a:r>
            <a:r>
              <a:rPr lang="en-US" altLang="ko-KR" sz="1500" dirty="0" smtClean="0"/>
              <a:t>;</a:t>
            </a:r>
          </a:p>
          <a:p>
            <a:pPr lvl="1">
              <a:buNone/>
            </a:pPr>
            <a:endParaRPr lang="en-US" altLang="ko-KR" sz="1500" dirty="0"/>
          </a:p>
          <a:p>
            <a:pPr lvl="1">
              <a:buNone/>
            </a:pPr>
            <a:r>
              <a:rPr lang="en-US" altLang="ko-KR" sz="1500" dirty="0" smtClean="0"/>
              <a:t>		// </a:t>
            </a:r>
            <a:r>
              <a:rPr lang="ko-KR" altLang="en-US" sz="1500" dirty="0" err="1" smtClean="0"/>
              <a:t>가비지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컬렉터가</a:t>
            </a:r>
            <a:r>
              <a:rPr lang="ko-KR" altLang="en-US" sz="1500" dirty="0" smtClean="0"/>
              <a:t> 여기서 호출된다고 가정한다</a:t>
            </a:r>
            <a:r>
              <a:rPr lang="en-US" altLang="ko-KR" sz="1500" dirty="0" smtClean="0"/>
              <a:t>.  </a:t>
            </a:r>
            <a:br>
              <a:rPr lang="en-US" altLang="ko-KR" sz="1500" dirty="0" smtClean="0"/>
            </a:br>
            <a:r>
              <a:rPr lang="en-US" altLang="ko-KR" sz="1500" dirty="0" smtClean="0"/>
              <a:t>}</a:t>
            </a:r>
          </a:p>
          <a:p>
            <a:pPr lvl="1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// </a:t>
            </a:r>
            <a:r>
              <a:rPr lang="ko-KR" altLang="en-US" sz="1500" dirty="0" err="1" smtClean="0"/>
              <a:t>가비지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컬렉터가</a:t>
            </a:r>
            <a:r>
              <a:rPr lang="ko-KR" altLang="en-US" sz="1500" dirty="0" smtClean="0"/>
              <a:t> 여기서 호출된다고 가정한다</a:t>
            </a:r>
            <a:r>
              <a:rPr lang="en-US" altLang="ko-KR" sz="1500" dirty="0" smtClean="0"/>
              <a:t>. =&gt; </a:t>
            </a:r>
            <a:r>
              <a:rPr lang="ko-KR" altLang="en-US" sz="1500" dirty="0" smtClean="0"/>
              <a:t>생성된 객체를 지우게 됨</a:t>
            </a:r>
            <a:endParaRPr lang="en-US" altLang="ko-KR" sz="1500" dirty="0" smtClean="0"/>
          </a:p>
          <a:p>
            <a:pPr lvl="1">
              <a:buNone/>
            </a:pPr>
            <a:r>
              <a:rPr lang="en-US" altLang="ko-KR" sz="1600" b="1" dirty="0"/>
              <a:t>	</a:t>
            </a:r>
            <a:endParaRPr lang="en-US" altLang="ko-KR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2) .NET</a:t>
            </a:r>
            <a:r>
              <a:rPr lang="ko-KR" altLang="en-US" sz="3200" dirty="0" smtClean="0"/>
              <a:t>의 철학 개론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.NET </a:t>
            </a:r>
            <a:r>
              <a:rPr lang="ko-KR" altLang="en-US" sz="2000" b="1" dirty="0" smtClean="0"/>
              <a:t>이전 기술의 한계와 어려움을 파악하고 </a:t>
            </a:r>
            <a:r>
              <a:rPr lang="en-US" altLang="ko-KR" sz="2000" b="1" dirty="0" smtClean="0"/>
              <a:t>.NET &amp;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C#</a:t>
            </a:r>
            <a:r>
              <a:rPr lang="ko-KR" altLang="en-US" sz="2000" b="1" dirty="0" smtClean="0"/>
              <a:t>이 해결하기 위한 전략 확인</a:t>
            </a:r>
            <a:endParaRPr lang="en-US" altLang="ko-KR" sz="2000" b="1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000" b="1" dirty="0" smtClean="0"/>
              <a:t>.NET</a:t>
            </a:r>
            <a:r>
              <a:rPr lang="ko-KR" altLang="en-US" sz="2000" b="1" dirty="0" smtClean="0"/>
              <a:t>의 구성 요소</a:t>
            </a:r>
            <a:endParaRPr lang="en-US" altLang="ko-KR" sz="2000" b="1" dirty="0" smtClean="0"/>
          </a:p>
          <a:p>
            <a:pPr lvl="1"/>
            <a:r>
              <a:rPr lang="ko-KR" altLang="en-US" sz="1800" dirty="0" smtClean="0"/>
              <a:t>런타임 실행 엔진</a:t>
            </a:r>
            <a:r>
              <a:rPr lang="en-US" altLang="ko-KR" sz="1800" dirty="0" smtClean="0"/>
              <a:t>(mscoree.dll) </a:t>
            </a:r>
            <a:r>
              <a:rPr lang="ko-KR" altLang="en-US" sz="1800" dirty="0" smtClean="0"/>
              <a:t>과  기본 클래스 라이브러리</a:t>
            </a:r>
            <a:r>
              <a:rPr lang="en-US" altLang="ko-KR" sz="1800" dirty="0" smtClean="0"/>
              <a:t>Imscorlib.dll)</a:t>
            </a:r>
            <a:r>
              <a:rPr lang="ko-KR" altLang="en-US" sz="1800" dirty="0" smtClean="0"/>
              <a:t>로 요약됨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CLR(</a:t>
            </a:r>
            <a:r>
              <a:rPr lang="ko-KR" altLang="en-US" sz="1800" dirty="0" smtClean="0"/>
              <a:t>공용 언어 런타임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관리 코드의 규칙을 준수하는 모든 </a:t>
            </a:r>
            <a:r>
              <a:rPr lang="en-US" altLang="ko-KR" sz="1800" dirty="0" smtClean="0"/>
              <a:t>.NET </a:t>
            </a:r>
            <a:r>
              <a:rPr lang="ko-KR" altLang="en-US" sz="1800" dirty="0" smtClean="0"/>
              <a:t>바이너리를 수용할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어셈블리에는 형식 메타데이터와 어셈블리 </a:t>
            </a:r>
            <a:r>
              <a:rPr lang="ko-KR" altLang="en-US" sz="1800" dirty="0" err="1" smtClean="0"/>
              <a:t>메니페스트뿐만</a:t>
            </a:r>
            <a:r>
              <a:rPr lang="ko-KR" altLang="en-US" sz="1800" dirty="0" smtClean="0"/>
              <a:t> 아니라 </a:t>
            </a:r>
            <a:r>
              <a:rPr lang="en-US" altLang="ko-KR" sz="1800" dirty="0" smtClean="0"/>
              <a:t>JIT </a:t>
            </a:r>
            <a:r>
              <a:rPr lang="ko-KR" altLang="en-US" sz="1800" dirty="0" smtClean="0"/>
              <a:t>컴파일러를 통해 각 플랫폼에 적합한 명령어로 </a:t>
            </a:r>
            <a:r>
              <a:rPr lang="ko-KR" altLang="en-US" sz="1800" dirty="0" err="1" smtClean="0"/>
              <a:t>컴파일될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CIL </a:t>
            </a:r>
            <a:r>
              <a:rPr lang="ko-KR" altLang="en-US" sz="1800" dirty="0" smtClean="0"/>
              <a:t>명령어가 포함되어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CLS (</a:t>
            </a:r>
            <a:r>
              <a:rPr lang="ko-KR" altLang="en-US" sz="1800" dirty="0" smtClean="0"/>
              <a:t>공용 언어 사양</a:t>
            </a:r>
            <a:r>
              <a:rPr lang="en-US" altLang="ko-KR" sz="1800" dirty="0" smtClean="0"/>
              <a:t>), CTS(</a:t>
            </a:r>
            <a:r>
              <a:rPr lang="ko-KR" altLang="en-US" sz="1800" dirty="0" smtClean="0"/>
              <a:t>공용 형식 시스템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역할 확인</a:t>
            </a: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12) .NET</a:t>
            </a:r>
            <a:r>
              <a:rPr lang="ko-KR" altLang="en-US" sz="3200" dirty="0" smtClean="0"/>
              <a:t>언어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C# .NET </a:t>
            </a:r>
            <a:r>
              <a:rPr lang="ko-KR" altLang="en-US" sz="2000" b="1" dirty="0" smtClean="0"/>
              <a:t>환경에 맞는 언어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r>
              <a:rPr lang="en-US" altLang="ko-KR" sz="1600" dirty="0" smtClean="0"/>
              <a:t>JAVA</a:t>
            </a:r>
            <a:r>
              <a:rPr lang="ko-KR" altLang="en-US" sz="1600" dirty="0" smtClean="0"/>
              <a:t>의 문법과 매우 유사한 언어임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C++</a:t>
            </a:r>
            <a:r>
              <a:rPr lang="ko-KR" altLang="en-US" sz="1600" dirty="0" smtClean="0"/>
              <a:t>에서는 클래스별 다른 </a:t>
            </a:r>
            <a:r>
              <a:rPr lang="en-US" altLang="ko-KR" sz="1600" dirty="0" smtClean="0"/>
              <a:t>h/</a:t>
            </a:r>
            <a:r>
              <a:rPr lang="en-US" altLang="ko-KR" sz="1600" dirty="0" err="1" smtClean="0"/>
              <a:t>cpp</a:t>
            </a:r>
            <a:r>
              <a:rPr lang="ko-KR" altLang="en-US" sz="1600" dirty="0" smtClean="0"/>
              <a:t>로 구현하지만 </a:t>
            </a:r>
            <a:r>
              <a:rPr lang="en-US" altLang="ko-KR" sz="1600" dirty="0" smtClean="0"/>
              <a:t>C#</a:t>
            </a:r>
            <a:r>
              <a:rPr lang="ko-KR" altLang="en-US" sz="1600" dirty="0" smtClean="0"/>
              <a:t>은 하나의 파일에 모든 클래스를 구현한다</a:t>
            </a:r>
            <a:r>
              <a:rPr lang="en-US" altLang="ko-KR" sz="1600" dirty="0" smtClean="0"/>
              <a:t>.( *.</a:t>
            </a:r>
            <a:r>
              <a:rPr lang="en-US" altLang="ko-KR" sz="1600" dirty="0" err="1" smtClean="0"/>
              <a:t>cs</a:t>
            </a:r>
            <a:r>
              <a:rPr lang="en-US" altLang="ko-KR" sz="1600" dirty="0" smtClean="0"/>
              <a:t>) 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C++</a:t>
            </a:r>
            <a:r>
              <a:rPr lang="ko-KR" altLang="en-US" sz="1600" dirty="0" smtClean="0"/>
              <a:t>의 단점 보완 </a:t>
            </a:r>
            <a:r>
              <a:rPr lang="en-US" altLang="ko-KR" sz="1600" dirty="0" smtClean="0">
                <a:sym typeface="Wingdings" pitchFamily="2" charset="2"/>
              </a:rPr>
              <a:t> JAVA  JAVA</a:t>
            </a:r>
            <a:r>
              <a:rPr lang="ko-KR" altLang="en-US" sz="1600" dirty="0" smtClean="0">
                <a:sym typeface="Wingdings" pitchFamily="2" charset="2"/>
              </a:rPr>
              <a:t>의 단점 보완 </a:t>
            </a:r>
            <a:r>
              <a:rPr lang="en-US" altLang="ko-KR" sz="1600" dirty="0" smtClean="0">
                <a:sym typeface="Wingdings" pitchFamily="2" charset="2"/>
              </a:rPr>
              <a:t> C#</a:t>
            </a:r>
          </a:p>
          <a:p>
            <a:pPr lvl="1"/>
            <a:endParaRPr lang="en-US" altLang="ko-KR" sz="1600" dirty="0" smtClean="0">
              <a:sym typeface="Wingdings" pitchFamily="2" charset="2"/>
            </a:endParaRPr>
          </a:p>
          <a:p>
            <a:pPr lvl="1"/>
            <a:r>
              <a:rPr lang="ko-KR" altLang="en-US" sz="1600" dirty="0" smtClean="0">
                <a:sym typeface="Wingdings" pitchFamily="2" charset="2"/>
              </a:rPr>
              <a:t>포인터가 필요 없다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pPr lvl="1"/>
            <a:endParaRPr lang="en-US" altLang="ko-KR" sz="1600" dirty="0" smtClean="0">
              <a:sym typeface="Wingdings" pitchFamily="2" charset="2"/>
            </a:endParaRPr>
          </a:p>
          <a:p>
            <a:pPr lvl="1"/>
            <a:r>
              <a:rPr lang="ko-KR" altLang="en-US" sz="1600" dirty="0" smtClean="0">
                <a:sym typeface="Wingdings" pitchFamily="2" charset="2"/>
              </a:rPr>
              <a:t>자동 메모리 관리</a:t>
            </a:r>
            <a:r>
              <a:rPr lang="en-US" altLang="ko-KR" sz="1600" dirty="0" smtClean="0">
                <a:sym typeface="Wingdings" pitchFamily="2" charset="2"/>
              </a:rPr>
              <a:t>, C#</a:t>
            </a:r>
            <a:r>
              <a:rPr lang="ko-KR" altLang="en-US" sz="1600" dirty="0" smtClean="0">
                <a:sym typeface="Wingdings" pitchFamily="2" charset="2"/>
              </a:rPr>
              <a:t>에서는 </a:t>
            </a:r>
            <a:r>
              <a:rPr lang="en-US" altLang="ko-KR" sz="1600" dirty="0" smtClean="0">
                <a:sym typeface="Wingdings" pitchFamily="2" charset="2"/>
              </a:rPr>
              <a:t>delete </a:t>
            </a:r>
            <a:r>
              <a:rPr lang="ko-KR" altLang="en-US" sz="1600" dirty="0" smtClean="0">
                <a:sym typeface="Wingdings" pitchFamily="2" charset="2"/>
              </a:rPr>
              <a:t>가 없다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pPr lvl="1"/>
            <a:endParaRPr lang="en-US" altLang="ko-KR" sz="1600" dirty="0" smtClean="0">
              <a:sym typeface="Wingdings" pitchFamily="2" charset="2"/>
            </a:endParaRPr>
          </a:p>
          <a:p>
            <a:pPr lvl="1"/>
            <a:r>
              <a:rPr lang="ko-KR" altLang="en-US" sz="1600" dirty="0" err="1" smtClean="0">
                <a:sym typeface="Wingdings" pitchFamily="2" charset="2"/>
              </a:rPr>
              <a:t>열거형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ko-KR" altLang="en-US" sz="1600" dirty="0" smtClean="0">
                <a:sym typeface="Wingdings" pitchFamily="2" charset="2"/>
              </a:rPr>
              <a:t>구조체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ko-KR" altLang="en-US" sz="1600" dirty="0" smtClean="0">
                <a:sym typeface="Wingdings" pitchFamily="2" charset="2"/>
              </a:rPr>
              <a:t>클래스 속성도 공식 문법 구조에 속함</a:t>
            </a:r>
            <a:endParaRPr lang="en-US" altLang="ko-KR" sz="16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12) .NET</a:t>
            </a:r>
            <a:r>
              <a:rPr lang="ko-KR" altLang="en-US" sz="3200" dirty="0" smtClean="0"/>
              <a:t>언어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C# .NET </a:t>
            </a:r>
            <a:r>
              <a:rPr lang="ko-KR" altLang="en-US" sz="2000" b="1" dirty="0" smtClean="0"/>
              <a:t>환경에 맞는 언어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r>
              <a:rPr lang="en-US" altLang="ko-KR" sz="1600" dirty="0" smtClean="0">
                <a:sym typeface="Wingdings" pitchFamily="2" charset="2"/>
              </a:rPr>
              <a:t>C++</a:t>
            </a:r>
            <a:r>
              <a:rPr lang="ko-KR" altLang="en-US" sz="1600" dirty="0" smtClean="0">
                <a:sym typeface="Wingdings" pitchFamily="2" charset="2"/>
              </a:rPr>
              <a:t>에서와 같이 사용자 지정 형식 연산자를 쉽게 오버로드 함</a:t>
            </a:r>
            <a:endParaRPr lang="en-US" altLang="ko-KR" sz="1600" dirty="0" smtClean="0">
              <a:sym typeface="Wingdings" pitchFamily="2" charset="2"/>
            </a:endParaRPr>
          </a:p>
          <a:p>
            <a:pPr lvl="1"/>
            <a:endParaRPr lang="en-US" altLang="ko-KR" sz="1600" dirty="0" smtClean="0">
              <a:sym typeface="Wingdings" pitchFamily="2" charset="2"/>
            </a:endParaRPr>
          </a:p>
          <a:p>
            <a:pPr lvl="1"/>
            <a:r>
              <a:rPr lang="ko-KR" altLang="en-US" sz="1600" dirty="0" smtClean="0">
                <a:sym typeface="Wingdings" pitchFamily="2" charset="2"/>
              </a:rPr>
              <a:t>인터페이스 기반 프로그래밍 기술 완벽 지원</a:t>
            </a:r>
            <a:endParaRPr lang="en-US" altLang="ko-KR" sz="16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sz="1600" dirty="0" smtClean="0">
                <a:sym typeface="Wingdings" pitchFamily="2" charset="2"/>
              </a:rPr>
              <a:t>    COM : </a:t>
            </a:r>
            <a:r>
              <a:rPr lang="ko-KR" altLang="en-US" sz="1600" dirty="0" smtClean="0">
                <a:sym typeface="Wingdings" pitchFamily="2" charset="2"/>
              </a:rPr>
              <a:t>인터페이스를 통해 바이너리들 사이에서 형식을 조작</a:t>
            </a:r>
            <a:endParaRPr lang="en-US" altLang="ko-KR" sz="16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sz="1600" dirty="0" smtClean="0">
                <a:sym typeface="Wingdings" pitchFamily="2" charset="2"/>
              </a:rPr>
              <a:t>    .NET  : </a:t>
            </a:r>
            <a:r>
              <a:rPr lang="ko-KR" altLang="en-US" sz="1600" dirty="0" smtClean="0">
                <a:sym typeface="Wingdings" pitchFamily="2" charset="2"/>
              </a:rPr>
              <a:t>참조 또는 값으로 </a:t>
            </a:r>
            <a:r>
              <a:rPr lang="ko-KR" altLang="en-US" sz="1600" dirty="0" err="1" smtClean="0">
                <a:sym typeface="Wingdings" pitchFamily="2" charset="2"/>
              </a:rPr>
              <a:t>결계를</a:t>
            </a:r>
            <a:r>
              <a:rPr lang="ko-KR" altLang="en-US" sz="1600" dirty="0" smtClean="0">
                <a:sym typeface="Wingdings" pitchFamily="2" charset="2"/>
              </a:rPr>
              <a:t> 넘나드는 진정한 객체 참조 가능</a:t>
            </a:r>
            <a:endParaRPr lang="en-US" altLang="ko-KR" sz="1600" dirty="0" smtClean="0">
              <a:sym typeface="Wingdings" pitchFamily="2" charset="2"/>
            </a:endParaRPr>
          </a:p>
          <a:p>
            <a:pPr lvl="1">
              <a:buNone/>
            </a:pPr>
            <a:endParaRPr lang="en-US" altLang="ko-KR" sz="1600" dirty="0" smtClean="0">
              <a:sym typeface="Wingdings" pitchFamily="2" charset="2"/>
            </a:endParaRPr>
          </a:p>
          <a:p>
            <a:pPr lvl="1"/>
            <a:r>
              <a:rPr lang="ko-KR" altLang="en-US" sz="1600" dirty="0" err="1" smtClean="0">
                <a:sym typeface="Wingdings" pitchFamily="2" charset="2"/>
              </a:rPr>
              <a:t>어트리뷰트를</a:t>
            </a:r>
            <a:r>
              <a:rPr lang="ko-KR" altLang="en-US" sz="1600" dirty="0" smtClean="0">
                <a:sym typeface="Wingdings" pitchFamily="2" charset="2"/>
              </a:rPr>
              <a:t> 이용한 </a:t>
            </a:r>
            <a:r>
              <a:rPr lang="ko-KR" altLang="en-US" sz="1600" dirty="0" err="1" smtClean="0">
                <a:sym typeface="Wingdings" pitchFamily="2" charset="2"/>
              </a:rPr>
              <a:t>애스펙트</a:t>
            </a:r>
            <a:r>
              <a:rPr lang="ko-KR" altLang="en-US" sz="1600" dirty="0" smtClean="0">
                <a:sym typeface="Wingdings" pitchFamily="2" charset="2"/>
              </a:rPr>
              <a:t> 기반 프로그래밍 기법 완벽 지원</a:t>
            </a:r>
            <a:endParaRPr lang="en-US" altLang="ko-KR" sz="16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sz="1600" dirty="0" smtClean="0">
                <a:sym typeface="Wingdings" pitchFamily="2" charset="2"/>
              </a:rPr>
              <a:t>	COM</a:t>
            </a:r>
            <a:r>
              <a:rPr lang="ko-KR" altLang="en-US" sz="1600" dirty="0" smtClean="0">
                <a:sym typeface="Wingdings" pitchFamily="2" charset="2"/>
              </a:rPr>
              <a:t>의 </a:t>
            </a:r>
            <a:r>
              <a:rPr lang="en-US" altLang="ko-KR" sz="1600" dirty="0" smtClean="0">
                <a:sym typeface="Wingdings" pitchFamily="2" charset="2"/>
              </a:rPr>
              <a:t>IDL</a:t>
            </a:r>
            <a:r>
              <a:rPr lang="ko-KR" altLang="en-US" sz="1600" dirty="0" smtClean="0">
                <a:sym typeface="Wingdings" pitchFamily="2" charset="2"/>
              </a:rPr>
              <a:t>처럼 형식과 </a:t>
            </a:r>
            <a:r>
              <a:rPr lang="ko-KR" altLang="en-US" sz="1600" dirty="0" err="1" smtClean="0">
                <a:sym typeface="Wingdings" pitchFamily="2" charset="2"/>
              </a:rPr>
              <a:t>맴버에</a:t>
            </a:r>
            <a:r>
              <a:rPr lang="ko-KR" altLang="en-US" sz="1600" dirty="0" smtClean="0">
                <a:sym typeface="Wingdings" pitchFamily="2" charset="2"/>
              </a:rPr>
              <a:t> 특성을 할당해서 특정한 동작을 하게 만들 수 </a:t>
            </a:r>
            <a:r>
              <a:rPr lang="ko-KR" altLang="en-US" sz="1600" dirty="0" err="1" smtClean="0">
                <a:sym typeface="Wingdings" pitchFamily="2" charset="2"/>
              </a:rPr>
              <a:t>있슴</a:t>
            </a:r>
            <a:endParaRPr lang="en-US" altLang="ko-KR" sz="1600" dirty="0" smtClean="0">
              <a:sym typeface="Wingdings" pitchFamily="2" charset="2"/>
            </a:endParaRPr>
          </a:p>
          <a:p>
            <a:pPr lvl="1">
              <a:buNone/>
            </a:pPr>
            <a:endParaRPr lang="en-US" altLang="ko-KR" sz="1600" dirty="0" smtClean="0">
              <a:sym typeface="Wingdings" pitchFamily="2" charset="2"/>
            </a:endParaRPr>
          </a:p>
          <a:p>
            <a:pPr lvl="1"/>
            <a:r>
              <a:rPr lang="en-US" altLang="ko-KR" sz="1600" dirty="0" smtClean="0">
                <a:sym typeface="Wingdings" pitchFamily="2" charset="2"/>
              </a:rPr>
              <a:t>C#</a:t>
            </a:r>
            <a:r>
              <a:rPr lang="ko-KR" altLang="en-US" sz="1600" dirty="0" smtClean="0">
                <a:sym typeface="Wingdings" pitchFamily="2" charset="2"/>
              </a:rPr>
              <a:t>으로 </a:t>
            </a:r>
            <a:r>
              <a:rPr lang="en-US" altLang="ko-KR" sz="1600" dirty="0" smtClean="0">
                <a:sym typeface="Wingdings" pitchFamily="2" charset="2"/>
              </a:rPr>
              <a:t>COM </a:t>
            </a:r>
            <a:r>
              <a:rPr lang="ko-KR" altLang="en-US" sz="1600" dirty="0" smtClean="0">
                <a:sym typeface="Wingdings" pitchFamily="2" charset="2"/>
              </a:rPr>
              <a:t>구현 불가능</a:t>
            </a:r>
            <a:endParaRPr lang="en-US" altLang="ko-KR" sz="1600" dirty="0" smtClean="0">
              <a:sym typeface="Wingdings" pitchFamily="2" charset="2"/>
            </a:endParaRPr>
          </a:p>
          <a:p>
            <a:pPr lvl="1"/>
            <a:endParaRPr lang="en-US" altLang="ko-KR" sz="1600" dirty="0" smtClean="0">
              <a:sym typeface="Wingdings" pitchFamily="2" charset="2"/>
            </a:endParaRPr>
          </a:p>
          <a:p>
            <a:pPr lvl="1"/>
            <a:r>
              <a:rPr lang="en-US" altLang="ko-KR" sz="1600" dirty="0" smtClean="0">
                <a:sym typeface="Wingdings" pitchFamily="2" charset="2"/>
              </a:rPr>
              <a:t>.NET </a:t>
            </a:r>
            <a:r>
              <a:rPr lang="ko-KR" altLang="en-US" sz="1600" dirty="0" smtClean="0">
                <a:sym typeface="Wingdings" pitchFamily="2" charset="2"/>
              </a:rPr>
              <a:t>런타임을 대상으로 해서 만들어진 코드</a:t>
            </a:r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smtClean="0">
                <a:sym typeface="Wingdings" pitchFamily="2" charset="2"/>
              </a:rPr>
              <a:t>관리 코드</a:t>
            </a:r>
            <a:r>
              <a:rPr lang="en-US" altLang="ko-KR" sz="1600" dirty="0" smtClean="0">
                <a:sym typeface="Wingdings" pitchFamily="2" charset="2"/>
              </a:rPr>
              <a:t>), </a:t>
            </a:r>
            <a:r>
              <a:rPr lang="ko-KR" altLang="en-US" sz="1600" dirty="0" smtClean="0">
                <a:sym typeface="Wingdings" pitchFamily="2" charset="2"/>
              </a:rPr>
              <a:t>관리 코드를 포함하는 바이너리 </a:t>
            </a:r>
            <a:r>
              <a:rPr lang="ko-KR" altLang="en-US" sz="1600" dirty="0" err="1" smtClean="0">
                <a:sym typeface="Wingdings" pitchFamily="2" charset="2"/>
              </a:rPr>
              <a:t>유닛</a:t>
            </a:r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smtClean="0">
                <a:sym typeface="Wingdings" pitchFamily="2" charset="2"/>
              </a:rPr>
              <a:t>어셈블리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12) .NET </a:t>
            </a:r>
            <a:r>
              <a:rPr lang="ko-KR" altLang="en-US" sz="3200" dirty="0" smtClean="0"/>
              <a:t>기타 언어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C#</a:t>
            </a:r>
            <a:r>
              <a:rPr lang="ko-KR" altLang="en-US" sz="2000" b="1" dirty="0" smtClean="0"/>
              <a:t>외 </a:t>
            </a:r>
            <a:r>
              <a:rPr lang="en-US" altLang="ko-KR" sz="2000" b="1" dirty="0" smtClean="0"/>
              <a:t>.NET </a:t>
            </a:r>
            <a:r>
              <a:rPr lang="ko-KR" altLang="en-US" sz="2000" b="1" dirty="0" smtClean="0"/>
              <a:t>지원 언어 </a:t>
            </a:r>
            <a:endParaRPr lang="en-US" altLang="ko-KR" sz="2000" b="1" dirty="0" smtClean="0"/>
          </a:p>
          <a:p>
            <a:endParaRPr lang="ko-KR" altLang="en-US" sz="2000" b="1" dirty="0" smtClean="0"/>
          </a:p>
          <a:p>
            <a:pPr lvl="1"/>
            <a:r>
              <a:rPr lang="en-US" altLang="ko-KR" sz="1600" dirty="0" smtClean="0"/>
              <a:t>J#, VB, C++, Jscript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COBOL, Pascal, Python, Perl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지원되는 모든 언어를 통해 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환경의 응용 프로그램을 개발 할 수 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모든 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언어는 관리 코드로 컴파일 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12) .NET</a:t>
            </a:r>
            <a:r>
              <a:rPr lang="ko-KR" altLang="en-US" sz="3200" dirty="0" smtClean="0"/>
              <a:t>언어 종합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b="1" dirty="0" smtClean="0"/>
              <a:t>언어와 기술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/>
            <a:r>
              <a:rPr lang="en-US" altLang="ko-KR" sz="1600" b="1" dirty="0" smtClean="0"/>
              <a:t>C#</a:t>
            </a:r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새로운 객체 지향 언어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런타임을 위해 특별히 제작된 언어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/>
            <a:r>
              <a:rPr lang="en-US" altLang="ko-KR" sz="1600" b="1" dirty="0" smtClean="0"/>
              <a:t>C++</a:t>
            </a:r>
          </a:p>
          <a:p>
            <a:pPr lvl="1">
              <a:buNone/>
            </a:pPr>
            <a:r>
              <a:rPr lang="en-US" altLang="ko-KR" sz="1600" dirty="0" smtClean="0"/>
              <a:t>	C++</a:t>
            </a:r>
            <a:r>
              <a:rPr lang="ko-KR" altLang="en-US" sz="1600" dirty="0" smtClean="0"/>
              <a:t>코드를 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프레임워크에서 실행할 수 있다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#using &lt;</a:t>
            </a:r>
            <a:r>
              <a:rPr lang="en-US" altLang="ko-KR" sz="1600" dirty="0" err="1" smtClean="0"/>
              <a:t>mscorlib.d.ll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을 추가해야 함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/>
          </a:p>
          <a:p>
            <a:pPr lvl="1"/>
            <a:r>
              <a:rPr lang="en-US" altLang="ko-KR" sz="1600" b="1" dirty="0" smtClean="0"/>
              <a:t>VB : </a:t>
            </a:r>
            <a:r>
              <a:rPr lang="en-US" altLang="ko-KR" sz="1600" dirty="0" smtClean="0"/>
              <a:t>VB.NET</a:t>
            </a:r>
            <a:r>
              <a:rPr lang="ko-KR" altLang="en-US" sz="1600" dirty="0" smtClean="0"/>
              <a:t>을 사용함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b="1" dirty="0" smtClean="0"/>
              <a:t>ASP : </a:t>
            </a:r>
            <a:r>
              <a:rPr lang="en-US" altLang="ko-KR" sz="1600" dirty="0" smtClean="0"/>
              <a:t>ASP.NET</a:t>
            </a:r>
            <a:r>
              <a:rPr lang="ko-KR" altLang="en-US" sz="1600" dirty="0" smtClean="0"/>
              <a:t>을 사용함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b="1" dirty="0" smtClean="0"/>
              <a:t>ADO/OLE DB : </a:t>
            </a:r>
            <a:r>
              <a:rPr lang="en-US" altLang="ko-KR" sz="1600" dirty="0" smtClean="0"/>
              <a:t>ADO.NET </a:t>
            </a:r>
            <a:r>
              <a:rPr lang="ko-KR" altLang="en-US" sz="1600" dirty="0" smtClean="0"/>
              <a:t>을 사용함 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b="1" dirty="0" smtClean="0"/>
              <a:t>COM/COM+ : </a:t>
            </a:r>
            <a:r>
              <a:rPr lang="en-US" altLang="ko-KR" sz="1600" dirty="0" smtClean="0"/>
              <a:t>COM+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.NET</a:t>
            </a:r>
            <a:r>
              <a:rPr lang="ko-KR" altLang="en-US" sz="1600" dirty="0" smtClean="0"/>
              <a:t>으로 완전히 교체될 수 없는 기능을 가지고 </a:t>
            </a:r>
            <a:r>
              <a:rPr lang="ko-KR" altLang="en-US" sz="1600" dirty="0" err="1" smtClean="0"/>
              <a:t>있슴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기존의 </a:t>
            </a:r>
            <a:r>
              <a:rPr lang="en-US" altLang="ko-KR" sz="1600" dirty="0" smtClean="0"/>
              <a:t>COM </a:t>
            </a:r>
            <a:r>
              <a:rPr lang="ko-KR" altLang="en-US" sz="1600" dirty="0" smtClean="0"/>
              <a:t>컴포넌트가 여전히 사용되기 때문에 중요한 도구임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</a:p>
          <a:p>
            <a:pPr lvl="1">
              <a:buNone/>
            </a:pP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13)  </a:t>
            </a:r>
            <a:r>
              <a:rPr lang="ko-KR" altLang="en-US" sz="3200" dirty="0" smtClean="0"/>
              <a:t>종합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종합 </a:t>
            </a:r>
            <a:endParaRPr lang="en-US" altLang="ko-KR" sz="1800" b="1" dirty="0" smtClean="0"/>
          </a:p>
          <a:p>
            <a:endParaRPr lang="en-US" altLang="ko-KR" sz="1800" dirty="0" smtClean="0"/>
          </a:p>
          <a:p>
            <a:pPr lvl="1">
              <a:buNone/>
            </a:pPr>
            <a:endParaRPr lang="en-US" altLang="ko-KR" sz="1600" b="1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</a:p>
          <a:p>
            <a:pPr lvl="1">
              <a:buNone/>
            </a:pP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642910" y="1357298"/>
            <a:ext cx="1857388" cy="2143140"/>
          </a:xfrm>
          <a:prstGeom prst="rect">
            <a:avLst/>
          </a:prstGeom>
          <a:solidFill>
            <a:schemeClr val="bg2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2119962"/>
            <a:ext cx="1714512" cy="523220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.NET </a:t>
            </a:r>
            <a:r>
              <a:rPr lang="ko-KR" altLang="en-US" sz="1400" dirty="0" smtClean="0"/>
              <a:t>기본 클래스 </a:t>
            </a:r>
            <a:r>
              <a:rPr lang="en-US" altLang="ko-KR" sz="1400" dirty="0" smtClean="0"/>
              <a:t>: </a:t>
            </a:r>
            <a:br>
              <a:rPr lang="en-US" altLang="ko-KR" sz="1400" dirty="0" smtClean="0"/>
            </a:br>
            <a:r>
              <a:rPr lang="en-US" altLang="ko-KR" sz="1400" dirty="0" smtClean="0"/>
              <a:t>System.Int32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2978347"/>
            <a:ext cx="1714512" cy="307777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int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14348" y="1500174"/>
            <a:ext cx="1714512" cy="307777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값 형식</a:t>
            </a:r>
            <a:endParaRPr lang="en-US" altLang="ko-KR" sz="1400" dirty="0" smtClean="0"/>
          </a:p>
        </p:txBody>
      </p:sp>
      <p:sp>
        <p:nvSpPr>
          <p:cNvPr id="13" name="아래쪽 화살표 12"/>
          <p:cNvSpPr/>
          <p:nvPr/>
        </p:nvSpPr>
        <p:spPr>
          <a:xfrm flipV="1">
            <a:off x="1428728" y="1785926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flipV="1">
            <a:off x="1428728" y="2643182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14678" y="1428736"/>
            <a:ext cx="50006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  C#  </a:t>
            </a:r>
            <a:r>
              <a:rPr lang="ko-KR" altLang="en-US" sz="1400" dirty="0" smtClean="0"/>
              <a:t>에서 데이터 형식으로 선언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 = 27;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// C# </a:t>
            </a:r>
            <a:r>
              <a:rPr lang="ko-KR" altLang="en-US" sz="1400" dirty="0" smtClean="0"/>
              <a:t>컴파일러에 의해서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.NET </a:t>
            </a:r>
            <a:r>
              <a:rPr lang="ko-KR" altLang="en-US" sz="1400" dirty="0" smtClean="0"/>
              <a:t>기본클래스 중에 하나인 </a:t>
            </a:r>
            <a:endParaRPr lang="en-US" altLang="ko-KR" sz="1400" dirty="0" smtClean="0"/>
          </a:p>
          <a:p>
            <a:r>
              <a:rPr lang="en-US" altLang="ko-KR" sz="1400" dirty="0" smtClean="0"/>
              <a:t>// System.Int32</a:t>
            </a:r>
            <a:r>
              <a:rPr lang="ko-KR" altLang="en-US" sz="1400" dirty="0" smtClean="0"/>
              <a:t>로 대응시킴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위의 클래스의 객체에 지나지 않음</a:t>
            </a:r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string Text    = </a:t>
            </a:r>
            <a:r>
              <a:rPr lang="en-US" altLang="ko-KR" sz="1400" dirty="0" err="1" smtClean="0"/>
              <a:t>X.ToString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 	        = </a:t>
            </a:r>
            <a:r>
              <a:rPr lang="en-US" altLang="ko-KR" sz="1400" dirty="0" err="1" smtClean="0"/>
              <a:t>int.Parse</a:t>
            </a:r>
            <a:r>
              <a:rPr lang="en-US" altLang="ko-KR" sz="1400" dirty="0" smtClean="0"/>
              <a:t>(“50”);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MaxValue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int.MaxValue</a:t>
            </a:r>
            <a:r>
              <a:rPr lang="en-US" altLang="ko-KR" sz="1400" dirty="0" smtClean="0"/>
              <a:t>(); // return 2,147,483,647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// IL</a:t>
            </a:r>
            <a:r>
              <a:rPr lang="ko-KR" altLang="en-US" sz="1400" dirty="0" smtClean="0"/>
              <a:t>이 생성될 때 미리 정의된 형식으로 대응되게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14) </a:t>
            </a:r>
            <a:r>
              <a:rPr lang="ko-KR" altLang="en-US" sz="3200" dirty="0" smtClean="0"/>
              <a:t>응용 프로그램 만들기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명령줄</a:t>
            </a:r>
            <a:r>
              <a:rPr lang="ko-KR" altLang="en-US" sz="2000" b="1" dirty="0" smtClean="0"/>
              <a:t> 컴파일러</a:t>
            </a:r>
            <a:r>
              <a:rPr lang="en-US" altLang="ko-KR" sz="2000" b="1" dirty="0" smtClean="0"/>
              <a:t>(csc.exe)</a:t>
            </a:r>
            <a:r>
              <a:rPr lang="ko-KR" altLang="en-US" sz="2000" b="1" dirty="0" smtClean="0"/>
              <a:t>의 역할</a:t>
            </a:r>
            <a:endParaRPr lang="en-US" altLang="ko-KR" sz="2000" b="1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600" dirty="0" smtClean="0"/>
              <a:t>C# </a:t>
            </a:r>
            <a:r>
              <a:rPr lang="ko-KR" altLang="en-US" sz="1600" dirty="0" smtClean="0"/>
              <a:t>소스 코드 컴파일 방법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VS.NET  &amp;    csc.exe</a:t>
            </a:r>
          </a:p>
          <a:p>
            <a:pPr lvl="1">
              <a:buNone/>
            </a:pPr>
            <a:r>
              <a:rPr lang="en-US" altLang="ko-KR" sz="1800" dirty="0" smtClean="0"/>
              <a:t> </a:t>
            </a:r>
          </a:p>
          <a:p>
            <a:r>
              <a:rPr lang="en-US" altLang="ko-KR" sz="2000" b="1" dirty="0" smtClean="0"/>
              <a:t>C# </a:t>
            </a:r>
            <a:r>
              <a:rPr lang="ko-KR" altLang="en-US" sz="2000" b="1" dirty="0" smtClean="0"/>
              <a:t>컴파일러 구성</a:t>
            </a:r>
            <a:endParaRPr lang="en-US" altLang="ko-KR" sz="2000" b="1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600" dirty="0" smtClean="0"/>
              <a:t>환경변수에서 </a:t>
            </a:r>
            <a:r>
              <a:rPr lang="en-US" altLang="ko-KR" sz="1600" dirty="0" smtClean="0"/>
              <a:t>csc.exe </a:t>
            </a:r>
            <a:r>
              <a:rPr lang="ko-KR" altLang="en-US" sz="1600" dirty="0" smtClean="0"/>
              <a:t>등록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내 컴퓨터 아이콘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>
                <a:sym typeface="Wingdings" pitchFamily="2" charset="2"/>
              </a:rPr>
              <a:t>속성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>
                <a:sym typeface="Wingdings" pitchFamily="2" charset="2"/>
              </a:rPr>
              <a:t>고급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C:\WINDOWS\Microsoft.NET\Framework\v1.1.4322</a:t>
            </a:r>
          </a:p>
          <a:p>
            <a:pPr lvl="1"/>
            <a:r>
              <a:rPr lang="en-US" altLang="ko-KR" sz="1600" dirty="0" smtClean="0"/>
              <a:t>C:\Program Files\Microsoft Visual Studio 8\SDK\v2.0\Bin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14) </a:t>
            </a:r>
            <a:r>
              <a:rPr lang="ko-KR" altLang="en-US" sz="3200" dirty="0" smtClean="0"/>
              <a:t>응용 프로그램 만들기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예제 확인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using System;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class </a:t>
            </a:r>
            <a:r>
              <a:rPr lang="en-US" altLang="ko-KR" sz="1800" dirty="0" err="1" smtClean="0"/>
              <a:t>TestApp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public static void Main()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{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</a:t>
            </a:r>
            <a:r>
              <a:rPr lang="en-US" altLang="ko-KR" sz="1800" dirty="0" err="1" smtClean="0"/>
              <a:t>Console.WriteLine</a:t>
            </a:r>
            <a:r>
              <a:rPr lang="en-US" altLang="ko-KR" sz="1800" dirty="0" smtClean="0"/>
              <a:t>(“Testing! 1, 2, 3”);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}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}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csc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csc</a:t>
            </a:r>
            <a:r>
              <a:rPr lang="en-US" altLang="ko-KR" sz="1800" dirty="0" smtClean="0"/>
              <a:t> /</a:t>
            </a:r>
            <a:r>
              <a:rPr lang="en-US" altLang="ko-KR" sz="1800" dirty="0" err="1" smtClean="0"/>
              <a:t>target:exe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test.cs</a:t>
            </a:r>
            <a:r>
              <a:rPr lang="en-US" altLang="ko-KR" sz="1800" dirty="0" smtClean="0"/>
              <a:t>  : </a:t>
            </a:r>
            <a:r>
              <a:rPr lang="ko-KR" altLang="en-US" sz="1800" dirty="0" smtClean="0"/>
              <a:t>콘솔 응용 프로그램 </a:t>
            </a:r>
            <a:r>
              <a:rPr lang="ko-KR" altLang="en-US" sz="1800" dirty="0" err="1" smtClean="0"/>
              <a:t>빌드</a:t>
            </a:r>
            <a:r>
              <a:rPr lang="ko-KR" altLang="en-US" sz="1800" dirty="0" smtClean="0"/>
              <a:t> 옵션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csc</a:t>
            </a:r>
            <a:r>
              <a:rPr lang="en-US" altLang="ko-KR" sz="1800" dirty="0" smtClean="0"/>
              <a:t> /t:exe </a:t>
            </a:r>
            <a:r>
              <a:rPr lang="en-US" altLang="ko-KR" sz="1800" dirty="0" err="1" smtClean="0"/>
              <a:t>test.cs</a:t>
            </a:r>
            <a:r>
              <a:rPr lang="en-US" altLang="ko-KR" sz="1800" dirty="0" smtClean="0"/>
              <a:t>	     : </a:t>
            </a:r>
            <a:r>
              <a:rPr lang="ko-KR" altLang="en-US" sz="1800" dirty="0" smtClean="0"/>
              <a:t>위의 약어임 </a:t>
            </a:r>
            <a:r>
              <a:rPr lang="en-US" altLang="ko-KR" sz="1800" dirty="0" smtClean="0"/>
              <a:t>( </a:t>
            </a:r>
            <a:r>
              <a:rPr lang="en-US" altLang="ko-KR" sz="1800" dirty="0" err="1" smtClean="0"/>
              <a:t>csc</a:t>
            </a:r>
            <a:r>
              <a:rPr lang="en-US" altLang="ko-KR" sz="1800" dirty="0" smtClean="0"/>
              <a:t> -?  : </a:t>
            </a:r>
            <a:r>
              <a:rPr lang="ko-KR" altLang="en-US" sz="1800" dirty="0" smtClean="0"/>
              <a:t>약어 확인</a:t>
            </a:r>
            <a:r>
              <a:rPr lang="en-US" altLang="ko-KR" sz="1800" dirty="0" smtClean="0"/>
              <a:t>)</a:t>
            </a:r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csc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test.cs</a:t>
            </a:r>
            <a:r>
              <a:rPr lang="en-US" altLang="ko-KR" sz="1800" dirty="0" smtClean="0"/>
              <a:t>		     : </a:t>
            </a:r>
            <a:r>
              <a:rPr lang="ko-KR" altLang="en-US" sz="1800" dirty="0" smtClean="0"/>
              <a:t>위의 옵션은 기본 옵션임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14) </a:t>
            </a:r>
            <a:r>
              <a:rPr lang="ko-KR" altLang="en-US" sz="3200" dirty="0" smtClean="0"/>
              <a:t>응용 프로그램 만들기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b="1" dirty="0" smtClean="0"/>
              <a:t>외부 어셈블리 참조하기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/>
              <a:t> using System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using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System.Windows.Forms</a:t>
            </a:r>
            <a:r>
              <a:rPr lang="en-US" altLang="ko-KR" sz="2000" dirty="0" smtClean="0">
                <a:solidFill>
                  <a:srgbClr val="FF0000"/>
                </a:solidFill>
              </a:rPr>
              <a:t>;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 class </a:t>
            </a:r>
            <a:r>
              <a:rPr lang="en-US" altLang="ko-KR" sz="2000" dirty="0" err="1"/>
              <a:t>TestApp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{</a:t>
            </a:r>
          </a:p>
          <a:p>
            <a:pPr marL="0" indent="0">
              <a:buNone/>
            </a:pPr>
            <a:r>
              <a:rPr lang="en-US" altLang="ko-KR" sz="2000" dirty="0"/>
              <a:t>      public static void Main()</a:t>
            </a:r>
          </a:p>
          <a:p>
            <a:pPr marL="0" indent="0">
              <a:buNone/>
            </a:pPr>
            <a:r>
              <a:rPr lang="en-US" altLang="ko-KR" sz="2000" dirty="0"/>
              <a:t>      {</a:t>
            </a:r>
          </a:p>
          <a:p>
            <a:pPr marL="0" indent="0">
              <a:buNone/>
            </a:pPr>
            <a:r>
              <a:rPr lang="en-US" altLang="ko-KR" sz="2000" dirty="0"/>
              <a:t>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(“Testing! 1, 2, 3</a:t>
            </a:r>
            <a:r>
              <a:rPr lang="en-US" altLang="ko-KR" sz="2000" dirty="0" smtClean="0"/>
              <a:t>”);</a:t>
            </a:r>
          </a:p>
          <a:p>
            <a:pPr marL="0" indent="0">
              <a:buNone/>
            </a:pPr>
            <a:r>
              <a:rPr lang="en-US" altLang="ko-KR" sz="2000" dirty="0" smtClean="0"/>
              <a:t>         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MessageBox.Show</a:t>
            </a:r>
            <a:r>
              <a:rPr lang="en-US" altLang="ko-KR" sz="2000" dirty="0" smtClean="0">
                <a:solidFill>
                  <a:srgbClr val="FF0000"/>
                </a:solidFill>
              </a:rPr>
              <a:t>(“Hello…”);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    }</a:t>
            </a:r>
          </a:p>
          <a:p>
            <a:pPr marL="0" indent="0">
              <a:buNone/>
            </a:pPr>
            <a:r>
              <a:rPr lang="en-US" altLang="ko-KR" sz="2000" dirty="0"/>
              <a:t>   }</a:t>
            </a:r>
            <a:endParaRPr lang="en-US" altLang="ko-KR" sz="2000" b="1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다른 </a:t>
            </a:r>
            <a:r>
              <a:rPr lang="en-US" altLang="ko-KR" sz="1800" dirty="0" smtClean="0"/>
              <a:t>.NET </a:t>
            </a:r>
            <a:r>
              <a:rPr lang="ko-KR" altLang="en-US" sz="1800" dirty="0" smtClean="0"/>
              <a:t>어셈블리에 정의되어 있는 형식을 사용하는 방법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system.console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형식을 참조하는 예제임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    mscorlib.dll</a:t>
            </a:r>
            <a:r>
              <a:rPr lang="ko-KR" altLang="en-US" sz="1800" dirty="0" smtClean="0"/>
              <a:t>이 컴파일 과정에서 자동으로 참조됨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Using </a:t>
            </a:r>
            <a:r>
              <a:rPr lang="ko-KR" altLang="en-US" sz="1800" dirty="0" smtClean="0"/>
              <a:t>지시어를 통해 참조 가능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이 키워드를 사용하는 것 말고도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참조된 네임스페이스가 어떤 어셈블리에 포함되어 있는지를 </a:t>
            </a:r>
            <a:r>
              <a:rPr lang="en-US" altLang="ko-KR" sz="1800" dirty="0" smtClean="0"/>
              <a:t>csc.exe</a:t>
            </a:r>
            <a:r>
              <a:rPr lang="ko-KR" altLang="en-US" sz="1800" dirty="0" smtClean="0"/>
              <a:t>에 알려주어야 한다</a:t>
            </a:r>
            <a:r>
              <a:rPr lang="en-US" altLang="ko-KR" sz="1800" dirty="0" smtClean="0"/>
              <a:t>.</a:t>
            </a:r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using </a:t>
            </a:r>
            <a:r>
              <a:rPr lang="en-US" altLang="ko-KR" sz="1800" dirty="0" err="1" smtClean="0"/>
              <a:t>System.Windows.Forms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csc</a:t>
            </a:r>
            <a:r>
              <a:rPr lang="en-US" altLang="ko-KR" sz="1800" dirty="0" smtClean="0"/>
              <a:t> /r:System.Windows.Forms.dll </a:t>
            </a:r>
            <a:r>
              <a:rPr lang="en-US" altLang="ko-KR" sz="1800" dirty="0" err="1" smtClean="0"/>
              <a:t>test.cs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14) </a:t>
            </a:r>
            <a:r>
              <a:rPr lang="ko-KR" altLang="en-US" sz="3200" dirty="0" smtClean="0"/>
              <a:t>응용 프로그램 만들기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2000" b="1" dirty="0" smtClean="0"/>
              <a:t>다중 소스 파일 </a:t>
            </a:r>
            <a:r>
              <a:rPr lang="ko-KR" altLang="en-US" sz="2000" b="1" dirty="0" err="1" smtClean="0"/>
              <a:t>컴파일하기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//</a:t>
            </a:r>
            <a:r>
              <a:rPr lang="en-US" altLang="ko-KR" sz="1600" dirty="0" err="1" smtClean="0"/>
              <a:t>HelloMessage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using System;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using </a:t>
            </a:r>
            <a:r>
              <a:rPr lang="en-US" altLang="ko-KR" sz="1600" dirty="0" err="1" smtClean="0"/>
              <a:t>System.Windows.Forms</a:t>
            </a:r>
            <a:r>
              <a:rPr lang="en-US" altLang="ko-KR" sz="1600" dirty="0" smtClean="0"/>
              <a:t>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HelloMessage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public void Speak()</a:t>
            </a:r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{</a:t>
            </a:r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MessageBox.Show</a:t>
            </a:r>
            <a:r>
              <a:rPr lang="en-US" altLang="ko-KR" sz="1600" dirty="0" smtClean="0"/>
              <a:t>(“Hello…”);</a:t>
            </a:r>
            <a:br>
              <a:rPr lang="en-US" altLang="ko-KR" sz="1600" dirty="0" smtClean="0"/>
            </a:br>
            <a:r>
              <a:rPr lang="en-US" altLang="ko-KR" sz="1600" dirty="0" smtClean="0"/>
              <a:t>    }</a:t>
            </a:r>
            <a:br>
              <a:rPr lang="en-US" altLang="ko-KR" sz="1600" dirty="0" smtClean="0"/>
            </a:br>
            <a:r>
              <a:rPr lang="en-US" altLang="ko-KR" sz="1600" dirty="0" smtClean="0"/>
              <a:t>}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using System;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 smtClean="0"/>
              <a:t>       class </a:t>
            </a:r>
            <a:r>
              <a:rPr lang="en-US" altLang="ko-KR" sz="2000" dirty="0" err="1"/>
              <a:t>TestApp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dirty="0" smtClean="0"/>
              <a:t>     public </a:t>
            </a:r>
            <a:r>
              <a:rPr lang="en-US" altLang="ko-KR" sz="2000" dirty="0"/>
              <a:t>static void Main()</a:t>
            </a:r>
          </a:p>
          <a:p>
            <a:pPr marL="0" indent="0">
              <a:buNone/>
            </a:pPr>
            <a:r>
              <a:rPr lang="en-US" altLang="ko-KR" sz="2000" dirty="0" smtClean="0"/>
              <a:t>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</a:t>
            </a: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Console.WriteLine</a:t>
            </a:r>
            <a:r>
              <a:rPr lang="en-US" altLang="ko-KR" sz="2000" dirty="0"/>
              <a:t>(“Testing! 1, 2, 3</a:t>
            </a:r>
            <a:r>
              <a:rPr lang="en-US" altLang="ko-KR" sz="2000" dirty="0" smtClean="0"/>
              <a:t>”);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HelloMessage</a:t>
            </a:r>
            <a:r>
              <a:rPr lang="en-US" altLang="ko-KR" sz="2000" dirty="0" smtClean="0"/>
              <a:t> h = new </a:t>
            </a:r>
            <a:r>
              <a:rPr lang="en-US" altLang="ko-KR" sz="2000" dirty="0" err="1" smtClean="0"/>
              <a:t>HelloMessage</a:t>
            </a:r>
            <a:r>
              <a:rPr lang="en-US" altLang="ko-KR" sz="2000" dirty="0" smtClean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h.Speak</a:t>
            </a:r>
            <a:r>
              <a:rPr lang="en-US" altLang="ko-KR" sz="2000" dirty="0" smtClean="0"/>
              <a:t>();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}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smtClean="0"/>
              <a:t>    }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/>
            <a:r>
              <a:rPr lang="ko-KR" altLang="en-US" sz="1600" dirty="0" smtClean="0"/>
              <a:t>또 </a:t>
            </a:r>
            <a:r>
              <a:rPr lang="ko-KR" altLang="en-US" sz="1600" dirty="0" smtClean="0"/>
              <a:t>다른 파일에 클래스를 생성하고 이를 사용하는 방법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csc</a:t>
            </a:r>
            <a:r>
              <a:rPr lang="en-US" altLang="ko-KR" sz="1600" dirty="0" smtClean="0"/>
              <a:t>. /r:System.Windows.Forms.dll </a:t>
            </a:r>
            <a:r>
              <a:rPr lang="en-US" altLang="ko-KR" sz="1600" dirty="0" err="1" smtClean="0"/>
              <a:t>test.cs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aaa.cs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csc</a:t>
            </a:r>
            <a:r>
              <a:rPr lang="en-US" altLang="ko-KR" sz="1600" dirty="0" smtClean="0"/>
              <a:t>. /r:System.Windows.Forms.dll /</a:t>
            </a:r>
            <a:r>
              <a:rPr lang="en-US" altLang="ko-KR" sz="1600" dirty="0" err="1" smtClean="0"/>
              <a:t>out:test.cs</a:t>
            </a:r>
            <a:r>
              <a:rPr lang="en-US" altLang="ko-KR" sz="1600" dirty="0" smtClean="0"/>
              <a:t> *.</a:t>
            </a:r>
            <a:r>
              <a:rPr lang="en-US" altLang="ko-KR" sz="1600" dirty="0" err="1" smtClean="0"/>
              <a:t>cs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aaa.cs</a:t>
            </a:r>
            <a:r>
              <a:rPr lang="ko-KR" altLang="en-US" sz="1600" dirty="0" smtClean="0"/>
              <a:t>가 참조 대상 클래스가 존재하는 소스 파일임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800" dirty="0" smtClean="0"/>
          </a:p>
          <a:p>
            <a:r>
              <a:rPr lang="ko-KR" altLang="en-US" sz="2000" b="1" dirty="0" smtClean="0"/>
              <a:t>다중 외부 어셈블리 참조하기 </a:t>
            </a:r>
            <a:endParaRPr lang="en-US" altLang="ko-KR" sz="2000" b="1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600" dirty="0" smtClean="0"/>
              <a:t>; </a:t>
            </a:r>
            <a:r>
              <a:rPr lang="ko-KR" altLang="en-US" sz="1600" dirty="0" smtClean="0"/>
              <a:t>콜론을 통한 처리 </a:t>
            </a:r>
            <a:r>
              <a:rPr lang="en-US" altLang="ko-KR" sz="1600" dirty="0" smtClean="0"/>
              <a:t>: p53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2) .NET</a:t>
            </a:r>
            <a:r>
              <a:rPr lang="ko-KR" altLang="en-US" sz="3200" dirty="0" smtClean="0"/>
              <a:t>의 철학 개론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새로운 기술의 등장에 따른 지식 이전</a:t>
            </a:r>
            <a:endParaRPr lang="en-US" altLang="ko-KR" sz="2000" b="1" dirty="0" smtClean="0"/>
          </a:p>
          <a:p>
            <a:pPr lvl="1"/>
            <a:r>
              <a:rPr lang="ko-KR" altLang="en-US" sz="1800" dirty="0" smtClean="0"/>
              <a:t>최신 기술의 등장에 따른 프로그램의 변화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언어</a:t>
            </a:r>
            <a:r>
              <a:rPr lang="en-US" altLang="ko-KR" sz="1600" dirty="0" smtClean="0"/>
              <a:t>(C++, VB, JAVA), </a:t>
            </a:r>
            <a:r>
              <a:rPr lang="ko-KR" altLang="en-US" sz="1600" dirty="0" smtClean="0"/>
              <a:t>프레임워크</a:t>
            </a:r>
            <a:r>
              <a:rPr lang="en-US" altLang="ko-KR" sz="1600" dirty="0" smtClean="0"/>
              <a:t>(MFC, ATL, STL), </a:t>
            </a:r>
            <a:r>
              <a:rPr lang="ko-KR" altLang="en-US" sz="1600" dirty="0" err="1" smtClean="0"/>
              <a:t>아키텍쳐</a:t>
            </a:r>
            <a:r>
              <a:rPr lang="en-US" altLang="ko-KR" sz="1600" dirty="0" smtClean="0"/>
              <a:t>(COM, EJB)</a:t>
            </a:r>
          </a:p>
          <a:p>
            <a:pPr lvl="2"/>
            <a:r>
              <a:rPr lang="ko-KR" altLang="en-US" sz="1600" dirty="0" smtClean="0"/>
              <a:t>최신 기술에 가려지게 됨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MS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.NET </a:t>
            </a:r>
            <a:r>
              <a:rPr lang="ko-KR" altLang="en-US" sz="1600" dirty="0" smtClean="0"/>
              <a:t>플랫폼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긍정적이고 새로운 변화의 물결</a:t>
            </a:r>
            <a:endParaRPr lang="en-US" altLang="ko-KR" sz="1600" dirty="0" smtClean="0"/>
          </a:p>
          <a:p>
            <a:pPr lvl="1"/>
            <a:endParaRPr lang="en-US" altLang="ko-KR" sz="2400" dirty="0" smtClean="0"/>
          </a:p>
          <a:p>
            <a:r>
              <a:rPr lang="en-US" altLang="ko-KR" sz="2000" b="1" dirty="0" smtClean="0"/>
              <a:t>.NET</a:t>
            </a:r>
            <a:r>
              <a:rPr lang="ko-KR" altLang="en-US" sz="2000" b="1" dirty="0" smtClean="0"/>
              <a:t> 기술의 이해 </a:t>
            </a:r>
            <a:endParaRPr lang="en-US" altLang="ko-KR" sz="2000" b="1" dirty="0" smtClean="0"/>
          </a:p>
          <a:p>
            <a:pPr lvl="1"/>
            <a:r>
              <a:rPr lang="ko-KR" altLang="en-US" sz="1800" dirty="0" smtClean="0"/>
              <a:t>어셈블리</a:t>
            </a:r>
            <a:r>
              <a:rPr lang="en-US" altLang="ko-KR" sz="1800" dirty="0" smtClean="0"/>
              <a:t>, CIL(Common Intermediate Language)</a:t>
            </a:r>
          </a:p>
          <a:p>
            <a:pPr lvl="1"/>
            <a:r>
              <a:rPr lang="en-US" altLang="ko-KR" sz="1800" dirty="0" smtClean="0"/>
              <a:t>JIT(Just-In-Time) </a:t>
            </a:r>
            <a:r>
              <a:rPr lang="ko-KR" altLang="en-US" sz="1800" dirty="0" smtClean="0"/>
              <a:t>컴파일러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공용 언어 런타임</a:t>
            </a:r>
            <a:r>
              <a:rPr lang="en-US" altLang="ko-KR" sz="1800" dirty="0" smtClean="0"/>
              <a:t>(Common Language Runtime, CLR)</a:t>
            </a:r>
          </a:p>
          <a:p>
            <a:pPr lvl="1"/>
            <a:r>
              <a:rPr lang="ko-KR" altLang="en-US" sz="1800" dirty="0" smtClean="0"/>
              <a:t>공용 형식 시스템</a:t>
            </a:r>
            <a:r>
              <a:rPr lang="en-US" altLang="ko-KR" sz="1800" dirty="0" smtClean="0"/>
              <a:t>(Common Type System, CTS)</a:t>
            </a:r>
          </a:p>
          <a:p>
            <a:pPr lvl="1"/>
            <a:r>
              <a:rPr lang="ko-KR" altLang="en-US" sz="1800" dirty="0" smtClean="0"/>
              <a:t>공용 언어 사양</a:t>
            </a:r>
            <a:r>
              <a:rPr lang="en-US" altLang="ko-KR" sz="1800" dirty="0" smtClean="0"/>
              <a:t>(Common Language Specification, CLS)</a:t>
            </a:r>
          </a:p>
          <a:p>
            <a:pPr lvl="1"/>
            <a:r>
              <a:rPr lang="en-US" altLang="ko-KR" sz="1800" dirty="0" smtClean="0"/>
              <a:t>.NET </a:t>
            </a:r>
            <a:r>
              <a:rPr lang="ko-KR" altLang="en-US" sz="1800" dirty="0" smtClean="0"/>
              <a:t>기본 라이브러리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Ildasm.exe &amp; wincv.exe </a:t>
            </a:r>
            <a:r>
              <a:rPr lang="ko-KR" altLang="en-US" sz="1800" dirty="0" smtClean="0"/>
              <a:t>도구</a:t>
            </a: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2200" u="sng" dirty="0" smtClean="0">
                <a:solidFill>
                  <a:srgbClr val="00B050"/>
                </a:solidFill>
              </a:rPr>
              <a:t>*) </a:t>
            </a:r>
            <a:r>
              <a:rPr lang="ko-KR" altLang="en-US" sz="2200" u="sng" dirty="0" smtClean="0">
                <a:solidFill>
                  <a:srgbClr val="00B050"/>
                </a:solidFill>
              </a:rPr>
              <a:t>이전 기술의 이해 및 </a:t>
            </a:r>
            <a:r>
              <a:rPr lang="en-US" altLang="ko-KR" sz="2200" u="sng" dirty="0" smtClean="0">
                <a:solidFill>
                  <a:srgbClr val="00B050"/>
                </a:solidFill>
              </a:rPr>
              <a:t>.NET</a:t>
            </a:r>
            <a:r>
              <a:rPr lang="ko-KR" altLang="en-US" sz="2200" u="sng" dirty="0" smtClean="0">
                <a:solidFill>
                  <a:srgbClr val="00B050"/>
                </a:solidFill>
              </a:rPr>
              <a:t>의 전반적인 개념 이해 </a:t>
            </a:r>
            <a:endParaRPr lang="ko-KR" altLang="en-US" sz="2200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3) .NET</a:t>
            </a:r>
            <a:r>
              <a:rPr lang="ko-KR" altLang="en-US" sz="3200" dirty="0" smtClean="0"/>
              <a:t> 솔루션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개발자 관점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.NET</a:t>
            </a:r>
          </a:p>
          <a:p>
            <a:pPr lvl="1"/>
            <a:r>
              <a:rPr lang="ko-KR" altLang="en-US" sz="1800" dirty="0" smtClean="0"/>
              <a:t>오늘날의 인터넷 산업에 필요한 서비스 지향적인 응용프로그램을  만들기 위한 모든 기술과 도구들을 의미하는 </a:t>
            </a:r>
            <a:r>
              <a:rPr lang="ko-KR" altLang="en-US" sz="1800" dirty="0" err="1" smtClean="0"/>
              <a:t>플렛폼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방대한 양의 기술과 도구들을 포함함</a:t>
            </a:r>
            <a:endParaRPr lang="en-US" altLang="ko-KR" sz="1800" dirty="0" smtClean="0"/>
          </a:p>
          <a:p>
            <a:endParaRPr lang="ko-KR" altLang="en-US" sz="2400" dirty="0" smtClean="0"/>
          </a:p>
          <a:p>
            <a:r>
              <a:rPr lang="ko-KR" altLang="en-US" sz="2000" b="1" dirty="0" err="1" smtClean="0"/>
              <a:t>닷넷의</a:t>
            </a:r>
            <a:r>
              <a:rPr lang="ko-KR" altLang="en-US" sz="2000" b="1" dirty="0" smtClean="0"/>
              <a:t> 주요 특징</a:t>
            </a:r>
          </a:p>
          <a:p>
            <a:pPr lvl="1"/>
            <a:r>
              <a:rPr lang="ko-KR" altLang="en-US" sz="1800" dirty="0" smtClean="0"/>
              <a:t>다양한 프로그래밍 언어를 수용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독립형</a:t>
            </a:r>
            <a:r>
              <a:rPr lang="ko-KR" altLang="en-US" sz="1800" dirty="0" smtClean="0"/>
              <a:t> 응용 프로그램으로부터 </a:t>
            </a:r>
            <a:r>
              <a:rPr lang="en-US" altLang="ko-KR" sz="1800" dirty="0" smtClean="0"/>
              <a:t>n-tier </a:t>
            </a:r>
            <a:r>
              <a:rPr lang="ko-KR" altLang="en-US" sz="1800" dirty="0" smtClean="0"/>
              <a:t>응용 프로그램까지 모든 응용 프로그램에 대해서 일관적인 프로그래밍 모델 유지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기존의 모든 기술들을 쉽게 </a:t>
            </a:r>
            <a:r>
              <a:rPr lang="ko-KR" altLang="en-US" sz="1800" dirty="0" err="1" smtClean="0"/>
              <a:t>닷넷으로</a:t>
            </a:r>
            <a:r>
              <a:rPr lang="ko-KR" altLang="en-US" sz="1800" dirty="0" smtClean="0"/>
              <a:t> 이전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인터넷을 비롯함 모든 개방형 표준 지원</a:t>
            </a:r>
            <a:r>
              <a:rPr lang="en-US" altLang="ko-KR" sz="1800" dirty="0" smtClean="0"/>
              <a:t>(HTTP, XML, SOAP)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4) .NET</a:t>
            </a:r>
            <a:r>
              <a:rPr lang="ko-KR" altLang="en-US" sz="3200" dirty="0" smtClean="0"/>
              <a:t> </a:t>
            </a:r>
            <a:r>
              <a:rPr lang="en-US" altLang="ko-KR" sz="3200" dirty="0" err="1" smtClean="0"/>
              <a:t>FrameWork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개발자들이 </a:t>
            </a:r>
            <a:r>
              <a:rPr lang="en-US" altLang="ko-KR" sz="2000" b="1" dirty="0" smtClean="0"/>
              <a:t>programming</a:t>
            </a:r>
            <a:r>
              <a:rPr lang="ko-KR" altLang="en-US" sz="2000" b="1" dirty="0" err="1" smtClean="0"/>
              <a:t>할때</a:t>
            </a:r>
            <a:r>
              <a:rPr lang="ko-KR" altLang="en-US" sz="2000" b="1" dirty="0" smtClean="0"/>
              <a:t> 필요한 여러 가지 구성요소</a:t>
            </a:r>
            <a:endParaRPr lang="en-US" altLang="ko-KR" sz="2000" b="1" dirty="0" smtClean="0"/>
          </a:p>
          <a:p>
            <a:endParaRPr lang="en-US" altLang="ko-KR" sz="2400" dirty="0" smtClean="0"/>
          </a:p>
          <a:p>
            <a:pPr lvl="1"/>
            <a:r>
              <a:rPr lang="en-US" altLang="ko-KR" sz="1800" dirty="0" smtClean="0"/>
              <a:t>CLR(Common Language Runtime)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닷넷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기본 클래스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ADO.NET &amp; XML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ASP.NET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Windows Form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Web </a:t>
            </a:r>
            <a:r>
              <a:rPr lang="en-US" altLang="ko-KR" sz="1800" dirty="0" err="1" smtClean="0"/>
              <a:t>Serive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4) .NET</a:t>
            </a:r>
            <a:r>
              <a:rPr lang="ko-KR" altLang="en-US" sz="3200" dirty="0" smtClean="0"/>
              <a:t> </a:t>
            </a:r>
            <a:r>
              <a:rPr lang="en-US" altLang="ko-KR" sz="3200" dirty="0" err="1" smtClean="0"/>
              <a:t>FrameWork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5786478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5436" y="976317"/>
            <a:ext cx="8532844" cy="5738831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52434" y="2357431"/>
            <a:ext cx="7950230" cy="2928957"/>
          </a:xfrm>
          <a:prstGeom prst="rect">
            <a:avLst/>
          </a:prstGeom>
          <a:noFill/>
          <a:ln w="254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42910" y="1214422"/>
            <a:ext cx="1822727" cy="860508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ea typeface="굴림" charset="-127"/>
              </a:rPr>
              <a:t>Browser</a:t>
            </a:r>
          </a:p>
          <a:p>
            <a:r>
              <a:rPr lang="en-US" altLang="ko-KR" sz="1400" dirty="0">
                <a:ea typeface="굴림" charset="-127"/>
              </a:rPr>
              <a:t>Apps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714612" y="1285860"/>
            <a:ext cx="1820900" cy="860508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ea typeface="굴림" charset="-127"/>
              </a:rPr>
              <a:t>Web Services</a:t>
            </a:r>
          </a:p>
          <a:p>
            <a:r>
              <a:rPr lang="en-US" altLang="ko-KR" sz="1400" dirty="0">
                <a:ea typeface="굴림" charset="-127"/>
              </a:rPr>
              <a:t>Apps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786314" y="1285860"/>
            <a:ext cx="1822727" cy="860508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ea typeface="굴림" charset="-127"/>
              </a:rPr>
              <a:t>Local</a:t>
            </a:r>
          </a:p>
          <a:p>
            <a:r>
              <a:rPr lang="en-US" altLang="ko-KR" sz="1400" dirty="0">
                <a:ea typeface="굴림" charset="-127"/>
              </a:rPr>
              <a:t>Apps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786578" y="1285860"/>
            <a:ext cx="1822727" cy="860508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>
                <a:ea typeface="굴림" charset="-127"/>
              </a:rPr>
              <a:t>Other</a:t>
            </a:r>
          </a:p>
          <a:p>
            <a:r>
              <a:rPr lang="en-US" altLang="ko-KR" sz="1400">
                <a:ea typeface="굴림" charset="-127"/>
              </a:rPr>
              <a:t>Apps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38308" y="2500306"/>
            <a:ext cx="7621481" cy="1643074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en-US" altLang="ko-KR" dirty="0">
                <a:ea typeface="굴림" charset="-127"/>
              </a:rPr>
              <a:t>.NET Framework Class Library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00100" y="2714620"/>
            <a:ext cx="1325951" cy="860508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ea typeface="굴림" charset="-127"/>
              </a:rPr>
              <a:t>ASP.NET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00298" y="2714620"/>
            <a:ext cx="1324126" cy="860508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>
                <a:ea typeface="굴림" charset="-127"/>
              </a:rPr>
              <a:t>ADO.NET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00496" y="2714620"/>
            <a:ext cx="1324126" cy="860508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ea typeface="굴림" charset="-127"/>
              </a:rPr>
              <a:t>Windows</a:t>
            </a:r>
          </a:p>
          <a:p>
            <a:r>
              <a:rPr lang="en-US" altLang="ko-KR" sz="1400" dirty="0">
                <a:ea typeface="굴림" charset="-127"/>
              </a:rPr>
              <a:t>Forms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500694" y="2714620"/>
            <a:ext cx="1325951" cy="860508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ea typeface="굴림" charset="-127"/>
              </a:rPr>
              <a:t>Enterprise</a:t>
            </a:r>
          </a:p>
          <a:p>
            <a:r>
              <a:rPr lang="en-US" altLang="ko-KR" sz="1400" dirty="0">
                <a:ea typeface="굴림" charset="-127"/>
              </a:rPr>
              <a:t>Services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000892" y="2714620"/>
            <a:ext cx="1325951" cy="860508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>
                <a:ea typeface="굴림" charset="-127"/>
              </a:rPr>
              <a:t>More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838308" y="4286256"/>
            <a:ext cx="7621481" cy="72865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ea typeface="굴림" charset="-127"/>
              </a:rPr>
              <a:t>Common Language Runtime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50609" y="5470604"/>
            <a:ext cx="7952055" cy="105243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>
                <a:ea typeface="굴림" charset="-127"/>
              </a:rPr>
              <a:t>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70"/>
          </a:xfrm>
          <a:gradFill>
            <a:gsLst>
              <a:gs pos="0">
                <a:schemeClr val="accent1">
                  <a:lumMod val="75000"/>
                  <a:alpha val="77000"/>
                </a:scheme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convex"/>
            <a:bevelB w="165100" prst="coolSlant"/>
          </a:sp3d>
        </p:spPr>
        <p:txBody>
          <a:bodyPr>
            <a:normAutofit/>
          </a:bodyPr>
          <a:lstStyle/>
          <a:p>
            <a:r>
              <a:rPr lang="en-US" altLang="ko-KR" sz="3200" dirty="0" smtClean="0"/>
              <a:t>4) .NET</a:t>
            </a:r>
            <a:r>
              <a:rPr lang="ko-KR" altLang="en-US" sz="3200" dirty="0" smtClean="0"/>
              <a:t> </a:t>
            </a:r>
            <a:r>
              <a:rPr lang="en-US" altLang="ko-KR" sz="3200" dirty="0" err="1" smtClean="0"/>
              <a:t>FrameWork</a:t>
            </a:r>
            <a:r>
              <a:rPr lang="en-US" altLang="ko-KR" sz="3200" dirty="0" smtClean="0"/>
              <a:t>(.NET</a:t>
            </a:r>
            <a:r>
              <a:rPr lang="ko-KR" altLang="en-US" sz="3200" dirty="0" smtClean="0"/>
              <a:t>어셈블리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786478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CLR</a:t>
            </a:r>
            <a:r>
              <a:rPr lang="ko-KR" altLang="en-US" sz="1800" b="1" dirty="0" smtClean="0"/>
              <a:t>을 타겟으로 하는 모든 언어 사용가능</a:t>
            </a:r>
          </a:p>
          <a:p>
            <a:r>
              <a:rPr lang="ko-KR" altLang="en-US" sz="1800" b="1" dirty="0" smtClean="0"/>
              <a:t>개별 언어만의 강점을 최대한 활용 가능</a:t>
            </a:r>
          </a:p>
          <a:p>
            <a:endParaRPr lang="en-US" altLang="ko-KR" sz="2000" dirty="0" smtClean="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85786" y="2000240"/>
            <a:ext cx="6929486" cy="4384682"/>
            <a:chOff x="657" y="1480"/>
            <a:chExt cx="4219" cy="23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9" y="1480"/>
              <a:ext cx="953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/>
                <a:t>C#</a:t>
              </a:r>
            </a:p>
            <a:p>
              <a:pPr algn="ctr">
                <a:defRPr/>
              </a:pPr>
              <a:r>
                <a:rPr lang="ko-KR" altLang="en-US"/>
                <a:t>소스파일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91" y="1480"/>
              <a:ext cx="953" cy="45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dirty="0"/>
                <a:t>VB.NET</a:t>
              </a:r>
            </a:p>
            <a:p>
              <a:pPr algn="ctr">
                <a:defRPr/>
              </a:pPr>
              <a:r>
                <a:rPr lang="ko-KR" altLang="en-US" dirty="0"/>
                <a:t>소스파일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2" y="1480"/>
              <a:ext cx="953" cy="45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/>
                <a:t>C++.NET</a:t>
              </a:r>
            </a:p>
            <a:p>
              <a:pPr algn="ctr">
                <a:defRPr/>
              </a:pPr>
              <a:r>
                <a:rPr lang="ko-KR" altLang="en-US"/>
                <a:t>소스파일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39" y="2296"/>
              <a:ext cx="953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/>
                <a:t>C#</a:t>
              </a:r>
            </a:p>
            <a:p>
              <a:pPr algn="ctr">
                <a:defRPr/>
              </a:pPr>
              <a:r>
                <a:rPr lang="ko-KR" altLang="en-US"/>
                <a:t>컴파일러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91" y="2296"/>
              <a:ext cx="953" cy="45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/>
                <a:t>VB.NET</a:t>
              </a:r>
            </a:p>
            <a:p>
              <a:pPr algn="ctr">
                <a:defRPr/>
              </a:pPr>
              <a:r>
                <a:rPr lang="ko-KR" altLang="en-US"/>
                <a:t>컴파일러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42" y="2296"/>
              <a:ext cx="953" cy="45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/>
                <a:t>C++.NET</a:t>
              </a:r>
            </a:p>
            <a:p>
              <a:pPr algn="ctr">
                <a:defRPr/>
              </a:pPr>
              <a:r>
                <a:rPr lang="ko-KR" altLang="en-US"/>
                <a:t>컴파일러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839" y="3158"/>
              <a:ext cx="953" cy="452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3922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/>
                <a:t>관리모듈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291" y="3158"/>
              <a:ext cx="953" cy="452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3922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/>
                <a:t>관리모듈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42" y="3158"/>
              <a:ext cx="953" cy="452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3922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/>
                <a:t>관리모듈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 rot="5400000">
              <a:off x="1134" y="2115"/>
              <a:ext cx="3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4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rot="5400000">
              <a:off x="2586" y="2115"/>
              <a:ext cx="3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5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rot="5400000">
              <a:off x="4036" y="2115"/>
              <a:ext cx="3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16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1111" y="2954"/>
              <a:ext cx="4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7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rot="5400000">
              <a:off x="2563" y="2954"/>
              <a:ext cx="4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18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 rot="5400000">
              <a:off x="4013" y="2954"/>
              <a:ext cx="4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9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1791" y="3385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</p:cxnSp>
        <p:cxnSp>
          <p:nvCxnSpPr>
            <p:cNvPr id="21" name="AutoShape 20"/>
            <p:cNvCxnSpPr>
              <a:cxnSpLocks noChangeShapeType="1"/>
              <a:stCxn id="12" idx="3"/>
              <a:endCxn id="13" idx="1"/>
            </p:cNvCxnSpPr>
            <p:nvPr/>
          </p:nvCxnSpPr>
          <p:spPr bwMode="auto">
            <a:xfrm>
              <a:off x="3244" y="3385"/>
              <a:ext cx="4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</p:cxn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657" y="2976"/>
              <a:ext cx="4219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837" y="3430"/>
              <a:ext cx="40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호환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3288" y="3430"/>
              <a:ext cx="40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호환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2589</Words>
  <Application>Microsoft Office PowerPoint</Application>
  <PresentationFormat>화면 슬라이드 쇼(4:3)</PresentationFormat>
  <Paragraphs>799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.NET FrameWork</vt:lpstr>
      <vt:lpstr>1) .NET 개요</vt:lpstr>
      <vt:lpstr>1) .NET 개요</vt:lpstr>
      <vt:lpstr>2) .NET의 철학 개론</vt:lpstr>
      <vt:lpstr>2) .NET의 철학 개론</vt:lpstr>
      <vt:lpstr>3) .NET 솔루션(개발자 관점)</vt:lpstr>
      <vt:lpstr>4) .NET FrameWork</vt:lpstr>
      <vt:lpstr>4) .NET FrameWork</vt:lpstr>
      <vt:lpstr>4) .NET FrameWork(.NET어셈블리)</vt:lpstr>
      <vt:lpstr>4) .NET FrameWork(.NET어셈블리)</vt:lpstr>
      <vt:lpstr>4) .NET FrameWork</vt:lpstr>
      <vt:lpstr>4) .NET FrameWork</vt:lpstr>
      <vt:lpstr>4) .NET FrameWork</vt:lpstr>
      <vt:lpstr>4) .NET FrameWork</vt:lpstr>
      <vt:lpstr>5)  프로그램 컴파일과 실행 과정</vt:lpstr>
      <vt:lpstr>5)  프로그램 컴파일과 실행 과정(컴파일)</vt:lpstr>
      <vt:lpstr>5)  프로그램 컴파일과 실행 과정(실행)</vt:lpstr>
      <vt:lpstr>5)  프로그램 컴파일과 실행 과정(관리 코드의 이점)</vt:lpstr>
      <vt:lpstr>6)  IL(개념)</vt:lpstr>
      <vt:lpstr>6)  IL(고전 객체 지향 프로그래밍)</vt:lpstr>
      <vt:lpstr>6)  IL(값 형식과 참조 형식)</vt:lpstr>
      <vt:lpstr>6)  IL(엄격한 형식 검사)</vt:lpstr>
      <vt:lpstr>6)  IL( IL의 기능 요약)</vt:lpstr>
      <vt:lpstr>7)  언어 상호 운용성</vt:lpstr>
      <vt:lpstr>7)  언어 상호 운용성</vt:lpstr>
      <vt:lpstr>7)  언어 상호 운용성</vt:lpstr>
      <vt:lpstr>7)  언어 상호 운용성(CTS)</vt:lpstr>
      <vt:lpstr>7)  언어 상호 운용성(CTS)</vt:lpstr>
      <vt:lpstr>7)  언어 상호 운용성(CLS)</vt:lpstr>
      <vt:lpstr>7)  언어 상호 운용성(CLS)</vt:lpstr>
      <vt:lpstr>8) CTS 세부 확인</vt:lpstr>
      <vt:lpstr>8) CTS 세부 확인</vt:lpstr>
      <vt:lpstr>8) CTS 세부 확인</vt:lpstr>
      <vt:lpstr>8) CTS 세부 확인</vt:lpstr>
      <vt:lpstr>8) CTS 세부 확인</vt:lpstr>
      <vt:lpstr>8) CTS 세부 확인</vt:lpstr>
      <vt:lpstr>8) CTS 세부 확인</vt:lpstr>
      <vt:lpstr>8) CLS 공용 언어 사양</vt:lpstr>
      <vt:lpstr>11)  .NET 프레임워크의 컴포넌트(가비지 컬렉터)</vt:lpstr>
      <vt:lpstr>12) .NET언어</vt:lpstr>
      <vt:lpstr>12) .NET언어</vt:lpstr>
      <vt:lpstr>12) .NET 기타 언어</vt:lpstr>
      <vt:lpstr>12) .NET언어 종합</vt:lpstr>
      <vt:lpstr>13)  종합</vt:lpstr>
      <vt:lpstr>14) 응용 프로그램 만들기</vt:lpstr>
      <vt:lpstr>14) 응용 프로그램 만들기</vt:lpstr>
      <vt:lpstr>14) 응용 프로그램 만들기</vt:lpstr>
      <vt:lpstr>14) 응용 프로그램 만들기</vt:lpstr>
    </vt:vector>
  </TitlesOfParts>
  <Company>우송대학교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 아키텍처</dc:title>
  <dc:creator>Administrator</dc:creator>
  <cp:lastModifiedBy>choiccmm@hotmail.com</cp:lastModifiedBy>
  <cp:revision>36</cp:revision>
  <dcterms:created xsi:type="dcterms:W3CDTF">2007-10-17T00:08:58Z</dcterms:created>
  <dcterms:modified xsi:type="dcterms:W3CDTF">2013-04-08T00:08:13Z</dcterms:modified>
</cp:coreProperties>
</file>