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90" r:id="rId2"/>
    <p:sldMasterId id="2147483909" r:id="rId3"/>
    <p:sldMasterId id="2147483929" r:id="rId4"/>
    <p:sldMasterId id="2147483948" r:id="rId5"/>
    <p:sldMasterId id="2147483968" r:id="rId6"/>
    <p:sldMasterId id="2147483987" r:id="rId7"/>
    <p:sldMasterId id="2147484187" r:id="rId8"/>
    <p:sldMasterId id="2147484206" r:id="rId9"/>
  </p:sldMasterIdLst>
  <p:notesMasterIdLst>
    <p:notesMasterId r:id="rId28"/>
  </p:notesMasterIdLst>
  <p:handoutMasterIdLst>
    <p:handoutMasterId r:id="rId29"/>
  </p:handoutMasterIdLst>
  <p:sldIdLst>
    <p:sldId id="256" r:id="rId10"/>
    <p:sldId id="257" r:id="rId11"/>
    <p:sldId id="262" r:id="rId12"/>
    <p:sldId id="284" r:id="rId13"/>
    <p:sldId id="286" r:id="rId14"/>
    <p:sldId id="287" r:id="rId15"/>
    <p:sldId id="267" r:id="rId16"/>
    <p:sldId id="269" r:id="rId17"/>
    <p:sldId id="266" r:id="rId18"/>
    <p:sldId id="290" r:id="rId19"/>
    <p:sldId id="278" r:id="rId20"/>
    <p:sldId id="272" r:id="rId21"/>
    <p:sldId id="291" r:id="rId22"/>
    <p:sldId id="280" r:id="rId23"/>
    <p:sldId id="281" r:id="rId24"/>
    <p:sldId id="292" r:id="rId25"/>
    <p:sldId id="282" r:id="rId26"/>
    <p:sldId id="283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E"/>
    <a:srgbClr val="000042"/>
    <a:srgbClr val="5C0000"/>
    <a:srgbClr val="00006C"/>
    <a:srgbClr val="920000"/>
    <a:srgbClr val="164F09"/>
    <a:srgbClr val="FF7171"/>
    <a:srgbClr val="FFB7B7"/>
    <a:srgbClr val="DAFAD2"/>
    <a:srgbClr val="FF6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823" autoAdjust="0"/>
    <p:restoredTop sz="95084" autoAdjust="0"/>
  </p:normalViewPr>
  <p:slideViewPr>
    <p:cSldViewPr>
      <p:cViewPr>
        <p:scale>
          <a:sx n="100" d="100"/>
          <a:sy n="100" d="100"/>
        </p:scale>
        <p:origin x="-1902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B217-5994-4484-BB97-2B94D9C02133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527A6-7D5D-4A50-96E4-FA71FECACB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97CF-6DF2-49C2-A99A-971D9CFA8DEC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D890D-3051-45D9-8B98-8FA234DF5C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890D-3051-45D9-8B98-8FA234DF5C0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1B2B7-6513-4B99-9087-F0873FBE45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02862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562111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231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32890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0543998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5974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634778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59831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50699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59616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2605485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A5182F-1609-4C87-A463-EBAA1A9F65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8053816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9/2/2013 10:22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4D067-4ADC-4E44-A8E1-EC6D134DA82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2840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9/2/2013 10:22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5458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9/2/2013 10:22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0847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9/2/2013 10:22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2652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9/2/2013 10:22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1119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4D067-4ADC-4E44-A8E1-EC6D134DA82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4103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9/2/2013 10:22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15635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9/2/2013 10:22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0136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4D067-4ADC-4E44-A8E1-EC6D134DA82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788461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4D067-4ADC-4E44-A8E1-EC6D134DA82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7F96F-1D34-4AD8-A324-DDD9B7126D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49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1920x1080_dark_hd_wallpapers_(11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3576741" cy="29249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1B2B7-6513-4B99-9087-F0873FBE453C}" type="slidenum">
              <a:rPr lang="ko-KR" altLang="en-US"/>
              <a:pPr/>
              <a:t>‹#›</a:t>
            </a:fld>
            <a:endParaRPr lang="en-US" altLang="ko-KR"/>
          </a:p>
        </p:txBody>
      </p:sp>
      <p:cxnSp>
        <p:nvCxnSpPr>
          <p:cNvPr id="18" name="직선 연결선 17"/>
          <p:cNvCxnSpPr/>
          <p:nvPr userDrawn="1"/>
        </p:nvCxnSpPr>
        <p:spPr bwMode="auto">
          <a:xfrm>
            <a:off x="0" y="3140968"/>
            <a:ext cx="8676456" cy="0"/>
          </a:xfrm>
          <a:prstGeom prst="line">
            <a:avLst/>
          </a:prstGeom>
          <a:solidFill>
            <a:schemeClr val="accent1"/>
          </a:solidFill>
          <a:ln w="25400" cap="rnd" cmpd="sng" algn="ctr">
            <a:gradFill flip="none"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10800000" scaled="1"/>
              <a:tileRect/>
            </a:gradFill>
            <a:prstDash val="solid"/>
            <a:round/>
            <a:headEnd type="none" w="sm" len="sm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그림 21" descr="abstract-cool-41654_1232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733256"/>
            <a:ext cx="9144000" cy="1124744"/>
          </a:xfrm>
          <a:prstGeom prst="rect">
            <a:avLst/>
          </a:prstGeom>
        </p:spPr>
      </p:pic>
      <p:sp>
        <p:nvSpPr>
          <p:cNvPr id="26" name="Rectangle 3"/>
          <p:cNvSpPr>
            <a:spLocks noGrp="1" noChangeArrowheads="1"/>
          </p:cNvSpPr>
          <p:nvPr userDrawn="1">
            <p:ph type="subTitle" idx="4294967295"/>
          </p:nvPr>
        </p:nvSpPr>
        <p:spPr>
          <a:xfrm>
            <a:off x="3929063" y="3929063"/>
            <a:ext cx="4643437" cy="221456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r"/>
            <a:endParaRPr lang="ko-KR" altLang="en-US" dirty="0" smtClean="0">
              <a:latin typeface="Meiryo UI" pitchFamily="34" charset="-128"/>
              <a:cs typeface="Meiryo UI" pitchFamily="34" charset="-128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 userDrawn="1">
            <p:ph type="ctrTitle" idx="4294967295"/>
          </p:nvPr>
        </p:nvSpPr>
        <p:spPr>
          <a:xfrm>
            <a:off x="684213" y="1340768"/>
            <a:ext cx="7704137" cy="1928826"/>
          </a:xfrm>
        </p:spPr>
        <p:txBody>
          <a:bodyPr/>
          <a:lstStyle/>
          <a:p>
            <a:pPr algn="r">
              <a:defRPr/>
            </a:pPr>
            <a:endParaRPr lang="ko-KR" altLang="en-US" i="1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2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3" presetClass="entr" presetSubtype="10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1920x1080_dark_hd_wallpapers_(11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3576741" cy="2924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직선 연결선 17"/>
          <p:cNvCxnSpPr/>
          <p:nvPr userDrawn="1"/>
        </p:nvCxnSpPr>
        <p:spPr bwMode="auto">
          <a:xfrm>
            <a:off x="0" y="3861048"/>
            <a:ext cx="8676456" cy="0"/>
          </a:xfrm>
          <a:prstGeom prst="line">
            <a:avLst/>
          </a:prstGeom>
          <a:solidFill>
            <a:schemeClr val="accent1"/>
          </a:solidFill>
          <a:ln w="25400" cap="rnd" cmpd="sng" algn="ctr">
            <a:gradFill flip="none"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10800000" scaled="1"/>
              <a:tileRect/>
            </a:gradFill>
            <a:prstDash val="solid"/>
            <a:round/>
            <a:headEnd type="none" w="sm" len="sm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 descr="abstract-cool-41654_1232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733256"/>
            <a:ext cx="9144000" cy="1124744"/>
          </a:xfrm>
          <a:prstGeom prst="rect">
            <a:avLst/>
          </a:prstGeom>
        </p:spPr>
      </p:pic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5B9F7E-E134-48E0-848A-4B4DDE1A2E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902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 userDrawn="1"/>
        </p:nvCxnSpPr>
        <p:spPr bwMode="auto">
          <a:xfrm>
            <a:off x="0" y="1196752"/>
            <a:ext cx="8676456" cy="0"/>
          </a:xfrm>
          <a:prstGeom prst="line">
            <a:avLst/>
          </a:prstGeom>
          <a:solidFill>
            <a:schemeClr val="accent1"/>
          </a:solidFill>
          <a:ln w="25400" cap="rnd" cmpd="sng" algn="ctr">
            <a:gradFill flip="none"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10800000" scaled="1"/>
              <a:tileRect/>
            </a:gradFill>
            <a:prstDash val="solid"/>
            <a:round/>
            <a:headEnd type="none" w="sm" len="sm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 descr="abstract-cool-41654_1232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33256"/>
            <a:ext cx="9144000" cy="1124744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 userDrawn="1"/>
        </p:nvSpPr>
        <p:spPr bwMode="auto">
          <a:xfrm>
            <a:off x="210292" y="329031"/>
            <a:ext cx="66659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2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7" name="그림 6" descr="abstract-cool-41654_1232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528" y="1052736"/>
            <a:ext cx="9144000" cy="648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756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9231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4328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0543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" name="그림 5" descr="abstract-cool-41654_1232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528" y="1052736"/>
            <a:ext cx="9144000" cy="648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34359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6347783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6598314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50699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4596166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2605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kumimoji="0"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1187450" y="3406775"/>
            <a:ext cx="67691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A5182F-1609-4C87-A463-EBAA1A9F65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8053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bstract-cool-41654_1232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528" y="3789040"/>
            <a:ext cx="9144000" cy="648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19728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78545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617084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7726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1187450" y="3406775"/>
            <a:ext cx="67691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04137" cy="1470025"/>
          </a:xfrm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 algn="ctr">
              <a:defRPr sz="5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49650"/>
            <a:ext cx="6911975" cy="479425"/>
          </a:xfrm>
        </p:spPr>
        <p:txBody>
          <a:bodyPr/>
          <a:lstStyle>
            <a:lvl1pPr marL="0" indent="0" algn="ctr">
              <a:buFontTx/>
              <a:buNone/>
              <a:defRPr sz="18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472111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845410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281563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588013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097884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7BB6B-EE1B-48FB-8575-0D55C373DE88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880498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1B2B7-6513-4B99-9087-F0873FBE45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02862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56211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2318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3289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054399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597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6347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59831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50699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59616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260548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A5182F-1609-4C87-A463-EBAA1A9F65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805381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5081B2B7-6513-4B99-9087-F0873FBE453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972840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785458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170847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2652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72111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454103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8156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880136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978846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804988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1B2B7-6513-4B99-9087-F0873FBE45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02862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562111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23188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32890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054399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5974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634778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59831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550699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59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260548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A5182F-1609-4C87-A463-EBAA1A9F65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805381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5081B2B7-6513-4B99-9087-F0873FBE453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47CCD-423B-4E87-B88F-893669D1F72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972840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1D39-02D8-4377-A71E-EA207A5EC81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785458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8D8E8-FC2B-40AC-A927-4F59BB41FD0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170847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BE74-7182-4BF4-A8A7-D923C672C7C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2652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C5CEF-9D0A-4871-B6F7-570AEEBEB98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721119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4F00-C996-4941-A3AB-9C6388B2989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454103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7539-3807-4A96-9E1E-3D25894D138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815635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9F22-DEA3-4349-A5DA-0A9CDA4654F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880136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2BB32-2D37-4450-A41F-056CB373EFB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978846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CD2A7-0752-43A2-A71F-33DD2CAB651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8049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28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19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Relationship Id="rId2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  <p:sldLayoutId id="2147483686" r:id="rId4"/>
    <p:sldLayoutId id="2147483687" r:id="rId5"/>
    <p:sldLayoutId id="2147483698" r:id="rId6"/>
    <p:sldLayoutId id="2147483699" r:id="rId7"/>
    <p:sldLayoutId id="2147483848" r:id="rId8"/>
    <p:sldLayoutId id="2147483849" r:id="rId9"/>
    <p:sldLayoutId id="2147483850" r:id="rId10"/>
    <p:sldLayoutId id="2147483851" r:id="rId11"/>
    <p:sldLayoutId id="2147483841" r:id="rId12"/>
    <p:sldLayoutId id="2147483842" r:id="rId13"/>
    <p:sldLayoutId id="214748384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9CFBA7BE-40B3-4037-98F3-1FA45101E80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5C5B9F7E-E134-48E0-848A-4B4DDE1A2E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9CFBA7BE-40B3-4037-98F3-1FA45101E80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5C5B9F7E-E134-48E0-848A-4B4DDE1A2E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9CFBA7BE-40B3-4037-98F3-1FA45101E80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  <p:sldLayoutId id="2147483986" r:id="rId18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5C5B9F7E-E134-48E0-848A-4B4DDE1A2E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9CFBA7BE-40B3-4037-98F3-1FA45101E80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  <p:sldLayoutId id="2147484201" r:id="rId14"/>
    <p:sldLayoutId id="2147484202" r:id="rId15"/>
    <p:sldLayoutId id="2147484203" r:id="rId16"/>
    <p:sldLayoutId id="2147484204" r:id="rId17"/>
    <p:sldLayoutId id="2147484205" r:id="rId1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5C5B9F7E-E134-48E0-848A-4B4DDE1A2E3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07" r:id="rId1"/>
    <p:sldLayoutId id="2147484227" r:id="rId2"/>
    <p:sldLayoutId id="2147484226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7" r:id="rId13"/>
    <p:sldLayoutId id="2147484218" r:id="rId14"/>
    <p:sldLayoutId id="2147484219" r:id="rId15"/>
    <p:sldLayoutId id="2147484220" r:id="rId16"/>
    <p:sldLayoutId id="2147484221" r:id="rId17"/>
    <p:sldLayoutId id="2147484222" r:id="rId18"/>
    <p:sldLayoutId id="2147484223" r:id="rId19"/>
    <p:sldLayoutId id="2147484224" r:id="rId20"/>
    <p:sldLayoutId id="2147484225" r:id="rId2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9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1340768"/>
            <a:ext cx="7704137" cy="1928826"/>
          </a:xfrm>
        </p:spPr>
        <p:txBody>
          <a:bodyPr/>
          <a:lstStyle/>
          <a:p>
            <a:pPr algn="r">
              <a:defRPr/>
            </a:pPr>
            <a:r>
              <a:rPr kumimoji="1" lang="en-US" altLang="ko-KR" sz="70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>S.I.U</a:t>
            </a:r>
            <a:r>
              <a:rPr kumimoji="1" lang="en-US" altLang="ko-KR" sz="50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/>
            </a:r>
            <a:br>
              <a:rPr kumimoji="1" lang="en-US" altLang="ko-KR" sz="50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</a:br>
            <a:r>
              <a:rPr kumimoji="1" lang="en-US" altLang="ko-KR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>(School Intelligent USB)</a:t>
            </a:r>
            <a:endParaRPr lang="ko-KR" altLang="en-US" i="1" dirty="0">
              <a:latin typeface="Lucida Sans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29063" y="3929063"/>
            <a:ext cx="4643437" cy="221456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3000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 </a:t>
            </a:r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조명 </a:t>
            </a:r>
            <a:r>
              <a:rPr kumimoji="1" lang="en-US" altLang="ko-KR" b="1" i="1" kern="1200" dirty="0" smtClean="0">
                <a:solidFill>
                  <a:srgbClr val="FFFF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kumimoji="1" lang="en-US" altLang="ko-KR" b="1" i="1" kern="1200" dirty="0" smtClean="0">
                <a:solidFill>
                  <a:srgbClr val="FFFFFF"/>
                </a:solidFill>
                <a:latin typeface="Lucida Sans" pitchFamily="34" charset="0"/>
                <a:ea typeface="맑은 고딕" pitchFamily="50" charset="-127"/>
                <a:cs typeface="+mj-cs"/>
              </a:rPr>
              <a:t>Code Breakers</a:t>
            </a:r>
          </a:p>
          <a:p>
            <a:pPr algn="r"/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조장 </a:t>
            </a:r>
            <a:r>
              <a:rPr kumimoji="1" lang="en-US" altLang="ko-KR" b="1" i="1" kern="1200" dirty="0" smtClean="0">
                <a:solidFill>
                  <a:srgbClr val="FFFF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최    영</a:t>
            </a:r>
          </a:p>
          <a:p>
            <a:pPr algn="r"/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 조원 </a:t>
            </a:r>
            <a:r>
              <a:rPr kumimoji="1" lang="en-US" altLang="ko-KR" b="1" i="1" kern="1200" dirty="0" smtClean="0">
                <a:solidFill>
                  <a:srgbClr val="FFFF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</a:t>
            </a:r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박광열</a:t>
            </a:r>
          </a:p>
          <a:p>
            <a:pPr algn="r"/>
            <a:r>
              <a:rPr kumimoji="1" lang="ko-KR" altLang="en-US" b="1" i="1" kern="1200" dirty="0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정우창</a:t>
            </a:r>
          </a:p>
          <a:p>
            <a:pPr algn="r"/>
            <a:r>
              <a:rPr kumimoji="1" lang="ko-KR" altLang="en-US" b="1" i="1" kern="1200" dirty="0" err="1" smtClean="0">
                <a:solidFill>
                  <a:srgbClr val="FFFFFF"/>
                </a:solidFill>
                <a:latin typeface="Meiryo UI" pitchFamily="34" charset="-128"/>
                <a:ea typeface="맑은 고딕" pitchFamily="50" charset="-127"/>
                <a:cs typeface="Meiryo UI" pitchFamily="34" charset="-128"/>
              </a:rPr>
              <a:t>성연상</a:t>
            </a:r>
            <a:endParaRPr lang="ko-KR" altLang="en-US" dirty="0" smtClean="0">
              <a:latin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85720" y="1857364"/>
            <a:ext cx="2592288" cy="2400374"/>
            <a:chOff x="357158" y="4286256"/>
            <a:chExt cx="2592288" cy="2400374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58" y="4286256"/>
              <a:ext cx="2592288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0"/>
            <p:cNvSpPr txBox="1"/>
            <p:nvPr/>
          </p:nvSpPr>
          <p:spPr>
            <a:xfrm>
              <a:off x="1240785" y="6286520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 smtClean="0">
                  <a:latin typeface="+mn-ea"/>
                </a:rPr>
                <a:t>뷰어</a:t>
              </a:r>
              <a:endParaRPr lang="ko-KR" altLang="en-US" sz="2000" b="1" dirty="0"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000760" y="1857364"/>
            <a:ext cx="2713217" cy="2471812"/>
            <a:chOff x="6000760" y="1428736"/>
            <a:chExt cx="2713217" cy="24718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00760" y="1428736"/>
              <a:ext cx="2713217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0"/>
            <p:cNvSpPr txBox="1"/>
            <p:nvPr/>
          </p:nvSpPr>
          <p:spPr>
            <a:xfrm>
              <a:off x="6630344" y="3500438"/>
              <a:ext cx="15135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smtClean="0">
                  <a:latin typeface="+mn-ea"/>
                </a:rPr>
                <a:t>데이터 공유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27" name="Text Box 58"/>
          <p:cNvSpPr txBox="1">
            <a:spLocks noChangeArrowheads="1"/>
          </p:cNvSpPr>
          <p:nvPr/>
        </p:nvSpPr>
        <p:spPr bwMode="gray">
          <a:xfrm>
            <a:off x="2534274" y="4500570"/>
            <a:ext cx="4067140" cy="12464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3500" dirty="0" smtClean="0">
                <a:latin typeface="AR DESTINE" pitchFamily="2" charset="0"/>
              </a:rPr>
              <a:t>School Intelligent </a:t>
            </a:r>
          </a:p>
          <a:p>
            <a:pPr algn="ctr"/>
            <a:r>
              <a:rPr lang="en-US" altLang="ko-KR" sz="4000" dirty="0" smtClean="0">
                <a:latin typeface="AR DESTINE" pitchFamily="2" charset="0"/>
              </a:rPr>
              <a:t>USB</a:t>
            </a:r>
            <a:endParaRPr lang="en-US" altLang="ko-KR" sz="4000" dirty="0">
              <a:latin typeface="AR DESTINE" pitchFamily="2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000364" y="1500174"/>
            <a:ext cx="2857520" cy="2543250"/>
            <a:chOff x="3000364" y="1428736"/>
            <a:chExt cx="2857520" cy="2543250"/>
          </a:xfrm>
        </p:grpSpPr>
        <p:sp>
          <p:nvSpPr>
            <p:cNvPr id="14" name="TextBox 20"/>
            <p:cNvSpPr txBox="1"/>
            <p:nvPr/>
          </p:nvSpPr>
          <p:spPr>
            <a:xfrm>
              <a:off x="3786182" y="3571876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2000" b="1" dirty="0" smtClean="0">
                  <a:latin typeface="+mn-ea"/>
                </a:rPr>
                <a:t>바탕화면</a:t>
              </a:r>
              <a:endParaRPr lang="ko-KR" altLang="en-US" sz="2000" b="1" dirty="0">
                <a:latin typeface="+mn-ea"/>
              </a:endParaRPr>
            </a:p>
          </p:txBody>
        </p:sp>
        <p:pic>
          <p:nvPicPr>
            <p:cNvPr id="15" name="그림 14" descr="바탕화면 샘플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364" y="1428736"/>
              <a:ext cx="2857520" cy="2000264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571744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Architecture</a:t>
            </a:r>
            <a:endParaRPr lang="ko-KR" altLang="en-US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 Architecture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8146" y="1500174"/>
            <a:ext cx="3643338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UI Module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0324" y="2482354"/>
            <a:ext cx="1085250" cy="504056"/>
          </a:xfrm>
          <a:prstGeom prst="rect">
            <a:avLst/>
          </a:prstGeom>
          <a:solidFill>
            <a:srgbClr val="5C0000"/>
          </a:solidFill>
          <a:ln>
            <a:solidFill>
              <a:srgbClr val="5C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Member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62398" y="2482844"/>
            <a:ext cx="1085250" cy="504056"/>
          </a:xfrm>
          <a:prstGeom prst="rect">
            <a:avLst/>
          </a:prstGeom>
          <a:solidFill>
            <a:srgbClr val="5C0000"/>
          </a:solidFill>
          <a:ln>
            <a:solidFill>
              <a:srgbClr val="5C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err="1" smtClean="0"/>
              <a:t>WallPaper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237777" y="2484431"/>
            <a:ext cx="1085250" cy="504056"/>
          </a:xfrm>
          <a:prstGeom prst="rect">
            <a:avLst/>
          </a:prstGeom>
          <a:solidFill>
            <a:srgbClr val="5C0000"/>
          </a:solidFill>
          <a:ln>
            <a:solidFill>
              <a:srgbClr val="5C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Viewer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2680324" y="3357562"/>
            <a:ext cx="3643338" cy="720080"/>
          </a:xfrm>
          <a:prstGeom prst="rect">
            <a:avLst/>
          </a:prstGeom>
          <a:solidFill>
            <a:srgbClr val="5C0000"/>
          </a:solidFill>
          <a:ln>
            <a:solidFill>
              <a:srgbClr val="5C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2424" y="4572008"/>
            <a:ext cx="2214578" cy="432048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CMember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2424" y="5357826"/>
            <a:ext cx="1034834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Member</a:t>
            </a:r>
          </a:p>
          <a:p>
            <a:pPr algn="ctr"/>
            <a:r>
              <a:rPr lang="en-US" altLang="ko-KR" sz="1200" dirty="0" smtClean="0"/>
              <a:t>Add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733536" y="5357826"/>
            <a:ext cx="1034834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Member</a:t>
            </a:r>
          </a:p>
          <a:p>
            <a:pPr algn="ctr"/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267068" y="4572008"/>
            <a:ext cx="2445971" cy="432048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CWallPaper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267068" y="5353266"/>
            <a:ext cx="1143007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Wallpaper</a:t>
            </a:r>
          </a:p>
          <a:p>
            <a:pPr algn="ctr"/>
            <a:r>
              <a:rPr lang="en-US" altLang="ko-KR" sz="1200" dirty="0" smtClean="0"/>
              <a:t>Info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576771" y="5353064"/>
            <a:ext cx="1143007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Wallpaper</a:t>
            </a:r>
          </a:p>
          <a:p>
            <a:pPr algn="ctr"/>
            <a:r>
              <a:rPr lang="en-US" altLang="ko-KR" sz="1200" dirty="0" smtClean="0"/>
              <a:t>Change</a:t>
            </a:r>
            <a:endParaRPr lang="en-US" altLang="ko-KR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6196026" y="4572008"/>
            <a:ext cx="2445971" cy="432048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CViewer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196026" y="5353266"/>
            <a:ext cx="685804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Edit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7786710" y="5353266"/>
            <a:ext cx="857256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Upload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950891" y="5353266"/>
            <a:ext cx="771530" cy="576064"/>
          </a:xfrm>
          <a:prstGeom prst="rect">
            <a:avLst/>
          </a:prstGeom>
          <a:solidFill>
            <a:srgbClr val="00008E"/>
          </a:solidFill>
          <a:ln>
            <a:solidFill>
              <a:srgbClr val="000042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Auto</a:t>
            </a:r>
          </a:p>
          <a:p>
            <a:pPr algn="ctr"/>
            <a:r>
              <a:rPr lang="en-US" altLang="ko-KR" sz="1200" dirty="0" smtClean="0"/>
              <a:t>Save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4282" y="1357298"/>
            <a:ext cx="1224136" cy="576064"/>
          </a:xfrm>
          <a:prstGeom prst="round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723849" y="3402873"/>
            <a:ext cx="2071702" cy="642942"/>
          </a:xfrm>
          <a:prstGeom prst="rect">
            <a:avLst/>
          </a:prstGeom>
          <a:solidFill>
            <a:srgbClr val="164F09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-100" dirty="0" smtClean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597374" y="2383068"/>
            <a:ext cx="3760576" cy="1760312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57304" y="4500570"/>
            <a:ext cx="2383092" cy="1500198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214678" y="4500570"/>
            <a:ext cx="2571768" cy="1500198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123474" y="4500570"/>
            <a:ext cx="2571768" cy="1500198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54" name="꺾인 연결선 53"/>
          <p:cNvCxnSpPr>
            <a:stCxn id="18" idx="0"/>
            <a:endCxn id="19" idx="0"/>
          </p:cNvCxnSpPr>
          <p:nvPr/>
        </p:nvCxnSpPr>
        <p:spPr bwMode="auto">
          <a:xfrm rot="5400000" flipH="1" flipV="1">
            <a:off x="1660397" y="4767270"/>
            <a:ext cx="12700" cy="1181112"/>
          </a:xfrm>
          <a:prstGeom prst="bentConnector3">
            <a:avLst>
              <a:gd name="adj1" fmla="val 1598126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꺾인 연결선 57"/>
          <p:cNvCxnSpPr>
            <a:stCxn id="24" idx="0"/>
            <a:endCxn id="25" idx="0"/>
          </p:cNvCxnSpPr>
          <p:nvPr/>
        </p:nvCxnSpPr>
        <p:spPr bwMode="auto">
          <a:xfrm rot="5400000" flipH="1" flipV="1">
            <a:off x="4493322" y="4698314"/>
            <a:ext cx="202" cy="1309703"/>
          </a:xfrm>
          <a:prstGeom prst="bentConnector3">
            <a:avLst>
              <a:gd name="adj1" fmla="val 92114385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꺾인 연결선 60"/>
          <p:cNvCxnSpPr>
            <a:stCxn id="30" idx="0"/>
            <a:endCxn id="31" idx="0"/>
          </p:cNvCxnSpPr>
          <p:nvPr/>
        </p:nvCxnSpPr>
        <p:spPr bwMode="auto">
          <a:xfrm rot="5400000" flipH="1" flipV="1">
            <a:off x="7377133" y="4515061"/>
            <a:ext cx="12700" cy="1676410"/>
          </a:xfrm>
          <a:prstGeom prst="bentConnector3">
            <a:avLst>
              <a:gd name="adj1" fmla="val 1463552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직선 화살표 연결선 71"/>
          <p:cNvCxnSpPr/>
          <p:nvPr/>
        </p:nvCxnSpPr>
        <p:spPr bwMode="auto">
          <a:xfrm>
            <a:off x="7319982" y="5000636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직선 연결선 77"/>
          <p:cNvCxnSpPr/>
          <p:nvPr/>
        </p:nvCxnSpPr>
        <p:spPr bwMode="auto">
          <a:xfrm>
            <a:off x="1643042" y="5000636"/>
            <a:ext cx="0" cy="159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직선 연결선 81"/>
          <p:cNvCxnSpPr/>
          <p:nvPr/>
        </p:nvCxnSpPr>
        <p:spPr bwMode="auto">
          <a:xfrm>
            <a:off x="4500562" y="5000636"/>
            <a:ext cx="0" cy="159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꺾인 연결선 85"/>
          <p:cNvCxnSpPr>
            <a:stCxn id="48" idx="0"/>
            <a:endCxn id="50" idx="0"/>
          </p:cNvCxnSpPr>
          <p:nvPr/>
        </p:nvCxnSpPr>
        <p:spPr bwMode="auto">
          <a:xfrm rot="5400000" flipH="1" flipV="1">
            <a:off x="4529104" y="1620316"/>
            <a:ext cx="12700" cy="5760508"/>
          </a:xfrm>
          <a:prstGeom prst="bentConnector3">
            <a:avLst>
              <a:gd name="adj1" fmla="val 145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직선 화살표 연결선 88"/>
          <p:cNvCxnSpPr/>
          <p:nvPr/>
        </p:nvCxnSpPr>
        <p:spPr bwMode="auto">
          <a:xfrm flipV="1">
            <a:off x="4500562" y="4143380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꺾인 연결선 90"/>
          <p:cNvCxnSpPr>
            <a:stCxn id="6" idx="0"/>
            <a:endCxn id="8" idx="0"/>
          </p:cNvCxnSpPr>
          <p:nvPr/>
        </p:nvCxnSpPr>
        <p:spPr bwMode="auto">
          <a:xfrm rot="16200000" flipH="1">
            <a:off x="4500636" y="1204666"/>
            <a:ext cx="2077" cy="2557453"/>
          </a:xfrm>
          <a:prstGeom prst="bentConnector3">
            <a:avLst>
              <a:gd name="adj1" fmla="val -11006259"/>
            </a:avLst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직선 화살표 연결선 92"/>
          <p:cNvCxnSpPr>
            <a:stCxn id="7" idx="0"/>
          </p:cNvCxnSpPr>
          <p:nvPr/>
        </p:nvCxnSpPr>
        <p:spPr bwMode="auto">
          <a:xfrm flipH="1" flipV="1">
            <a:off x="4500562" y="2071678"/>
            <a:ext cx="4461" cy="4111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직선 화살표 연결선 97"/>
          <p:cNvCxnSpPr/>
          <p:nvPr/>
        </p:nvCxnSpPr>
        <p:spPr bwMode="auto">
          <a:xfrm>
            <a:off x="3214678" y="3000372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직선 화살표 연결선 98"/>
          <p:cNvCxnSpPr/>
          <p:nvPr/>
        </p:nvCxnSpPr>
        <p:spPr bwMode="auto">
          <a:xfrm>
            <a:off x="4500562" y="3000372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직선 화살표 연결선 99"/>
          <p:cNvCxnSpPr/>
          <p:nvPr/>
        </p:nvCxnSpPr>
        <p:spPr bwMode="auto">
          <a:xfrm>
            <a:off x="5786446" y="3000372"/>
            <a:ext cx="0" cy="357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직선 화살표 연결선 101"/>
          <p:cNvCxnSpPr/>
          <p:nvPr/>
        </p:nvCxnSpPr>
        <p:spPr bwMode="auto">
          <a:xfrm>
            <a:off x="6286512" y="3714752"/>
            <a:ext cx="42862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3500430" y="2357430"/>
            <a:ext cx="4857784" cy="2071702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 Architecture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72709" y="3823904"/>
            <a:ext cx="1399596" cy="504056"/>
          </a:xfrm>
          <a:prstGeom prst="rect">
            <a:avLst/>
          </a:prstGeom>
          <a:solidFill>
            <a:srgbClr val="5C0000"/>
          </a:solidFill>
          <a:ln>
            <a:solidFill>
              <a:srgbClr val="92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/>
              <a:t>Member</a:t>
            </a:r>
            <a:endParaRPr lang="ko-KR" altLang="en-US" sz="2000" b="1" dirty="0"/>
          </a:p>
        </p:txBody>
      </p:sp>
      <p:sp>
        <p:nvSpPr>
          <p:cNvPr id="51" name="직사각형 50"/>
          <p:cNvSpPr/>
          <p:nvPr/>
        </p:nvSpPr>
        <p:spPr>
          <a:xfrm>
            <a:off x="5234833" y="3823904"/>
            <a:ext cx="1399596" cy="504056"/>
          </a:xfrm>
          <a:prstGeom prst="rect">
            <a:avLst/>
          </a:prstGeom>
          <a:solidFill>
            <a:srgbClr val="5C0000"/>
          </a:solidFill>
          <a:ln>
            <a:solidFill>
              <a:srgbClr val="92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b="1" dirty="0" err="1" smtClean="0"/>
              <a:t>WallPaper</a:t>
            </a:r>
            <a:endParaRPr lang="ko-KR" altLang="en-US" sz="1900" b="1" dirty="0"/>
          </a:p>
        </p:txBody>
      </p:sp>
      <p:sp>
        <p:nvSpPr>
          <p:cNvPr id="52" name="직사각형 51"/>
          <p:cNvSpPr/>
          <p:nvPr/>
        </p:nvSpPr>
        <p:spPr>
          <a:xfrm>
            <a:off x="6877667" y="3823904"/>
            <a:ext cx="1399596" cy="504056"/>
          </a:xfrm>
          <a:prstGeom prst="rect">
            <a:avLst/>
          </a:prstGeom>
          <a:solidFill>
            <a:srgbClr val="5C0000"/>
          </a:solidFill>
          <a:ln>
            <a:solidFill>
              <a:srgbClr val="92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/>
              <a:t>Viewer</a:t>
            </a:r>
            <a:endParaRPr lang="ko-KR" altLang="en-US" sz="2000" b="1" dirty="0"/>
          </a:p>
        </p:txBody>
      </p:sp>
      <p:sp>
        <p:nvSpPr>
          <p:cNvPr id="53" name="직사각형 52"/>
          <p:cNvSpPr/>
          <p:nvPr/>
        </p:nvSpPr>
        <p:spPr>
          <a:xfrm>
            <a:off x="3578619" y="2455752"/>
            <a:ext cx="4698644" cy="720080"/>
          </a:xfrm>
          <a:prstGeom prst="rect">
            <a:avLst/>
          </a:prstGeom>
          <a:solidFill>
            <a:srgbClr val="5C0000"/>
          </a:solidFill>
          <a:ln>
            <a:solidFill>
              <a:srgbClr val="92000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smtClean="0"/>
              <a:t>Manager</a:t>
            </a:r>
            <a:endParaRPr lang="ko-KR" altLang="en-US" sz="2400" b="1" dirty="0"/>
          </a:p>
        </p:txBody>
      </p:sp>
      <p:sp>
        <p:nvSpPr>
          <p:cNvPr id="55" name="직사각형 54"/>
          <p:cNvSpPr/>
          <p:nvPr/>
        </p:nvSpPr>
        <p:spPr>
          <a:xfrm>
            <a:off x="857224" y="2495543"/>
            <a:ext cx="2071702" cy="642942"/>
          </a:xfrm>
          <a:prstGeom prst="rect">
            <a:avLst/>
          </a:prstGeom>
          <a:solidFill>
            <a:srgbClr val="164F09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-100" dirty="0" smtClean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500430" y="4857760"/>
            <a:ext cx="1999423" cy="642942"/>
          </a:xfrm>
          <a:prstGeom prst="rect">
            <a:avLst/>
          </a:prstGeom>
          <a:solidFill>
            <a:srgbClr val="00006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b="1" dirty="0" smtClean="0"/>
              <a:t>XML</a:t>
            </a:r>
            <a:endParaRPr lang="ko-KR" altLang="en-US" sz="19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58791" y="4857760"/>
            <a:ext cx="1999423" cy="642942"/>
          </a:xfrm>
          <a:prstGeom prst="rect">
            <a:avLst/>
          </a:prstGeom>
          <a:solidFill>
            <a:srgbClr val="00006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b="1" dirty="0" smtClean="0"/>
              <a:t>Server Folder</a:t>
            </a:r>
            <a:endParaRPr lang="ko-KR" altLang="en-US" sz="1900" b="1" dirty="0"/>
          </a:p>
        </p:txBody>
      </p:sp>
      <p:cxnSp>
        <p:nvCxnSpPr>
          <p:cNvPr id="86" name="꺾인 연결선 85"/>
          <p:cNvCxnSpPr>
            <a:stCxn id="50" idx="0"/>
            <a:endCxn id="52" idx="0"/>
          </p:cNvCxnSpPr>
          <p:nvPr/>
        </p:nvCxnSpPr>
        <p:spPr bwMode="auto">
          <a:xfrm rot="5400000" flipH="1" flipV="1">
            <a:off x="5924986" y="2171425"/>
            <a:ext cx="12700" cy="3304958"/>
          </a:xfrm>
          <a:prstGeom prst="bentConnector3">
            <a:avLst>
              <a:gd name="adj1" fmla="val 2475001"/>
            </a:avLst>
          </a:prstGeom>
          <a:solidFill>
            <a:schemeClr val="accent1"/>
          </a:solidFill>
          <a:ln w="2540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직선 화살표 연결선 91"/>
          <p:cNvCxnSpPr>
            <a:stCxn id="53" idx="2"/>
            <a:endCxn id="51" idx="0"/>
          </p:cNvCxnSpPr>
          <p:nvPr/>
        </p:nvCxnSpPr>
        <p:spPr bwMode="auto">
          <a:xfrm>
            <a:off x="5927941" y="3175832"/>
            <a:ext cx="6690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2D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꺾인 연결선 93"/>
          <p:cNvCxnSpPr>
            <a:stCxn id="59" idx="0"/>
            <a:endCxn id="60" idx="0"/>
          </p:cNvCxnSpPr>
          <p:nvPr/>
        </p:nvCxnSpPr>
        <p:spPr bwMode="auto">
          <a:xfrm rot="5400000" flipH="1" flipV="1">
            <a:off x="5929322" y="3428580"/>
            <a:ext cx="12700" cy="285836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직선 연결선 95"/>
          <p:cNvCxnSpPr>
            <a:stCxn id="76" idx="2"/>
          </p:cNvCxnSpPr>
          <p:nvPr/>
        </p:nvCxnSpPr>
        <p:spPr bwMode="auto">
          <a:xfrm>
            <a:off x="5929322" y="4429132"/>
            <a:ext cx="0" cy="21431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직선 화살표 연결선 97"/>
          <p:cNvCxnSpPr>
            <a:stCxn id="55" idx="3"/>
            <a:endCxn id="53" idx="1"/>
          </p:cNvCxnSpPr>
          <p:nvPr/>
        </p:nvCxnSpPr>
        <p:spPr bwMode="auto">
          <a:xfrm flipV="1">
            <a:off x="2928926" y="2815792"/>
            <a:ext cx="649693" cy="12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모서리가 둥근 직사각형 100"/>
          <p:cNvSpPr/>
          <p:nvPr/>
        </p:nvSpPr>
        <p:spPr>
          <a:xfrm>
            <a:off x="214282" y="1357298"/>
            <a:ext cx="1357322" cy="642942"/>
          </a:xfrm>
          <a:prstGeom prst="round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 smtClean="0"/>
              <a:t>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2571744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Conclusion</a:t>
            </a:r>
            <a:endParaRPr lang="ko-KR" altLang="en-US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Conclusion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214414" y="2428868"/>
            <a:ext cx="7286676" cy="2143140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2357430"/>
            <a:ext cx="7000924" cy="23544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marL="342900" indent="-342900" latinLnBrk="0"/>
            <a:r>
              <a:rPr lang="en-US" altLang="ko-KR" sz="2800" dirty="0" smtClean="0"/>
              <a:t>1. </a:t>
            </a:r>
            <a:r>
              <a:rPr lang="ko-KR" altLang="en-US" sz="2800" dirty="0" smtClean="0"/>
              <a:t>개인별 바탕화면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편리성 증대</a:t>
            </a:r>
            <a:r>
              <a:rPr lang="en-US" altLang="ko-KR" sz="2800" dirty="0" smtClean="0"/>
              <a:t>)</a:t>
            </a:r>
            <a:endParaRPr lang="ko-KR" altLang="ko-KR" sz="2800" dirty="0" smtClean="0"/>
          </a:p>
          <a:p>
            <a:pPr latinLnBrk="0"/>
            <a:r>
              <a:rPr lang="en-US" altLang="ko-KR" sz="2800" dirty="0" smtClean="0"/>
              <a:t>2. </a:t>
            </a:r>
            <a:r>
              <a:rPr lang="ko-KR" altLang="en-US" sz="2800" dirty="0" smtClean="0"/>
              <a:t>교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강사 및 학생간의 데이터 공유</a:t>
            </a:r>
            <a:endParaRPr lang="ko-KR" altLang="ko-KR" sz="2800" dirty="0" smtClean="0"/>
          </a:p>
          <a:p>
            <a:pPr latinLnBrk="0"/>
            <a:r>
              <a:rPr lang="en-US" altLang="ko-KR" sz="2800" dirty="0" smtClean="0"/>
              <a:t>3. </a:t>
            </a:r>
            <a:r>
              <a:rPr lang="ko-KR" altLang="ko-KR" sz="2800" dirty="0" smtClean="0"/>
              <a:t>편리</a:t>
            </a:r>
            <a:r>
              <a:rPr lang="ko-KR" altLang="en-US" sz="2800" dirty="0" smtClean="0"/>
              <a:t>하게</a:t>
            </a:r>
            <a:r>
              <a:rPr lang="ko-KR" altLang="ko-KR" sz="2800" dirty="0" smtClean="0"/>
              <a:t> 문서</a:t>
            </a:r>
            <a:r>
              <a:rPr lang="ko-KR" altLang="en-US" sz="2800" dirty="0" smtClean="0"/>
              <a:t>를</a:t>
            </a:r>
            <a:r>
              <a:rPr lang="ko-KR" altLang="ko-KR" sz="2800" dirty="0" smtClean="0"/>
              <a:t> </a:t>
            </a:r>
            <a:r>
              <a:rPr lang="ko-KR" altLang="en-US" sz="2800" dirty="0" smtClean="0"/>
              <a:t>볼 수 있는 </a:t>
            </a:r>
            <a:r>
              <a:rPr lang="ko-KR" altLang="en-US" sz="2800" dirty="0" err="1" smtClean="0"/>
              <a:t>뷰어</a:t>
            </a:r>
            <a:endParaRPr lang="en-US" altLang="ko-KR" sz="2800" dirty="0" smtClean="0"/>
          </a:p>
          <a:p>
            <a:pPr latinLnBrk="0"/>
            <a:r>
              <a:rPr lang="en-US" altLang="ko-KR" sz="2800" dirty="0" smtClean="0"/>
              <a:t>4. USB</a:t>
            </a:r>
            <a:r>
              <a:rPr lang="ko-KR" altLang="ko-KR" sz="2800" dirty="0" smtClean="0"/>
              <a:t>를 활용한 데이터 저장 및 백업</a:t>
            </a: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1" name="사다리꼴 10"/>
          <p:cNvSpPr/>
          <p:nvPr/>
        </p:nvSpPr>
        <p:spPr bwMode="auto">
          <a:xfrm rot="21096965">
            <a:off x="554218" y="2021534"/>
            <a:ext cx="1333630" cy="840973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2078172"/>
            <a:ext cx="12858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굴림체" pitchFamily="49" charset="-127"/>
                <a:ea typeface="굴림체" pitchFamily="49" charset="-127"/>
              </a:rPr>
              <a:t>결론</a:t>
            </a:r>
            <a:endParaRPr lang="ko-KR" altLang="en-US" sz="40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Conclusion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214414" y="2428868"/>
            <a:ext cx="7286676" cy="2143140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2357430"/>
            <a:ext cx="7000924" cy="23544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marL="514350" indent="-514350" latinLnBrk="0">
              <a:buAutoNum type="arabicPeriod"/>
            </a:pPr>
            <a:r>
              <a:rPr kumimoji="0" lang="ko-KR" altLang="en-US" sz="2800" dirty="0" smtClean="0">
                <a:latin typeface="Arial" charset="0"/>
                <a:ea typeface="굴림" pitchFamily="50" charset="-127"/>
              </a:rPr>
              <a:t>다양한 문서를 출력할 수 있는 </a:t>
            </a:r>
            <a:r>
              <a:rPr kumimoji="0" lang="ko-KR" altLang="en-US" sz="2800" dirty="0" err="1" smtClean="0">
                <a:latin typeface="Arial" charset="0"/>
                <a:ea typeface="굴림" pitchFamily="50" charset="-127"/>
              </a:rPr>
              <a:t>뷰어</a:t>
            </a:r>
            <a:endParaRPr kumimoji="0" lang="en-US" altLang="ko-KR" sz="2800" dirty="0" smtClean="0">
              <a:latin typeface="Arial" charset="0"/>
              <a:ea typeface="굴림" pitchFamily="50" charset="-127"/>
            </a:endParaRPr>
          </a:p>
          <a:p>
            <a:pPr marL="514350" indent="-514350" latinLnBrk="0">
              <a:buAutoNum type="arabicPeriod"/>
            </a:pPr>
            <a:r>
              <a:rPr kumimoji="0" lang="ko-KR" altLang="en-US" sz="2800" dirty="0" smtClean="0">
                <a:latin typeface="Arial" charset="0"/>
                <a:ea typeface="굴림" pitchFamily="50" charset="-127"/>
              </a:rPr>
              <a:t>강사의 화면 녹화 및 전송</a:t>
            </a:r>
            <a:endParaRPr kumimoji="0" lang="en-US" altLang="ko-KR" sz="2800" dirty="0" smtClean="0">
              <a:latin typeface="Arial" charset="0"/>
              <a:ea typeface="굴림" pitchFamily="50" charset="-127"/>
            </a:endParaRPr>
          </a:p>
          <a:p>
            <a:pPr marL="514350" indent="-514350" latinLnBrk="0">
              <a:buAutoNum type="arabicPeriod"/>
            </a:pPr>
            <a:r>
              <a:rPr kumimoji="0" lang="en-US" altLang="ko-KR" sz="2800" dirty="0" smtClean="0">
                <a:latin typeface="Arial" charset="0"/>
                <a:ea typeface="굴림" pitchFamily="50" charset="-127"/>
              </a:rPr>
              <a:t>UI Design </a:t>
            </a:r>
            <a:r>
              <a:rPr kumimoji="0" lang="ko-KR" altLang="en-US" sz="2800" dirty="0" smtClean="0">
                <a:latin typeface="Arial" charset="0"/>
                <a:ea typeface="굴림" pitchFamily="50" charset="-127"/>
              </a:rPr>
              <a:t>개선</a:t>
            </a:r>
            <a:endParaRPr kumimoji="0" lang="en-US" altLang="ko-KR" sz="2800" dirty="0" smtClean="0">
              <a:latin typeface="Arial" charset="0"/>
              <a:ea typeface="굴림" pitchFamily="50" charset="-127"/>
            </a:endParaRPr>
          </a:p>
          <a:p>
            <a:pPr marL="514350" indent="-514350" latinLnBrk="0">
              <a:buAutoNum type="arabicPeriod"/>
            </a:pPr>
            <a:r>
              <a:rPr kumimoji="0" lang="ko-KR" altLang="en-US" sz="2800" dirty="0" smtClean="0">
                <a:latin typeface="Arial" charset="0"/>
                <a:ea typeface="굴림" pitchFamily="50" charset="-127"/>
              </a:rPr>
              <a:t>바탕화면 기능 개선 및 추가</a:t>
            </a:r>
            <a:endParaRPr kumimoji="0" lang="en-US" altLang="ko-KR" sz="2800" dirty="0" smtClean="0">
              <a:latin typeface="Arial" charset="0"/>
              <a:ea typeface="굴림" pitchFamily="50" charset="-127"/>
            </a:endParaRP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2" name="사다리꼴 11"/>
          <p:cNvSpPr/>
          <p:nvPr/>
        </p:nvSpPr>
        <p:spPr bwMode="auto">
          <a:xfrm rot="21096965">
            <a:off x="192637" y="1963835"/>
            <a:ext cx="1972117" cy="827542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2071678"/>
            <a:ext cx="221457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굴림체" pitchFamily="49" charset="-127"/>
                <a:ea typeface="굴림체" pitchFamily="49" charset="-127"/>
              </a:rPr>
              <a:t>개선 방향</a:t>
            </a:r>
            <a:endParaRPr lang="ko-KR" altLang="en-US" sz="30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600076" y="1428736"/>
            <a:ext cx="8329642" cy="51435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41399" y="285728"/>
            <a:ext cx="634682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References</a:t>
            </a:r>
            <a: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/>
            </a:r>
            <a:br>
              <a:rPr kumimoji="0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</a:br>
            <a:endParaRPr kumimoji="0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428728" y="2176999"/>
            <a:ext cx="6500858" cy="1143008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74" y="1882210"/>
            <a:ext cx="4071966" cy="1723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2000" dirty="0" smtClean="0">
              <a:latin typeface="Arial" charset="0"/>
              <a:ea typeface="굴림" pitchFamily="50" charset="-127"/>
            </a:endParaRPr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en-US" sz="2000" dirty="0" smtClean="0"/>
              <a:t>http://</a:t>
            </a:r>
            <a:r>
              <a:rPr lang="en-US" altLang="ko-KR" sz="2000" dirty="0" smtClean="0"/>
              <a:t>www. codeproject.com/ 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en-US" sz="2000" dirty="0" smtClean="0"/>
              <a:t>http://</a:t>
            </a:r>
            <a:r>
              <a:rPr lang="en-US" altLang="ko-KR" sz="2000" dirty="0" smtClean="0"/>
              <a:t>www.stackoverflow.com/</a:t>
            </a:r>
            <a:endParaRPr lang="ko-KR" altLang="en-US" sz="2000" dirty="0" smtClean="0"/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ko-KR" sz="2000" dirty="0" smtClean="0"/>
              <a:t>http://www.hoons.kr/</a:t>
            </a:r>
            <a:endParaRPr lang="ko-KR" altLang="en-US" sz="2000" dirty="0" smtClean="0"/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6" name="사다리꼴 15"/>
          <p:cNvSpPr/>
          <p:nvPr/>
        </p:nvSpPr>
        <p:spPr bwMode="auto">
          <a:xfrm rot="21096965">
            <a:off x="1111769" y="2042618"/>
            <a:ext cx="1143008" cy="635615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9615" y="2111357"/>
            <a:ext cx="11363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사이트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428728" y="3857628"/>
            <a:ext cx="6500858" cy="1143008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52667" y="3664406"/>
            <a:ext cx="5857916" cy="1621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2000" dirty="0" smtClean="0">
              <a:latin typeface="Arial" charset="0"/>
              <a:ea typeface="굴림" pitchFamily="50" charset="-127"/>
            </a:endParaRPr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ko-KR" dirty="0" smtClean="0"/>
              <a:t>OS : Windows 7 / NET FrameWork4.0</a:t>
            </a:r>
            <a:endParaRPr lang="ko-KR" altLang="en-US" dirty="0" smtClean="0"/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ko-KR" dirty="0" smtClean="0"/>
              <a:t>Language </a:t>
            </a:r>
            <a:r>
              <a:rPr lang="en-US" altLang="ko-KR" dirty="0" smtClean="0">
                <a:latin typeface="Times New Roman" pitchFamily="18" charset="0"/>
              </a:rPr>
              <a:t>: </a:t>
            </a:r>
            <a:r>
              <a:rPr lang="en-US" altLang="ko-KR" dirty="0" smtClean="0"/>
              <a:t>C#</a:t>
            </a:r>
          </a:p>
          <a:p>
            <a:pPr marL="114300" lvl="1" indent="-114300" defTabSz="622300">
              <a:lnSpc>
                <a:spcPct val="90000"/>
              </a:lnSpc>
              <a:spcAft>
                <a:spcPct val="20000"/>
              </a:spcAft>
              <a:buChar char="••"/>
            </a:pPr>
            <a:r>
              <a:rPr lang="en-US" altLang="ko-KR" dirty="0" smtClean="0"/>
              <a:t>Tool : Microsoft Visual Studio 2012, WPF,WCF</a:t>
            </a: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20" name="사다리꼴 19"/>
          <p:cNvSpPr/>
          <p:nvPr/>
        </p:nvSpPr>
        <p:spPr bwMode="auto">
          <a:xfrm rot="21096965">
            <a:off x="1038979" y="3704794"/>
            <a:ext cx="1396126" cy="635615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0555" y="3791986"/>
            <a:ext cx="14935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개발환경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2571744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Thank You.</a:t>
            </a:r>
            <a:endParaRPr lang="ko-KR" altLang="en-US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57188"/>
            <a:ext cx="6346825" cy="857250"/>
          </a:xfrm>
        </p:spPr>
        <p:txBody>
          <a:bodyPr>
            <a:normAutofit/>
          </a:bodyPr>
          <a:lstStyle/>
          <a:p>
            <a:r>
              <a:rPr kumimoji="1" lang="en-US" altLang="ko-KR" sz="48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  <a:cs typeface="+mn-cs"/>
              </a:rPr>
              <a:t>Contents</a:t>
            </a:r>
            <a:endParaRPr lang="en-US" altLang="ko-KR" sz="4800" b="1" i="1" dirty="0" smtClean="0">
              <a:solidFill>
                <a:schemeClr val="bg1">
                  <a:lumMod val="95000"/>
                </a:schemeClr>
              </a:solidFill>
              <a:latin typeface="Lucida San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42202" y="1447040"/>
            <a:ext cx="7286675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Introduction</a:t>
            </a:r>
            <a:endParaRPr lang="ko-KR" alt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42201" y="2324093"/>
            <a:ext cx="7286676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Related Solution</a:t>
            </a:r>
            <a:endParaRPr lang="ko-KR" altLang="en-US" sz="4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2202" y="3195636"/>
            <a:ext cx="7286676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Our Solution</a:t>
            </a:r>
            <a:endParaRPr lang="ko-KR" altLang="en-US" sz="4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2475" y="4071942"/>
            <a:ext cx="7286676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System Architecture</a:t>
            </a:r>
            <a:endParaRPr lang="ko-KR" alt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42201" y="4948248"/>
            <a:ext cx="7286676" cy="747717"/>
          </a:xfrm>
          <a:prstGeom prst="roundRect">
            <a:avLst/>
          </a:prstGeom>
          <a:solidFill>
            <a:srgbClr val="552579"/>
          </a:solidFill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HY동녘M" pitchFamily="18" charset="-127"/>
              </a:rPr>
              <a:t>Conclusion</a:t>
            </a:r>
            <a:endParaRPr lang="ko-KR" alt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2571744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Introduction</a:t>
            </a:r>
            <a:endParaRPr lang="ko-KR" altLang="en-US" sz="8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17132" y="274638"/>
            <a:ext cx="471490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Introduction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4357694"/>
            <a:ext cx="15144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왼쪽/오른쪽 화살표 28"/>
          <p:cNvSpPr/>
          <p:nvPr/>
        </p:nvSpPr>
        <p:spPr bwMode="auto">
          <a:xfrm rot="19706193">
            <a:off x="4239813" y="3842595"/>
            <a:ext cx="1152128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10" name="그림 9" descr="바탕화면 샘플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882" y="3624504"/>
            <a:ext cx="3923928" cy="2376264"/>
          </a:xfrm>
          <a:prstGeom prst="rect">
            <a:avLst/>
          </a:prstGeom>
        </p:spPr>
      </p:pic>
      <p:pic>
        <p:nvPicPr>
          <p:cNvPr id="11" name="Picture 2" descr="http://blogs.ucl.ac.uk/library-archae/files/2013/02/US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1428736"/>
            <a:ext cx="1152128" cy="1512168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94" y="1500174"/>
            <a:ext cx="314327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오른쪽으로 구부러진 화살표 12"/>
          <p:cNvSpPr/>
          <p:nvPr/>
        </p:nvSpPr>
        <p:spPr bwMode="auto">
          <a:xfrm rot="12900161">
            <a:off x="8356902" y="3965104"/>
            <a:ext cx="399558" cy="8686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>
            <a:off x="2000232" y="3000372"/>
            <a:ext cx="504056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571744"/>
            <a:ext cx="8929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Related Solution</a:t>
            </a:r>
            <a:endParaRPr lang="ko-KR" altLang="en-US" sz="8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10292" y="274638"/>
            <a:ext cx="6665964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Related Solution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9" y="1643050"/>
            <a:ext cx="442915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 bwMode="auto">
          <a:xfrm>
            <a:off x="3929058" y="4357694"/>
            <a:ext cx="4929222" cy="1000132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6" y="4202534"/>
            <a:ext cx="3357586" cy="13696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err="1" smtClean="0">
                <a:latin typeface="Arial" charset="0"/>
                <a:ea typeface="굴림" pitchFamily="50" charset="-127"/>
              </a:rPr>
              <a:t>태블릿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pc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를 통한 수업진행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문서 동기화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실시간 학생 평가 기능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8" name="사다리꼴 7"/>
          <p:cNvSpPr/>
          <p:nvPr/>
        </p:nvSpPr>
        <p:spPr bwMode="auto">
          <a:xfrm rot="21096965">
            <a:off x="3557633" y="4253405"/>
            <a:ext cx="1558307" cy="898861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9945" y="4292052"/>
            <a:ext cx="15649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/>
            <a:r>
              <a:rPr kumimoji="0" lang="ko-KR" altLang="en-US" sz="2400" b="1" dirty="0" smtClean="0">
                <a:latin typeface="Arial" charset="0"/>
                <a:ea typeface="굴림" pitchFamily="50" charset="-127"/>
              </a:rPr>
              <a:t>성균관대 </a:t>
            </a:r>
            <a:r>
              <a:rPr kumimoji="0" lang="en-US" altLang="ko-KR" sz="2400" b="1" dirty="0" smtClean="0">
                <a:latin typeface="Arial" charset="0"/>
                <a:ea typeface="굴림" pitchFamily="50" charset="-127"/>
              </a:rPr>
              <a:t>S-Note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0292" y="274638"/>
            <a:ext cx="6665964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Related Solution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71612"/>
            <a:ext cx="4071966" cy="254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 bwMode="auto">
          <a:xfrm>
            <a:off x="3929058" y="4499347"/>
            <a:ext cx="5072098" cy="1214446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356471"/>
            <a:ext cx="4357718" cy="16158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전자 칠판과 </a:t>
            </a:r>
            <a:r>
              <a:rPr kumimoji="0" lang="ko-KR" altLang="en-US" sz="1600" dirty="0" err="1" smtClean="0">
                <a:latin typeface="Arial" charset="0"/>
                <a:ea typeface="굴림" pitchFamily="50" charset="-127"/>
              </a:rPr>
              <a:t>태블릿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pc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그리고 스마트 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/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 TV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를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통한 수업진행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화면 공유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학생관리 가능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7" name="사다리꼴 6"/>
          <p:cNvSpPr/>
          <p:nvPr/>
        </p:nvSpPr>
        <p:spPr bwMode="auto">
          <a:xfrm rot="21096965">
            <a:off x="3557633" y="4395058"/>
            <a:ext cx="1558307" cy="898861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0420" y="4498519"/>
            <a:ext cx="170787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/>
            <a:r>
              <a:rPr kumimoji="0" lang="ko-KR" altLang="en-US" sz="1900" b="1" dirty="0" smtClean="0">
                <a:latin typeface="Arial" charset="0"/>
                <a:ea typeface="굴림" pitchFamily="50" charset="-127"/>
              </a:rPr>
              <a:t>삼성 </a:t>
            </a:r>
            <a:endParaRPr kumimoji="0" lang="en-US" altLang="ko-KR" sz="1900" b="1" dirty="0" smtClean="0">
              <a:latin typeface="Arial" charset="0"/>
              <a:ea typeface="굴림" pitchFamily="50" charset="-127"/>
            </a:endParaRPr>
          </a:p>
          <a:p>
            <a:pPr eaLnBrk="0" latinLnBrk="0" hangingPunct="0"/>
            <a:r>
              <a:rPr kumimoji="0" lang="ko-KR" altLang="en-US" sz="1900" b="1" dirty="0" smtClean="0">
                <a:latin typeface="Arial" charset="0"/>
                <a:ea typeface="굴림" pitchFamily="50" charset="-127"/>
              </a:rPr>
              <a:t>스마트 스쿨</a:t>
            </a:r>
            <a:endParaRPr kumimoji="0" lang="en-US" altLang="ko-KR" sz="1900" b="1" dirty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2571744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lang="ko-KR" altLang="en-US" sz="72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 bwMode="auto">
          <a:xfrm>
            <a:off x="2071670" y="1748371"/>
            <a:ext cx="5500726" cy="1143008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9932" y="285728"/>
            <a:ext cx="7572428" cy="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ko-KR" sz="4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  <a:ea typeface="맑은 고딕" pitchFamily="50" charset="-127"/>
              </a:rPr>
              <a:t>Our Solution</a:t>
            </a:r>
            <a:endParaRPr kumimoji="1" lang="ko-KR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1802" y="1676933"/>
            <a:ext cx="40719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500" dirty="0" smtClean="0">
                <a:latin typeface="Arial" charset="0"/>
                <a:ea typeface="굴림" pitchFamily="50" charset="-127"/>
              </a:rPr>
              <a:t> 교재 이북화에 따른 비용 감소</a:t>
            </a: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en-US" altLang="ko-KR" sz="15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500" dirty="0" smtClean="0">
                <a:latin typeface="Arial" charset="0"/>
                <a:ea typeface="굴림" pitchFamily="50" charset="-127"/>
              </a:rPr>
              <a:t>전자기기 최소화에 따른 비용감소</a:t>
            </a: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en-US" altLang="ko-KR" sz="1500" dirty="0" smtClean="0">
                <a:latin typeface="Arial" charset="0"/>
                <a:ea typeface="굴림" pitchFamily="50" charset="-127"/>
              </a:rPr>
              <a:t> Xml </a:t>
            </a:r>
            <a:r>
              <a:rPr kumimoji="0" lang="ko-KR" altLang="en-US" sz="1500" dirty="0" smtClean="0">
                <a:latin typeface="Arial" charset="0"/>
                <a:ea typeface="굴림" pitchFamily="50" charset="-127"/>
              </a:rPr>
              <a:t>활용으로 인한 라이선스 비용 절감</a:t>
            </a: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45" name="사다리꼴 44"/>
          <p:cNvSpPr/>
          <p:nvPr/>
        </p:nvSpPr>
        <p:spPr bwMode="auto">
          <a:xfrm rot="21096965">
            <a:off x="1754711" y="1613990"/>
            <a:ext cx="1143008" cy="635615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2557" y="1682729"/>
            <a:ext cx="11363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절감성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2071670" y="3286124"/>
            <a:ext cx="5500726" cy="785818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1802" y="3151558"/>
            <a:ext cx="4071966" cy="8156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ko-KR" altLang="en-US" sz="15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기존 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pc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의 바탕화면과 유사한 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UI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제공으로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  <a:p>
            <a:pPr eaLnBrk="0" latinLnBrk="0" hangingPunct="0"/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인한 편의성 증대</a:t>
            </a:r>
            <a:endParaRPr lang="ko-KR" altLang="en-US" sz="2000" b="1" i="1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48" name="사다리꼴 47"/>
          <p:cNvSpPr/>
          <p:nvPr/>
        </p:nvSpPr>
        <p:spPr bwMode="auto">
          <a:xfrm rot="21096965">
            <a:off x="1754711" y="3151743"/>
            <a:ext cx="1143008" cy="635615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92557" y="3220482"/>
            <a:ext cx="11363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편의성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2071670" y="4500570"/>
            <a:ext cx="5500726" cy="785818"/>
          </a:xfrm>
          <a:prstGeom prst="roundRect">
            <a:avLst/>
          </a:prstGeom>
          <a:noFill/>
          <a:ln w="1651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1802" y="4366004"/>
            <a:ext cx="4572032" cy="8156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0" latinLnBrk="0" hangingPunct="0">
              <a:buFontTx/>
              <a:buChar char="-"/>
            </a:pPr>
            <a:endParaRPr kumimoji="0" lang="en-US" altLang="ko-KR" sz="1500" dirty="0" smtClean="0">
              <a:latin typeface="Arial" charset="0"/>
              <a:ea typeface="굴림" pitchFamily="50" charset="-127"/>
            </a:endParaRPr>
          </a:p>
          <a:p>
            <a:pPr eaLnBrk="0" latinLnBrk="0" hangingPunct="0">
              <a:buFontTx/>
              <a:buChar char="-"/>
            </a:pP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 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타 전자기기에 비해 가벼운 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USB</a:t>
            </a:r>
          </a:p>
          <a:p>
            <a:pPr eaLnBrk="0" latinLnBrk="0" hangingPunct="0">
              <a:buFontTx/>
              <a:buChar char="-"/>
            </a:pP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 교재를 </a:t>
            </a:r>
            <a:r>
              <a:rPr kumimoji="0" lang="en-US" altLang="ko-KR" sz="1600" dirty="0" smtClean="0">
                <a:latin typeface="Arial" charset="0"/>
                <a:ea typeface="굴림" pitchFamily="50" charset="-127"/>
              </a:rPr>
              <a:t>USB</a:t>
            </a:r>
            <a:r>
              <a:rPr kumimoji="0" lang="ko-KR" altLang="en-US" sz="1600" dirty="0" smtClean="0">
                <a:latin typeface="Arial" charset="0"/>
                <a:ea typeface="굴림" pitchFamily="50" charset="-127"/>
              </a:rPr>
              <a:t>에 담음으로써 교재의 휴대성 증대</a:t>
            </a:r>
            <a:endParaRPr kumimoji="0" lang="en-US" altLang="ko-KR" sz="1600" dirty="0" smtClean="0">
              <a:latin typeface="Arial" charset="0"/>
              <a:ea typeface="굴림" pitchFamily="50" charset="-127"/>
            </a:endParaRPr>
          </a:p>
        </p:txBody>
      </p:sp>
      <p:sp>
        <p:nvSpPr>
          <p:cNvPr id="52" name="사다리꼴 51"/>
          <p:cNvSpPr/>
          <p:nvPr/>
        </p:nvSpPr>
        <p:spPr bwMode="auto">
          <a:xfrm rot="21096965">
            <a:off x="1754711" y="4366189"/>
            <a:ext cx="1143008" cy="635615"/>
          </a:xfrm>
          <a:prstGeom prst="trapezoid">
            <a:avLst>
              <a:gd name="adj" fmla="val 11667"/>
            </a:avLst>
          </a:prstGeom>
          <a:solidFill>
            <a:srgbClr val="000000"/>
          </a:solidFill>
          <a:ln w="25400" cap="flat" cmpd="sng" algn="ctr"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40000"/>
                    <a:lumOff val="6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2557" y="4434928"/>
            <a:ext cx="11363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휴대성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테마4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테마4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테마4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테마4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8000" b="1" i="1" dirty="0">
            <a:solidFill>
              <a:schemeClr val="bg1"/>
            </a:solidFill>
            <a:latin typeface="Lucida Sans" pitchFamily="34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</TotalTime>
  <Words>276</Words>
  <Application>Microsoft Office PowerPoint</Application>
  <PresentationFormat>화면 슬라이드 쇼(4:3)</PresentationFormat>
  <Paragraphs>128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9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디자인 사용자 지정</vt:lpstr>
      <vt:lpstr>테마4</vt:lpstr>
      <vt:lpstr>1_Custom Design</vt:lpstr>
      <vt:lpstr>1_테마4</vt:lpstr>
      <vt:lpstr>2_Custom Design</vt:lpstr>
      <vt:lpstr>2_테마4</vt:lpstr>
      <vt:lpstr>3_Custom Design</vt:lpstr>
      <vt:lpstr>3_테마4</vt:lpstr>
      <vt:lpstr>4_Custom Design</vt:lpstr>
      <vt:lpstr>S.I.U (School Intelligent USB)</vt:lpstr>
      <vt:lpstr>Contents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RTcorp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jinhee</dc:creator>
  <cp:lastModifiedBy>m</cp:lastModifiedBy>
  <cp:revision>257</cp:revision>
  <dcterms:created xsi:type="dcterms:W3CDTF">2007-08-31T11:39:16Z</dcterms:created>
  <dcterms:modified xsi:type="dcterms:W3CDTF">2013-09-02T01:24:04Z</dcterms:modified>
</cp:coreProperties>
</file>