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58" r:id="rId7"/>
    <p:sldId id="261" r:id="rId8"/>
    <p:sldId id="263" r:id="rId9"/>
    <p:sldId id="262" r:id="rId10"/>
    <p:sldId id="264" r:id="rId11"/>
    <p:sldId id="276" r:id="rId12"/>
    <p:sldId id="265" r:id="rId13"/>
    <p:sldId id="266" r:id="rId14"/>
    <p:sldId id="267" r:id="rId15"/>
    <p:sldId id="270" r:id="rId16"/>
    <p:sldId id="269" r:id="rId17"/>
    <p:sldId id="271" r:id="rId18"/>
    <p:sldId id="272" r:id="rId19"/>
    <p:sldId id="273" r:id="rId20"/>
    <p:sldId id="283" r:id="rId21"/>
    <p:sldId id="285" r:id="rId22"/>
    <p:sldId id="274" r:id="rId23"/>
    <p:sldId id="275" r:id="rId24"/>
    <p:sldId id="277" r:id="rId25"/>
    <p:sldId id="278" r:id="rId26"/>
    <p:sldId id="286" r:id="rId27"/>
    <p:sldId id="279"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C5E94C-48E7-4993-A5B5-7F6F09E525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99C5E94C-48E7-4993-A5B5-7F6F09E525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C5E94C-48E7-4993-A5B5-7F6F09E525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C5E94C-48E7-4993-A5B5-7F6F09E525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Fraud Detection in Auto Insurance</a:t>
            </a:r>
            <a:endParaRPr lang="en-IN" dirty="0"/>
          </a:p>
        </p:txBody>
      </p:sp>
      <p:sp>
        <p:nvSpPr>
          <p:cNvPr id="3" name="Subtitle 2"/>
          <p:cNvSpPr>
            <a:spLocks noGrp="1"/>
          </p:cNvSpPr>
          <p:nvPr>
            <p:ph type="subTitle" idx="1"/>
          </p:nvPr>
        </p:nvSpPr>
        <p:spPr/>
        <p:txBody>
          <a:bodyPr/>
          <a:lstStyle/>
          <a:p>
            <a:r>
              <a:rPr lang="en-US" dirty="0"/>
              <a:t>V</a:t>
            </a:r>
            <a:r>
              <a:rPr lang="en-IN" dirty="0"/>
              <a:t>AIBHAV GAWANDE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Label Encoding of Categorical Features</a:t>
            </a:r>
            <a:endParaRPr lang="en-IN" dirty="0"/>
          </a:p>
        </p:txBody>
      </p:sp>
      <p:sp>
        <p:nvSpPr>
          <p:cNvPr id="3" name="Content Placeholder 2"/>
          <p:cNvSpPr>
            <a:spLocks noGrp="1"/>
          </p:cNvSpPr>
          <p:nvPr>
            <p:ph idx="1"/>
          </p:nvPr>
        </p:nvSpPr>
        <p:spPr/>
        <p:txBody>
          <a:bodyPr/>
          <a:lstStyle/>
          <a:p>
            <a:r>
              <a:rPr lang="en-IN" dirty="0"/>
              <a:t>Categorical features were label encoded before inputting into the model.</a:t>
            </a:r>
            <a:endParaRPr lang="en-IN" dirty="0"/>
          </a:p>
          <a:p>
            <a:r>
              <a:rPr lang="en-IN" dirty="0"/>
              <a:t>Did not one hot encode because of use of tree- based models.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Exploratory Data Analysis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964" y="349534"/>
            <a:ext cx="10571998" cy="970450"/>
          </a:xfrm>
        </p:spPr>
        <p:txBody>
          <a:bodyPr/>
          <a:lstStyle/>
          <a:p>
            <a:r>
              <a:rPr lang="en-IN" sz="3200" dirty="0"/>
              <a:t>Number Of Witnesses gives some information</a:t>
            </a:r>
            <a:endParaRPr lang="en-IN" sz="3200" dirty="0"/>
          </a:p>
        </p:txBody>
      </p:sp>
      <p:sp>
        <p:nvSpPr>
          <p:cNvPr id="7" name="Content Placeholder 6"/>
          <p:cNvSpPr>
            <a:spLocks noGrp="1"/>
          </p:cNvSpPr>
          <p:nvPr>
            <p:ph sz="half" idx="2"/>
          </p:nvPr>
        </p:nvSpPr>
        <p:spPr/>
        <p:txBody>
          <a:bodyPr/>
          <a:lstStyle/>
          <a:p>
            <a:r>
              <a:rPr lang="en-IN" dirty="0"/>
              <a:t>Even the presence of one witness increase the chances of detecting a claim as fraudulent.</a:t>
            </a:r>
            <a:endParaRPr lang="en-IN" dirty="0"/>
          </a:p>
          <a:p>
            <a:r>
              <a:rPr lang="en-IN" dirty="0"/>
              <a:t>Out of 247 fraudulent claims, 197 claims had </a:t>
            </a:r>
            <a:r>
              <a:rPr lang="en-IN" dirty="0" err="1"/>
              <a:t>atleast</a:t>
            </a:r>
            <a:r>
              <a:rPr lang="en-IN" dirty="0"/>
              <a:t> one witness present</a:t>
            </a:r>
            <a:endParaRPr lang="en-IN" dirty="0"/>
          </a:p>
        </p:txBody>
      </p:sp>
      <p:pic>
        <p:nvPicPr>
          <p:cNvPr id="6" name="Content Placeholder 5"/>
          <p:cNvPicPr>
            <a:picLocks noGrp="1" noChangeAspect="1"/>
          </p:cNvPicPr>
          <p:nvPr>
            <p:ph sz="half" idx="1"/>
          </p:nvPr>
        </p:nvPicPr>
        <p:blipFill>
          <a:blip r:embed="rId1"/>
          <a:stretch>
            <a:fillRect/>
          </a:stretch>
        </p:blipFill>
        <p:spPr>
          <a:xfrm>
            <a:off x="819150" y="2384765"/>
            <a:ext cx="5184775" cy="33330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Police Report Is Important</a:t>
            </a:r>
            <a:endParaRPr lang="en-IN" dirty="0"/>
          </a:p>
        </p:txBody>
      </p:sp>
      <p:sp>
        <p:nvSpPr>
          <p:cNvPr id="4" name="Content Placeholder 3"/>
          <p:cNvSpPr>
            <a:spLocks noGrp="1"/>
          </p:cNvSpPr>
          <p:nvPr>
            <p:ph sz="half" idx="2"/>
          </p:nvPr>
        </p:nvSpPr>
        <p:spPr/>
        <p:txBody>
          <a:bodyPr/>
          <a:lstStyle/>
          <a:p>
            <a:r>
              <a:rPr lang="en-IN" dirty="0"/>
              <a:t>Availability of police report reduces the chances of fraudulent claims, although fewer cases actually have a police report available.</a:t>
            </a:r>
            <a:endParaRPr lang="en-IN" dirty="0"/>
          </a:p>
          <a:p>
            <a:r>
              <a:rPr lang="en-IN" dirty="0"/>
              <a:t>Increase in number of datapoints would help to determine a more clear relationship between fraudulent claims and the availability of police reports.</a:t>
            </a:r>
            <a:endParaRPr lang="en-IN" dirty="0"/>
          </a:p>
        </p:txBody>
      </p:sp>
      <p:pic>
        <p:nvPicPr>
          <p:cNvPr id="7" name="Content Placeholder 6"/>
          <p:cNvPicPr>
            <a:picLocks noGrp="1"/>
          </p:cNvPicPr>
          <p:nvPr>
            <p:ph sz="half" idx="1"/>
          </p:nvPr>
        </p:nvPicPr>
        <p:blipFill>
          <a:blip r:embed="rId1"/>
          <a:stretch>
            <a:fillRect/>
          </a:stretch>
        </p:blipFill>
        <p:spPr>
          <a:xfrm>
            <a:off x="820800" y="2376000"/>
            <a:ext cx="5184000" cy="333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Occupations Reveal an Interesting Fact</a:t>
            </a:r>
            <a:endParaRPr lang="en-IN" dirty="0"/>
          </a:p>
        </p:txBody>
      </p:sp>
      <p:sp>
        <p:nvSpPr>
          <p:cNvPr id="7" name="Content Placeholder 6"/>
          <p:cNvSpPr>
            <a:spLocks noGrp="1"/>
          </p:cNvSpPr>
          <p:nvPr>
            <p:ph sz="half" idx="2"/>
          </p:nvPr>
        </p:nvSpPr>
        <p:spPr/>
        <p:txBody>
          <a:bodyPr/>
          <a:lstStyle/>
          <a:p>
            <a:r>
              <a:rPr lang="en-IN" dirty="0"/>
              <a:t>People who mentioned their occupation as Exec – Managers have the most likelihood of making a fraudulent claim</a:t>
            </a:r>
            <a:endParaRPr lang="en-IN" dirty="0"/>
          </a:p>
          <a:p>
            <a:r>
              <a:rPr lang="en-IN" dirty="0"/>
              <a:t>37% of claims made by this category was fraudulent.</a:t>
            </a:r>
            <a:endParaRPr lang="en-IN" dirty="0"/>
          </a:p>
        </p:txBody>
      </p:sp>
      <p:pic>
        <p:nvPicPr>
          <p:cNvPr id="4" name="Content Placeholder 3"/>
          <p:cNvPicPr>
            <a:picLocks noGrp="1" noChangeAspect="1"/>
          </p:cNvPicPr>
          <p:nvPr>
            <p:ph sz="half" idx="1"/>
          </p:nvPr>
        </p:nvPicPr>
        <p:blipFill>
          <a:blip r:embed="rId1"/>
          <a:stretch>
            <a:fillRect/>
          </a:stretch>
        </p:blipFill>
        <p:spPr>
          <a:xfrm>
            <a:off x="819150" y="2375240"/>
            <a:ext cx="5184775" cy="33330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Hobbies seems to be an important question to ask policyholders</a:t>
            </a:r>
            <a:endParaRPr lang="en-IN" sz="3200" dirty="0"/>
          </a:p>
        </p:txBody>
      </p:sp>
      <p:sp>
        <p:nvSpPr>
          <p:cNvPr id="4" name="Content Placeholder 3"/>
          <p:cNvSpPr>
            <a:spLocks noGrp="1"/>
          </p:cNvSpPr>
          <p:nvPr>
            <p:ph sz="half" idx="2"/>
          </p:nvPr>
        </p:nvSpPr>
        <p:spPr/>
        <p:txBody>
          <a:bodyPr/>
          <a:lstStyle/>
          <a:p>
            <a:r>
              <a:rPr lang="en-IN" dirty="0"/>
              <a:t>People who play chess and practice cross-fit are actually more likely to make a fraudulent claim than a rightful claim.</a:t>
            </a:r>
            <a:endParaRPr lang="en-IN" dirty="0"/>
          </a:p>
          <a:p>
            <a:r>
              <a:rPr lang="en-IN" dirty="0"/>
              <a:t>For both hobbies, people are more than 4 times more likely to report a fraudulent claims.</a:t>
            </a:r>
            <a:endParaRPr lang="en-IN" dirty="0"/>
          </a:p>
        </p:txBody>
      </p:sp>
      <p:pic>
        <p:nvPicPr>
          <p:cNvPr id="7" name="Content Placeholder 6"/>
          <p:cNvPicPr>
            <a:picLocks noGrp="1" noChangeAspect="1"/>
          </p:cNvPicPr>
          <p:nvPr>
            <p:ph sz="half" idx="1"/>
          </p:nvPr>
        </p:nvPicPr>
        <p:blipFill>
          <a:blip r:embed="rId1"/>
          <a:stretch>
            <a:fillRect/>
          </a:stretch>
        </p:blipFill>
        <p:spPr>
          <a:xfrm>
            <a:off x="819150" y="2375240"/>
            <a:ext cx="5184775" cy="333306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56" y="456066"/>
            <a:ext cx="10571998" cy="970450"/>
          </a:xfrm>
        </p:spPr>
        <p:txBody>
          <a:bodyPr/>
          <a:lstStyle/>
          <a:p>
            <a:r>
              <a:rPr lang="en-IN" dirty="0"/>
              <a:t>Incident may not be so severe</a:t>
            </a:r>
            <a:endParaRPr lang="en-IN" dirty="0"/>
          </a:p>
        </p:txBody>
      </p:sp>
      <p:sp>
        <p:nvSpPr>
          <p:cNvPr id="4" name="Content Placeholder 3"/>
          <p:cNvSpPr>
            <a:spLocks noGrp="1"/>
          </p:cNvSpPr>
          <p:nvPr>
            <p:ph sz="half" idx="2"/>
          </p:nvPr>
        </p:nvSpPr>
        <p:spPr/>
        <p:txBody>
          <a:bodyPr/>
          <a:lstStyle/>
          <a:p>
            <a:r>
              <a:rPr lang="en-IN" dirty="0"/>
              <a:t>Major Damage is reported fraudulently more often.</a:t>
            </a:r>
            <a:endParaRPr lang="en-IN" dirty="0"/>
          </a:p>
          <a:p>
            <a:r>
              <a:rPr lang="en-IN" dirty="0"/>
              <a:t>This is what would be expected. People claiming for minor damage tend to add other previous damages that would not actually be part of the incident for which the claim has been made.</a:t>
            </a:r>
            <a:endParaRPr lang="en-IN" dirty="0"/>
          </a:p>
        </p:txBody>
      </p:sp>
      <p:pic>
        <p:nvPicPr>
          <p:cNvPr id="7" name="Content Placeholder 6"/>
          <p:cNvPicPr>
            <a:picLocks noGrp="1" noChangeAspect="1"/>
          </p:cNvPicPr>
          <p:nvPr>
            <p:ph sz="half" idx="1"/>
          </p:nvPr>
        </p:nvPicPr>
        <p:blipFill>
          <a:blip r:embed="rId1"/>
          <a:stretch>
            <a:fillRect/>
          </a:stretch>
        </p:blipFill>
        <p:spPr>
          <a:xfrm>
            <a:off x="819150" y="2375240"/>
            <a:ext cx="5184775" cy="33330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Feature Selection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Correlation Amongst Numerical Features</a:t>
            </a:r>
            <a:endParaRPr lang="en-IN" dirty="0"/>
          </a:p>
        </p:txBody>
      </p:sp>
      <p:pic>
        <p:nvPicPr>
          <p:cNvPr id="7" name="Content Placeholder 6"/>
          <p:cNvPicPr>
            <a:picLocks noGrp="1" noChangeAspect="1"/>
          </p:cNvPicPr>
          <p:nvPr>
            <p:ph sz="half" idx="1"/>
          </p:nvPr>
        </p:nvPicPr>
        <p:blipFill>
          <a:blip r:embed="rId1"/>
          <a:stretch>
            <a:fillRect/>
          </a:stretch>
        </p:blipFill>
        <p:spPr>
          <a:xfrm>
            <a:off x="896645" y="2240256"/>
            <a:ext cx="4847207" cy="4188312"/>
          </a:xfrm>
          <a:prstGeom prst="rect">
            <a:avLst/>
          </a:prstGeom>
        </p:spPr>
      </p:pic>
      <p:sp>
        <p:nvSpPr>
          <p:cNvPr id="6" name="Content Placeholder 5"/>
          <p:cNvSpPr>
            <a:spLocks noGrp="1"/>
          </p:cNvSpPr>
          <p:nvPr>
            <p:ph sz="half" idx="2"/>
          </p:nvPr>
        </p:nvSpPr>
        <p:spPr/>
        <p:txBody>
          <a:bodyPr/>
          <a:lstStyle/>
          <a:p>
            <a:r>
              <a:rPr lang="en-IN" dirty="0"/>
              <a:t>The following heatmap shows high correlation amongst the following columns:</a:t>
            </a:r>
            <a:endParaRPr lang="en-IN" dirty="0"/>
          </a:p>
          <a:p>
            <a:pPr lvl="1"/>
            <a:r>
              <a:rPr lang="en-IN" dirty="0"/>
              <a:t>Age and Months as customer</a:t>
            </a:r>
            <a:endParaRPr lang="en-IN" dirty="0"/>
          </a:p>
          <a:p>
            <a:pPr lvl="1"/>
            <a:r>
              <a:rPr lang="en-IN" dirty="0"/>
              <a:t>Total Claim Amount with its individual constituents. (Injury, Property, Vehicle)</a:t>
            </a:r>
            <a:endParaRPr lang="en-IN" dirty="0"/>
          </a:p>
          <a:p>
            <a:r>
              <a:rPr lang="en-IN" dirty="0"/>
              <a:t>Age and the individual Constituents were dropped from the dataset.</a:t>
            </a:r>
            <a:endParaRPr lang="en-IN" dirty="0"/>
          </a:p>
          <a:p>
            <a:pPr lvl="1"/>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Feature Importance as per RFC</a:t>
            </a:r>
            <a:endParaRPr lang="en-IN" dirty="0"/>
          </a:p>
        </p:txBody>
      </p:sp>
      <p:sp>
        <p:nvSpPr>
          <p:cNvPr id="6" name="Content Placeholder 5"/>
          <p:cNvSpPr>
            <a:spLocks noGrp="1"/>
          </p:cNvSpPr>
          <p:nvPr>
            <p:ph sz="half" idx="2"/>
          </p:nvPr>
        </p:nvSpPr>
        <p:spPr/>
        <p:txBody>
          <a:bodyPr/>
          <a:lstStyle/>
          <a:p>
            <a:pPr lvl="1"/>
            <a:r>
              <a:rPr lang="en-IN" dirty="0"/>
              <a:t>As per RFC, incident severity and insured hobbies are the most important features. This was evidenced during EDA. This is followed by total claim amount.</a:t>
            </a:r>
            <a:endParaRPr lang="en-IN" dirty="0"/>
          </a:p>
          <a:p>
            <a:pPr lvl="1"/>
            <a:r>
              <a:rPr lang="en-IN" dirty="0"/>
              <a:t>However, choosing just three features does not allow the model to separate well between the classes</a:t>
            </a:r>
            <a:endParaRPr lang="en-IN" dirty="0"/>
          </a:p>
          <a:p>
            <a:pPr lvl="1"/>
            <a:r>
              <a:rPr lang="en-IN" dirty="0"/>
              <a:t>Decided to drop features with feature importance of less than 1%. This gives us 19 features.</a:t>
            </a:r>
            <a:endParaRPr lang="en-IN" dirty="0"/>
          </a:p>
        </p:txBody>
      </p:sp>
      <p:pic>
        <p:nvPicPr>
          <p:cNvPr id="5" name="Content Placeholder 4"/>
          <p:cNvPicPr>
            <a:picLocks noGrp="1" noChangeAspect="1"/>
          </p:cNvPicPr>
          <p:nvPr>
            <p:ph sz="half" idx="1"/>
          </p:nvPr>
        </p:nvPicPr>
        <p:blipFill>
          <a:blip r:embed="rId1"/>
          <a:stretch>
            <a:fillRect/>
          </a:stretch>
        </p:blipFill>
        <p:spPr>
          <a:xfrm>
            <a:off x="810000" y="2222500"/>
            <a:ext cx="5084773" cy="38054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lstStyle/>
          <a:p>
            <a:r>
              <a:rPr lang="en-IN" dirty="0"/>
              <a:t>Determine if a given Auto Insurance Claim is fraudulent or not for a given set of features. Develop a predictive model for the same.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Feature Importance as per XGBC</a:t>
            </a:r>
            <a:endParaRPr lang="en-IN" dirty="0"/>
          </a:p>
        </p:txBody>
      </p:sp>
      <p:sp>
        <p:nvSpPr>
          <p:cNvPr id="6" name="Content Placeholder 5"/>
          <p:cNvSpPr>
            <a:spLocks noGrp="1"/>
          </p:cNvSpPr>
          <p:nvPr>
            <p:ph sz="half" idx="2"/>
          </p:nvPr>
        </p:nvSpPr>
        <p:spPr/>
        <p:txBody>
          <a:bodyPr/>
          <a:lstStyle/>
          <a:p>
            <a:pPr lvl="1"/>
            <a:r>
              <a:rPr lang="en-IN" dirty="0"/>
              <a:t>As per </a:t>
            </a:r>
            <a:r>
              <a:rPr lang="en-IN" dirty="0" err="1"/>
              <a:t>Xgbc</a:t>
            </a:r>
            <a:r>
              <a:rPr lang="en-IN" dirty="0"/>
              <a:t>, insured education level and </a:t>
            </a:r>
            <a:r>
              <a:rPr lang="en-IN" dirty="0" err="1"/>
              <a:t>policy_csl</a:t>
            </a:r>
            <a:r>
              <a:rPr lang="en-IN" dirty="0"/>
              <a:t> are the most important features.. This is followed by incident hour of the day.</a:t>
            </a:r>
            <a:endParaRPr lang="en-IN" dirty="0"/>
          </a:p>
          <a:p>
            <a:pPr lvl="1"/>
            <a:r>
              <a:rPr lang="en-IN" dirty="0"/>
              <a:t>However, choosing just three features does not allow the model to separate well between the classes</a:t>
            </a:r>
            <a:endParaRPr lang="en-IN" dirty="0"/>
          </a:p>
          <a:p>
            <a:pPr lvl="1"/>
            <a:r>
              <a:rPr lang="en-IN" dirty="0"/>
              <a:t>Decided to drop features with feature importance of less than 1%. This gives us 19 features.</a:t>
            </a:r>
            <a:endParaRPr lang="en-IN" dirty="0"/>
          </a:p>
        </p:txBody>
      </p:sp>
      <p:pic>
        <p:nvPicPr>
          <p:cNvPr id="7" name="Content Placeholder 6"/>
          <p:cNvPicPr>
            <a:picLocks noGrp="1" noChangeAspect="1"/>
          </p:cNvPicPr>
          <p:nvPr>
            <p:ph sz="half" idx="1"/>
          </p:nvPr>
        </p:nvPicPr>
        <p:blipFill>
          <a:blip r:embed="rId1"/>
          <a:stretch>
            <a:fillRect/>
          </a:stretch>
        </p:blipFill>
        <p:spPr>
          <a:xfrm>
            <a:off x="878890" y="2222499"/>
            <a:ext cx="5015884" cy="39918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Models and Approaches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Models Used</a:t>
            </a:r>
            <a:endParaRPr lang="en-IN" dirty="0"/>
          </a:p>
        </p:txBody>
      </p:sp>
      <p:sp>
        <p:nvSpPr>
          <p:cNvPr id="5" name="Content Placeholder 4"/>
          <p:cNvSpPr>
            <a:spLocks noGrp="1"/>
          </p:cNvSpPr>
          <p:nvPr>
            <p:ph idx="1"/>
          </p:nvPr>
        </p:nvSpPr>
        <p:spPr/>
        <p:txBody>
          <a:bodyPr/>
          <a:lstStyle/>
          <a:p>
            <a:r>
              <a:rPr lang="en-IN" dirty="0"/>
              <a:t>After removing correlated features and features with unique values, we have 30 features in the dataset:</a:t>
            </a:r>
            <a:endParaRPr lang="en-IN" dirty="0"/>
          </a:p>
          <a:p>
            <a:pPr lvl="1"/>
            <a:r>
              <a:rPr lang="en-IN" dirty="0"/>
              <a:t>9 Numerical Features</a:t>
            </a:r>
            <a:endParaRPr lang="en-IN" dirty="0"/>
          </a:p>
          <a:p>
            <a:pPr lvl="1"/>
            <a:r>
              <a:rPr lang="en-IN" dirty="0"/>
              <a:t>21 Categorical Features</a:t>
            </a:r>
            <a:endParaRPr lang="en-IN" dirty="0"/>
          </a:p>
          <a:p>
            <a:r>
              <a:rPr lang="en-IN" dirty="0"/>
              <a:t>Predictive Model used is </a:t>
            </a:r>
            <a:r>
              <a:rPr lang="en-IN" dirty="0" err="1"/>
              <a:t>RandomForestClassifier</a:t>
            </a:r>
            <a:r>
              <a:rPr lang="en-IN" dirty="0"/>
              <a:t> and </a:t>
            </a:r>
            <a:r>
              <a:rPr lang="en-IN" dirty="0" err="1"/>
              <a:t>XGBoostClassifier</a:t>
            </a:r>
            <a:endParaRPr lang="en-IN" dirty="0"/>
          </a:p>
          <a:p>
            <a:r>
              <a:rPr lang="en-IN" dirty="0"/>
              <a:t>Also tried using </a:t>
            </a:r>
            <a:r>
              <a:rPr lang="en-IN" dirty="0" err="1"/>
              <a:t>GradientBoostingClassifier</a:t>
            </a:r>
            <a:r>
              <a:rPr lang="en-IN" dirty="0"/>
              <a:t>, however above models gave superior performance</a:t>
            </a:r>
            <a:endParaRPr lang="en-IN" dirty="0"/>
          </a:p>
          <a:p>
            <a:r>
              <a:rPr lang="en-IN" dirty="0" err="1"/>
              <a:t>RandomForestClassifier</a:t>
            </a:r>
            <a:r>
              <a:rPr lang="en-IN" dirty="0"/>
              <a:t> gave best performance, so results for that have been shown.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Base model performance</a:t>
            </a:r>
            <a:endParaRPr lang="en-IN" dirty="0"/>
          </a:p>
        </p:txBody>
      </p:sp>
      <p:sp>
        <p:nvSpPr>
          <p:cNvPr id="6" name="Content Placeholder 5"/>
          <p:cNvSpPr>
            <a:spLocks noGrp="1"/>
          </p:cNvSpPr>
          <p:nvPr>
            <p:ph sz="half" idx="2"/>
          </p:nvPr>
        </p:nvSpPr>
        <p:spPr/>
        <p:txBody>
          <a:bodyPr/>
          <a:lstStyle/>
          <a:p>
            <a:r>
              <a:rPr lang="en-IN" dirty="0"/>
              <a:t>The Base model performed fairly well on rightful claims, but not so great on the fraudulent claims.</a:t>
            </a:r>
            <a:endParaRPr lang="en-IN" dirty="0"/>
          </a:p>
          <a:p>
            <a:r>
              <a:rPr lang="en-IN" dirty="0"/>
              <a:t>This shows the need to </a:t>
            </a:r>
            <a:r>
              <a:rPr lang="en-IN" dirty="0" err="1"/>
              <a:t>hypertune</a:t>
            </a:r>
            <a:r>
              <a:rPr lang="en-IN" dirty="0"/>
              <a:t> the model, by giving more weight to the underrepresented class. Could also be the case of overfitting on training dataset.</a:t>
            </a:r>
            <a:endParaRPr lang="en-IN" dirty="0"/>
          </a:p>
        </p:txBody>
      </p:sp>
      <p:pic>
        <p:nvPicPr>
          <p:cNvPr id="22" name="Content Placeholder 21"/>
          <p:cNvPicPr>
            <a:picLocks noGrp="1" noChangeAspect="1"/>
          </p:cNvPicPr>
          <p:nvPr>
            <p:ph sz="half" idx="1"/>
          </p:nvPr>
        </p:nvPicPr>
        <p:blipFill>
          <a:blip r:embed="rId1"/>
          <a:stretch>
            <a:fillRect/>
          </a:stretch>
        </p:blipFill>
        <p:spPr>
          <a:xfrm>
            <a:off x="1083076" y="2222500"/>
            <a:ext cx="4625266" cy="3638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Tuning</a:t>
            </a:r>
            <a:endParaRPr lang="en-IN" dirty="0"/>
          </a:p>
        </p:txBody>
      </p:sp>
      <p:sp>
        <p:nvSpPr>
          <p:cNvPr id="4" name="Content Placeholder 3"/>
          <p:cNvSpPr>
            <a:spLocks noGrp="1"/>
          </p:cNvSpPr>
          <p:nvPr>
            <p:ph sz="quarter" idx="4"/>
          </p:nvPr>
        </p:nvSpPr>
        <p:spPr/>
        <p:txBody>
          <a:bodyPr/>
          <a:lstStyle/>
          <a:p>
            <a:r>
              <a:rPr lang="en-IN" dirty="0"/>
              <a:t>Model performance has vastly improved because of hyperparameter tuning.</a:t>
            </a:r>
            <a:endParaRPr lang="en-IN" dirty="0"/>
          </a:p>
          <a:p>
            <a:r>
              <a:rPr lang="en-IN" dirty="0"/>
              <a:t>Recall for both classes is above 80%.</a:t>
            </a:r>
            <a:endParaRPr lang="en-IN" dirty="0"/>
          </a:p>
          <a:p>
            <a:r>
              <a:rPr lang="en-IN" dirty="0"/>
              <a:t>From a business point of view, recall of fraudulent class should be one, so still room for improvement.</a:t>
            </a:r>
            <a:endParaRPr lang="en-IN" dirty="0"/>
          </a:p>
        </p:txBody>
      </p:sp>
      <p:pic>
        <p:nvPicPr>
          <p:cNvPr id="9" name="Content Placeholder 8"/>
          <p:cNvPicPr>
            <a:picLocks noGrp="1"/>
          </p:cNvPicPr>
          <p:nvPr>
            <p:ph sz="half" idx="2"/>
          </p:nvPr>
        </p:nvPicPr>
        <p:blipFill>
          <a:blip r:embed="rId1"/>
          <a:stretch>
            <a:fillRect/>
          </a:stretch>
        </p:blipFill>
        <p:spPr>
          <a:xfrm>
            <a:off x="1083600" y="2221200"/>
            <a:ext cx="4626000" cy="3639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Model Performance with important features</a:t>
            </a:r>
            <a:endParaRPr lang="en-IN" sz="3600" dirty="0"/>
          </a:p>
        </p:txBody>
      </p:sp>
      <p:sp>
        <p:nvSpPr>
          <p:cNvPr id="4" name="Content Placeholder 3"/>
          <p:cNvSpPr>
            <a:spLocks noGrp="1"/>
          </p:cNvSpPr>
          <p:nvPr>
            <p:ph sz="quarter" idx="4"/>
          </p:nvPr>
        </p:nvSpPr>
        <p:spPr/>
        <p:txBody>
          <a:bodyPr/>
          <a:lstStyle/>
          <a:p>
            <a:r>
              <a:rPr lang="en-IN" dirty="0"/>
              <a:t>Model performance with selection of only important features has improved slightly more</a:t>
            </a:r>
            <a:endParaRPr lang="en-IN" dirty="0"/>
          </a:p>
          <a:p>
            <a:r>
              <a:rPr lang="en-IN" dirty="0"/>
              <a:t>F1-Score has increased from 0.84 to 0.85</a:t>
            </a:r>
            <a:endParaRPr lang="en-IN" dirty="0"/>
          </a:p>
          <a:p>
            <a:endParaRPr lang="en-IN" dirty="0"/>
          </a:p>
        </p:txBody>
      </p:sp>
      <p:pic>
        <p:nvPicPr>
          <p:cNvPr id="6" name="Content Placeholder 5"/>
          <p:cNvPicPr>
            <a:picLocks noGrp="1"/>
          </p:cNvPicPr>
          <p:nvPr>
            <p:ph sz="half" idx="2"/>
          </p:nvPr>
        </p:nvPicPr>
        <p:blipFill>
          <a:blip r:embed="rId1"/>
          <a:stretch>
            <a:fillRect/>
          </a:stretch>
        </p:blipFill>
        <p:spPr>
          <a:xfrm>
            <a:off x="1083600" y="2221200"/>
            <a:ext cx="4626000" cy="3639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AUC Curve</a:t>
            </a:r>
            <a:endParaRPr lang="en-IN" dirty="0"/>
          </a:p>
        </p:txBody>
      </p:sp>
      <p:sp>
        <p:nvSpPr>
          <p:cNvPr id="4" name="Content Placeholder 3"/>
          <p:cNvSpPr>
            <a:spLocks noGrp="1"/>
          </p:cNvSpPr>
          <p:nvPr>
            <p:ph sz="half" idx="2"/>
          </p:nvPr>
        </p:nvSpPr>
        <p:spPr/>
        <p:txBody>
          <a:bodyPr/>
          <a:lstStyle/>
          <a:p>
            <a:r>
              <a:rPr lang="en-IN" dirty="0"/>
              <a:t>ROC AUC Curve shows how well the model has been able to separate out the classes</a:t>
            </a:r>
            <a:endParaRPr lang="en-IN" dirty="0"/>
          </a:p>
          <a:p>
            <a:r>
              <a:rPr lang="en-IN" dirty="0"/>
              <a:t>ROC AUC Score of 0.82 shows the model has done a good job, but there is room for improvement.</a:t>
            </a:r>
            <a:endParaRPr lang="en-IN" dirty="0"/>
          </a:p>
        </p:txBody>
      </p:sp>
      <p:pic>
        <p:nvPicPr>
          <p:cNvPr id="6" name="Content Placeholder 5"/>
          <p:cNvPicPr>
            <a:picLocks noGrp="1" noChangeAspect="1"/>
          </p:cNvPicPr>
          <p:nvPr>
            <p:ph sz="half" idx="1"/>
          </p:nvPr>
        </p:nvPicPr>
        <p:blipFill>
          <a:blip r:embed="rId1"/>
          <a:stretch>
            <a:fillRect/>
          </a:stretch>
        </p:blipFill>
        <p:spPr>
          <a:xfrm>
            <a:off x="819150" y="2375240"/>
            <a:ext cx="5184775" cy="33330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Insights and Decisions</a:t>
            </a:r>
            <a:endParaRPr lang="en-IN" dirty="0"/>
          </a:p>
        </p:txBody>
      </p:sp>
      <p:sp>
        <p:nvSpPr>
          <p:cNvPr id="5" name="Content Placeholder 4"/>
          <p:cNvSpPr>
            <a:spLocks noGrp="1"/>
          </p:cNvSpPr>
          <p:nvPr>
            <p:ph idx="1"/>
          </p:nvPr>
        </p:nvSpPr>
        <p:spPr/>
        <p:txBody>
          <a:bodyPr>
            <a:normAutofit lnSpcReduction="10000"/>
          </a:bodyPr>
          <a:lstStyle/>
          <a:p>
            <a:r>
              <a:rPr lang="en-IN" dirty="0"/>
              <a:t>Claims to be targeted:</a:t>
            </a:r>
            <a:endParaRPr lang="en-IN" dirty="0"/>
          </a:p>
          <a:p>
            <a:pPr lvl="1"/>
            <a:r>
              <a:rPr lang="en-IN" dirty="0"/>
              <a:t>Having </a:t>
            </a:r>
            <a:r>
              <a:rPr lang="en-IN" dirty="0" err="1"/>
              <a:t>atleast</a:t>
            </a:r>
            <a:r>
              <a:rPr lang="en-IN" dirty="0"/>
              <a:t> one witness</a:t>
            </a:r>
            <a:endParaRPr lang="en-IN" dirty="0"/>
          </a:p>
          <a:p>
            <a:pPr lvl="1"/>
            <a:r>
              <a:rPr lang="en-IN" dirty="0"/>
              <a:t>Insured has a hobby of Chess or CrossFit</a:t>
            </a:r>
            <a:endParaRPr lang="en-IN" dirty="0"/>
          </a:p>
          <a:p>
            <a:pPr lvl="1"/>
            <a:r>
              <a:rPr lang="en-IN" dirty="0"/>
              <a:t>Insureds listing their occupation as Exec- Managers</a:t>
            </a:r>
            <a:endParaRPr lang="en-IN" dirty="0"/>
          </a:p>
          <a:p>
            <a:pPr lvl="1"/>
            <a:r>
              <a:rPr lang="en-IN" dirty="0"/>
              <a:t>Insureds reporting claims for major damage</a:t>
            </a:r>
            <a:endParaRPr lang="en-IN" dirty="0"/>
          </a:p>
          <a:p>
            <a:pPr lvl="1"/>
            <a:r>
              <a:rPr lang="en-IN" dirty="0"/>
              <a:t>Claim amount and insured education level are also important features as evidenced by model feature importance</a:t>
            </a:r>
            <a:endParaRPr lang="en-IN" dirty="0"/>
          </a:p>
          <a:p>
            <a:r>
              <a:rPr lang="en-IN" dirty="0"/>
              <a:t>There is also a need to increase police reports on claims made as it can serve as an initial screen for fraudulent claims</a:t>
            </a:r>
            <a:endParaRPr lang="en-IN" dirty="0"/>
          </a:p>
          <a:p>
            <a:r>
              <a:rPr lang="en-IN" dirty="0"/>
              <a:t>Also prepared an interactive Dashboard using Dash and </a:t>
            </a:r>
            <a:r>
              <a:rPr lang="en-IN" dirty="0" err="1"/>
              <a:t>plotly</a:t>
            </a:r>
            <a:r>
              <a:rPr lang="en-IN" dirty="0"/>
              <a:t> showing the </a:t>
            </a:r>
            <a:r>
              <a:rPr lang="en-IN" dirty="0" err="1"/>
              <a:t>Countplots</a:t>
            </a:r>
            <a:r>
              <a:rPr lang="en-IN" dirty="0"/>
              <a:t> for categorical features</a:t>
            </a:r>
            <a:endParaRPr lang="en-IN" dirty="0"/>
          </a:p>
          <a:p>
            <a:pPr lvl="1"/>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Steps</a:t>
            </a:r>
            <a:endParaRPr lang="en-IN" dirty="0"/>
          </a:p>
        </p:txBody>
      </p:sp>
      <p:sp>
        <p:nvSpPr>
          <p:cNvPr id="3" name="Content Placeholder 2"/>
          <p:cNvSpPr>
            <a:spLocks noGrp="1"/>
          </p:cNvSpPr>
          <p:nvPr>
            <p:ph idx="1"/>
          </p:nvPr>
        </p:nvSpPr>
        <p:spPr/>
        <p:txBody>
          <a:bodyPr>
            <a:normAutofit lnSpcReduction="10000"/>
          </a:bodyPr>
          <a:lstStyle/>
          <a:p>
            <a:r>
              <a:rPr lang="en-IN" dirty="0"/>
              <a:t>Time permitting, following additional actions could have been taken:</a:t>
            </a:r>
            <a:endParaRPr lang="en-IN" dirty="0"/>
          </a:p>
          <a:p>
            <a:pPr lvl="1"/>
            <a:r>
              <a:rPr lang="en-IN" dirty="0"/>
              <a:t>Use of different imputers for missing values to see if any other gives superior performance such as iterative imputer</a:t>
            </a:r>
            <a:endParaRPr lang="en-IN" dirty="0"/>
          </a:p>
          <a:p>
            <a:pPr lvl="1"/>
            <a:r>
              <a:rPr lang="en-IN" dirty="0"/>
              <a:t>Use of different models like </a:t>
            </a:r>
            <a:r>
              <a:rPr lang="en-IN" dirty="0" err="1"/>
              <a:t>LogisticRegression</a:t>
            </a:r>
            <a:r>
              <a:rPr lang="en-IN" dirty="0"/>
              <a:t> and SVM to see how dataset responds to these models</a:t>
            </a:r>
            <a:endParaRPr lang="en-IN" dirty="0"/>
          </a:p>
          <a:p>
            <a:pPr lvl="1"/>
            <a:r>
              <a:rPr lang="en-IN" dirty="0"/>
              <a:t>Application of sampling techniques to handle class imbalance such as SMOTE, random oversampling</a:t>
            </a:r>
            <a:endParaRPr lang="en-IN" dirty="0"/>
          </a:p>
          <a:p>
            <a:pPr lvl="1"/>
            <a:r>
              <a:rPr lang="en-IN" dirty="0"/>
              <a:t>Identify unique set of features that might always be leading to fraudulent claims.</a:t>
            </a:r>
            <a:endParaRPr lang="en-IN" dirty="0"/>
          </a:p>
          <a:p>
            <a:pPr lvl="1"/>
            <a:r>
              <a:rPr lang="en-IN" dirty="0"/>
              <a:t>Use of pipeline to streamline the modelling process</a:t>
            </a:r>
            <a:endParaRPr lang="en-IN" dirty="0"/>
          </a:p>
          <a:p>
            <a:pPr lvl="1"/>
            <a:r>
              <a:rPr lang="en-IN" dirty="0"/>
              <a:t>Adding features to dashboard and make it more user-friendly</a:t>
            </a:r>
            <a:endParaRPr lang="en-IN" dirty="0"/>
          </a:p>
          <a:p>
            <a:pPr lvl="1"/>
            <a:r>
              <a:rPr lang="en-IN" dirty="0"/>
              <a:t>There is a need to capture more data as not many useful business insights can be drawn from 1000 datapoints. More data, better results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Potential Business Problems</a:t>
            </a:r>
            <a:endParaRPr lang="en-IN" dirty="0"/>
          </a:p>
        </p:txBody>
      </p:sp>
      <p:sp>
        <p:nvSpPr>
          <p:cNvPr id="3" name="Content Placeholder 2"/>
          <p:cNvSpPr>
            <a:spLocks noGrp="1"/>
          </p:cNvSpPr>
          <p:nvPr>
            <p:ph idx="1"/>
          </p:nvPr>
        </p:nvSpPr>
        <p:spPr/>
        <p:txBody>
          <a:bodyPr/>
          <a:lstStyle/>
          <a:p>
            <a:r>
              <a:rPr lang="en-IN" dirty="0"/>
              <a:t>Identifying fraudulent claims is important for any Insurance Company as they would not want to pay out on claims that are not legal</a:t>
            </a:r>
            <a:endParaRPr lang="en-IN" dirty="0"/>
          </a:p>
          <a:p>
            <a:r>
              <a:rPr lang="en-IN" dirty="0"/>
              <a:t>For Auto Insurance, fraudulent claims may arise due to someone claiming for damages for an accident, when no accident might have taken place</a:t>
            </a:r>
            <a:endParaRPr lang="en-IN" dirty="0"/>
          </a:p>
          <a:p>
            <a:r>
              <a:rPr lang="en-IN" dirty="0"/>
              <a:t>Traditionally, insurance companies have a claim investigation team to investigate claims and determine whether or not they are fraudulent.</a:t>
            </a:r>
            <a:endParaRPr lang="en-IN" dirty="0"/>
          </a:p>
          <a:p>
            <a:r>
              <a:rPr lang="en-IN" dirty="0"/>
              <a:t>However, with the increase in power of computing and advanced analytics, insurance companies are trying to come up with automated solutions to determine if a claim is fraudulent or not as the previous methods are prone to errors.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Solve this problem</a:t>
            </a:r>
            <a:endParaRPr lang="en-IN" dirty="0"/>
          </a:p>
        </p:txBody>
      </p:sp>
      <p:sp>
        <p:nvSpPr>
          <p:cNvPr id="3" name="Content Placeholder 2"/>
          <p:cNvSpPr>
            <a:spLocks noGrp="1"/>
          </p:cNvSpPr>
          <p:nvPr>
            <p:ph idx="1"/>
          </p:nvPr>
        </p:nvSpPr>
        <p:spPr/>
        <p:txBody>
          <a:bodyPr/>
          <a:lstStyle/>
          <a:p>
            <a:r>
              <a:rPr lang="en-IN" dirty="0"/>
              <a:t>Identify the circumstances which lead to fraudulent claims</a:t>
            </a:r>
            <a:endParaRPr lang="en-IN" dirty="0"/>
          </a:p>
          <a:p>
            <a:r>
              <a:rPr lang="en-IN" dirty="0"/>
              <a:t>Reduce reliance on human investigators to determine whether a claim is fraudulent or not</a:t>
            </a:r>
            <a:endParaRPr lang="en-IN" dirty="0"/>
          </a:p>
          <a:p>
            <a:r>
              <a:rPr lang="en-IN" dirty="0"/>
              <a:t>Correctly identify legal claims to ensure </a:t>
            </a:r>
            <a:r>
              <a:rPr lang="en-IN" dirty="0" err="1"/>
              <a:t>payout</a:t>
            </a:r>
            <a:r>
              <a:rPr lang="en-IN" dirty="0"/>
              <a:t> to rightful policyholders</a:t>
            </a:r>
            <a:endParaRPr lang="en-IN" dirty="0"/>
          </a:p>
          <a:p>
            <a:r>
              <a:rPr lang="en-IN" dirty="0"/>
              <a:t>May also help to determine what type of policyholders the company should avoid.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the Dataset</a:t>
            </a:r>
            <a:endParaRPr lang="en-IN" dirty="0"/>
          </a:p>
        </p:txBody>
      </p:sp>
      <p:sp>
        <p:nvSpPr>
          <p:cNvPr id="3" name="Content Placeholder 2"/>
          <p:cNvSpPr>
            <a:spLocks noGrp="1"/>
          </p:cNvSpPr>
          <p:nvPr>
            <p:ph idx="1"/>
          </p:nvPr>
        </p:nvSpPr>
        <p:spPr/>
        <p:txBody>
          <a:bodyPr>
            <a:normAutofit fontScale="92500" lnSpcReduction="10000"/>
          </a:bodyPr>
          <a:lstStyle/>
          <a:p>
            <a:r>
              <a:rPr lang="en-IN" dirty="0"/>
              <a:t>1000 Datapoints</a:t>
            </a:r>
            <a:endParaRPr lang="en-IN" dirty="0"/>
          </a:p>
          <a:p>
            <a:r>
              <a:rPr lang="en-IN" dirty="0"/>
              <a:t>38 features:</a:t>
            </a:r>
            <a:endParaRPr lang="en-IN" dirty="0"/>
          </a:p>
          <a:p>
            <a:pPr lvl="1"/>
            <a:r>
              <a:rPr lang="en-IN" dirty="0"/>
              <a:t>13  numerical features</a:t>
            </a:r>
            <a:endParaRPr lang="en-IN" dirty="0"/>
          </a:p>
          <a:p>
            <a:pPr lvl="1"/>
            <a:r>
              <a:rPr lang="en-IN" dirty="0"/>
              <a:t>25 categorical features</a:t>
            </a:r>
            <a:endParaRPr lang="en-IN" dirty="0"/>
          </a:p>
          <a:p>
            <a:r>
              <a:rPr lang="en-IN" dirty="0"/>
              <a:t>One Target Variable: </a:t>
            </a:r>
            <a:r>
              <a:rPr lang="en-IN" dirty="0" err="1"/>
              <a:t>Fraud_Reported</a:t>
            </a:r>
            <a:endParaRPr lang="en-IN" dirty="0"/>
          </a:p>
          <a:p>
            <a:pPr lvl="1"/>
            <a:r>
              <a:rPr lang="en-IN" dirty="0"/>
              <a:t>Yes – 247 Count</a:t>
            </a:r>
            <a:endParaRPr lang="en-IN" dirty="0"/>
          </a:p>
          <a:p>
            <a:pPr lvl="1"/>
            <a:r>
              <a:rPr lang="en-IN" dirty="0"/>
              <a:t>No – 753 Count</a:t>
            </a:r>
            <a:endParaRPr lang="en-IN" dirty="0"/>
          </a:p>
          <a:p>
            <a:r>
              <a:rPr lang="en-IN" dirty="0"/>
              <a:t>Target variable demonstrates High Class Imbalance. Important to take care of this during modelling.</a:t>
            </a:r>
            <a:endParaRPr lang="en-IN" dirty="0"/>
          </a:p>
          <a:p>
            <a:r>
              <a:rPr lang="en-IN" dirty="0"/>
              <a:t>Dataset split into Train and Test set for modelling purpose. Train set had 800 datapoints. Test set had 200 datapoints.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 Metric</a:t>
            </a:r>
            <a:endParaRPr lang="en-IN" dirty="0"/>
          </a:p>
        </p:txBody>
      </p:sp>
      <p:sp>
        <p:nvSpPr>
          <p:cNvPr id="3" name="Content Placeholder 2"/>
          <p:cNvSpPr>
            <a:spLocks noGrp="1"/>
          </p:cNvSpPr>
          <p:nvPr>
            <p:ph idx="1"/>
          </p:nvPr>
        </p:nvSpPr>
        <p:spPr/>
        <p:txBody>
          <a:bodyPr/>
          <a:lstStyle/>
          <a:p>
            <a:r>
              <a:rPr lang="en-IN" dirty="0"/>
              <a:t>The evaluation metric for this project is precision and recall and ROC AUC Score.</a:t>
            </a:r>
            <a:endParaRPr lang="en-IN" dirty="0"/>
          </a:p>
          <a:p>
            <a:r>
              <a:rPr lang="en-IN" dirty="0"/>
              <a:t>For business use case, it is important to identify false positives and true negatives, so recall is to be given more importance.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Data Cleaning and Pre-processing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Changing </a:t>
            </a:r>
            <a:r>
              <a:rPr lang="en-IN" sz="2800" dirty="0" err="1"/>
              <a:t>dtypes</a:t>
            </a:r>
            <a:r>
              <a:rPr lang="en-IN" sz="2800" dirty="0"/>
              <a:t> and Dropping columns with Unique Values</a:t>
            </a:r>
            <a:endParaRPr lang="en-IN" sz="2800" dirty="0"/>
          </a:p>
        </p:txBody>
      </p:sp>
      <p:sp>
        <p:nvSpPr>
          <p:cNvPr id="3" name="Content Placeholder 2"/>
          <p:cNvSpPr>
            <a:spLocks noGrp="1"/>
          </p:cNvSpPr>
          <p:nvPr>
            <p:ph idx="1"/>
          </p:nvPr>
        </p:nvSpPr>
        <p:spPr/>
        <p:txBody>
          <a:bodyPr>
            <a:normAutofit lnSpcReduction="10000"/>
          </a:bodyPr>
          <a:lstStyle/>
          <a:p>
            <a:r>
              <a:rPr lang="en-IN" dirty="0"/>
              <a:t>Needed to change </a:t>
            </a:r>
            <a:r>
              <a:rPr lang="en-IN" dirty="0" err="1"/>
              <a:t>dtype</a:t>
            </a:r>
            <a:r>
              <a:rPr lang="en-IN" dirty="0"/>
              <a:t> of certain columns from numerical to categorical as they were categorical features by nature:</a:t>
            </a:r>
            <a:endParaRPr lang="en-IN" dirty="0"/>
          </a:p>
          <a:p>
            <a:pPr lvl="1"/>
            <a:r>
              <a:rPr lang="en-IN" dirty="0"/>
              <a:t>Number of Vehicles Involved</a:t>
            </a:r>
            <a:endParaRPr lang="en-IN" dirty="0"/>
          </a:p>
          <a:p>
            <a:pPr lvl="1"/>
            <a:r>
              <a:rPr lang="en-IN" dirty="0"/>
              <a:t>Number of Bodily Injuries</a:t>
            </a:r>
            <a:endParaRPr lang="en-IN" dirty="0"/>
          </a:p>
          <a:p>
            <a:pPr lvl="1"/>
            <a:r>
              <a:rPr lang="en-IN" dirty="0"/>
              <a:t>Number of Witnesses</a:t>
            </a:r>
            <a:endParaRPr lang="en-IN" dirty="0"/>
          </a:p>
          <a:p>
            <a:r>
              <a:rPr lang="en-IN" dirty="0"/>
              <a:t>Decided to drop </a:t>
            </a:r>
            <a:r>
              <a:rPr lang="en-US" altLang="en-IN" dirty="0"/>
              <a:t>4</a:t>
            </a:r>
            <a:r>
              <a:rPr lang="en-IN" dirty="0"/>
              <a:t> columns as had too many unique values, did not give any useful insights:</a:t>
            </a:r>
            <a:endParaRPr lang="en-IN" dirty="0"/>
          </a:p>
          <a:p>
            <a:pPr lvl="1"/>
            <a:r>
              <a:rPr lang="en-IN" dirty="0"/>
              <a:t>Policy Number</a:t>
            </a:r>
            <a:endParaRPr lang="en-IN" dirty="0"/>
          </a:p>
          <a:p>
            <a:pPr lvl="1"/>
            <a:r>
              <a:rPr lang="en-IN" dirty="0"/>
              <a:t>Policy Bind Date</a:t>
            </a:r>
            <a:endParaRPr lang="en-IN" dirty="0"/>
          </a:p>
          <a:p>
            <a:pPr lvl="1"/>
            <a:r>
              <a:rPr lang="en-IN" dirty="0"/>
              <a:t>Incident Date</a:t>
            </a:r>
            <a:endParaRPr lang="en-IN" dirty="0"/>
          </a:p>
          <a:p>
            <a:pPr lvl="1"/>
            <a:r>
              <a:rPr lang="en-IN" dirty="0"/>
              <a:t>Incident Location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Imputation of Missing Values</a:t>
            </a:r>
            <a:endParaRPr lang="en-IN" dirty="0"/>
          </a:p>
        </p:txBody>
      </p:sp>
      <p:sp>
        <p:nvSpPr>
          <p:cNvPr id="3" name="Content Placeholder 2"/>
          <p:cNvSpPr>
            <a:spLocks noGrp="1"/>
          </p:cNvSpPr>
          <p:nvPr>
            <p:ph idx="1"/>
          </p:nvPr>
        </p:nvSpPr>
        <p:spPr/>
        <p:txBody>
          <a:bodyPr/>
          <a:lstStyle/>
          <a:p>
            <a:r>
              <a:rPr lang="en-IN" dirty="0"/>
              <a:t>Three columns had ‘?’ (missing values):</a:t>
            </a:r>
            <a:endParaRPr lang="en-IN" dirty="0"/>
          </a:p>
          <a:p>
            <a:pPr lvl="1"/>
            <a:r>
              <a:rPr lang="en-IN" dirty="0"/>
              <a:t>Collision Type</a:t>
            </a:r>
            <a:endParaRPr lang="en-IN" dirty="0"/>
          </a:p>
          <a:p>
            <a:pPr lvl="1"/>
            <a:r>
              <a:rPr lang="en-IN" dirty="0"/>
              <a:t>Property Damage</a:t>
            </a:r>
            <a:endParaRPr lang="en-IN" dirty="0"/>
          </a:p>
          <a:p>
            <a:pPr lvl="1"/>
            <a:r>
              <a:rPr lang="en-IN" dirty="0"/>
              <a:t>Police Report Available </a:t>
            </a:r>
            <a:endParaRPr lang="en-IN" dirty="0"/>
          </a:p>
          <a:p>
            <a:r>
              <a:rPr lang="en-IN" dirty="0"/>
              <a:t>Imputed missing values using a </a:t>
            </a:r>
            <a:r>
              <a:rPr lang="en-IN" dirty="0" err="1"/>
              <a:t>KNNImuputer</a:t>
            </a:r>
            <a:r>
              <a:rPr lang="en-IN" dirty="0"/>
              <a:t> (K = 5)</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7370</Words>
  <Application>WPS Presentation</Application>
  <PresentationFormat>Widescreen</PresentationFormat>
  <Paragraphs>171</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Wingdings 2</vt:lpstr>
      <vt:lpstr>Century Gothic</vt:lpstr>
      <vt:lpstr>Microsoft YaHei</vt:lpstr>
      <vt:lpstr>Arial Unicode MS</vt:lpstr>
      <vt:lpstr>Calibri</vt:lpstr>
      <vt:lpstr>Quotable</vt:lpstr>
      <vt:lpstr>Fraud Detection in Auto Insurance</vt:lpstr>
      <vt:lpstr>Problem Statement</vt:lpstr>
      <vt:lpstr>Potential Business Problems</vt:lpstr>
      <vt:lpstr>Why Solve this problem</vt:lpstr>
      <vt:lpstr>Features of the Dataset</vt:lpstr>
      <vt:lpstr>Evaluation Metric</vt:lpstr>
      <vt:lpstr>Data Cleaning and Pre-processing</vt:lpstr>
      <vt:lpstr>Changing dtypes and Dropping columns with Unique Values</vt:lpstr>
      <vt:lpstr>Imputation of Missing Values</vt:lpstr>
      <vt:lpstr>Label Encoding of Categorical Features</vt:lpstr>
      <vt:lpstr>Exploratory Data Analysis</vt:lpstr>
      <vt:lpstr>Number Of Witnesses gives some information</vt:lpstr>
      <vt:lpstr>Police Report Is Important</vt:lpstr>
      <vt:lpstr>Occupations Reveal an Interesting Fact</vt:lpstr>
      <vt:lpstr>Hobbies seems to be an important question to ask policyholders</vt:lpstr>
      <vt:lpstr>Incident may not be so severe</vt:lpstr>
      <vt:lpstr>Feature Selection</vt:lpstr>
      <vt:lpstr>Correlation Amongst Numerical Features</vt:lpstr>
      <vt:lpstr>Feature Importance as per RFC</vt:lpstr>
      <vt:lpstr>Feature Importance as per XGBC</vt:lpstr>
      <vt:lpstr>Models and Approaches</vt:lpstr>
      <vt:lpstr>Models Used</vt:lpstr>
      <vt:lpstr>Base model performance</vt:lpstr>
      <vt:lpstr>Model Tuning</vt:lpstr>
      <vt:lpstr>Model Performance with important features</vt:lpstr>
      <vt:lpstr>ROC AUC Curve</vt:lpstr>
      <vt:lpstr>Insights and Business Decisions</vt:lpstr>
      <vt:lpstr>Future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VAIBHAV</cp:lastModifiedBy>
  <cp:revision>31</cp:revision>
  <dcterms:created xsi:type="dcterms:W3CDTF">2020-03-26T18:08:00Z</dcterms:created>
  <dcterms:modified xsi:type="dcterms:W3CDTF">2023-05-22T09:14:20Z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52329AC432D946619AD83DB54D1D8EC0</vt:lpwstr>
  </property>
  <property fmtid="{D5CDD505-2E9C-101B-9397-08002B2CF9AE}" pid="3" name="KSOProductBuildVer">
    <vt:lpwstr>1033-11.2.0.11537</vt:lpwstr>
  </property>
</Properties>
</file>