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1" r:id="rId14"/>
    <p:sldId id="274" r:id="rId15"/>
    <p:sldId id="275" r:id="rId16"/>
    <p:sldId id="276" r:id="rId17"/>
    <p:sldId id="277" r:id="rId18"/>
    <p:sldId id="262" r:id="rId19"/>
    <p:sldId id="263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ur nikam" initials="an" lastIdx="1" clrIdx="0">
    <p:extLst>
      <p:ext uri="{19B8F6BF-5375-455C-9EA6-DF929625EA0E}">
        <p15:presenceInfo xmlns:p15="http://schemas.microsoft.com/office/powerpoint/2012/main" userId="a37f148cff22e0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vidagotti" userId="4e4a2134aef16ede" providerId="LiveId" clId="{C32AE45F-094A-4D24-9DFB-A50EA8FF472D}"/>
    <pc:docChg chg="modSld">
      <pc:chgData name="harish vidagotti" userId="4e4a2134aef16ede" providerId="LiveId" clId="{C32AE45F-094A-4D24-9DFB-A50EA8FF472D}" dt="2025-05-07T06:37:02.756" v="9" actId="14100"/>
      <pc:docMkLst>
        <pc:docMk/>
      </pc:docMkLst>
      <pc:sldChg chg="addSp modSp mod">
        <pc:chgData name="harish vidagotti" userId="4e4a2134aef16ede" providerId="LiveId" clId="{C32AE45F-094A-4D24-9DFB-A50EA8FF472D}" dt="2025-05-07T06:37:02.756" v="9" actId="14100"/>
        <pc:sldMkLst>
          <pc:docMk/>
          <pc:sldMk cId="635455166" sldId="261"/>
        </pc:sldMkLst>
        <pc:picChg chg="add mod">
          <ac:chgData name="harish vidagotti" userId="4e4a2134aef16ede" providerId="LiveId" clId="{C32AE45F-094A-4D24-9DFB-A50EA8FF472D}" dt="2025-05-07T06:36:45.612" v="7" actId="14100"/>
          <ac:picMkLst>
            <pc:docMk/>
            <pc:sldMk cId="635455166" sldId="261"/>
            <ac:picMk id="3" creationId="{ACD6E365-AAD8-A210-9273-9D6FE6575991}"/>
          </ac:picMkLst>
        </pc:picChg>
        <pc:picChg chg="add mod">
          <ac:chgData name="harish vidagotti" userId="4e4a2134aef16ede" providerId="LiveId" clId="{C32AE45F-094A-4D24-9DFB-A50EA8FF472D}" dt="2025-05-07T06:37:02.756" v="9" actId="14100"/>
          <ac:picMkLst>
            <pc:docMk/>
            <pc:sldMk cId="635455166" sldId="261"/>
            <ac:picMk id="5" creationId="{B9979D5D-E53E-1F73-ACD9-16010B7E92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3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8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5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0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2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53000">
              <a:schemeClr val="accent3">
                <a:lumMod val="45000"/>
                <a:lumOff val="55000"/>
              </a:schemeClr>
            </a:gs>
            <a:gs pos="5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3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2FAB7B-42C1-46AA-9C68-7AD281066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66DDBE6B-1556-BE9B-6F69-8BD0C03581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560" b="15172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05206B-651D-4874-B365-85CC5F9C8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-152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457EC-F6C6-7C6F-06BD-B1C3D9643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4531" y="1371600"/>
            <a:ext cx="4916477" cy="29339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Hospital Quarterly Financial Utilization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5231B-352D-5A12-5FFA-B7CAFC23D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4532" y="4584879"/>
            <a:ext cx="4916477" cy="12878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170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Mentored By</a:t>
            </a:r>
          </a:p>
          <a:p>
            <a:pPr algn="r">
              <a:lnSpc>
                <a:spcPct val="120000"/>
              </a:lnSpc>
            </a:pPr>
            <a:r>
              <a:rPr lang="en-US" sz="170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Mr. Kunal Kumar </a:t>
            </a:r>
            <a:r>
              <a:rPr lang="en-US" sz="1700" dirty="0" err="1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nath</a:t>
            </a:r>
            <a:endParaRPr lang="en-US" sz="1700" dirty="0">
              <a:solidFill>
                <a:srgbClr val="FFFFFF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sz="1700" dirty="0" err="1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Mr.Gandam</a:t>
            </a:r>
            <a:r>
              <a:rPr lang="en-US" sz="170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Pranay Kumar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577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5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15CC-1F05-3069-F6D0-95C3AA70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89" y="122904"/>
            <a:ext cx="10890929" cy="60468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of hospital revenue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53B5A-009F-F2F6-F348-43C158971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194725" y="1371601"/>
            <a:ext cx="4467849" cy="3353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71788C-9D23-8700-DE8F-A71E3BA9B665}"/>
              </a:ext>
            </a:extLst>
          </p:cNvPr>
          <p:cNvSpPr txBox="1"/>
          <p:nvPr/>
        </p:nvSpPr>
        <p:spPr>
          <a:xfrm>
            <a:off x="529426" y="1784554"/>
            <a:ext cx="55665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Comparable hospitals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generate the highest revenue by a large margin.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Kaiser Foundation Health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contributes significantly but still far behind comparable.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hospital types (e.g., State Hospitals, LTC Emphasis, Psychiatric, and Shriners) show minimal revenue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reflects a concentration of financial performance in specific hospital categories.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8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C7B0-A0F1-9603-4AD8-80B04E38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89" y="172066"/>
            <a:ext cx="10890929" cy="57518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YTD/QTD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AAC46-E0FD-AD36-D906-B4989BFEE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656439" y="1371601"/>
            <a:ext cx="5240594" cy="34485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CC666-2054-E7FA-A9EB-853DFEAC9D43}"/>
              </a:ext>
            </a:extLst>
          </p:cNvPr>
          <p:cNvSpPr txBox="1"/>
          <p:nvPr/>
        </p:nvSpPr>
        <p:spPr>
          <a:xfrm>
            <a:off x="408038" y="2109019"/>
            <a:ext cx="56879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patient revenue peaked in Q1 2020, followed by a consistent decline across subsequent quarters.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decreasing trend suggests potential drops in patient volume, billing efficiency, or operational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Highlights the need to analyze contributing factors behind declining quarterly revenues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2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23C9-92EC-4115-DA24-90A8B8DC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60" y="122904"/>
            <a:ext cx="10890929" cy="67350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patient, Total Doctor, Total Hospital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44C67-DE2A-0C08-934D-1A72023F4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184787" y="1669732"/>
            <a:ext cx="8878539" cy="885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5474D-A16A-0ACD-557F-B1A4B1ACB5E2}"/>
              </a:ext>
            </a:extLst>
          </p:cNvPr>
          <p:cNvSpPr txBox="1"/>
          <p:nvPr/>
        </p:nvSpPr>
        <p:spPr>
          <a:xfrm>
            <a:off x="1184787" y="3429000"/>
            <a:ext cx="9080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large number of patients have been served across a wide hospital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supports thousands of hospitals, indicating strong infrastructure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high volume of doctors highlights robust medical staffing and capacity to handle patient demand.</a:t>
            </a:r>
          </a:p>
        </p:txBody>
      </p:sp>
    </p:spTree>
    <p:extLst>
      <p:ext uri="{BB962C8B-B14F-4D97-AF65-F5344CB8AC3E}">
        <p14:creationId xmlns:p14="http://schemas.microsoft.com/office/powerpoint/2010/main" val="24590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86FD-6428-173C-1369-1879AE77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345990"/>
            <a:ext cx="10890929" cy="84025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7FD7A-CD2C-D312-D3D2-1E15E70F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2" y="1343491"/>
            <a:ext cx="11985522" cy="2951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2D7E4A-CF9E-01D3-8200-632641995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2" y="4295308"/>
            <a:ext cx="11985522" cy="221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5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4780-1FE7-E934-4970-C423BE8B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00" y="172067"/>
            <a:ext cx="10890929" cy="73250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25EA58-1B13-7069-E9E9-A9A4E1212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4569"/>
            <a:ext cx="6096000" cy="2775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7EA3D-18B1-3E43-5E6F-78CDD1B15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0460"/>
            <a:ext cx="6096000" cy="3177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1B0AAE-75FA-305E-52C0-CAD7E298B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04569"/>
            <a:ext cx="6096000" cy="2666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5EBFB-5537-4438-7A68-F82FF458E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0900"/>
            <a:ext cx="6096000" cy="32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9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ACF431-10A2-612F-3C25-64AE2B5E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1607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FFC39-59DC-727A-C314-89B2D1F31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1033" y="3188286"/>
            <a:ext cx="5690967" cy="37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7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5B23-A579-C7D0-C7A6-41F6CF64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09DA4E-64F3-4161-54B6-9B2B7131F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838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ECEEBE-11E6-9E58-BF2B-4F94E27D1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489" y="3255146"/>
            <a:ext cx="6157899" cy="36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6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573C-5185-61E7-A4F3-1B40E6A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C89060-45DF-3038-74BF-D77DCEC0F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2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4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743C-4B99-5EA2-934D-6D36C5C4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08920"/>
            <a:ext cx="10890929" cy="1097280"/>
          </a:xfrm>
        </p:spPr>
        <p:txBody>
          <a:bodyPr/>
          <a:lstStyle/>
          <a:p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73652-5B61-B7C5-5A3F-B0459855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" y="1374814"/>
            <a:ext cx="11897033" cy="52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9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1B0C-BA3F-F087-5C01-EBEA6A00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281487"/>
            <a:ext cx="10890929" cy="753761"/>
          </a:xfrm>
        </p:spPr>
        <p:txBody>
          <a:bodyPr/>
          <a:lstStyle/>
          <a:p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Tableau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54440-4842-0097-BF1C-F61CA1D1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" y="1150373"/>
            <a:ext cx="11366090" cy="55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6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4EA8F-052A-0138-66AE-57206D1E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412998" cy="1839433"/>
          </a:xfrm>
        </p:spPr>
        <p:txBody>
          <a:bodyPr>
            <a:normAutofit/>
          </a:bodyPr>
          <a:lstStyle/>
          <a:p>
            <a:r>
              <a:rPr lang="en-US" sz="3600" b="0">
                <a:latin typeface="Segoe UI" panose="020B0502040204020203" pitchFamily="34" charset="0"/>
                <a:cs typeface="Segoe UI" panose="020B0502040204020203" pitchFamily="34" charset="0"/>
              </a:rPr>
              <a:t>Our Team</a:t>
            </a:r>
          </a:p>
        </p:txBody>
      </p:sp>
      <p:pic>
        <p:nvPicPr>
          <p:cNvPr id="6" name="Content Placeholder 5" descr="Female Profile outline">
            <a:extLst>
              <a:ext uri="{FF2B5EF4-FFF2-40B4-BE49-F238E27FC236}">
                <a16:creationId xmlns:a16="http://schemas.microsoft.com/office/drawing/2014/main" id="{66DE6A82-F5B6-7D11-7AA0-31DFB57A5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1841832"/>
            <a:ext cx="914400" cy="914400"/>
          </a:xfrm>
        </p:spPr>
      </p:pic>
      <p:pic>
        <p:nvPicPr>
          <p:cNvPr id="10" name="Graphic 9" descr="Male profile outline">
            <a:extLst>
              <a:ext uri="{FF2B5EF4-FFF2-40B4-BE49-F238E27FC236}">
                <a16:creationId xmlns:a16="http://schemas.microsoft.com/office/drawing/2014/main" id="{7D2DD1D9-8668-3638-6968-FC1795913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000" y="1843200"/>
            <a:ext cx="914400" cy="914400"/>
          </a:xfrm>
          <a:prstGeom prst="rect">
            <a:avLst/>
          </a:prstGeom>
        </p:spPr>
      </p:pic>
      <p:pic>
        <p:nvPicPr>
          <p:cNvPr id="12" name="Content Placeholder 5" descr="Female Profile outline">
            <a:extLst>
              <a:ext uri="{FF2B5EF4-FFF2-40B4-BE49-F238E27FC236}">
                <a16:creationId xmlns:a16="http://schemas.microsoft.com/office/drawing/2014/main" id="{2A101B21-49E9-96A5-7FD6-700BD3DD7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3096000"/>
            <a:ext cx="914400" cy="914400"/>
          </a:xfrm>
          <a:prstGeom prst="rect">
            <a:avLst/>
          </a:prstGeom>
        </p:spPr>
      </p:pic>
      <p:pic>
        <p:nvPicPr>
          <p:cNvPr id="14" name="Content Placeholder 5" descr="Female Profile outline">
            <a:extLst>
              <a:ext uri="{FF2B5EF4-FFF2-40B4-BE49-F238E27FC236}">
                <a16:creationId xmlns:a16="http://schemas.microsoft.com/office/drawing/2014/main" id="{DDFCF7A3-1D6C-E607-23C6-EB76DF99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4320000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outline">
            <a:extLst>
              <a:ext uri="{FF2B5EF4-FFF2-40B4-BE49-F238E27FC236}">
                <a16:creationId xmlns:a16="http://schemas.microsoft.com/office/drawing/2014/main" id="{ADB376A4-57DD-FBC3-5E6B-C63F4FDE3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5600" y="306000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774CAE-3583-2FD1-F7A2-D775F89C93E6}"/>
              </a:ext>
            </a:extLst>
          </p:cNvPr>
          <p:cNvSpPr txBox="1"/>
          <p:nvPr/>
        </p:nvSpPr>
        <p:spPr>
          <a:xfrm>
            <a:off x="1775292" y="2114366"/>
            <a:ext cx="205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Mamatha K 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A0E709-4FFE-8980-4FD6-71F75811844B}"/>
              </a:ext>
            </a:extLst>
          </p:cNvPr>
          <p:cNvSpPr txBox="1"/>
          <p:nvPr/>
        </p:nvSpPr>
        <p:spPr>
          <a:xfrm>
            <a:off x="8066923" y="2114366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Tarun </a:t>
            </a:r>
            <a:r>
              <a:rPr lang="en-US" b="1" dirty="0" err="1"/>
              <a:t>Vidagotti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A94AB6-A6D4-30AC-289C-0927C14A4589}"/>
              </a:ext>
            </a:extLst>
          </p:cNvPr>
          <p:cNvSpPr txBox="1"/>
          <p:nvPr/>
        </p:nvSpPr>
        <p:spPr>
          <a:xfrm>
            <a:off x="8066923" y="33325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Anshu Bhardwaj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532F5-12EC-B50E-E0DF-55D83712151F}"/>
              </a:ext>
            </a:extLst>
          </p:cNvPr>
          <p:cNvSpPr txBox="1"/>
          <p:nvPr/>
        </p:nvSpPr>
        <p:spPr>
          <a:xfrm>
            <a:off x="1775292" y="3332534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Gayatri Balaji </a:t>
            </a:r>
            <a:r>
              <a:rPr lang="en-US" b="1" dirty="0" err="1"/>
              <a:t>Aurande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7528DA-983E-9676-C2DA-9629B84D61E3}"/>
              </a:ext>
            </a:extLst>
          </p:cNvPr>
          <p:cNvSpPr txBox="1"/>
          <p:nvPr/>
        </p:nvSpPr>
        <p:spPr>
          <a:xfrm>
            <a:off x="1775291" y="4592534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Chetana Subhash Gawande</a:t>
            </a:r>
          </a:p>
        </p:txBody>
      </p:sp>
    </p:spTree>
    <p:extLst>
      <p:ext uri="{BB962C8B-B14F-4D97-AF65-F5344CB8AC3E}">
        <p14:creationId xmlns:p14="http://schemas.microsoft.com/office/powerpoint/2010/main" val="155721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769F-8FA7-313A-1CA0-0A283C49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308346"/>
            <a:ext cx="10890929" cy="871869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</a:t>
            </a:r>
            <a:endParaRPr lang="en-IN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F44A-F948-9FCB-2CC5-3E31C8B575E0}"/>
              </a:ext>
            </a:extLst>
          </p:cNvPr>
          <p:cNvSpPr txBox="1"/>
          <p:nvPr/>
        </p:nvSpPr>
        <p:spPr>
          <a:xfrm>
            <a:off x="650534" y="2911664"/>
            <a:ext cx="1120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D5FF2-6176-26FB-9D02-9ED77E0E1D69}"/>
              </a:ext>
            </a:extLst>
          </p:cNvPr>
          <p:cNvSpPr txBox="1"/>
          <p:nvPr/>
        </p:nvSpPr>
        <p:spPr>
          <a:xfrm>
            <a:off x="650534" y="1214943"/>
            <a:ext cx="1067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9D59B-0607-CFDE-EFAA-8AE563B9A021}"/>
              </a:ext>
            </a:extLst>
          </p:cNvPr>
          <p:cNvSpPr txBox="1"/>
          <p:nvPr/>
        </p:nvSpPr>
        <p:spPr>
          <a:xfrm>
            <a:off x="650534" y="1351449"/>
            <a:ext cx="9705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428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derive new fields like quarter, month, and year from End Date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Calculating KPIs with accurate logic was essential to avoid misleading metrics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Aligning data between Excel, Power BI, and Tableau required consistent formatting and cleanup.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50068-072B-7135-FEBD-3B95B14EFEC7}"/>
              </a:ext>
            </a:extLst>
          </p:cNvPr>
          <p:cNvSpPr txBox="1"/>
          <p:nvPr/>
        </p:nvSpPr>
        <p:spPr>
          <a:xfrm>
            <a:off x="650534" y="3531167"/>
            <a:ext cx="8487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Needed to Date fields were in inconsistent text format, causing formula and charting errors.</a:t>
            </a:r>
          </a:p>
        </p:txBody>
      </p:sp>
    </p:spTree>
    <p:extLst>
      <p:ext uri="{BB962C8B-B14F-4D97-AF65-F5344CB8AC3E}">
        <p14:creationId xmlns:p14="http://schemas.microsoft.com/office/powerpoint/2010/main" val="1131876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5A56-D55F-57C0-DA14-7E00127C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31" y="2549186"/>
            <a:ext cx="3327992" cy="1073888"/>
          </a:xfrm>
        </p:spPr>
        <p:txBody>
          <a:bodyPr>
            <a:normAutofit/>
          </a:bodyPr>
          <a:lstStyle/>
          <a:p>
            <a:r>
              <a:rPr lang="en-US" sz="5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en-US" sz="5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endParaRPr lang="en-IN" sz="54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1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232B-17AC-1F08-B40B-F294C12B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ABE4-F0D2-97D9-11BE-DE50178B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presentation provides a quarterly overview of hospital financial utilization, focusing on key performance indicators such as Total Discharges, Patient Days, and Net Patient Revenue.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highlights year-to-date (YTD) and quarter-to-date (QTD) trends, state-wise hospital distribution, and overall counts of hospitals, doctors, and patients.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analyzes revenue contributions based on hospital types to support data-driven decision-making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3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5357-FF41-E202-0654-DB8E8AC0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47136"/>
            <a:ext cx="10890929" cy="704334"/>
          </a:xfrm>
        </p:spPr>
        <p:txBody>
          <a:bodyPr/>
          <a:lstStyle/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DE5-84BB-A1C7-5ECF-49140971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124465"/>
            <a:ext cx="7910796" cy="548639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dataset captures quarterly financial and operational data from hospitals. It includes facility details, operational status, bed availability, and key performance metrics such as: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Discharges(DIS_TOT)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 Days(DAY_TOT)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Patient Revenue(NET_PAT_REV_CC)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Quarter/Year Indicators(YEAR_QTR, Year, Quarter)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 Type and Ownership(TYPE_HOSP, TYPE_CNTRL)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Facility Location and Country(COUNTRY_NAME, CITY, STATE)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Hospitals, Doctors, and Patients(derived from counts and summery metrices)</a:t>
            </a:r>
          </a:p>
          <a:p>
            <a:endParaRPr lang="en-US" dirty="0"/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6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F5A3-222F-3D78-344E-BA0F4156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275309"/>
            <a:ext cx="10901384" cy="766118"/>
          </a:xfrm>
        </p:spPr>
        <p:txBody>
          <a:bodyPr/>
          <a:lstStyle/>
          <a:p>
            <a:r>
              <a:rPr 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8DFC6F-A908-7DCB-22D7-E46212E8B069}"/>
              </a:ext>
            </a:extLst>
          </p:cNvPr>
          <p:cNvSpPr/>
          <p:nvPr/>
        </p:nvSpPr>
        <p:spPr>
          <a:xfrm>
            <a:off x="2360141" y="2867735"/>
            <a:ext cx="1709352" cy="14828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Patient, Total Doctor, Total Hospital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9B4E9A-619D-6797-E9CD-E79812FF362F}"/>
              </a:ext>
            </a:extLst>
          </p:cNvPr>
          <p:cNvSpPr/>
          <p:nvPr/>
        </p:nvSpPr>
        <p:spPr>
          <a:xfrm>
            <a:off x="4971902" y="2687594"/>
            <a:ext cx="1507524" cy="14828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KPI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F5235F-3605-05B1-3C4B-93CEF178749D}"/>
              </a:ext>
            </a:extLst>
          </p:cNvPr>
          <p:cNvSpPr/>
          <p:nvPr/>
        </p:nvSpPr>
        <p:spPr>
          <a:xfrm>
            <a:off x="3080952" y="934282"/>
            <a:ext cx="1709352" cy="14828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Discharge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6F1D04-3191-D829-1F31-0ACAF5AA59A7}"/>
              </a:ext>
            </a:extLst>
          </p:cNvPr>
          <p:cNvSpPr/>
          <p:nvPr/>
        </p:nvSpPr>
        <p:spPr>
          <a:xfrm>
            <a:off x="7267833" y="4023315"/>
            <a:ext cx="1709352" cy="14828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Wise No of hospital/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1D92CB-DDD6-F1F3-4571-CEBEFFFB7B09}"/>
              </a:ext>
            </a:extLst>
          </p:cNvPr>
          <p:cNvSpPr/>
          <p:nvPr/>
        </p:nvSpPr>
        <p:spPr>
          <a:xfrm>
            <a:off x="5521823" y="610468"/>
            <a:ext cx="1709352" cy="14828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 Days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78E330-DF88-0FF0-9711-664F85932B5A}"/>
              </a:ext>
            </a:extLst>
          </p:cNvPr>
          <p:cNvSpPr/>
          <p:nvPr/>
        </p:nvSpPr>
        <p:spPr>
          <a:xfrm>
            <a:off x="7267833" y="2093279"/>
            <a:ext cx="1709352" cy="14828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Patient Revenue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809A9A-F4CD-4B39-A7B0-837E5710434D}"/>
              </a:ext>
            </a:extLst>
          </p:cNvPr>
          <p:cNvSpPr/>
          <p:nvPr/>
        </p:nvSpPr>
        <p:spPr>
          <a:xfrm>
            <a:off x="5385505" y="5006814"/>
            <a:ext cx="1709352" cy="14828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of Hospital Revenue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96F6FC-22A8-C3B5-589F-8527A4468449}"/>
              </a:ext>
            </a:extLst>
          </p:cNvPr>
          <p:cNvSpPr/>
          <p:nvPr/>
        </p:nvSpPr>
        <p:spPr>
          <a:xfrm>
            <a:off x="3002180" y="4764720"/>
            <a:ext cx="1709352" cy="14828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YTD/QTD</a:t>
            </a:r>
          </a:p>
        </p:txBody>
      </p:sp>
    </p:spTree>
    <p:extLst>
      <p:ext uri="{BB962C8B-B14F-4D97-AF65-F5344CB8AC3E}">
        <p14:creationId xmlns:p14="http://schemas.microsoft.com/office/powerpoint/2010/main" val="367473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773B-A660-3DF3-B9E2-BEFE8B09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" y="127821"/>
            <a:ext cx="12192000" cy="58993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Discharges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911E3-607E-BFB7-75DB-CC6E198A2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700015" y="990155"/>
            <a:ext cx="5163271" cy="3077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D2C0-1C96-53FA-B331-338A62ECF20F}"/>
              </a:ext>
            </a:extLst>
          </p:cNvPr>
          <p:cNvSpPr txBox="1"/>
          <p:nvPr/>
        </p:nvSpPr>
        <p:spPr>
          <a:xfrm>
            <a:off x="285135" y="1838632"/>
            <a:ext cx="62041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highest number of discharges occurred in Comparable hospitals.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Kaiser Foundation Health contributed a smaller portion of discharges.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hospital types, including Psychiatric Facilities, State Hospitals, and LTC Emphasis, had minimal discharge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distribution suggests that patient discharge activity is heavily concentrated in specific hospital categories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97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5BDE-4E5E-FF1D-4AF1-752838BE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11" y="93407"/>
            <a:ext cx="10890929" cy="64401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6F57F-60B0-37C0-F896-1213F0242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931743" y="954194"/>
            <a:ext cx="4504384" cy="3029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802CCA-CC80-4942-85C3-F7C819D5D45F}"/>
              </a:ext>
            </a:extLst>
          </p:cNvPr>
          <p:cNvSpPr txBox="1"/>
          <p:nvPr/>
        </p:nvSpPr>
        <p:spPr>
          <a:xfrm>
            <a:off x="345111" y="2013228"/>
            <a:ext cx="60861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 days peaked in mid-years and declined in the most recent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Comparable hospitals had the highest share of patient days across all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consistent trend was observed from year to year, with slight fluctuations.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recent decline may suggest changes in hospital stay durations or patient volume.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4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ECD0-18B3-26D1-E51A-B087B12E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82" y="132364"/>
            <a:ext cx="10890929" cy="63455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Patient Revenue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1D6E1-201C-704F-7A6A-944D81B69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513941" y="1229644"/>
            <a:ext cx="5239481" cy="2991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161643-3C69-6196-01C5-CAA0CFD6BB4C}"/>
              </a:ext>
            </a:extLst>
          </p:cNvPr>
          <p:cNvSpPr txBox="1"/>
          <p:nvPr/>
        </p:nvSpPr>
        <p:spPr>
          <a:xfrm>
            <a:off x="624348" y="1810877"/>
            <a:ext cx="50537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patient revenue showed a steady increase over the years until a noticeable drop in the most recent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revenue growth trend indicates improved financial performance before the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recent dip may reflect reduced patient volumes, shorter stays, or changes in billing.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Highlights the importance of monitoring revenue drivers and operational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9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A6B1-C78C-2247-7DE7-A14FABC2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47" y="108156"/>
            <a:ext cx="10890929" cy="64892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wise no. of hospital/revenue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9F5BD-8138-688F-1E19-D26D51CCB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757" y="1592826"/>
            <a:ext cx="5058481" cy="3286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08FCBC-4A77-3420-6ECF-9BCC7E3B823D}"/>
              </a:ext>
            </a:extLst>
          </p:cNvPr>
          <p:cNvSpPr txBox="1"/>
          <p:nvPr/>
        </p:nvSpPr>
        <p:spPr>
          <a:xfrm>
            <a:off x="663676" y="1882877"/>
            <a:ext cx="5432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Angeles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leads significantly in hospital revenue contribution.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Santa Clara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 Diego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follow, showing strong financial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Alameda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Orange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also rank in the top five but contribute comparatively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chart highlights geographic concentration of revenue, with Los Angeles generating nearly half of the total.</a:t>
            </a:r>
          </a:p>
        </p:txBody>
      </p:sp>
    </p:spTree>
    <p:extLst>
      <p:ext uri="{BB962C8B-B14F-4D97-AF65-F5344CB8AC3E}">
        <p14:creationId xmlns:p14="http://schemas.microsoft.com/office/powerpoint/2010/main" val="88719646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720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Bierstadt</vt:lpstr>
      <vt:lpstr>Calibri</vt:lpstr>
      <vt:lpstr>Grandview Display</vt:lpstr>
      <vt:lpstr>Segoe UI</vt:lpstr>
      <vt:lpstr>Segoe UI Semibold</vt:lpstr>
      <vt:lpstr>Wingdings</vt:lpstr>
      <vt:lpstr>DashVTI</vt:lpstr>
      <vt:lpstr>Hospital Quarterly Financial Utilization</vt:lpstr>
      <vt:lpstr>Our Team</vt:lpstr>
      <vt:lpstr>Introduction</vt:lpstr>
      <vt:lpstr>Dataset Description</vt:lpstr>
      <vt:lpstr>KPI Analysis</vt:lpstr>
      <vt:lpstr>Total Discharges     </vt:lpstr>
      <vt:lpstr>Patient Days</vt:lpstr>
      <vt:lpstr>Net Patient Revenue</vt:lpstr>
      <vt:lpstr>State wise no. of hospital/revenue</vt:lpstr>
      <vt:lpstr>Type of hospital revenue</vt:lpstr>
      <vt:lpstr>YTD/QTD</vt:lpstr>
      <vt:lpstr>Total patient, Total Doctor, Total Hospital</vt:lpstr>
      <vt:lpstr>Excel Dashboard</vt:lpstr>
      <vt:lpstr>SQL Queries</vt:lpstr>
      <vt:lpstr>PowerPoint Presentation</vt:lpstr>
      <vt:lpstr>PowerPoint Presentation</vt:lpstr>
      <vt:lpstr>PowerPoint Presentation</vt:lpstr>
      <vt:lpstr>Power BI Dashboard</vt:lpstr>
      <vt:lpstr>Tableau Dashboard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 NIkam</dc:creator>
  <cp:lastModifiedBy>chetana gawande</cp:lastModifiedBy>
  <cp:revision>12</cp:revision>
  <dcterms:created xsi:type="dcterms:W3CDTF">2025-02-10T11:30:54Z</dcterms:created>
  <dcterms:modified xsi:type="dcterms:W3CDTF">2025-05-07T14:53:56Z</dcterms:modified>
</cp:coreProperties>
</file>