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124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6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6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7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8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5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775D-0DBF-4532-A423-DC35D41F7D9B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84FF-E8B0-4E63-88D7-05C74ED80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903937-EE80-4E7E-9A0D-B213BB96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618474"/>
            <a:ext cx="7200000" cy="56210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F9257-39D1-4862-AD35-5E518596116B}"/>
              </a:ext>
            </a:extLst>
          </p:cNvPr>
          <p:cNvSpPr txBox="1"/>
          <p:nvPr/>
        </p:nvSpPr>
        <p:spPr>
          <a:xfrm>
            <a:off x="2453487" y="4279454"/>
            <a:ext cx="97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0.1 MPa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DF063-0669-4D63-A487-52FD83EFD721}"/>
              </a:ext>
            </a:extLst>
          </p:cNvPr>
          <p:cNvSpPr txBox="1"/>
          <p:nvPr/>
        </p:nvSpPr>
        <p:spPr>
          <a:xfrm>
            <a:off x="4009170" y="2910871"/>
            <a:ext cx="79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 MPa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D23A5-15FD-4FFB-B3A4-EF072411E6F9}"/>
              </a:ext>
            </a:extLst>
          </p:cNvPr>
          <p:cNvSpPr txBox="1"/>
          <p:nvPr/>
        </p:nvSpPr>
        <p:spPr>
          <a:xfrm>
            <a:off x="5945103" y="222129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 MPa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858419-9433-41CE-92B6-25310D653A7E}"/>
              </a:ext>
            </a:extLst>
          </p:cNvPr>
          <p:cNvSpPr txBox="1"/>
          <p:nvPr/>
        </p:nvSpPr>
        <p:spPr>
          <a:xfrm>
            <a:off x="6449425" y="288201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40 MPa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23BC7B-559C-4729-A0C0-9F00C3269C5C}"/>
              </a:ext>
            </a:extLst>
          </p:cNvPr>
          <p:cNvSpPr txBox="1"/>
          <p:nvPr/>
        </p:nvSpPr>
        <p:spPr>
          <a:xfrm>
            <a:off x="6924602" y="3878442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70 MPa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C5C17C-0EBC-4468-8A3E-D32A801C0144}"/>
              </a:ext>
            </a:extLst>
          </p:cNvPr>
          <p:cNvSpPr txBox="1"/>
          <p:nvPr/>
        </p:nvSpPr>
        <p:spPr>
          <a:xfrm>
            <a:off x="7095109" y="4963349"/>
            <a:ext cx="989635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100 MPa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FB78F9-1880-420D-99FE-BF66BF6947C2}"/>
              </a:ext>
            </a:extLst>
          </p:cNvPr>
          <p:cNvCxnSpPr>
            <a:cxnSpLocks/>
          </p:cNvCxnSpPr>
          <p:nvPr/>
        </p:nvCxnSpPr>
        <p:spPr>
          <a:xfrm>
            <a:off x="5317009" y="2498377"/>
            <a:ext cx="1530719" cy="2603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84E6A7-BC6A-4716-B7AF-6F4F42A1B264}"/>
              </a:ext>
            </a:extLst>
          </p:cNvPr>
          <p:cNvSpPr txBox="1"/>
          <p:nvPr/>
        </p:nvSpPr>
        <p:spPr>
          <a:xfrm>
            <a:off x="3992737" y="3608628"/>
            <a:ext cx="2442742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just"/>
            <a:r>
              <a:rPr kumimoji="1" lang="ja-JP" altLang="en-US" dirty="0"/>
              <a:t>高圧時において実在気体効果により</a:t>
            </a:r>
            <a:r>
              <a:rPr kumimoji="1" lang="en-US" altLang="ja-JP" dirty="0"/>
              <a:t>ISO</a:t>
            </a:r>
            <a:r>
              <a:rPr kumimoji="1" lang="ja-JP" altLang="en-US" dirty="0"/>
              <a:t>カーブより外れる挙動を再現</a:t>
            </a:r>
          </a:p>
        </p:txBody>
      </p:sp>
    </p:spTree>
    <p:extLst>
      <p:ext uri="{BB962C8B-B14F-4D97-AF65-F5344CB8AC3E}">
        <p14:creationId xmlns:p14="http://schemas.microsoft.com/office/powerpoint/2010/main" val="39388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E756306-156C-48D6-8260-267D58B0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029000"/>
            <a:ext cx="7200000" cy="4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F9257-39D1-4862-AD35-5E518596116B}"/>
              </a:ext>
            </a:extLst>
          </p:cNvPr>
          <p:cNvSpPr txBox="1"/>
          <p:nvPr/>
        </p:nvSpPr>
        <p:spPr>
          <a:xfrm>
            <a:off x="2453487" y="4080282"/>
            <a:ext cx="97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0.1 MPa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DF063-0669-4D63-A487-52FD83EFD721}"/>
              </a:ext>
            </a:extLst>
          </p:cNvPr>
          <p:cNvSpPr txBox="1"/>
          <p:nvPr/>
        </p:nvSpPr>
        <p:spPr>
          <a:xfrm>
            <a:off x="4009170" y="2928977"/>
            <a:ext cx="792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 MPa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D23A5-15FD-4FFB-B3A4-EF072411E6F9}"/>
              </a:ext>
            </a:extLst>
          </p:cNvPr>
          <p:cNvSpPr txBox="1"/>
          <p:nvPr/>
        </p:nvSpPr>
        <p:spPr>
          <a:xfrm>
            <a:off x="5881729" y="2348045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 MPa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858419-9433-41CE-92B6-25310D653A7E}"/>
              </a:ext>
            </a:extLst>
          </p:cNvPr>
          <p:cNvSpPr txBox="1"/>
          <p:nvPr/>
        </p:nvSpPr>
        <p:spPr>
          <a:xfrm>
            <a:off x="6449425" y="2882019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40 MPa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23BC7B-559C-4729-A0C0-9F00C3269C5C}"/>
              </a:ext>
            </a:extLst>
          </p:cNvPr>
          <p:cNvSpPr txBox="1"/>
          <p:nvPr/>
        </p:nvSpPr>
        <p:spPr>
          <a:xfrm>
            <a:off x="6912198" y="3696625"/>
            <a:ext cx="900000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70 MPa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C5C17C-0EBC-4468-8A3E-D32A801C0144}"/>
              </a:ext>
            </a:extLst>
          </p:cNvPr>
          <p:cNvSpPr txBox="1"/>
          <p:nvPr/>
        </p:nvSpPr>
        <p:spPr>
          <a:xfrm>
            <a:off x="7015046" y="4569855"/>
            <a:ext cx="989635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kumimoji="1" lang="en-US" altLang="ja-JP" dirty="0"/>
              <a:t>100 MPa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FB78F9-1880-420D-99FE-BF66BF6947C2}"/>
              </a:ext>
            </a:extLst>
          </p:cNvPr>
          <p:cNvCxnSpPr>
            <a:cxnSpLocks/>
          </p:cNvCxnSpPr>
          <p:nvPr/>
        </p:nvCxnSpPr>
        <p:spPr>
          <a:xfrm>
            <a:off x="5317009" y="2498377"/>
            <a:ext cx="1530719" cy="2603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84E6A7-BC6A-4716-B7AF-6F4F42A1B264}"/>
              </a:ext>
            </a:extLst>
          </p:cNvPr>
          <p:cNvSpPr txBox="1"/>
          <p:nvPr/>
        </p:nvSpPr>
        <p:spPr>
          <a:xfrm>
            <a:off x="4056110" y="3554309"/>
            <a:ext cx="2442742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just"/>
            <a:r>
              <a:rPr kumimoji="1" lang="ja-JP" altLang="en-US" dirty="0"/>
              <a:t>高圧時において実在気体効果により</a:t>
            </a:r>
            <a:r>
              <a:rPr kumimoji="1" lang="en-US" altLang="ja-JP" dirty="0"/>
              <a:t>ISO</a:t>
            </a:r>
            <a:r>
              <a:rPr kumimoji="1" lang="ja-JP" altLang="en-US" dirty="0"/>
              <a:t>カーブより外れる挙動を再現</a:t>
            </a:r>
          </a:p>
        </p:txBody>
      </p:sp>
    </p:spTree>
    <p:extLst>
      <p:ext uri="{BB962C8B-B14F-4D97-AF65-F5344CB8AC3E}">
        <p14:creationId xmlns:p14="http://schemas.microsoft.com/office/powerpoint/2010/main" val="3447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4B6BF68-409A-4F6C-B676-68B3EB56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7" y="2152416"/>
            <a:ext cx="2880000" cy="27214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87F3407-F121-4AD3-A920-DC8E752D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33" y="2065958"/>
            <a:ext cx="2520000" cy="272608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AC81A-DA56-45AA-9376-3ED08B3F60AF}"/>
              </a:ext>
            </a:extLst>
          </p:cNvPr>
          <p:cNvCxnSpPr>
            <a:cxnSpLocks/>
          </p:cNvCxnSpPr>
          <p:nvPr/>
        </p:nvCxnSpPr>
        <p:spPr>
          <a:xfrm>
            <a:off x="3254525" y="2224854"/>
            <a:ext cx="0" cy="240829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34A96E-B09D-4051-8AD1-F28139D1D945}"/>
                  </a:ext>
                </a:extLst>
              </p:cNvPr>
              <p:cNvSpPr txBox="1"/>
              <p:nvPr/>
            </p:nvSpPr>
            <p:spPr>
              <a:xfrm>
                <a:off x="5971181" y="2599578"/>
                <a:ext cx="2880000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</a:rPr>
                  <a:t>流速</a:t>
                </a:r>
                <a:r>
                  <a:rPr lang="en-US" altLang="ja-JP" sz="1600" i="1" dirty="0">
                    <a:solidFill>
                      <a:sysClr val="windowText" lastClr="000000"/>
                    </a:solidFill>
                    <a:effectLst/>
                  </a:rPr>
                  <a:t>U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 [m/s]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は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5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ケースを設定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 </a:t>
                </a:r>
              </a:p>
              <a:p>
                <a:pPr algn="just"/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0.0001, 0.001, 0.01, 0.1, 1.0</a:t>
                </a:r>
              </a:p>
              <a:p>
                <a:pPr algn="just"/>
                <a:endParaRPr lang="en-US" altLang="ja-JP" sz="1600" dirty="0">
                  <a:solidFill>
                    <a:sysClr val="windowText" lastClr="000000"/>
                  </a:solidFill>
                  <a:effectLst/>
                </a:endParaRPr>
              </a:p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面間距離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y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が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0.01 m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であるためせん断速度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は流速</a:t>
                </a:r>
                <a:r>
                  <a:rPr lang="en-US" altLang="ja-JP" sz="1600" i="1" dirty="0">
                    <a:solidFill>
                      <a:sysClr val="windowText" lastClr="000000"/>
                    </a:solidFill>
                    <a:effectLst/>
                  </a:rPr>
                  <a:t>U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の</a:t>
                </a:r>
                <a:r>
                  <a:rPr lang="en-US" altLang="ja-JP" sz="1600" dirty="0">
                    <a:solidFill>
                      <a:sysClr val="windowText" lastClr="000000"/>
                    </a:solidFill>
                    <a:effectLst/>
                  </a:rPr>
                  <a:t>100</a:t>
                </a:r>
                <a:r>
                  <a:rPr lang="ja-JP" altLang="en-US" sz="1600" dirty="0">
                    <a:solidFill>
                      <a:sysClr val="windowText" lastClr="000000"/>
                    </a:solidFill>
                    <a:effectLst/>
                  </a:rPr>
                  <a:t>倍</a:t>
                </a:r>
                <a:endParaRPr lang="en-US" altLang="ja-JP" sz="1600" dirty="0">
                  <a:solidFill>
                    <a:sysClr val="windowText" lastClr="000000"/>
                  </a:solidFill>
                  <a:effectLst/>
                </a:endParaRPr>
              </a:p>
              <a:p>
                <a:pPr algn="just"/>
                <a:endParaRPr lang="en-US" altLang="ja-JP" sz="1600" dirty="0">
                  <a:solidFill>
                    <a:sysClr val="windowText" lastClr="000000"/>
                  </a:solidFill>
                </a:endParaRPr>
              </a:p>
              <a:p>
                <a:pPr algn="just"/>
                <a:r>
                  <a:rPr lang="ja-JP" altLang="en-US" sz="1600" dirty="0">
                    <a:solidFill>
                      <a:sysClr val="windowText" lastClr="000000"/>
                    </a:solidFill>
                  </a:rPr>
                  <a:t>ビンガム流体とダイラント流体を混ぜ合わせたような流体を設定</a:t>
                </a:r>
                <a:endParaRPr lang="en-US" altLang="ja-JP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34A96E-B09D-4051-8AD1-F28139D1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81" y="2599578"/>
                <a:ext cx="2880000" cy="1969770"/>
              </a:xfrm>
              <a:prstGeom prst="rect">
                <a:avLst/>
              </a:prstGeom>
              <a:blipFill>
                <a:blip r:embed="rId4"/>
                <a:stretch>
                  <a:fillRect l="-4449" t="-3395" r="-4237"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93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3BB269-A2CA-4744-9D3E-795D2BD7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909916"/>
            <a:ext cx="9000000" cy="5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5077A6-7AEE-467F-AA85-5BBAFA89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56" y="2259000"/>
            <a:ext cx="4031382" cy="2376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B1D1E69-DE0E-40DC-BF65-01FE5D6B3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91" b="3687"/>
          <a:stretch/>
        </p:blipFill>
        <p:spPr>
          <a:xfrm>
            <a:off x="74577" y="2259000"/>
            <a:ext cx="4196563" cy="234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75AA5-17BC-40F1-B5A2-2A4FF38E2FCF}"/>
              </a:ext>
            </a:extLst>
          </p:cNvPr>
          <p:cNvSpPr txBox="1"/>
          <p:nvPr/>
        </p:nvSpPr>
        <p:spPr>
          <a:xfrm>
            <a:off x="3735446" y="2096818"/>
            <a:ext cx="25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ja-JP" altLang="en-US" sz="1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6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16D3C8-B9F1-4BDC-B9F2-4DB7E75A6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0" t="45002" r="7330" b="44416"/>
          <a:stretch/>
        </p:blipFill>
        <p:spPr>
          <a:xfrm>
            <a:off x="865481" y="1480040"/>
            <a:ext cx="7803572" cy="5710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80DA95A-152F-4D38-8D6E-7D6EB4876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" t="39259" r="8125" b="38342"/>
          <a:stretch/>
        </p:blipFill>
        <p:spPr>
          <a:xfrm>
            <a:off x="855093" y="2154504"/>
            <a:ext cx="7794000" cy="12243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FE1530-FEFF-4036-990E-67D09DDF1CF1}"/>
              </a:ext>
            </a:extLst>
          </p:cNvPr>
          <p:cNvSpPr txBox="1"/>
          <p:nvPr/>
        </p:nvSpPr>
        <p:spPr>
          <a:xfrm>
            <a:off x="6693774" y="2803186"/>
            <a:ext cx="1656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600" b="0" i="0" dirty="0">
                <a:solidFill>
                  <a:srgbClr val="333333"/>
                </a:solidFill>
                <a:effectLst/>
              </a:rPr>
              <a:t>上図 等軸スケール</a:t>
            </a:r>
            <a:endParaRPr lang="en-US" altLang="ja-JP" sz="1600" b="0" i="0" dirty="0">
              <a:solidFill>
                <a:srgbClr val="333333"/>
              </a:solidFill>
              <a:effectLst/>
            </a:endParaRPr>
          </a:p>
          <a:p>
            <a:r>
              <a:rPr lang="ja-JP" altLang="en-US" sz="1600" b="0" i="0" dirty="0">
                <a:solidFill>
                  <a:srgbClr val="333333"/>
                </a:solidFill>
                <a:effectLst/>
              </a:rPr>
              <a:t>下図 縦：横 </a:t>
            </a:r>
            <a:r>
              <a:rPr lang="en-US" altLang="ja-JP" sz="1600" b="0" i="0" dirty="0">
                <a:solidFill>
                  <a:srgbClr val="333333"/>
                </a:solidFill>
                <a:effectLst/>
              </a:rPr>
              <a:t>= 5</a:t>
            </a:r>
            <a:r>
              <a:rPr lang="ja-JP" altLang="en-US" sz="1600" b="0" i="0" dirty="0">
                <a:solidFill>
                  <a:srgbClr val="333333"/>
                </a:solidFill>
                <a:effectLst/>
              </a:rPr>
              <a:t>：</a:t>
            </a:r>
            <a:r>
              <a:rPr lang="en-US" altLang="ja-JP" sz="1600" b="0" i="0" dirty="0">
                <a:solidFill>
                  <a:srgbClr val="333333"/>
                </a:solidFill>
                <a:effectLst/>
              </a:rPr>
              <a:t>1</a:t>
            </a:r>
            <a:endParaRPr lang="ja-JP" altLang="en-US" sz="1600" b="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1240BE-3257-4E5C-8883-21AD2C6D7926}"/>
              </a:ext>
            </a:extLst>
          </p:cNvPr>
          <p:cNvCxnSpPr/>
          <p:nvPr/>
        </p:nvCxnSpPr>
        <p:spPr>
          <a:xfrm>
            <a:off x="952505" y="3312189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FA2C54-ED7B-4F0B-B939-32E6A205123F}"/>
              </a:ext>
            </a:extLst>
          </p:cNvPr>
          <p:cNvCxnSpPr/>
          <p:nvPr/>
        </p:nvCxnSpPr>
        <p:spPr>
          <a:xfrm>
            <a:off x="8424868" y="2659726"/>
            <a:ext cx="0" cy="9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7CB287-15C1-46A6-B270-69746899F028}"/>
              </a:ext>
            </a:extLst>
          </p:cNvPr>
          <p:cNvCxnSpPr/>
          <p:nvPr/>
        </p:nvCxnSpPr>
        <p:spPr>
          <a:xfrm flipV="1">
            <a:off x="962031" y="3397916"/>
            <a:ext cx="745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00369D-DA2F-4F6F-AF56-C29C8CC55F8C}"/>
              </a:ext>
            </a:extLst>
          </p:cNvPr>
          <p:cNvSpPr txBox="1"/>
          <p:nvPr/>
        </p:nvSpPr>
        <p:spPr>
          <a:xfrm>
            <a:off x="3939267" y="3434646"/>
            <a:ext cx="1656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2000" b="0" i="0" dirty="0">
                <a:solidFill>
                  <a:srgbClr val="333333"/>
                </a:solidFill>
                <a:effectLst/>
              </a:rPr>
              <a:t>2300 m</a:t>
            </a:r>
            <a:endParaRPr lang="ja-JP" altLang="en-US" sz="2000" b="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BB0503-852B-4FC6-8158-7876C4276899}"/>
              </a:ext>
            </a:extLst>
          </p:cNvPr>
          <p:cNvCxnSpPr>
            <a:cxnSpLocks/>
          </p:cNvCxnSpPr>
          <p:nvPr/>
        </p:nvCxnSpPr>
        <p:spPr>
          <a:xfrm rot="5400000">
            <a:off x="819147" y="3188359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B158315-F774-4D3E-9075-9FAC2BF6EB60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481" y="2979201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916F76D-149A-45BD-87C2-9E75F8117214}"/>
              </a:ext>
            </a:extLst>
          </p:cNvPr>
          <p:cNvCxnSpPr>
            <a:cxnSpLocks/>
          </p:cNvCxnSpPr>
          <p:nvPr/>
        </p:nvCxnSpPr>
        <p:spPr>
          <a:xfrm rot="5400000">
            <a:off x="823918" y="2526363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349549-A0BE-4E73-981C-6C211DD34F01}"/>
              </a:ext>
            </a:extLst>
          </p:cNvPr>
          <p:cNvSpPr txBox="1"/>
          <p:nvPr/>
        </p:nvSpPr>
        <p:spPr>
          <a:xfrm rot="16200000">
            <a:off x="36153" y="2747934"/>
            <a:ext cx="837591" cy="462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ja-JP" altLang="en-US" sz="2000" b="0" i="0" dirty="0">
                <a:solidFill>
                  <a:srgbClr val="333333"/>
                </a:solidFill>
                <a:effectLst/>
              </a:rPr>
              <a:t>水深 </a:t>
            </a:r>
            <a:r>
              <a:rPr lang="en-US" altLang="ja-JP" sz="2000" b="0" i="1" dirty="0">
                <a:solidFill>
                  <a:srgbClr val="333333"/>
                </a:solidFill>
                <a:effectLst/>
              </a:rPr>
              <a:t>h </a:t>
            </a:r>
          </a:p>
          <a:p>
            <a:pPr algn="ctr">
              <a:lnSpc>
                <a:spcPts val="1800"/>
              </a:lnSpc>
            </a:pPr>
            <a:r>
              <a:rPr lang="en-US" altLang="ja-JP" sz="2000" b="0" dirty="0">
                <a:solidFill>
                  <a:srgbClr val="333333"/>
                </a:solidFill>
                <a:effectLst/>
              </a:rPr>
              <a:t>4</a:t>
            </a:r>
            <a:r>
              <a:rPr lang="en-US" altLang="ja-JP" sz="2000" b="0" i="0" dirty="0">
                <a:solidFill>
                  <a:srgbClr val="333333"/>
                </a:solidFill>
                <a:effectLst/>
              </a:rPr>
              <a:t>0 m</a:t>
            </a:r>
            <a:endParaRPr lang="ja-JP" alt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BECFAA-B9A4-4F7C-B264-13058C6F4F2C}"/>
              </a:ext>
            </a:extLst>
          </p:cNvPr>
          <p:cNvSpPr txBox="1"/>
          <p:nvPr/>
        </p:nvSpPr>
        <p:spPr>
          <a:xfrm>
            <a:off x="7014304" y="2339587"/>
            <a:ext cx="900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333333"/>
                </a:solidFill>
              </a:rPr>
              <a:t>海岸堤防</a:t>
            </a:r>
            <a:endParaRPr lang="ja-JP" altLang="en-US" sz="1600" b="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A70E649-0F00-497C-B431-685836515760}"/>
              </a:ext>
            </a:extLst>
          </p:cNvPr>
          <p:cNvCxnSpPr>
            <a:cxnSpLocks/>
          </p:cNvCxnSpPr>
          <p:nvPr/>
        </p:nvCxnSpPr>
        <p:spPr>
          <a:xfrm flipH="1" flipV="1">
            <a:off x="7942882" y="2475114"/>
            <a:ext cx="471149" cy="1133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93F75B-3EF3-4A8F-9472-5C22C26577A5}"/>
              </a:ext>
            </a:extLst>
          </p:cNvPr>
          <p:cNvSpPr txBox="1"/>
          <p:nvPr/>
        </p:nvSpPr>
        <p:spPr>
          <a:xfrm>
            <a:off x="6943072" y="1882293"/>
            <a:ext cx="2088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b="0" i="0" dirty="0">
                <a:solidFill>
                  <a:srgbClr val="333333"/>
                </a:solidFill>
                <a:effectLst/>
              </a:rPr>
              <a:t>流出境界（越流量計測）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136F89-9389-42C4-8B95-ECDE2B478CE1}"/>
              </a:ext>
            </a:extLst>
          </p:cNvPr>
          <p:cNvSpPr txBox="1"/>
          <p:nvPr/>
        </p:nvSpPr>
        <p:spPr>
          <a:xfrm>
            <a:off x="1013692" y="1918658"/>
            <a:ext cx="1296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b="0" i="0" dirty="0">
                <a:solidFill>
                  <a:srgbClr val="333333"/>
                </a:solidFill>
                <a:effectLst/>
              </a:rPr>
              <a:t>波の発生位置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BD7590-9FAE-4D41-A002-200EE246DE98}"/>
              </a:ext>
            </a:extLst>
          </p:cNvPr>
          <p:cNvCxnSpPr>
            <a:cxnSpLocks/>
          </p:cNvCxnSpPr>
          <p:nvPr/>
        </p:nvCxnSpPr>
        <p:spPr>
          <a:xfrm flipH="1" flipV="1">
            <a:off x="953810" y="2167057"/>
            <a:ext cx="0" cy="115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5E9EC0F-994A-4E20-93B7-D8F4BE294F56}"/>
              </a:ext>
            </a:extLst>
          </p:cNvPr>
          <p:cNvCxnSpPr>
            <a:cxnSpLocks/>
          </p:cNvCxnSpPr>
          <p:nvPr/>
        </p:nvCxnSpPr>
        <p:spPr>
          <a:xfrm flipH="1" flipV="1">
            <a:off x="8584216" y="2162287"/>
            <a:ext cx="0" cy="50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矢印 30">
            <a:extLst>
              <a:ext uri="{FF2B5EF4-FFF2-40B4-BE49-F238E27FC236}">
                <a16:creationId xmlns:a16="http://schemas.microsoft.com/office/drawing/2014/main" id="{D1EE0DCC-D230-4F6A-BCE0-C18D7AD22E9B}"/>
              </a:ext>
            </a:extLst>
          </p:cNvPr>
          <p:cNvSpPr/>
          <p:nvPr/>
        </p:nvSpPr>
        <p:spPr>
          <a:xfrm rot="16200000">
            <a:off x="8578800" y="2052467"/>
            <a:ext cx="216000" cy="612000"/>
          </a:xfrm>
          <a:prstGeom prst="downArrow">
            <a:avLst/>
          </a:prstGeom>
          <a:solidFill>
            <a:srgbClr val="FF99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フリーフォーム 242">
            <a:extLst>
              <a:ext uri="{FF2B5EF4-FFF2-40B4-BE49-F238E27FC236}">
                <a16:creationId xmlns:a16="http://schemas.microsoft.com/office/drawing/2014/main" id="{081B7B3C-FC54-4771-A0A5-DC5FCBADED7B}"/>
              </a:ext>
            </a:extLst>
          </p:cNvPr>
          <p:cNvSpPr/>
          <p:nvPr/>
        </p:nvSpPr>
        <p:spPr>
          <a:xfrm rot="10800000" flipH="1" flipV="1">
            <a:off x="961942" y="2412464"/>
            <a:ext cx="324000" cy="235447"/>
          </a:xfrm>
          <a:custGeom>
            <a:avLst/>
            <a:gdLst>
              <a:gd name="connsiteX0" fmla="*/ 0 w 361741"/>
              <a:gd name="connsiteY0" fmla="*/ 994787 h 994787"/>
              <a:gd name="connsiteX1" fmla="*/ 140677 w 361741"/>
              <a:gd name="connsiteY1" fmla="*/ 0 h 994787"/>
              <a:gd name="connsiteX2" fmla="*/ 361741 w 361741"/>
              <a:gd name="connsiteY2" fmla="*/ 0 h 99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994787">
                <a:moveTo>
                  <a:pt x="0" y="994787"/>
                </a:moveTo>
                <a:lnTo>
                  <a:pt x="140677" y="0"/>
                </a:lnTo>
                <a:lnTo>
                  <a:pt x="361741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A34011-9F39-45BC-A8FA-10D73F72BD83}"/>
              </a:ext>
            </a:extLst>
          </p:cNvPr>
          <p:cNvSpPr txBox="1"/>
          <p:nvPr/>
        </p:nvSpPr>
        <p:spPr>
          <a:xfrm>
            <a:off x="1301179" y="2289265"/>
            <a:ext cx="540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原点</a:t>
            </a:r>
            <a:endParaRPr lang="ja-JP" altLang="en-US" sz="1600" b="0" i="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FE5E958-C985-41D7-9DF1-B9A5B008E4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27851" y="2304868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C392575-929D-4876-8F5F-419D9D6E6A8F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8600" y="2640195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AE750C-C325-4391-A579-0BB303AABF64}"/>
              </a:ext>
            </a:extLst>
          </p:cNvPr>
          <p:cNvSpPr txBox="1"/>
          <p:nvPr/>
        </p:nvSpPr>
        <p:spPr>
          <a:xfrm>
            <a:off x="1626082" y="2689997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C4AD31-0CAB-475A-967F-B19A97CC3F92}"/>
              </a:ext>
            </a:extLst>
          </p:cNvPr>
          <p:cNvSpPr txBox="1"/>
          <p:nvPr/>
        </p:nvSpPr>
        <p:spPr>
          <a:xfrm>
            <a:off x="560588" y="1813884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1800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76CC96E-2A9D-4FE1-9675-2E85FC6B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84"/>
          <a:stretch/>
        </p:blipFill>
        <p:spPr>
          <a:xfrm>
            <a:off x="736739" y="2633662"/>
            <a:ext cx="3509258" cy="15906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11FE3B0-A7DD-4384-A045-8319B2020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80"/>
          <a:stretch/>
        </p:blipFill>
        <p:spPr>
          <a:xfrm>
            <a:off x="4123993" y="2633661"/>
            <a:ext cx="3843214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 anchor="ctr" anchorCtr="0">
        <a:spAutoFit/>
      </a:bodyPr>
      <a:lstStyle>
        <a:defPPr algn="ctr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1" id="{649BF29E-840C-4D01-A351-C2FE14090EF2}" vid="{26548B17-BBC1-4708-BA99-5D2518CF1D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141</Words>
  <Application>Microsoft Office PowerPoint</Application>
  <PresentationFormat>画面に合わせる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竹川尚希</dc:creator>
  <cp:lastModifiedBy>竹川尚希</cp:lastModifiedBy>
  <cp:revision>12</cp:revision>
  <dcterms:created xsi:type="dcterms:W3CDTF">2021-11-09T06:21:41Z</dcterms:created>
  <dcterms:modified xsi:type="dcterms:W3CDTF">2021-11-12T10:48:42Z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takegawa-naoki@aist.go.jp</vt:lpwstr>
  </property>
  <property fmtid="{D5CDD505-2E9C-101B-9397-08002B2CF9AE}" pid="5" name="MSIP_Label_ddc55989-3c9e-4466-8514-eac6f80f6373_SetDate">
    <vt:lpwstr>2021-11-09T06:15:57.0389971Z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29a8616c-bf48-420c-b904-be999b3de9d8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