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386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06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83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56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94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8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4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7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1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6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86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5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D775D-0DBF-4532-A423-DC35D41F7D9B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7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9903937-EE80-4E7E-9A0D-B213BB96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618474"/>
            <a:ext cx="7200000" cy="562105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8F9257-39D1-4862-AD35-5E518596116B}"/>
              </a:ext>
            </a:extLst>
          </p:cNvPr>
          <p:cNvSpPr txBox="1"/>
          <p:nvPr/>
        </p:nvSpPr>
        <p:spPr>
          <a:xfrm>
            <a:off x="2453487" y="4279454"/>
            <a:ext cx="972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0.1 MPa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CDF063-0669-4D63-A487-52FD83EFD721}"/>
              </a:ext>
            </a:extLst>
          </p:cNvPr>
          <p:cNvSpPr txBox="1"/>
          <p:nvPr/>
        </p:nvSpPr>
        <p:spPr>
          <a:xfrm>
            <a:off x="4009170" y="2910871"/>
            <a:ext cx="792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1 MPa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4D23A5-15FD-4FFB-B3A4-EF072411E6F9}"/>
              </a:ext>
            </a:extLst>
          </p:cNvPr>
          <p:cNvSpPr txBox="1"/>
          <p:nvPr/>
        </p:nvSpPr>
        <p:spPr>
          <a:xfrm>
            <a:off x="5945103" y="2221299"/>
            <a:ext cx="900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10 MPa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858419-9433-41CE-92B6-25310D653A7E}"/>
              </a:ext>
            </a:extLst>
          </p:cNvPr>
          <p:cNvSpPr txBox="1"/>
          <p:nvPr/>
        </p:nvSpPr>
        <p:spPr>
          <a:xfrm>
            <a:off x="6449425" y="2882019"/>
            <a:ext cx="900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40 MPa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23BC7B-559C-4729-A0C0-9F00C3269C5C}"/>
              </a:ext>
            </a:extLst>
          </p:cNvPr>
          <p:cNvSpPr txBox="1"/>
          <p:nvPr/>
        </p:nvSpPr>
        <p:spPr>
          <a:xfrm>
            <a:off x="6924602" y="3878442"/>
            <a:ext cx="900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70 MPa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C5C17C-0EBC-4468-8A3E-D32A801C0144}"/>
              </a:ext>
            </a:extLst>
          </p:cNvPr>
          <p:cNvSpPr txBox="1"/>
          <p:nvPr/>
        </p:nvSpPr>
        <p:spPr>
          <a:xfrm>
            <a:off x="7095109" y="4963349"/>
            <a:ext cx="989635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100 MPa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2FB78F9-1880-420D-99FE-BF66BF6947C2}"/>
              </a:ext>
            </a:extLst>
          </p:cNvPr>
          <p:cNvCxnSpPr>
            <a:cxnSpLocks/>
          </p:cNvCxnSpPr>
          <p:nvPr/>
        </p:nvCxnSpPr>
        <p:spPr>
          <a:xfrm>
            <a:off x="5317009" y="2498377"/>
            <a:ext cx="1530719" cy="2603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84E6A7-BC6A-4716-B7AF-6F4F42A1B264}"/>
              </a:ext>
            </a:extLst>
          </p:cNvPr>
          <p:cNvSpPr txBox="1"/>
          <p:nvPr/>
        </p:nvSpPr>
        <p:spPr>
          <a:xfrm>
            <a:off x="3992737" y="3608628"/>
            <a:ext cx="2442742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just"/>
            <a:r>
              <a:rPr kumimoji="1" lang="ja-JP" altLang="en-US" dirty="0"/>
              <a:t>高圧時において実在気体効果により</a:t>
            </a:r>
            <a:r>
              <a:rPr kumimoji="1" lang="en-US" altLang="ja-JP" dirty="0"/>
              <a:t>ISO</a:t>
            </a:r>
            <a:r>
              <a:rPr kumimoji="1" lang="ja-JP" altLang="en-US" dirty="0"/>
              <a:t>カーブより外れる挙動を再現</a:t>
            </a:r>
          </a:p>
        </p:txBody>
      </p:sp>
    </p:spTree>
    <p:extLst>
      <p:ext uri="{BB962C8B-B14F-4D97-AF65-F5344CB8AC3E}">
        <p14:creationId xmlns:p14="http://schemas.microsoft.com/office/powerpoint/2010/main" val="393888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E756306-156C-48D6-8260-267D58B0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1029000"/>
            <a:ext cx="7200000" cy="480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8F9257-39D1-4862-AD35-5E518596116B}"/>
              </a:ext>
            </a:extLst>
          </p:cNvPr>
          <p:cNvSpPr txBox="1"/>
          <p:nvPr/>
        </p:nvSpPr>
        <p:spPr>
          <a:xfrm>
            <a:off x="2453487" y="4080282"/>
            <a:ext cx="972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0.1 MPa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CDF063-0669-4D63-A487-52FD83EFD721}"/>
              </a:ext>
            </a:extLst>
          </p:cNvPr>
          <p:cNvSpPr txBox="1"/>
          <p:nvPr/>
        </p:nvSpPr>
        <p:spPr>
          <a:xfrm>
            <a:off x="4009170" y="2928977"/>
            <a:ext cx="792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1 MPa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4D23A5-15FD-4FFB-B3A4-EF072411E6F9}"/>
              </a:ext>
            </a:extLst>
          </p:cNvPr>
          <p:cNvSpPr txBox="1"/>
          <p:nvPr/>
        </p:nvSpPr>
        <p:spPr>
          <a:xfrm>
            <a:off x="5881729" y="2348045"/>
            <a:ext cx="900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10 MPa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858419-9433-41CE-92B6-25310D653A7E}"/>
              </a:ext>
            </a:extLst>
          </p:cNvPr>
          <p:cNvSpPr txBox="1"/>
          <p:nvPr/>
        </p:nvSpPr>
        <p:spPr>
          <a:xfrm>
            <a:off x="6449425" y="2882019"/>
            <a:ext cx="900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40 MPa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23BC7B-559C-4729-A0C0-9F00C3269C5C}"/>
              </a:ext>
            </a:extLst>
          </p:cNvPr>
          <p:cNvSpPr txBox="1"/>
          <p:nvPr/>
        </p:nvSpPr>
        <p:spPr>
          <a:xfrm>
            <a:off x="6912198" y="3696625"/>
            <a:ext cx="900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70 MPa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C5C17C-0EBC-4468-8A3E-D32A801C0144}"/>
              </a:ext>
            </a:extLst>
          </p:cNvPr>
          <p:cNvSpPr txBox="1"/>
          <p:nvPr/>
        </p:nvSpPr>
        <p:spPr>
          <a:xfrm>
            <a:off x="7015046" y="4569855"/>
            <a:ext cx="989635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100 MPa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2FB78F9-1880-420D-99FE-BF66BF6947C2}"/>
              </a:ext>
            </a:extLst>
          </p:cNvPr>
          <p:cNvCxnSpPr>
            <a:cxnSpLocks/>
          </p:cNvCxnSpPr>
          <p:nvPr/>
        </p:nvCxnSpPr>
        <p:spPr>
          <a:xfrm>
            <a:off x="5317009" y="2498377"/>
            <a:ext cx="1530719" cy="2603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84E6A7-BC6A-4716-B7AF-6F4F42A1B264}"/>
              </a:ext>
            </a:extLst>
          </p:cNvPr>
          <p:cNvSpPr txBox="1"/>
          <p:nvPr/>
        </p:nvSpPr>
        <p:spPr>
          <a:xfrm>
            <a:off x="4056110" y="3554309"/>
            <a:ext cx="2442742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just"/>
            <a:r>
              <a:rPr kumimoji="1" lang="ja-JP" altLang="en-US" dirty="0"/>
              <a:t>高圧時において実在気体効果により</a:t>
            </a:r>
            <a:r>
              <a:rPr kumimoji="1" lang="en-US" altLang="ja-JP" dirty="0"/>
              <a:t>ISO</a:t>
            </a:r>
            <a:r>
              <a:rPr kumimoji="1" lang="ja-JP" altLang="en-US" dirty="0"/>
              <a:t>カーブより外れる挙動を再現</a:t>
            </a:r>
          </a:p>
        </p:txBody>
      </p:sp>
    </p:spTree>
    <p:extLst>
      <p:ext uri="{BB962C8B-B14F-4D97-AF65-F5344CB8AC3E}">
        <p14:creationId xmlns:p14="http://schemas.microsoft.com/office/powerpoint/2010/main" val="344772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4B6BF68-409A-4F6C-B676-68B3EB56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7" y="2152416"/>
            <a:ext cx="2880000" cy="272146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87F3407-F121-4AD3-A920-DC8E752D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33" y="2065958"/>
            <a:ext cx="2520000" cy="272608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DAC81A-DA56-45AA-9376-3ED08B3F60AF}"/>
              </a:ext>
            </a:extLst>
          </p:cNvPr>
          <p:cNvCxnSpPr>
            <a:cxnSpLocks/>
          </p:cNvCxnSpPr>
          <p:nvPr/>
        </p:nvCxnSpPr>
        <p:spPr>
          <a:xfrm>
            <a:off x="3254525" y="2224854"/>
            <a:ext cx="0" cy="240829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34A96E-B09D-4051-8AD1-F28139D1D945}"/>
                  </a:ext>
                </a:extLst>
              </p:cNvPr>
              <p:cNvSpPr txBox="1"/>
              <p:nvPr/>
            </p:nvSpPr>
            <p:spPr>
              <a:xfrm>
                <a:off x="5971181" y="2599578"/>
                <a:ext cx="2880000" cy="1969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ja-JP" altLang="en-US" sz="1600" dirty="0">
                    <a:solidFill>
                      <a:sysClr val="windowText" lastClr="000000"/>
                    </a:solidFill>
                  </a:rPr>
                  <a:t>流速</a:t>
                </a:r>
                <a:r>
                  <a:rPr lang="en-US" altLang="ja-JP" sz="1600" i="1" dirty="0">
                    <a:solidFill>
                      <a:sysClr val="windowText" lastClr="000000"/>
                    </a:solidFill>
                    <a:effectLst/>
                  </a:rPr>
                  <a:t>U</a:t>
                </a:r>
                <a:r>
                  <a:rPr lang="en-US" altLang="ja-JP" sz="1600" dirty="0">
                    <a:solidFill>
                      <a:sysClr val="windowText" lastClr="000000"/>
                    </a:solidFill>
                    <a:effectLst/>
                  </a:rPr>
                  <a:t> [m/s]</a:t>
                </a:r>
                <a:r>
                  <a:rPr lang="ja-JP" altLang="en-US" sz="1600" dirty="0">
                    <a:solidFill>
                      <a:sysClr val="windowText" lastClr="000000"/>
                    </a:solidFill>
                    <a:effectLst/>
                  </a:rPr>
                  <a:t>は</a:t>
                </a:r>
                <a:r>
                  <a:rPr lang="en-US" altLang="ja-JP" sz="1600" dirty="0">
                    <a:solidFill>
                      <a:sysClr val="windowText" lastClr="000000"/>
                    </a:solidFill>
                    <a:effectLst/>
                  </a:rPr>
                  <a:t>5</a:t>
                </a:r>
                <a:r>
                  <a:rPr lang="ja-JP" altLang="en-US" sz="1600" dirty="0">
                    <a:solidFill>
                      <a:sysClr val="windowText" lastClr="000000"/>
                    </a:solidFill>
                    <a:effectLst/>
                  </a:rPr>
                  <a:t>ケースを設定</a:t>
                </a:r>
                <a:r>
                  <a:rPr lang="en-US" altLang="ja-JP" sz="1600" dirty="0">
                    <a:solidFill>
                      <a:sysClr val="windowText" lastClr="000000"/>
                    </a:solidFill>
                    <a:effectLst/>
                  </a:rPr>
                  <a:t> </a:t>
                </a:r>
              </a:p>
              <a:p>
                <a:pPr algn="just"/>
                <a:r>
                  <a:rPr lang="en-US" altLang="ja-JP" sz="1600" dirty="0">
                    <a:solidFill>
                      <a:sysClr val="windowText" lastClr="000000"/>
                    </a:solidFill>
                    <a:effectLst/>
                  </a:rPr>
                  <a:t>0.0001, 0.001, 0.01, 0.1, 1.0</a:t>
                </a:r>
              </a:p>
              <a:p>
                <a:pPr algn="just"/>
                <a:endParaRPr lang="en-US" altLang="ja-JP" sz="1600" dirty="0">
                  <a:solidFill>
                    <a:sysClr val="windowText" lastClr="000000"/>
                  </a:solidFill>
                  <a:effectLst/>
                </a:endParaRPr>
              </a:p>
              <a:p>
                <a:pPr algn="just"/>
                <a:r>
                  <a:rPr lang="ja-JP" altLang="en-US" sz="1600" dirty="0">
                    <a:solidFill>
                      <a:sysClr val="windowText" lastClr="000000"/>
                    </a:solidFill>
                    <a:effectLst/>
                  </a:rPr>
                  <a:t>面間距離</a:t>
                </a:r>
                <a:r>
                  <a:rPr lang="en-US" altLang="ja-JP" sz="1600" dirty="0">
                    <a:solidFill>
                      <a:sysClr val="windowText" lastClr="000000"/>
                    </a:solidFill>
                    <a:effectLst/>
                  </a:rPr>
                  <a:t>y</a:t>
                </a:r>
                <a:r>
                  <a:rPr lang="ja-JP" altLang="en-US" sz="1600" dirty="0">
                    <a:solidFill>
                      <a:sysClr val="windowText" lastClr="000000"/>
                    </a:solidFill>
                    <a:effectLst/>
                  </a:rPr>
                  <a:t>が</a:t>
                </a:r>
                <a:r>
                  <a:rPr lang="en-US" altLang="ja-JP" sz="1600" dirty="0">
                    <a:solidFill>
                      <a:sysClr val="windowText" lastClr="000000"/>
                    </a:solidFill>
                    <a:effectLst/>
                  </a:rPr>
                  <a:t>0.01 m</a:t>
                </a:r>
                <a:r>
                  <a:rPr lang="ja-JP" altLang="en-US" sz="1600" dirty="0">
                    <a:solidFill>
                      <a:sysClr val="windowText" lastClr="000000"/>
                    </a:solidFill>
                    <a:effectLst/>
                  </a:rPr>
                  <a:t>であるためせん断速度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16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ja-JP" altLang="en-US" sz="1600" dirty="0">
                    <a:solidFill>
                      <a:sysClr val="windowText" lastClr="000000"/>
                    </a:solidFill>
                    <a:effectLst/>
                  </a:rPr>
                  <a:t>は流速</a:t>
                </a:r>
                <a:r>
                  <a:rPr lang="en-US" altLang="ja-JP" sz="1600" i="1" dirty="0">
                    <a:solidFill>
                      <a:sysClr val="windowText" lastClr="000000"/>
                    </a:solidFill>
                    <a:effectLst/>
                  </a:rPr>
                  <a:t>U</a:t>
                </a:r>
                <a:r>
                  <a:rPr lang="ja-JP" altLang="en-US" sz="1600" dirty="0">
                    <a:solidFill>
                      <a:sysClr val="windowText" lastClr="000000"/>
                    </a:solidFill>
                    <a:effectLst/>
                  </a:rPr>
                  <a:t>の</a:t>
                </a:r>
                <a:r>
                  <a:rPr lang="en-US" altLang="ja-JP" sz="1600" dirty="0">
                    <a:solidFill>
                      <a:sysClr val="windowText" lastClr="000000"/>
                    </a:solidFill>
                    <a:effectLst/>
                  </a:rPr>
                  <a:t>100</a:t>
                </a:r>
                <a:r>
                  <a:rPr lang="ja-JP" altLang="en-US" sz="1600" dirty="0">
                    <a:solidFill>
                      <a:sysClr val="windowText" lastClr="000000"/>
                    </a:solidFill>
                    <a:effectLst/>
                  </a:rPr>
                  <a:t>倍</a:t>
                </a:r>
                <a:endParaRPr lang="en-US" altLang="ja-JP" sz="1600" dirty="0">
                  <a:solidFill>
                    <a:sysClr val="windowText" lastClr="000000"/>
                  </a:solidFill>
                  <a:effectLst/>
                </a:endParaRPr>
              </a:p>
              <a:p>
                <a:pPr algn="just"/>
                <a:endParaRPr lang="en-US" altLang="ja-JP" sz="1600" dirty="0">
                  <a:solidFill>
                    <a:sysClr val="windowText" lastClr="000000"/>
                  </a:solidFill>
                </a:endParaRPr>
              </a:p>
              <a:p>
                <a:pPr algn="just"/>
                <a:r>
                  <a:rPr lang="ja-JP" altLang="en-US" sz="1600" dirty="0">
                    <a:solidFill>
                      <a:sysClr val="windowText" lastClr="000000"/>
                    </a:solidFill>
                  </a:rPr>
                  <a:t>ビンガム流体とダイラント流体を混ぜ合わせたような流体を設定</a:t>
                </a:r>
                <a:endParaRPr lang="en-US" altLang="ja-JP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34A96E-B09D-4051-8AD1-F28139D1D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81" y="2599578"/>
                <a:ext cx="2880000" cy="1969770"/>
              </a:xfrm>
              <a:prstGeom prst="rect">
                <a:avLst/>
              </a:prstGeom>
              <a:blipFill>
                <a:blip r:embed="rId4"/>
                <a:stretch>
                  <a:fillRect l="-4449" t="-3395" r="-4237" b="-49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93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E3BB269-A2CA-4744-9D3E-795D2BD7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381250"/>
            <a:ext cx="4863157" cy="2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6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36000" tIns="36000" rIns="36000" bIns="36000" rtlCol="0" anchor="ctr" anchorCtr="0">
        <a:spAutoFit/>
      </a:bodyPr>
      <a:lstStyle>
        <a:defPPr algn="ctr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1" id="{649BF29E-840C-4D01-A351-C2FE14090EF2}" vid="{26548B17-BBC1-4708-BA99-5D2518CF1D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107</Words>
  <Application>Microsoft Office PowerPoint</Application>
  <PresentationFormat>画面に合わせる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竹川尚希</dc:creator>
  <cp:lastModifiedBy>竹川尚希</cp:lastModifiedBy>
  <cp:revision>8</cp:revision>
  <dcterms:created xsi:type="dcterms:W3CDTF">2021-11-09T06:21:41Z</dcterms:created>
  <dcterms:modified xsi:type="dcterms:W3CDTF">2021-11-09T09:28:06Z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takegawa-naoki@aist.go.jp</vt:lpwstr>
  </property>
  <property fmtid="{D5CDD505-2E9C-101B-9397-08002B2CF9AE}" pid="5" name="MSIP_Label_ddc55989-3c9e-4466-8514-eac6f80f6373_SetDate">
    <vt:lpwstr>2021-11-09T06:15:57.0389971Z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29a8616c-bf48-420c-b904-be999b3de9d8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