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8"/>
  </p:notesMasterIdLst>
  <p:handoutMasterIdLst>
    <p:handoutMasterId r:id="rId29"/>
  </p:handoutMasterIdLst>
  <p:sldIdLst>
    <p:sldId id="257" r:id="rId3"/>
    <p:sldId id="310" r:id="rId4"/>
    <p:sldId id="300" r:id="rId5"/>
    <p:sldId id="275" r:id="rId6"/>
    <p:sldId id="281" r:id="rId7"/>
    <p:sldId id="283" r:id="rId8"/>
    <p:sldId id="284" r:id="rId9"/>
    <p:sldId id="312" r:id="rId10"/>
    <p:sldId id="313" r:id="rId11"/>
    <p:sldId id="301" r:id="rId12"/>
    <p:sldId id="302" r:id="rId13"/>
    <p:sldId id="305" r:id="rId14"/>
    <p:sldId id="306" r:id="rId15"/>
    <p:sldId id="307" r:id="rId16"/>
    <p:sldId id="308" r:id="rId17"/>
    <p:sldId id="292" r:id="rId18"/>
    <p:sldId id="293" r:id="rId19"/>
    <p:sldId id="294" r:id="rId20"/>
    <p:sldId id="297" r:id="rId21"/>
    <p:sldId id="311" r:id="rId22"/>
    <p:sldId id="276" r:id="rId23"/>
    <p:sldId id="278" r:id="rId24"/>
    <p:sldId id="277" r:id="rId25"/>
    <p:sldId id="309" r:id="rId26"/>
    <p:sldId id="274"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406" autoAdjust="0"/>
  </p:normalViewPr>
  <p:slideViewPr>
    <p:cSldViewPr showGuides="1">
      <p:cViewPr>
        <p:scale>
          <a:sx n="70" d="100"/>
          <a:sy n="70" d="100"/>
        </p:scale>
        <p:origin x="-720" y="-84"/>
      </p:cViewPr>
      <p:guideLst>
        <p:guide orient="horz" pos="2160"/>
        <p:guide pos="3839"/>
      </p:guideLst>
    </p:cSldViewPr>
  </p:slideViewPr>
  <p:outlineViewPr>
    <p:cViewPr>
      <p:scale>
        <a:sx n="33" d="100"/>
        <a:sy n="33" d="100"/>
      </p:scale>
      <p:origin x="0" y="16782"/>
    </p:cViewPr>
  </p:outlin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1048675"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5/29/2021</a:t>
            </a:fld>
            <a:endParaRPr>
              <a:solidFill>
                <a:schemeClr val="tx2"/>
              </a:solidFill>
            </a:endParaRPr>
          </a:p>
        </p:txBody>
      </p:sp>
      <p:sp>
        <p:nvSpPr>
          <p:cNvPr id="1048676"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1048677"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403781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104866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t>5/29/2021</a:t>
            </a:fld>
            <a:endParaRPr lang="en-US"/>
          </a:p>
        </p:txBody>
      </p:sp>
      <p:sp>
        <p:nvSpPr>
          <p:cNvPr id="1048670"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104867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104867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104867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t>‹#›</a:t>
            </a:fld>
            <a:endParaRPr/>
          </a:p>
        </p:txBody>
      </p:sp>
    </p:spTree>
    <p:extLst>
      <p:ext uri="{BB962C8B-B14F-4D97-AF65-F5344CB8AC3E}">
        <p14:creationId xmlns:p14="http://schemas.microsoft.com/office/powerpoint/2010/main" val="17514023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796F01-7154-41E0-B48B-A6921757531A}" type="slidenum">
              <a:rPr lang="en-IN" smtClean="0"/>
              <a:t>8</a:t>
            </a:fld>
            <a:endParaRPr lang="en-IN"/>
          </a:p>
        </p:txBody>
      </p:sp>
    </p:spTree>
    <p:extLst>
      <p:ext uri="{BB962C8B-B14F-4D97-AF65-F5344CB8AC3E}">
        <p14:creationId xmlns:p14="http://schemas.microsoft.com/office/powerpoint/2010/main" val="316938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US" dirty="0"/>
          </a:p>
        </p:txBody>
      </p:sp>
      <p:sp>
        <p:nvSpPr>
          <p:cNvPr id="1048628" name="Slide Number Placeholder 3"/>
          <p:cNvSpPr>
            <a:spLocks noGrp="1"/>
          </p:cNvSpPr>
          <p:nvPr>
            <p:ph type="sldNum" sz="quarter" idx="10"/>
          </p:nvPr>
        </p:nvSpPr>
        <p:spPr/>
        <p:txBody>
          <a:bodyPr/>
          <a:lstStyle/>
          <a:p>
            <a:fld id="{B8796F01-7154-41E0-B48B-A6921757531A}" type="slidenum">
              <a:rPr lang="en-US" smtClean="0"/>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88825"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88825"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4548" y="5052546"/>
            <a:ext cx="7514056"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1089825" y="3132290"/>
            <a:ext cx="9564643"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338" y="731519"/>
            <a:ext cx="8532178"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CB6C2-1084-4AED-A74A-DF028B0094EA}"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7943" y="376518"/>
            <a:ext cx="2742486"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0997" y="731520"/>
            <a:ext cx="6437372"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5A30F4-0B4E-4E4B-BC36-C30CD13F4E17}" type="datetimeFigureOut">
              <a:rPr lang="en-US" smtClean="0"/>
              <a:t>5/29/2021</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0BA0E-20D0-4E7C-B286-26C960A6788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603" y="731520"/>
            <a:ext cx="8532178"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221" y="2172648"/>
            <a:ext cx="7953483"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5882" y="4607511"/>
            <a:ext cx="7958586"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DD204D1-F9BD-4643-8480-6EA41EB484F1}"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7DED6-D4C7-42EE-AB49-D2E39E64FDE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602" y="731519"/>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1923" y="731520"/>
            <a:ext cx="446111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603"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528" y="1400327"/>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4789" y="731520"/>
            <a:ext cx="4461110"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1754" y="1399032"/>
            <a:ext cx="4461110"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5/29/2021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37DED6-D4C7-42EE-AB49-D2E39E64FDE4}"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5/29/2021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5/29/2021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7DED6-D4C7-42EE-AB49-D2E39E64FDE4}" type="slidenum">
              <a:rPr lang="en-IN" smtClean="0"/>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503" y="2209801"/>
            <a:ext cx="4846851"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092" y="731520"/>
            <a:ext cx="5354719"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3980" y="3497802"/>
            <a:ext cx="4517037"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88825"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88825"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88825"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5346" y="1143000"/>
            <a:ext cx="5484971"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211" y="1010486"/>
            <a:ext cx="4924203"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
        <p:nvSpPr>
          <p:cNvPr id="2" name="Title 1"/>
          <p:cNvSpPr>
            <a:spLocks noGrp="1"/>
          </p:cNvSpPr>
          <p:nvPr>
            <p:ph type="title"/>
          </p:nvPr>
        </p:nvSpPr>
        <p:spPr>
          <a:xfrm>
            <a:off x="969438" y="4464421"/>
            <a:ext cx="8509167"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88825"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88825"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88825"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88825"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0430" y="4372168"/>
            <a:ext cx="8681087"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603" y="732260"/>
            <a:ext cx="8532178"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7457" y="6172201"/>
            <a:ext cx="3351927"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DD204D1-F9BD-4643-8480-6EA41EB484F1}" type="datetimeFigureOut">
              <a:rPr lang="en-US" smtClean="0"/>
              <a:t>5/29/2021</a:t>
            </a:fld>
            <a:endParaRPr lang="en-US"/>
          </a:p>
        </p:txBody>
      </p:sp>
      <p:sp>
        <p:nvSpPr>
          <p:cNvPr id="5" name="Footer Placeholder 4"/>
          <p:cNvSpPr>
            <a:spLocks noGrp="1"/>
          </p:cNvSpPr>
          <p:nvPr>
            <p:ph type="ftr" sz="quarter" idx="3"/>
          </p:nvPr>
        </p:nvSpPr>
        <p:spPr>
          <a:xfrm>
            <a:off x="609441" y="6172201"/>
            <a:ext cx="4469237"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5078677" y="6172201"/>
            <a:ext cx="2437765"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EB37DED6-D4C7-42EE-AB49-D2E39E64FD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Subtitle 2"/>
          <p:cNvSpPr>
            <a:spLocks noGrp="1"/>
          </p:cNvSpPr>
          <p:nvPr>
            <p:ph type="subTitle" idx="1"/>
          </p:nvPr>
        </p:nvSpPr>
        <p:spPr>
          <a:xfrm>
            <a:off x="6166421" y="4343400"/>
            <a:ext cx="5514536" cy="2362200"/>
          </a:xfrm>
        </p:spPr>
        <p:txBody>
          <a:bodyPr>
            <a:normAutofit/>
          </a:bodyPr>
          <a:lstStyle/>
          <a:p>
            <a:pPr algn="ctr"/>
            <a:r>
              <a:rPr lang="en-US" sz="3600" b="1" dirty="0" smtClean="0"/>
              <a:t>Project Member:</a:t>
            </a:r>
          </a:p>
          <a:p>
            <a:pPr marL="457200" indent="-457200" algn="ctr">
              <a:buFont typeface="Wingdings" pitchFamily="2" charset="2"/>
              <a:buChar char="q"/>
            </a:pPr>
            <a:r>
              <a:rPr lang="en-US" dirty="0" smtClean="0"/>
              <a:t>.Rupesh Vaman Gawas</a:t>
            </a:r>
          </a:p>
          <a:p>
            <a:pPr marL="457200" indent="-457200" algn="ctr">
              <a:buFont typeface="Wingdings" pitchFamily="2" charset="2"/>
              <a:buChar char="q"/>
            </a:pPr>
            <a:r>
              <a:rPr lang="en-US" dirty="0" smtClean="0"/>
              <a:t>Ketan Krishna Kadam</a:t>
            </a:r>
          </a:p>
        </p:txBody>
      </p:sp>
      <p:sp>
        <p:nvSpPr>
          <p:cNvPr id="1048584" name="Title 1"/>
          <p:cNvSpPr>
            <a:spLocks noGrp="1"/>
          </p:cNvSpPr>
          <p:nvPr>
            <p:ph type="ctrTitle"/>
          </p:nvPr>
        </p:nvSpPr>
        <p:spPr>
          <a:xfrm>
            <a:off x="261764" y="332656"/>
            <a:ext cx="11927061" cy="3102495"/>
          </a:xfrm>
        </p:spPr>
        <p:txBody>
          <a:bodyPr>
            <a:normAutofit fontScale="90000"/>
          </a:bodyPr>
          <a:lstStyle/>
          <a:p>
            <a:r>
              <a:rPr lang="en-US" sz="10700" b="1" dirty="0" smtClean="0">
                <a:latin typeface="Arial Black" panose="020B0A04020102020204" pitchFamily="34" charset="0"/>
                <a:cs typeface="Aharoni" panose="02010803020104030203" pitchFamily="2" charset="-79"/>
              </a:rPr>
              <a:t>OCR</a:t>
            </a:r>
            <a:br>
              <a:rPr lang="en-US" sz="10700" b="1" dirty="0" smtClean="0">
                <a:latin typeface="Arial Black" panose="020B0A04020102020204" pitchFamily="34" charset="0"/>
                <a:cs typeface="Aharoni" panose="02010803020104030203" pitchFamily="2" charset="-79"/>
              </a:rPr>
            </a:br>
            <a:r>
              <a:rPr lang="en-US" dirty="0" smtClean="0"/>
              <a:t>(</a:t>
            </a:r>
            <a:r>
              <a:rPr lang="en-US" b="1" dirty="0" smtClean="0"/>
              <a:t>Optical Character Recognition </a:t>
            </a:r>
            <a:br>
              <a:rPr lang="en-US" b="1" dirty="0" smtClean="0"/>
            </a:br>
            <a:r>
              <a:rPr lang="en-IN" sz="3100" i="1" dirty="0" smtClean="0"/>
              <a:t>USING </a:t>
            </a:r>
            <a:r>
              <a:rPr lang="en-IN" sz="3100" i="1" dirty="0"/>
              <a:t>NEURAL </a:t>
            </a:r>
            <a:r>
              <a:rPr lang="en-IN" sz="3100" i="1" dirty="0" smtClean="0"/>
              <a:t>NETWORK</a:t>
            </a:r>
            <a:r>
              <a:rPr lang="en-IN" dirty="0" smtClean="0"/>
              <a:t>)</a:t>
            </a:r>
            <a:r>
              <a:rPr lang="en-IN" sz="2800" dirty="0"/>
              <a:t/>
            </a:r>
            <a:br>
              <a:rPr lang="en-IN" sz="2800" dirty="0"/>
            </a:br>
            <a:endParaRPr lang="en-US" sz="28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621804" y="116632"/>
            <a:ext cx="8681087" cy="1143000"/>
          </a:xfrm>
        </p:spPr>
        <p:txBody>
          <a:bodyPr>
            <a:normAutofit/>
          </a:bodyPr>
          <a:lstStyle/>
          <a:p>
            <a:pPr algn="ctr"/>
            <a:r>
              <a:rPr lang="en-IN" sz="4000" b="1" dirty="0"/>
              <a:t>Methodology Used</a:t>
            </a:r>
            <a:r>
              <a:rPr lang="en-US" sz="4000" b="1" dirty="0" smtClean="0"/>
              <a:t>:</a:t>
            </a:r>
            <a:endParaRPr lang="en-US" sz="4000" b="1" dirty="0"/>
          </a:p>
        </p:txBody>
      </p:sp>
      <p:sp>
        <p:nvSpPr>
          <p:cNvPr id="1048592" name="Content Placeholder 2"/>
          <p:cNvSpPr>
            <a:spLocks noGrp="1"/>
          </p:cNvSpPr>
          <p:nvPr>
            <p:ph sz="quarter" idx="13"/>
          </p:nvPr>
        </p:nvSpPr>
        <p:spPr>
          <a:xfrm>
            <a:off x="1629916" y="1268760"/>
            <a:ext cx="8532178" cy="3474720"/>
          </a:xfrm>
        </p:spPr>
        <p:txBody>
          <a:bodyPr>
            <a:noAutofit/>
          </a:bodyPr>
          <a:lstStyle/>
          <a:p>
            <a:r>
              <a:rPr lang="en-IN" sz="2000" dirty="0">
                <a:latin typeface="Times New Roman" pitchFamily="18" charset="0"/>
                <a:cs typeface="Times New Roman" pitchFamily="18" charset="0"/>
              </a:rPr>
              <a:t>The whole recognition process consists of four basic steps: </a:t>
            </a: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normalized character matrix creation, network establishment and recognition. </a:t>
            </a:r>
            <a:r>
              <a:rPr lang="en-IN" sz="2000" dirty="0" smtClean="0">
                <a:latin typeface="Times New Roman" pitchFamily="18" charset="0"/>
                <a:cs typeface="Times New Roman" pitchFamily="18" charset="0"/>
              </a:rPr>
              <a:t>Pre-processing </a:t>
            </a:r>
            <a:r>
              <a:rPr lang="en-IN" sz="2000" dirty="0">
                <a:latin typeface="Times New Roman" pitchFamily="18" charset="0"/>
                <a:cs typeface="Times New Roman" pitchFamily="18" charset="0"/>
              </a:rPr>
              <a:t>consists of digitization, noise removal and boundary detection of the digitized character matrix</a:t>
            </a:r>
            <a:r>
              <a:rPr lang="en-IN" sz="2000" dirty="0" smtClean="0">
                <a:latin typeface="Times New Roman" pitchFamily="18" charset="0"/>
                <a:cs typeface="Times New Roman" pitchFamily="18" charset="0"/>
              </a:rPr>
              <a:t>.</a:t>
            </a:r>
          </a:p>
          <a:p>
            <a:pPr marL="0" indent="0">
              <a:buNone/>
            </a:pPr>
            <a:r>
              <a:rPr lang="en-IN" sz="2000" b="1" dirty="0" smtClean="0"/>
              <a:t>1  </a:t>
            </a:r>
            <a:r>
              <a:rPr lang="en-IN" sz="2000" b="1" u="sng" dirty="0"/>
              <a:t>Input Character Image:</a:t>
            </a:r>
            <a:endParaRPr lang="en-GB" sz="2000" u="sng" dirty="0"/>
          </a:p>
          <a:p>
            <a:r>
              <a:rPr lang="en-IN" sz="2000" dirty="0" smtClean="0">
                <a:latin typeface="Times New Roman" pitchFamily="18" charset="0"/>
                <a:cs typeface="Times New Roman" pitchFamily="18" charset="0"/>
              </a:rPr>
              <a:t>Our system is able to recognize any </a:t>
            </a:r>
            <a:r>
              <a:rPr lang="en-IN" sz="2000" dirty="0" err="1" smtClean="0">
                <a:latin typeface="Times New Roman" pitchFamily="18" charset="0"/>
                <a:cs typeface="Times New Roman" pitchFamily="18" charset="0"/>
              </a:rPr>
              <a:t>colored</a:t>
            </a:r>
            <a:r>
              <a:rPr lang="en-IN" sz="2000" dirty="0" smtClean="0">
                <a:latin typeface="Times New Roman" pitchFamily="18" charset="0"/>
                <a:cs typeface="Times New Roman" pitchFamily="18" charset="0"/>
              </a:rPr>
              <a:t> printed character image with white background and font size is between 18 and 96.</a:t>
            </a:r>
          </a:p>
          <a:p>
            <a:pPr marL="0" indent="0">
              <a:buNone/>
            </a:pPr>
            <a:r>
              <a:rPr lang="en-IN" sz="2000" b="1" dirty="0" smtClean="0"/>
              <a:t>2   </a:t>
            </a:r>
            <a:r>
              <a:rPr lang="en-IN" sz="2000" b="1" u="sng" dirty="0" smtClean="0"/>
              <a:t>Normalization :</a:t>
            </a:r>
            <a:endParaRPr lang="en-GB" sz="1600" u="sng" dirty="0"/>
          </a:p>
          <a:p>
            <a:r>
              <a:rPr lang="en-IN" sz="2000" dirty="0">
                <a:latin typeface="Times New Roman" pitchFamily="18" charset="0"/>
                <a:cs typeface="Times New Roman" pitchFamily="18" charset="0"/>
              </a:rPr>
              <a:t>Normalization is the process of equating the size of all extracted character bitmaps (binary array).For size invariant character recognition, we have converted the boundary detected input character matrix into normalized matrix.</a:t>
            </a:r>
            <a:endParaRPr lang="en-GB" sz="2000" dirty="0">
              <a:latin typeface="Times New Roman" pitchFamily="18" charset="0"/>
              <a:cs typeface="Times New Roman" pitchFamily="18" charset="0"/>
            </a:endParaRPr>
          </a:p>
          <a:p>
            <a:endParaRPr lang="en-GB" sz="2000" dirty="0"/>
          </a:p>
          <a:p>
            <a:pPr marL="0" indent="0">
              <a:buNone/>
            </a:pPr>
            <a:endParaRPr lang="en-GB" sz="2000" dirty="0"/>
          </a:p>
          <a:p>
            <a:endParaRPr lang="en-GB" sz="2000" dirty="0"/>
          </a:p>
          <a:p>
            <a:endParaRPr lang="en-GB" sz="2000" dirty="0"/>
          </a:p>
        </p:txBody>
      </p:sp>
    </p:spTree>
    <p:extLst>
      <p:ext uri="{BB962C8B-B14F-4D97-AF65-F5344CB8AC3E}">
        <p14:creationId xmlns:p14="http://schemas.microsoft.com/office/powerpoint/2010/main" val="272543776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sz="quarter" idx="13"/>
          </p:nvPr>
        </p:nvSpPr>
        <p:spPr>
          <a:xfrm>
            <a:off x="1117309" y="332656"/>
            <a:ext cx="10157354" cy="5839544"/>
          </a:xfrm>
        </p:spPr>
        <p:txBody>
          <a:bodyPr>
            <a:normAutofit fontScale="95833"/>
          </a:bodyPr>
          <a:lstStyle/>
          <a:p>
            <a:pPr marL="0" indent="0">
              <a:buNone/>
            </a:pPr>
            <a:r>
              <a:rPr lang="en-IN" b="1" dirty="0" smtClean="0"/>
              <a:t>3. </a:t>
            </a:r>
            <a:r>
              <a:rPr lang="en-IN" b="1" u="sng" dirty="0"/>
              <a:t>Digitization and Matrix Creation from Character Image</a:t>
            </a:r>
            <a:endParaRPr lang="en-GB" u="sng" dirty="0"/>
          </a:p>
          <a:p>
            <a:r>
              <a:rPr lang="en-IN" sz="2100" dirty="0">
                <a:latin typeface="Times New Roman" pitchFamily="18" charset="0"/>
                <a:cs typeface="Times New Roman" pitchFamily="18" charset="0"/>
              </a:rPr>
              <a:t>In order to able to recognize characters by computer the character image is first digitized into a matrix i.e. transformed into a binary form for the ease of handling by the computer.</a:t>
            </a:r>
            <a:endParaRPr lang="en-GB" sz="2100" dirty="0">
              <a:latin typeface="Times New Roman" pitchFamily="18" charset="0"/>
              <a:cs typeface="Times New Roman" pitchFamily="18" charset="0"/>
            </a:endParaRPr>
          </a:p>
          <a:p>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Color</a:t>
            </a:r>
            <a:r>
              <a:rPr lang="en-IN" sz="2100" dirty="0">
                <a:latin typeface="Times New Roman" pitchFamily="18" charset="0"/>
                <a:cs typeface="Times New Roman" pitchFamily="18" charset="0"/>
              </a:rPr>
              <a:t> image is first converted to the </a:t>
            </a:r>
            <a:r>
              <a:rPr lang="en-IN" sz="2100" dirty="0" err="1">
                <a:latin typeface="Times New Roman" pitchFamily="18" charset="0"/>
                <a:cs typeface="Times New Roman" pitchFamily="18" charset="0"/>
              </a:rPr>
              <a:t>gray</a:t>
            </a:r>
            <a:r>
              <a:rPr lang="en-IN" sz="2100" dirty="0">
                <a:latin typeface="Times New Roman" pitchFamily="18" charset="0"/>
                <a:cs typeface="Times New Roman" pitchFamily="18" charset="0"/>
              </a:rPr>
              <a:t> scale image as follows:</a:t>
            </a:r>
            <a:endParaRPr lang="en-GB" sz="2100" dirty="0">
              <a:latin typeface="Times New Roman" pitchFamily="18" charset="0"/>
              <a:cs typeface="Times New Roman" pitchFamily="18" charset="0"/>
            </a:endParaRPr>
          </a:p>
          <a:p>
            <a:pPr marL="0" indent="0">
              <a:buNone/>
            </a:pPr>
            <a:r>
              <a:rPr lang="en-IN" sz="2100" dirty="0" smtClean="0">
                <a:latin typeface="Times New Roman" pitchFamily="18" charset="0"/>
                <a:cs typeface="Times New Roman" pitchFamily="18" charset="0"/>
              </a:rPr>
              <a:t> 		Y</a:t>
            </a:r>
            <a:r>
              <a:rPr lang="en-IN" sz="2100" dirty="0">
                <a:latin typeface="Times New Roman" pitchFamily="18" charset="0"/>
                <a:cs typeface="Times New Roman" pitchFamily="18" charset="0"/>
              </a:rPr>
              <a:t>= (</a:t>
            </a:r>
            <a:r>
              <a:rPr lang="en-IN" sz="2100" dirty="0" err="1">
                <a:latin typeface="Times New Roman" pitchFamily="18" charset="0"/>
                <a:cs typeface="Times New Roman" pitchFamily="18" charset="0"/>
              </a:rPr>
              <a:t>int</a:t>
            </a:r>
            <a:r>
              <a:rPr lang="en-IN" sz="2100" dirty="0">
                <a:latin typeface="Times New Roman" pitchFamily="18" charset="0"/>
                <a:cs typeface="Times New Roman" pitchFamily="18" charset="0"/>
              </a:rPr>
              <a:t>) (0.33 * R + 0.56 *G +0.11 *B)</a:t>
            </a:r>
            <a:endParaRPr lang="en-GB" sz="2100" dirty="0">
              <a:latin typeface="Times New Roman" pitchFamily="18" charset="0"/>
              <a:cs typeface="Times New Roman" pitchFamily="18" charset="0"/>
            </a:endParaRPr>
          </a:p>
          <a:p>
            <a:pPr marL="0" indent="0">
              <a:buNone/>
            </a:pPr>
            <a:r>
              <a:rPr lang="en-IN" b="1" dirty="0" smtClean="0"/>
              <a:t>4. </a:t>
            </a:r>
            <a:r>
              <a:rPr lang="en-IN" b="1" u="sng" dirty="0" smtClean="0"/>
              <a:t>Boundary </a:t>
            </a:r>
            <a:r>
              <a:rPr lang="en-IN" b="1" u="sng" dirty="0"/>
              <a:t>Detection</a:t>
            </a:r>
            <a:endParaRPr lang="en-GB" u="sng" dirty="0"/>
          </a:p>
          <a:p>
            <a:r>
              <a:rPr lang="en-IN" sz="2100" dirty="0">
                <a:latin typeface="Times New Roman" pitchFamily="18" charset="0"/>
                <a:cs typeface="Times New Roman" pitchFamily="18" charset="0"/>
              </a:rPr>
              <a:t>For top boundary detection, scan the character matrix starts at the top-left corner and remove all rows from top having only 0’s</a:t>
            </a:r>
            <a:r>
              <a:rPr lang="en-IN" sz="2100" dirty="0" smtClean="0">
                <a:latin typeface="Times New Roman" pitchFamily="18" charset="0"/>
                <a:cs typeface="Times New Roman" pitchFamily="18" charset="0"/>
              </a:rPr>
              <a:t>.</a:t>
            </a:r>
          </a:p>
          <a:p>
            <a:r>
              <a:rPr lang="en-IN" sz="2100" dirty="0" smtClean="0">
                <a:latin typeface="Times New Roman" pitchFamily="18" charset="0"/>
                <a:cs typeface="Times New Roman" pitchFamily="18" charset="0"/>
              </a:rPr>
              <a:t>Similarly for bottom, left and right.</a:t>
            </a:r>
            <a:endParaRPr lang="en-GB" sz="2100" dirty="0">
              <a:latin typeface="Times New Roman" pitchFamily="18" charset="0"/>
              <a:cs typeface="Times New Roman" pitchFamily="18" charset="0"/>
            </a:endParaRPr>
          </a:p>
        </p:txBody>
      </p:sp>
    </p:spTree>
    <p:extLst>
      <p:ext uri="{BB962C8B-B14F-4D97-AF65-F5344CB8AC3E}">
        <p14:creationId xmlns:p14="http://schemas.microsoft.com/office/powerpoint/2010/main" val="11434585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11"/>
          <p:cNvSpPr>
            <a:spLocks noGrp="1"/>
          </p:cNvSpPr>
          <p:nvPr>
            <p:ph sz="quarter" idx="13"/>
          </p:nvPr>
        </p:nvSpPr>
        <p:spPr>
          <a:xfrm>
            <a:off x="693812" y="0"/>
            <a:ext cx="11495013" cy="6858000"/>
          </a:xfrm>
        </p:spPr>
        <p:txBody>
          <a:bodyPr>
            <a:normAutofit/>
          </a:bodyPr>
          <a:lstStyle/>
          <a:p>
            <a:r>
              <a:rPr lang="en-IN" sz="3600" b="1" dirty="0" smtClean="0">
                <a:solidFill>
                  <a:schemeClr val="tx1"/>
                </a:solidFill>
              </a:rPr>
              <a:t>Algorithms:</a:t>
            </a:r>
          </a:p>
          <a:p>
            <a:pPr marL="0" indent="0">
              <a:buNone/>
            </a:pPr>
            <a:endParaRPr lang="en-IN" sz="3600" b="1" dirty="0" smtClean="0">
              <a:solidFill>
                <a:schemeClr val="tx1"/>
              </a:solidFill>
            </a:endParaRPr>
          </a:p>
          <a:p>
            <a:pPr>
              <a:buFont typeface="Wingdings" panose="05000000000000000000" pitchFamily="2" charset="2"/>
              <a:buChar char="Ø"/>
            </a:pPr>
            <a:r>
              <a:rPr lang="en-IN" b="1" u="sng" dirty="0">
                <a:solidFill>
                  <a:schemeClr val="tx1"/>
                </a:solidFill>
              </a:rPr>
              <a:t>Algorithm for Training of Neural </a:t>
            </a:r>
            <a:r>
              <a:rPr lang="en-IN" b="1" u="sng" dirty="0" smtClean="0">
                <a:solidFill>
                  <a:schemeClr val="tx1"/>
                </a:solidFill>
              </a:rPr>
              <a:t>network</a:t>
            </a:r>
          </a:p>
          <a:p>
            <a:pPr>
              <a:buFont typeface="Wingdings" panose="05000000000000000000" pitchFamily="2" charset="2"/>
              <a:buChar char="Ø"/>
            </a:pPr>
            <a:endParaRPr lang="en-IN" u="sng" dirty="0" smtClean="0">
              <a:solidFill>
                <a:schemeClr val="tx1"/>
              </a:solidFill>
            </a:endParaRPr>
          </a:p>
          <a:p>
            <a:pPr marL="457200" lvl="0" indent="-457200">
              <a:lnSpc>
                <a:spcPct val="100000"/>
              </a:lnSpc>
              <a:buFont typeface="+mj-lt"/>
              <a:buAutoNum type="arabicPeriod"/>
            </a:pPr>
            <a:r>
              <a:rPr lang="en-IN" sz="2000" dirty="0">
                <a:solidFill>
                  <a:schemeClr val="tx1"/>
                </a:solidFill>
              </a:rPr>
              <a:t>Take a random training sample for any </a:t>
            </a:r>
            <a:r>
              <a:rPr lang="en-IN" sz="2000" dirty="0" smtClean="0">
                <a:solidFill>
                  <a:schemeClr val="tx1"/>
                </a:solidFill>
              </a:rPr>
              <a:t>character </a:t>
            </a:r>
            <a:r>
              <a:rPr lang="en-IN" sz="2000" dirty="0">
                <a:solidFill>
                  <a:schemeClr val="tx1"/>
                </a:solidFill>
              </a:rPr>
              <a:t>and then generate normalized matrix.</a:t>
            </a:r>
          </a:p>
          <a:p>
            <a:pPr marL="457200" lvl="0" indent="-457200">
              <a:lnSpc>
                <a:spcPct val="100000"/>
              </a:lnSpc>
              <a:buFont typeface="+mj-lt"/>
              <a:buAutoNum type="arabicPeriod"/>
            </a:pPr>
            <a:r>
              <a:rPr lang="en-IN" sz="2000" dirty="0">
                <a:solidFill>
                  <a:schemeClr val="tx1"/>
                </a:solidFill>
              </a:rPr>
              <a:t>Generate the corresponding initial </a:t>
            </a:r>
            <a:r>
              <a:rPr lang="en-IN" sz="2000" dirty="0" err="1">
                <a:solidFill>
                  <a:schemeClr val="tx1"/>
                </a:solidFill>
              </a:rPr>
              <a:t>weight_matrix</a:t>
            </a:r>
            <a:r>
              <a:rPr lang="en-IN" sz="2000" dirty="0">
                <a:solidFill>
                  <a:schemeClr val="tx1"/>
                </a:solidFill>
              </a:rPr>
              <a:t>.</a:t>
            </a:r>
            <a:endParaRPr lang="zh-CN" altLang="en-US" dirty="0">
              <a:solidFill>
                <a:schemeClr val="tx1"/>
              </a:solidFill>
            </a:endParaRPr>
          </a:p>
          <a:p>
            <a:pPr marL="457200" lvl="0" indent="-457200">
              <a:buFont typeface="+mj-lt"/>
              <a:buAutoNum type="arabicPeriod"/>
            </a:pPr>
            <a:r>
              <a:rPr lang="en-IN" sz="2000" dirty="0">
                <a:solidFill>
                  <a:schemeClr val="tx1"/>
                </a:solidFill>
              </a:rPr>
              <a:t>Calculate the weighted sum </a:t>
            </a:r>
            <a:r>
              <a:rPr lang="en-IN" sz="2000" dirty="0" err="1">
                <a:solidFill>
                  <a:schemeClr val="tx1"/>
                </a:solidFill>
              </a:rPr>
              <a:t>Oi</a:t>
            </a:r>
            <a:r>
              <a:rPr lang="en-IN" sz="2000" dirty="0">
                <a:solidFill>
                  <a:schemeClr val="tx1"/>
                </a:solidFill>
              </a:rPr>
              <a:t>(net activation) as follows</a:t>
            </a:r>
            <a:r>
              <a:rPr lang="en-IN" sz="2000" dirty="0" smtClean="0">
                <a:solidFill>
                  <a:schemeClr val="tx1"/>
                </a:solidFill>
              </a:rPr>
              <a:t>:</a:t>
            </a:r>
          </a:p>
          <a:p>
            <a:pPr marL="0" lvl="0" indent="0">
              <a:buNone/>
            </a:pPr>
            <a:endParaRPr lang="en-IN" sz="2000" dirty="0" smtClean="0">
              <a:solidFill>
                <a:schemeClr val="tx1"/>
              </a:solidFill>
            </a:endParaRPr>
          </a:p>
          <a:p>
            <a:pPr marL="0" lvl="0" indent="0">
              <a:buNone/>
            </a:pPr>
            <a:endParaRPr lang="en-IN" sz="2000" dirty="0" smtClean="0">
              <a:solidFill>
                <a:schemeClr val="tx1"/>
              </a:solidFill>
            </a:endParaRPr>
          </a:p>
          <a:p>
            <a:pPr marL="0" lvl="0" indent="0">
              <a:buNone/>
            </a:pPr>
            <a:r>
              <a:rPr lang="en-IN" sz="2000" dirty="0" smtClean="0">
                <a:solidFill>
                  <a:schemeClr val="tx1"/>
                </a:solidFill>
              </a:rPr>
              <a:t>         			</a:t>
            </a:r>
            <a:r>
              <a:rPr lang="en-IN" sz="2000" i="1" dirty="0" smtClean="0">
                <a:solidFill>
                  <a:schemeClr val="tx1"/>
                </a:solidFill>
              </a:rPr>
              <a:t>Where</a:t>
            </a:r>
            <a:r>
              <a:rPr lang="en-IN" sz="2000" i="1" dirty="0">
                <a:solidFill>
                  <a:schemeClr val="tx1"/>
                </a:solidFill>
              </a:rPr>
              <a:t>, </a:t>
            </a:r>
            <a:r>
              <a:rPr lang="en-IN" sz="2000" i="1" dirty="0" err="1">
                <a:solidFill>
                  <a:schemeClr val="tx1"/>
                </a:solidFill>
              </a:rPr>
              <a:t>i</a:t>
            </a:r>
            <a:r>
              <a:rPr lang="en-IN" sz="2000" i="1" dirty="0">
                <a:solidFill>
                  <a:schemeClr val="tx1"/>
                </a:solidFill>
              </a:rPr>
              <a:t>=0, 1, 2……..n</a:t>
            </a:r>
            <a:r>
              <a:rPr lang="en-IN" sz="2000" i="1" dirty="0" smtClean="0">
                <a:solidFill>
                  <a:schemeClr val="tx1"/>
                </a:solidFill>
              </a:rPr>
              <a:t>.</a:t>
            </a:r>
          </a:p>
          <a:p>
            <a:pPr marL="0" indent="0">
              <a:buNone/>
            </a:pPr>
            <a:r>
              <a:rPr lang="en-IN" sz="2000" dirty="0" smtClean="0">
                <a:solidFill>
                  <a:schemeClr val="tx1"/>
                </a:solidFill>
              </a:rPr>
              <a:t>4.      Calculate </a:t>
            </a:r>
            <a:r>
              <a:rPr lang="en-IN" sz="2000" dirty="0">
                <a:solidFill>
                  <a:schemeClr val="tx1"/>
                </a:solidFill>
              </a:rPr>
              <a:t>the sum of positive weight, </a:t>
            </a:r>
            <a:r>
              <a:rPr lang="en-IN" sz="2000" dirty="0" err="1">
                <a:solidFill>
                  <a:schemeClr val="tx1"/>
                </a:solidFill>
              </a:rPr>
              <a:t>Pwi</a:t>
            </a:r>
            <a:r>
              <a:rPr lang="en-IN" sz="2000" dirty="0">
                <a:solidFill>
                  <a:schemeClr val="tx1"/>
                </a:solidFill>
              </a:rPr>
              <a:t> of the </a:t>
            </a:r>
            <a:r>
              <a:rPr lang="en-IN" sz="2000" dirty="0" err="1">
                <a:solidFill>
                  <a:schemeClr val="tx1"/>
                </a:solidFill>
              </a:rPr>
              <a:t>weight_matrix</a:t>
            </a:r>
            <a:r>
              <a:rPr lang="en-IN" sz="2000" dirty="0">
                <a:solidFill>
                  <a:schemeClr val="tx1"/>
                </a:solidFill>
              </a:rPr>
              <a:t>.</a:t>
            </a:r>
          </a:p>
          <a:p>
            <a:pPr marL="0" indent="0">
              <a:buNone/>
            </a:pPr>
            <a:endParaRPr lang="en-IN" dirty="0" smtClean="0">
              <a:solidFill>
                <a:schemeClr val="tx1"/>
              </a:solidFill>
            </a:endParaRPr>
          </a:p>
          <a:p>
            <a:pPr marL="0" indent="0">
              <a:buNone/>
            </a:pPr>
            <a:endParaRPr lang="en-IN" dirty="0">
              <a:solidFill>
                <a:schemeClr val="tx1"/>
              </a:solidFill>
            </a:endParaRPr>
          </a:p>
        </p:txBody>
      </p:sp>
      <p:pic>
        <p:nvPicPr>
          <p:cNvPr id="2097152" name="Picture 19"/>
          <p:cNvPicPr>
            <a:picLocks/>
          </p:cNvPicPr>
          <p:nvPr/>
        </p:nvPicPr>
        <p:blipFill>
          <a:blip r:embed="rId2"/>
          <a:srcRect/>
          <a:stretch>
            <a:fillRect/>
          </a:stretch>
        </p:blipFill>
        <p:spPr bwMode="auto">
          <a:xfrm>
            <a:off x="1485899" y="4509120"/>
            <a:ext cx="2880320" cy="936104"/>
          </a:xfrm>
          <a:prstGeom prst="rect">
            <a:avLst/>
          </a:prstGeom>
          <a:noFill/>
          <a:ln>
            <a:noFill/>
          </a:ln>
        </p:spPr>
      </p:pic>
    </p:spTree>
    <p:extLst>
      <p:ext uri="{BB962C8B-B14F-4D97-AF65-F5344CB8AC3E}">
        <p14:creationId xmlns:p14="http://schemas.microsoft.com/office/powerpoint/2010/main" val="61291286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sz="quarter" idx="13"/>
          </p:nvPr>
        </p:nvSpPr>
        <p:spPr>
          <a:xfrm>
            <a:off x="909836" y="404664"/>
            <a:ext cx="11161240" cy="6453336"/>
          </a:xfrm>
        </p:spPr>
        <p:txBody>
          <a:bodyPr>
            <a:normAutofit/>
          </a:bodyPr>
          <a:lstStyle/>
          <a:p>
            <a:pPr marL="457200" lvl="0" indent="-457200">
              <a:buAutoNum type="arabicPeriod" startAt="5"/>
            </a:pPr>
            <a:r>
              <a:rPr lang="en-IN" sz="2000" dirty="0"/>
              <a:t>Calculate Yi=f (</a:t>
            </a:r>
            <a:r>
              <a:rPr lang="en-IN" sz="2000" dirty="0" err="1"/>
              <a:t>Oi</a:t>
            </a:r>
            <a:r>
              <a:rPr lang="en-IN" sz="2000" dirty="0"/>
              <a:t>) =</a:t>
            </a:r>
            <a:r>
              <a:rPr lang="en-IN" sz="2000" dirty="0" err="1"/>
              <a:t>Oi</a:t>
            </a:r>
            <a:r>
              <a:rPr lang="en-IN" sz="2000" dirty="0"/>
              <a:t>/</a:t>
            </a:r>
            <a:r>
              <a:rPr lang="en-IN" sz="2000" dirty="0" err="1"/>
              <a:t>Pwi</a:t>
            </a:r>
            <a:endParaRPr lang="en-IN" sz="2000" dirty="0"/>
          </a:p>
          <a:p>
            <a:pPr marL="0" indent="0">
              <a:buNone/>
            </a:pPr>
            <a:r>
              <a:rPr lang="en-IN" sz="2000" dirty="0"/>
              <a:t>	Where,	</a:t>
            </a:r>
            <a:r>
              <a:rPr lang="en-IN" sz="2000" i="1" dirty="0" err="1" smtClean="0"/>
              <a:t>Oi</a:t>
            </a:r>
            <a:r>
              <a:rPr lang="en-IN" sz="2000" i="1" dirty="0" smtClean="0"/>
              <a:t> </a:t>
            </a:r>
            <a:r>
              <a:rPr lang="en-IN" sz="2000" i="1" dirty="0"/>
              <a:t>→Net activation for each character </a:t>
            </a:r>
            <a:r>
              <a:rPr lang="en-IN" sz="2000" i="1" dirty="0" err="1"/>
              <a:t>i</a:t>
            </a:r>
            <a:r>
              <a:rPr lang="en-IN" sz="2000" i="1" dirty="0"/>
              <a:t> (e.g. 0, 1, 2,……9,A, B……Z)</a:t>
            </a:r>
          </a:p>
          <a:p>
            <a:pPr marL="2133226" lvl="5" indent="0">
              <a:buNone/>
            </a:pPr>
            <a:r>
              <a:rPr lang="en-IN" sz="2000" i="1" dirty="0"/>
              <a:t>	</a:t>
            </a:r>
            <a:r>
              <a:rPr lang="en-IN" sz="2000" i="1" dirty="0" err="1" smtClean="0"/>
              <a:t>Pwi</a:t>
            </a:r>
            <a:r>
              <a:rPr lang="en-IN" sz="2000" i="1" dirty="0"/>
              <a:t>→ the sum of positive weight of the </a:t>
            </a:r>
            <a:r>
              <a:rPr lang="en-IN" sz="2000" i="1" dirty="0" err="1"/>
              <a:t>weight_matrix</a:t>
            </a:r>
            <a:r>
              <a:rPr lang="en-IN" sz="2000" i="1" dirty="0"/>
              <a:t> for the each character</a:t>
            </a:r>
            <a:r>
              <a:rPr lang="en-IN" sz="2000" i="1" dirty="0" smtClean="0"/>
              <a:t>.</a:t>
            </a:r>
            <a:endParaRPr lang="en-IN" sz="2000" i="1" dirty="0"/>
          </a:p>
          <a:p>
            <a:pPr marL="0" lvl="0" indent="0">
              <a:buNone/>
            </a:pPr>
            <a:r>
              <a:rPr lang="en-IN" sz="2000" dirty="0"/>
              <a:t>6.   Pick the maximum Yi</a:t>
            </a:r>
            <a:r>
              <a:rPr lang="en-IN" sz="2000" dirty="0" smtClean="0"/>
              <a:t>.</a:t>
            </a:r>
          </a:p>
          <a:p>
            <a:pPr marL="457200" lvl="0" indent="-457200">
              <a:buAutoNum type="arabicPeriod" startAt="7"/>
            </a:pPr>
            <a:r>
              <a:rPr lang="en-IN" sz="2000" dirty="0" smtClean="0"/>
              <a:t>Check </a:t>
            </a:r>
            <a:r>
              <a:rPr lang="en-IN" sz="2000" dirty="0"/>
              <a:t>if the corresponding neuron fires. If neuron fires then save the weight matrix into a </a:t>
            </a:r>
            <a:r>
              <a:rPr lang="en-IN" sz="2000" dirty="0" smtClean="0"/>
              <a:t>file.</a:t>
            </a:r>
          </a:p>
          <a:p>
            <a:pPr marL="457200" lvl="0" indent="-457200">
              <a:buAutoNum type="arabicPeriod" startAt="7"/>
            </a:pPr>
            <a:r>
              <a:rPr lang="en-IN" sz="2000" dirty="0" smtClean="0"/>
              <a:t>Check </a:t>
            </a:r>
            <a:r>
              <a:rPr lang="en-IN" sz="2000" dirty="0"/>
              <a:t>with other training samples of the same character and update the weight described as </a:t>
            </a:r>
            <a:r>
              <a:rPr lang="en-IN" sz="2000" dirty="0" smtClean="0"/>
              <a:t>above.</a:t>
            </a:r>
          </a:p>
          <a:p>
            <a:pPr marL="457200" lvl="0" indent="-457200">
              <a:buAutoNum type="arabicPeriod" startAt="7"/>
            </a:pPr>
            <a:r>
              <a:rPr lang="en-IN" sz="2000" dirty="0" smtClean="0"/>
              <a:t>Fixed </a:t>
            </a:r>
            <a:r>
              <a:rPr lang="en-IN" sz="2000" dirty="0"/>
              <a:t>the weight matrix and save into a file after the final training samples for that </a:t>
            </a:r>
            <a:r>
              <a:rPr lang="en-IN" sz="2000" dirty="0" smtClean="0"/>
              <a:t>character.</a:t>
            </a:r>
          </a:p>
          <a:p>
            <a:pPr marL="457200" lvl="0" indent="-457200">
              <a:buAutoNum type="arabicPeriod" startAt="7"/>
            </a:pPr>
            <a:r>
              <a:rPr lang="en-IN" sz="2000" dirty="0" smtClean="0"/>
              <a:t> Repeat </a:t>
            </a:r>
            <a:r>
              <a:rPr lang="en-IN" sz="2000" dirty="0"/>
              <a:t>steps 1 to 8 for any other </a:t>
            </a:r>
            <a:r>
              <a:rPr lang="en-IN" sz="2000" dirty="0" smtClean="0"/>
              <a:t>character.</a:t>
            </a:r>
          </a:p>
          <a:p>
            <a:pPr marL="457200" lvl="0" indent="-457200">
              <a:buAutoNum type="arabicPeriod" startAt="7"/>
            </a:pPr>
            <a:r>
              <a:rPr lang="en-IN" sz="2000" dirty="0" smtClean="0"/>
              <a:t> If </a:t>
            </a:r>
            <a:r>
              <a:rPr lang="en-IN" sz="2000" dirty="0"/>
              <a:t>the training is complete then the network is established.</a:t>
            </a:r>
          </a:p>
          <a:p>
            <a:pPr marL="0" indent="0">
              <a:buNone/>
            </a:pPr>
            <a:endParaRPr lang="en-IN" sz="1700" dirty="0"/>
          </a:p>
        </p:txBody>
      </p:sp>
    </p:spTree>
    <p:extLst>
      <p:ext uri="{BB962C8B-B14F-4D97-AF65-F5344CB8AC3E}">
        <p14:creationId xmlns:p14="http://schemas.microsoft.com/office/powerpoint/2010/main" val="2407019557"/>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2"/>
          <p:cNvSpPr>
            <a:spLocks noGrp="1"/>
          </p:cNvSpPr>
          <p:nvPr>
            <p:ph sz="quarter" idx="13"/>
          </p:nvPr>
        </p:nvSpPr>
        <p:spPr>
          <a:xfrm>
            <a:off x="837828" y="1052736"/>
            <a:ext cx="11350997" cy="5805264"/>
          </a:xfrm>
        </p:spPr>
        <p:txBody>
          <a:bodyPr/>
          <a:lstStyle/>
          <a:p>
            <a:pPr>
              <a:buFont typeface="Wingdings" panose="05000000000000000000" pitchFamily="2" charset="2"/>
              <a:buChar char="Ø"/>
            </a:pPr>
            <a:r>
              <a:rPr lang="en-IN" b="1" u="sng" dirty="0"/>
              <a:t>Algorithm for Recognition</a:t>
            </a:r>
            <a:r>
              <a:rPr lang="en-IN" b="1" u="sng" dirty="0" smtClean="0"/>
              <a:t>:</a:t>
            </a:r>
          </a:p>
          <a:p>
            <a:pPr>
              <a:buFont typeface="Wingdings" panose="05000000000000000000" pitchFamily="2" charset="2"/>
              <a:buChar char="Ø"/>
            </a:pPr>
            <a:endParaRPr lang="en-IN" b="1" u="sng" dirty="0"/>
          </a:p>
          <a:p>
            <a:pPr marL="457200" indent="-457200">
              <a:buFont typeface="+mj-lt"/>
              <a:buAutoNum type="arabicPeriod"/>
            </a:pPr>
            <a:r>
              <a:rPr lang="en-IN" sz="2000" dirty="0"/>
              <a:t>Take a random sample for any character and then generate matrix</a:t>
            </a:r>
            <a:r>
              <a:rPr lang="en-IN" sz="2000" dirty="0" smtClean="0"/>
              <a:t>.</a:t>
            </a:r>
          </a:p>
          <a:p>
            <a:pPr marL="457200" indent="-457200">
              <a:buFont typeface="+mj-lt"/>
              <a:buAutoNum type="arabicPeriod"/>
            </a:pPr>
            <a:r>
              <a:rPr lang="en-IN" sz="2000" dirty="0"/>
              <a:t>Calculate the weighted sum </a:t>
            </a:r>
            <a:r>
              <a:rPr lang="en-IN" sz="2000" dirty="0" err="1"/>
              <a:t>Oi</a:t>
            </a:r>
            <a:r>
              <a:rPr lang="en-IN" sz="2000" dirty="0"/>
              <a:t>(net activation) as follows:</a:t>
            </a:r>
          </a:p>
          <a:p>
            <a:pPr marL="457200" indent="-457200">
              <a:buFont typeface="+mj-lt"/>
              <a:buAutoNum type="arabicPeriod"/>
            </a:pPr>
            <a:endParaRPr lang="en-IN" sz="2000" dirty="0" smtClean="0"/>
          </a:p>
          <a:p>
            <a:pPr marL="0" indent="0">
              <a:buNone/>
            </a:pPr>
            <a:r>
              <a:rPr lang="en-IN" sz="2000" dirty="0" smtClean="0"/>
              <a:t>	</a:t>
            </a:r>
          </a:p>
          <a:p>
            <a:pPr marL="0" indent="0">
              <a:buNone/>
            </a:pPr>
            <a:r>
              <a:rPr lang="en-IN" sz="2000" dirty="0"/>
              <a:t>	</a:t>
            </a:r>
            <a:r>
              <a:rPr lang="en-IN" sz="2000" dirty="0" smtClean="0"/>
              <a:t>			</a:t>
            </a:r>
            <a:r>
              <a:rPr lang="en-IN" sz="2000" i="1" dirty="0" smtClean="0"/>
              <a:t>Where</a:t>
            </a:r>
            <a:r>
              <a:rPr lang="en-IN" sz="2000" i="1" dirty="0"/>
              <a:t>, </a:t>
            </a:r>
            <a:r>
              <a:rPr lang="en-IN" sz="2000" i="1" dirty="0" err="1"/>
              <a:t>i</a:t>
            </a:r>
            <a:r>
              <a:rPr lang="en-IN" sz="2000" i="1" dirty="0"/>
              <a:t>=0, 1, 2……..n</a:t>
            </a:r>
            <a:r>
              <a:rPr lang="en-IN" sz="2000" i="1" dirty="0" smtClean="0"/>
              <a:t>.</a:t>
            </a:r>
          </a:p>
          <a:p>
            <a:pPr marL="0" indent="0">
              <a:buNone/>
            </a:pPr>
            <a:r>
              <a:rPr lang="en-IN" sz="2000" dirty="0" smtClean="0"/>
              <a:t>3. </a:t>
            </a:r>
            <a:r>
              <a:rPr lang="en-IN" sz="2000" dirty="0"/>
              <a:t>Calculate the sum of positive weight, </a:t>
            </a:r>
            <a:r>
              <a:rPr lang="en-IN" sz="2000" dirty="0" err="1"/>
              <a:t>Pwi</a:t>
            </a:r>
            <a:r>
              <a:rPr lang="en-IN" sz="2000" dirty="0"/>
              <a:t> of the </a:t>
            </a:r>
            <a:r>
              <a:rPr lang="en-IN" sz="2000" dirty="0" err="1"/>
              <a:t>weight_matrix</a:t>
            </a:r>
            <a:r>
              <a:rPr lang="en-IN" sz="2000" dirty="0"/>
              <a:t>.</a:t>
            </a:r>
          </a:p>
          <a:p>
            <a:pPr marL="457200" indent="-457200">
              <a:buFont typeface="+mj-lt"/>
              <a:buAutoNum type="arabicPeriod"/>
            </a:pPr>
            <a:endParaRPr lang="en-IN" u="sng" dirty="0"/>
          </a:p>
        </p:txBody>
      </p:sp>
      <p:pic>
        <p:nvPicPr>
          <p:cNvPr id="2097153" name="Picture 3"/>
          <p:cNvPicPr>
            <a:picLocks/>
          </p:cNvPicPr>
          <p:nvPr/>
        </p:nvPicPr>
        <p:blipFill>
          <a:blip r:embed="rId2"/>
          <a:srcRect/>
          <a:stretch>
            <a:fillRect/>
          </a:stretch>
        </p:blipFill>
        <p:spPr bwMode="auto">
          <a:xfrm>
            <a:off x="1629916" y="2996952"/>
            <a:ext cx="2631926" cy="936104"/>
          </a:xfrm>
          <a:prstGeom prst="rect">
            <a:avLst/>
          </a:prstGeom>
          <a:noFill/>
          <a:ln>
            <a:noFill/>
          </a:ln>
        </p:spPr>
      </p:pic>
    </p:spTree>
    <p:extLst>
      <p:ext uri="{BB962C8B-B14F-4D97-AF65-F5344CB8AC3E}">
        <p14:creationId xmlns:p14="http://schemas.microsoft.com/office/powerpoint/2010/main" val="295165596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Content Placeholder 2"/>
          <p:cNvSpPr>
            <a:spLocks noGrp="1"/>
          </p:cNvSpPr>
          <p:nvPr>
            <p:ph sz="quarter" idx="13"/>
          </p:nvPr>
        </p:nvSpPr>
        <p:spPr>
          <a:xfrm>
            <a:off x="981844" y="908720"/>
            <a:ext cx="11206981" cy="5949280"/>
          </a:xfrm>
        </p:spPr>
        <p:txBody>
          <a:bodyPr/>
          <a:lstStyle/>
          <a:p>
            <a:pPr marL="0" indent="0">
              <a:buNone/>
            </a:pPr>
            <a:r>
              <a:rPr lang="en-IN" sz="2000" dirty="0"/>
              <a:t>4. Calculate Yi=f (</a:t>
            </a:r>
            <a:r>
              <a:rPr lang="en-IN" sz="2000" dirty="0" err="1"/>
              <a:t>Oi</a:t>
            </a:r>
            <a:r>
              <a:rPr lang="en-IN" sz="2000" dirty="0"/>
              <a:t>) =</a:t>
            </a:r>
            <a:r>
              <a:rPr lang="en-IN" sz="2000" dirty="0" err="1"/>
              <a:t>Oi</a:t>
            </a:r>
            <a:r>
              <a:rPr lang="en-IN" sz="2000" dirty="0"/>
              <a:t>/</a:t>
            </a:r>
            <a:r>
              <a:rPr lang="en-IN" sz="2000" dirty="0" err="1"/>
              <a:t>Pwi</a:t>
            </a:r>
            <a:r>
              <a:rPr lang="en-IN" sz="2000" dirty="0"/>
              <a:t>.</a:t>
            </a:r>
          </a:p>
          <a:p>
            <a:pPr marL="0" indent="0">
              <a:buNone/>
            </a:pPr>
            <a:r>
              <a:rPr lang="en-IN" sz="2000" dirty="0" smtClean="0"/>
              <a:t>	Where</a:t>
            </a:r>
            <a:r>
              <a:rPr lang="en-IN" sz="2000" dirty="0"/>
              <a:t>,</a:t>
            </a:r>
          </a:p>
          <a:p>
            <a:pPr marL="0" indent="0">
              <a:buNone/>
            </a:pPr>
            <a:r>
              <a:rPr lang="en-IN" sz="2000" dirty="0"/>
              <a:t>		</a:t>
            </a:r>
            <a:r>
              <a:rPr lang="en-IN" sz="2000" i="1" dirty="0" err="1"/>
              <a:t>Oi</a:t>
            </a:r>
            <a:r>
              <a:rPr lang="en-IN" sz="2000" i="1" dirty="0"/>
              <a:t> →Net activation for each character </a:t>
            </a:r>
            <a:r>
              <a:rPr lang="en-IN" sz="2000" i="1" dirty="0" err="1"/>
              <a:t>i</a:t>
            </a:r>
            <a:r>
              <a:rPr lang="en-IN" sz="2000" i="1" dirty="0"/>
              <a:t> (e.g. 0, 1, 2,……9,A, B……Z)</a:t>
            </a:r>
          </a:p>
          <a:p>
            <a:pPr marL="0" indent="0">
              <a:buNone/>
            </a:pPr>
            <a:r>
              <a:rPr lang="en-IN" sz="2000" i="1" dirty="0"/>
              <a:t>		</a:t>
            </a:r>
            <a:r>
              <a:rPr lang="en-IN" sz="2000" i="1" dirty="0" err="1"/>
              <a:t>Pwi</a:t>
            </a:r>
            <a:r>
              <a:rPr lang="en-IN" sz="2000" i="1" dirty="0"/>
              <a:t>→ the sum of positive weight of the </a:t>
            </a:r>
            <a:r>
              <a:rPr lang="en-IN" sz="2000" i="1" dirty="0" err="1"/>
              <a:t>weight_matrix</a:t>
            </a:r>
            <a:r>
              <a:rPr lang="en-IN" sz="2000" i="1" dirty="0"/>
              <a:t> for the each character.</a:t>
            </a:r>
          </a:p>
          <a:p>
            <a:pPr marL="0" indent="0">
              <a:buNone/>
            </a:pPr>
            <a:r>
              <a:rPr lang="en-IN" sz="2000" dirty="0" smtClean="0"/>
              <a:t>5. Pick </a:t>
            </a:r>
            <a:r>
              <a:rPr lang="en-IN" sz="2000" dirty="0"/>
              <a:t>the maximum </a:t>
            </a:r>
            <a:r>
              <a:rPr lang="en-IN" sz="2000" dirty="0" smtClean="0"/>
              <a:t>Yi.</a:t>
            </a:r>
          </a:p>
          <a:p>
            <a:pPr marL="0" indent="0">
              <a:buNone/>
            </a:pPr>
            <a:r>
              <a:rPr lang="en-IN" sz="2000" dirty="0" smtClean="0"/>
              <a:t>6. Check </a:t>
            </a:r>
            <a:r>
              <a:rPr lang="en-IN" sz="2000" dirty="0"/>
              <a:t>if the corresponding neuron </a:t>
            </a:r>
            <a:r>
              <a:rPr lang="en-IN" sz="2000" dirty="0" smtClean="0"/>
              <a:t>fires.</a:t>
            </a:r>
          </a:p>
          <a:p>
            <a:pPr marL="0" indent="0">
              <a:buNone/>
            </a:pPr>
            <a:r>
              <a:rPr lang="en-IN" sz="2000" dirty="0" smtClean="0"/>
              <a:t>7. If </a:t>
            </a:r>
            <a:r>
              <a:rPr lang="en-IN" sz="2000" dirty="0"/>
              <a:t>neuron fires, recognize corresponding character</a:t>
            </a:r>
            <a:r>
              <a:rPr lang="en-IN" sz="2000" dirty="0" smtClean="0"/>
              <a:t>.</a:t>
            </a:r>
            <a:endParaRPr lang="en-IN" sz="2000" dirty="0"/>
          </a:p>
          <a:p>
            <a:pPr marL="0" indent="0">
              <a:buNone/>
            </a:pPr>
            <a:r>
              <a:rPr lang="en-IN" sz="2000" dirty="0" smtClean="0"/>
              <a:t>8. Repeat </a:t>
            </a:r>
            <a:r>
              <a:rPr lang="en-IN" sz="2000" dirty="0"/>
              <a:t>steps 1 to 7 for any other character.</a:t>
            </a:r>
          </a:p>
          <a:p>
            <a:endParaRPr lang="en-IN" dirty="0"/>
          </a:p>
        </p:txBody>
      </p:sp>
    </p:spTree>
    <p:extLst>
      <p:ext uri="{BB962C8B-B14F-4D97-AF65-F5344CB8AC3E}">
        <p14:creationId xmlns:p14="http://schemas.microsoft.com/office/powerpoint/2010/main" val="5552860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76200"/>
            <a:ext cx="10796875" cy="616496"/>
          </a:xfrm>
        </p:spPr>
        <p:txBody>
          <a:bodyPr>
            <a:normAutofit fontScale="90000"/>
          </a:bodyPr>
          <a:lstStyle/>
          <a:p>
            <a:pPr algn="ctr"/>
            <a:r>
              <a:rPr lang="en-IN" sz="3600" b="1" dirty="0" smtClean="0"/>
              <a:t>Designs:</a:t>
            </a:r>
            <a:endParaRPr lang="en-IN" sz="3600" b="1" dirty="0"/>
          </a:p>
        </p:txBody>
      </p:sp>
      <p:sp>
        <p:nvSpPr>
          <p:cNvPr id="3" name="Content Placeholder 2"/>
          <p:cNvSpPr>
            <a:spLocks noGrp="1"/>
          </p:cNvSpPr>
          <p:nvPr>
            <p:ph sz="quarter" idx="13"/>
          </p:nvPr>
        </p:nvSpPr>
        <p:spPr>
          <a:xfrm>
            <a:off x="477788" y="692696"/>
            <a:ext cx="11711037" cy="6165304"/>
          </a:xfrm>
        </p:spPr>
        <p:txBody>
          <a:bodyPr/>
          <a:lstStyle/>
          <a:p>
            <a:pPr>
              <a:buFont typeface="Wingdings" panose="05000000000000000000" pitchFamily="2" charset="2"/>
              <a:buChar char="Ø"/>
            </a:pPr>
            <a:r>
              <a:rPr lang="en-IN" dirty="0" smtClean="0"/>
              <a:t>DFD(Data Flow Diagram):</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94012" y="1196752"/>
            <a:ext cx="6768751" cy="5544616"/>
          </a:xfrm>
          <a:prstGeom prst="rect">
            <a:avLst/>
          </a:prstGeom>
          <a:noFill/>
          <a:ln>
            <a:noFill/>
          </a:ln>
        </p:spPr>
      </p:pic>
    </p:spTree>
    <p:extLst>
      <p:ext uri="{BB962C8B-B14F-4D97-AF65-F5344CB8AC3E}">
        <p14:creationId xmlns:p14="http://schemas.microsoft.com/office/powerpoint/2010/main" val="90530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76200"/>
            <a:ext cx="10796875" cy="616496"/>
          </a:xfrm>
        </p:spPr>
        <p:txBody>
          <a:bodyPr>
            <a:normAutofit fontScale="90000"/>
          </a:bodyPr>
          <a:lstStyle/>
          <a:p>
            <a:pPr algn="ctr"/>
            <a:r>
              <a:rPr lang="en-IN" sz="3600" b="1" dirty="0" smtClean="0"/>
              <a:t>Designs:</a:t>
            </a:r>
            <a:endParaRPr lang="en-IN" sz="3600" b="1" dirty="0"/>
          </a:p>
        </p:txBody>
      </p:sp>
      <p:sp>
        <p:nvSpPr>
          <p:cNvPr id="3" name="Content Placeholder 2"/>
          <p:cNvSpPr>
            <a:spLocks noGrp="1"/>
          </p:cNvSpPr>
          <p:nvPr>
            <p:ph sz="quarter" idx="13"/>
          </p:nvPr>
        </p:nvSpPr>
        <p:spPr>
          <a:xfrm>
            <a:off x="477788" y="692696"/>
            <a:ext cx="11711037" cy="6165304"/>
          </a:xfrm>
        </p:spPr>
        <p:txBody>
          <a:bodyPr/>
          <a:lstStyle/>
          <a:p>
            <a:pPr>
              <a:buFont typeface="Wingdings" panose="05000000000000000000" pitchFamily="2" charset="2"/>
              <a:buChar char="Ø"/>
            </a:pPr>
            <a:r>
              <a:rPr lang="en-IN" dirty="0" smtClean="0"/>
              <a:t>Class Diagram:</a:t>
            </a:r>
          </a:p>
          <a:p>
            <a:pPr marL="0" indent="0">
              <a:buNone/>
            </a:pPr>
            <a:endParaRPr lang="en-IN" dirty="0" smtClean="0"/>
          </a:p>
          <a:p>
            <a:pPr marL="0" indent="0">
              <a:buNone/>
            </a:pPr>
            <a:endParaRPr lang="en-I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49996" y="1124744"/>
            <a:ext cx="7344816" cy="5626819"/>
          </a:xfrm>
          <a:prstGeom prst="rect">
            <a:avLst/>
          </a:prstGeom>
          <a:noFill/>
          <a:ln>
            <a:noFill/>
          </a:ln>
        </p:spPr>
      </p:pic>
    </p:spTree>
    <p:extLst>
      <p:ext uri="{BB962C8B-B14F-4D97-AF65-F5344CB8AC3E}">
        <p14:creationId xmlns:p14="http://schemas.microsoft.com/office/powerpoint/2010/main" val="270121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76200"/>
            <a:ext cx="10796875" cy="616496"/>
          </a:xfrm>
        </p:spPr>
        <p:txBody>
          <a:bodyPr>
            <a:normAutofit fontScale="90000"/>
          </a:bodyPr>
          <a:lstStyle/>
          <a:p>
            <a:pPr algn="ctr"/>
            <a:r>
              <a:rPr lang="en-IN" sz="3600" b="1" dirty="0" smtClean="0"/>
              <a:t>Designs:</a:t>
            </a:r>
            <a:endParaRPr lang="en-IN" sz="3600" b="1" dirty="0"/>
          </a:p>
        </p:txBody>
      </p:sp>
      <p:sp>
        <p:nvSpPr>
          <p:cNvPr id="3" name="Content Placeholder 2"/>
          <p:cNvSpPr>
            <a:spLocks noGrp="1"/>
          </p:cNvSpPr>
          <p:nvPr>
            <p:ph sz="quarter" idx="13"/>
          </p:nvPr>
        </p:nvSpPr>
        <p:spPr>
          <a:xfrm>
            <a:off x="477788" y="692696"/>
            <a:ext cx="11711037" cy="6165304"/>
          </a:xfrm>
        </p:spPr>
        <p:txBody>
          <a:bodyPr/>
          <a:lstStyle/>
          <a:p>
            <a:pPr>
              <a:buFont typeface="Wingdings" panose="05000000000000000000" pitchFamily="2" charset="2"/>
              <a:buChar char="Ø"/>
            </a:pPr>
            <a:r>
              <a:rPr lang="en-IN" dirty="0" smtClean="0"/>
              <a:t>Sequence Diagram:</a:t>
            </a:r>
          </a:p>
          <a:p>
            <a:pPr marL="0" indent="0">
              <a:buNone/>
            </a:pPr>
            <a:endParaRPr lang="en-IN" dirty="0" smtClean="0"/>
          </a:p>
          <a:p>
            <a:pPr marL="0" indent="0">
              <a:buNone/>
            </a:pPr>
            <a:endParaRPr lang="en-IN" dirty="0"/>
          </a:p>
        </p:txBody>
      </p:sp>
      <p:pic>
        <p:nvPicPr>
          <p:cNvPr id="5" name="Content Placeholder 3"/>
          <p:cNvPicPr/>
          <p:nvPr/>
        </p:nvPicPr>
        <p:blipFill rotWithShape="1">
          <a:blip r:embed="rId2">
            <a:extLst>
              <a:ext uri="{28A0092B-C50C-407E-A947-70E740481C1C}">
                <a14:useLocalDpi xmlns:a14="http://schemas.microsoft.com/office/drawing/2010/main" val="0"/>
              </a:ext>
            </a:extLst>
          </a:blip>
          <a:srcRect l="14560" t="28853" r="12385" b="11654"/>
          <a:stretch/>
        </p:blipFill>
        <p:spPr>
          <a:xfrm>
            <a:off x="2854052" y="1163486"/>
            <a:ext cx="6296932" cy="5223724"/>
          </a:xfrm>
          <a:prstGeom prst="rect">
            <a:avLst/>
          </a:prstGeom>
        </p:spPr>
      </p:pic>
    </p:spTree>
    <p:extLst>
      <p:ext uri="{BB962C8B-B14F-4D97-AF65-F5344CB8AC3E}">
        <p14:creationId xmlns:p14="http://schemas.microsoft.com/office/powerpoint/2010/main" val="262205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IN" sz="3200" b="1" dirty="0" smtClean="0"/>
              <a:t>Advantages: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Increasing the DATABASE used for training the ANN, so as to enable it to recognize stylized fonts also. </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Using better algorithms for training the ANN, so as to decrease the Time complexity while handling larger databases. </a:t>
            </a:r>
            <a:endParaRPr lang="en-I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solidFill>
                  <a:schemeClr val="hlink"/>
                </a:solidFill>
                <a:latin typeface="Times New Roman" panose="02020603050405020304" pitchFamily="18" charset="0"/>
                <a:cs typeface="Times New Roman" panose="02020603050405020304" pitchFamily="18" charset="0"/>
              </a:rPr>
              <a:t>OCR</a:t>
            </a:r>
            <a:r>
              <a:rPr lang="en-US" dirty="0">
                <a:latin typeface="Times New Roman" panose="02020603050405020304" pitchFamily="18" charset="0"/>
                <a:cs typeface="Times New Roman" panose="02020603050405020304" pitchFamily="18" charset="0"/>
              </a:rPr>
              <a:t> recognize </a:t>
            </a:r>
            <a:r>
              <a:rPr lang="en-US" dirty="0">
                <a:solidFill>
                  <a:schemeClr val="hlink"/>
                </a:solidFill>
                <a:latin typeface="Times New Roman" panose="02020603050405020304" pitchFamily="18" charset="0"/>
                <a:cs typeface="Times New Roman" panose="02020603050405020304" pitchFamily="18" charset="0"/>
              </a:rPr>
              <a:t>machine-printed</a:t>
            </a:r>
            <a:r>
              <a:rPr lang="en-US" dirty="0">
                <a:latin typeface="Times New Roman" panose="02020603050405020304" pitchFamily="18" charset="0"/>
                <a:cs typeface="Times New Roman" panose="02020603050405020304" pitchFamily="18" charset="0"/>
              </a:rPr>
              <a:t> or </a:t>
            </a:r>
            <a:r>
              <a:rPr lang="en-US" dirty="0">
                <a:solidFill>
                  <a:schemeClr val="accent2"/>
                </a:solidFill>
                <a:latin typeface="Times New Roman" panose="02020603050405020304" pitchFamily="18" charset="0"/>
                <a:cs typeface="Times New Roman" panose="02020603050405020304" pitchFamily="18" charset="0"/>
              </a:rPr>
              <a:t>hand-printed</a:t>
            </a:r>
            <a:r>
              <a:rPr lang="en-US" dirty="0">
                <a:latin typeface="Times New Roman" panose="02020603050405020304" pitchFamily="18" charset="0"/>
                <a:cs typeface="Times New Roman" panose="02020603050405020304" pitchFamily="18" charset="0"/>
              </a:rPr>
              <a:t> characters. </a:t>
            </a: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Quick retrieval for editing and reprocessing</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407059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25860" y="1196752"/>
            <a:ext cx="9217024" cy="4464496"/>
          </a:xfrm>
        </p:spPr>
        <p:txBody>
          <a:bodyPr>
            <a:normAutofit/>
          </a:bodyPr>
          <a:lstStyle/>
          <a:p>
            <a:pPr algn="just"/>
            <a:r>
              <a:rPr lang="en-US" dirty="0">
                <a:solidFill>
                  <a:schemeClr val="tx1"/>
                </a:solidFill>
                <a:latin typeface="Arial" pitchFamily="34" charset="0"/>
                <a:cs typeface="Arial" pitchFamily="34" charset="0"/>
              </a:rPr>
              <a:t> </a:t>
            </a:r>
            <a:endParaRPr lang="en-IN" dirty="0">
              <a:solidFill>
                <a:schemeClr val="tx1"/>
              </a:solidFill>
              <a:latin typeface="Arial" pitchFamily="34" charset="0"/>
              <a:cs typeface="Arial" pitchFamily="34" charset="0"/>
            </a:endParaRPr>
          </a:p>
          <a:p>
            <a:pPr marL="342900" indent="-342900" algn="just">
              <a:buFont typeface="Wingdings" pitchFamily="2" charset="2"/>
              <a:buChar char="v"/>
            </a:pPr>
            <a:r>
              <a:rPr lang="en-IN" dirty="0">
                <a:solidFill>
                  <a:schemeClr val="tx1"/>
                </a:solidFill>
                <a:latin typeface="Arial" pitchFamily="34" charset="0"/>
                <a:cs typeface="Arial" pitchFamily="34" charset="0"/>
              </a:rPr>
              <a:t>The aim of the project is to develop OCR software for English character recognition.</a:t>
            </a:r>
          </a:p>
          <a:p>
            <a:pPr marL="342900" indent="-342900" algn="just">
              <a:buFont typeface="Wingdings" pitchFamily="2" charset="2"/>
              <a:buChar char="v"/>
            </a:pPr>
            <a:r>
              <a:rPr lang="en-IN" dirty="0">
                <a:solidFill>
                  <a:schemeClr val="tx1"/>
                </a:solidFill>
                <a:latin typeface="Arial" pitchFamily="34" charset="0"/>
                <a:cs typeface="Arial" pitchFamily="34" charset="0"/>
              </a:rPr>
              <a:t>OCR is an optical character recognition  and translation of images of typewritten or  handwritten (usually captured by a scanner) into machine-editable text.</a:t>
            </a:r>
          </a:p>
          <a:p>
            <a:pPr marL="342900" indent="-342900" algn="just">
              <a:buFont typeface="Wingdings" pitchFamily="2" charset="2"/>
              <a:buChar char="v"/>
            </a:pPr>
            <a:r>
              <a:rPr lang="en-IN" dirty="0">
                <a:solidFill>
                  <a:schemeClr val="tx1"/>
                </a:solidFill>
                <a:latin typeface="Arial" pitchFamily="34" charset="0"/>
                <a:cs typeface="Arial" pitchFamily="34" charset="0"/>
              </a:rPr>
              <a:t>In this project , the focus is on recognition of English alphabet  and  numeric digits in a given scanned text document with the help of Neural Network.</a:t>
            </a:r>
          </a:p>
          <a:p>
            <a:pPr algn="just"/>
            <a:endParaRPr lang="en-IN" dirty="0">
              <a:solidFill>
                <a:schemeClr val="tx1"/>
              </a:solidFill>
              <a:latin typeface="Arial" pitchFamily="34" charset="0"/>
              <a:cs typeface="Arial" pitchFamily="34" charset="0"/>
            </a:endParaRPr>
          </a:p>
        </p:txBody>
      </p:sp>
      <p:sp>
        <p:nvSpPr>
          <p:cNvPr id="3" name="Title 2"/>
          <p:cNvSpPr>
            <a:spLocks noGrp="1"/>
          </p:cNvSpPr>
          <p:nvPr>
            <p:ph type="ctrTitle"/>
          </p:nvPr>
        </p:nvSpPr>
        <p:spPr>
          <a:xfrm>
            <a:off x="2133972" y="188640"/>
            <a:ext cx="9564643" cy="1793167"/>
          </a:xfrm>
        </p:spPr>
        <p:txBody>
          <a:bodyPr/>
          <a:lstStyle/>
          <a:p>
            <a:r>
              <a:rPr lang="en-US" dirty="0">
                <a:effectLst>
                  <a:outerShdw blurRad="38100" dist="38100" dir="2700000" algn="tl">
                    <a:srgbClr val="000000">
                      <a:alpha val="43137"/>
                    </a:srgbClr>
                  </a:outerShdw>
                </a:effectLst>
              </a:rPr>
              <a:t>Abstract</a:t>
            </a:r>
            <a:endParaRPr lang="en-IN" dirty="0"/>
          </a:p>
        </p:txBody>
      </p:sp>
    </p:spTree>
    <p:extLst>
      <p:ext uri="{BB962C8B-B14F-4D97-AF65-F5344CB8AC3E}">
        <p14:creationId xmlns:p14="http://schemas.microsoft.com/office/powerpoint/2010/main" val="25173576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1052737"/>
            <a:ext cx="11490332" cy="5544616"/>
          </a:xfrm>
          <a:effectLst/>
        </p:spPr>
        <p:txBody>
          <a:bodyPr/>
          <a:lstStyle/>
          <a:p>
            <a:pPr marL="0" indent="0" algn="l">
              <a:buNone/>
            </a:pPr>
            <a:r>
              <a:rPr lang="en-US" sz="2800" dirty="0">
                <a:solidFill>
                  <a:srgbClr val="7030A0"/>
                </a:solidFill>
                <a:effectLst>
                  <a:reflection blurRad="6350" endPos="0" dir="5400000" sy="-100000" algn="bl" rotWithShape="0"/>
                </a:effectLst>
                <a:latin typeface="Arial" pitchFamily="34" charset="0"/>
                <a:cs typeface="Arial" pitchFamily="34" charset="0"/>
              </a:rPr>
              <a:t>Hardware Requirements</a:t>
            </a:r>
            <a:r>
              <a:rPr lang="en-IN" sz="2800" dirty="0">
                <a:solidFill>
                  <a:schemeClr val="tx1"/>
                </a:solidFill>
                <a:effectLst>
                  <a:reflection blurRad="6350" endPos="0" dir="5400000" sy="-100000" algn="bl" rotWithShape="0"/>
                </a:effectLst>
                <a:latin typeface="Arial" pitchFamily="34" charset="0"/>
                <a:cs typeface="Arial" pitchFamily="34" charset="0"/>
              </a:rPr>
              <a:t/>
            </a:r>
            <a:br>
              <a:rPr lang="en-IN" sz="280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Processor type    : Pentium III-compatible processor or faster.</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Processor speed : Minimum:1.0 GHz, Recommended : 2.0 GHz or faster</a:t>
            </a:r>
            <a:br>
              <a:rPr lang="en-US"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RAM                  : 512 MB or more</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HARD DISK       : 20GB or more</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Monitor               : VGA or higher resolution 800x600 or higher resolution</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800" dirty="0" smtClean="0">
                <a:solidFill>
                  <a:srgbClr val="7030A0"/>
                </a:solidFill>
                <a:effectLst>
                  <a:reflection blurRad="6350" endPos="0" dir="5400000" sy="-100000" algn="bl" rotWithShape="0"/>
                </a:effectLst>
                <a:latin typeface="Arial" pitchFamily="34" charset="0"/>
                <a:cs typeface="Arial" pitchFamily="34" charset="0"/>
              </a:rPr>
              <a:t>Software </a:t>
            </a:r>
            <a:r>
              <a:rPr lang="en-US" sz="2800" dirty="0">
                <a:solidFill>
                  <a:srgbClr val="7030A0"/>
                </a:solidFill>
                <a:effectLst>
                  <a:reflection blurRad="6350" endPos="0" dir="5400000" sy="-100000" algn="bl" rotWithShape="0"/>
                </a:effectLst>
                <a:latin typeface="Arial" pitchFamily="34" charset="0"/>
                <a:cs typeface="Arial" pitchFamily="34" charset="0"/>
              </a:rPr>
              <a:t>Requirements</a:t>
            </a:r>
            <a:r>
              <a:rPr lang="en-IN" sz="2800" dirty="0">
                <a:solidFill>
                  <a:schemeClr val="tx1"/>
                </a:solidFill>
                <a:effectLst>
                  <a:reflection blurRad="6350" endPos="0" dir="5400000" sy="-100000" algn="bl" rotWithShape="0"/>
                </a:effectLst>
                <a:latin typeface="Arial" pitchFamily="34" charset="0"/>
                <a:cs typeface="Arial" pitchFamily="34" charset="0"/>
              </a:rPr>
              <a:t/>
            </a:r>
            <a:br>
              <a:rPr lang="en-IN" sz="280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Operating system  : Windows 8 and above</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Front End              : Asp.Net 2.0</a:t>
            </a:r>
            <a:br>
              <a:rPr lang="en-US"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Coding languages      : Visual C sharp.Net</a:t>
            </a:r>
            <a:br>
              <a:rPr lang="en-US"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Back end                    : SQL server 2013 </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r>
              <a:rPr lang="en-US" sz="2000" b="0" dirty="0">
                <a:solidFill>
                  <a:schemeClr val="tx1"/>
                </a:solidFill>
                <a:effectLst>
                  <a:reflection blurRad="6350" endPos="0" dir="5400000" sy="-100000" algn="bl" rotWithShape="0"/>
                </a:effectLst>
                <a:latin typeface="Arial" pitchFamily="34" charset="0"/>
                <a:cs typeface="Arial" pitchFamily="34" charset="0"/>
              </a:rPr>
              <a:t>    </a:t>
            </a:r>
            <a:r>
              <a:rPr lang="en-IN" sz="2000" b="0" dirty="0">
                <a:solidFill>
                  <a:schemeClr val="tx1"/>
                </a:solidFill>
                <a:effectLst>
                  <a:reflection blurRad="6350" endPos="0" dir="5400000" sy="-100000" algn="bl" rotWithShape="0"/>
                </a:effectLst>
                <a:latin typeface="Arial" pitchFamily="34" charset="0"/>
                <a:cs typeface="Arial" pitchFamily="34" charset="0"/>
              </a:rPr>
              <a:t/>
            </a:r>
            <a:br>
              <a:rPr lang="en-IN" sz="2000" b="0" dirty="0">
                <a:solidFill>
                  <a:schemeClr val="tx1"/>
                </a:solidFill>
                <a:effectLst>
                  <a:reflection blurRad="6350" endPos="0" dir="5400000" sy="-100000" algn="bl" rotWithShape="0"/>
                </a:effectLst>
                <a:latin typeface="Arial" pitchFamily="34" charset="0"/>
                <a:cs typeface="Arial" pitchFamily="34" charset="0"/>
              </a:rPr>
            </a:br>
            <a:endParaRPr lang="en-IN" sz="2000" b="0" dirty="0">
              <a:solidFill>
                <a:schemeClr val="tx1"/>
              </a:solidFill>
              <a:effectLst>
                <a:reflection blurRad="6350" endPos="0" dir="5400000" sy="-100000" algn="bl" rotWithShape="0"/>
              </a:effectLst>
              <a:latin typeface="Arial" pitchFamily="34" charset="0"/>
              <a:cs typeface="Arial" pitchFamily="34" charset="0"/>
            </a:endParaRPr>
          </a:p>
        </p:txBody>
      </p:sp>
      <p:sp>
        <p:nvSpPr>
          <p:cNvPr id="3" name="Content Placeholder 2"/>
          <p:cNvSpPr>
            <a:spLocks noGrp="1"/>
          </p:cNvSpPr>
          <p:nvPr>
            <p:ph sz="quarter" idx="13"/>
          </p:nvPr>
        </p:nvSpPr>
        <p:spPr>
          <a:xfrm>
            <a:off x="981844" y="188640"/>
            <a:ext cx="9324266" cy="1008112"/>
          </a:xfrm>
        </p:spPr>
        <p:txBody>
          <a:bodyPr>
            <a:normAutofit fontScale="25000" lnSpcReduction="20000"/>
          </a:bodyPr>
          <a:lstStyle/>
          <a:p>
            <a:pPr algn="ctr"/>
            <a:r>
              <a:rPr lang="en-IN" sz="14400" b="1" dirty="0" smtClean="0">
                <a:solidFill>
                  <a:schemeClr val="tx2">
                    <a:lumMod val="60000"/>
                    <a:lumOff val="40000"/>
                  </a:schemeClr>
                </a:solidFill>
              </a:rPr>
              <a:t>Requirements</a:t>
            </a:r>
            <a:br>
              <a:rPr lang="en-IN" sz="14400" b="1" dirty="0" smtClean="0">
                <a:solidFill>
                  <a:schemeClr val="tx2">
                    <a:lumMod val="60000"/>
                    <a:lumOff val="40000"/>
                  </a:schemeClr>
                </a:solidFill>
              </a:rPr>
            </a:br>
            <a:r>
              <a:rPr lang="en-IN" sz="14400" b="1" dirty="0" smtClean="0">
                <a:solidFill>
                  <a:schemeClr val="tx2">
                    <a:lumMod val="60000"/>
                    <a:lumOff val="40000"/>
                  </a:schemeClr>
                </a:solidFill>
              </a:rPr>
              <a:t/>
            </a:r>
            <a:br>
              <a:rPr lang="en-IN" sz="14400" b="1" dirty="0" smtClean="0">
                <a:solidFill>
                  <a:schemeClr val="tx2">
                    <a:lumMod val="60000"/>
                    <a:lumOff val="40000"/>
                  </a:schemeClr>
                </a:solidFill>
              </a:rPr>
            </a:br>
            <a:endParaRPr lang="en-IN" sz="14400" b="1" dirty="0" smtClean="0">
              <a:solidFill>
                <a:schemeClr val="tx2">
                  <a:lumMod val="60000"/>
                  <a:lumOff val="40000"/>
                </a:schemeClr>
              </a:solidFill>
            </a:endParaRPr>
          </a:p>
          <a:p>
            <a:pPr algn="ctr"/>
            <a:endParaRPr lang="en-IN" sz="4400" dirty="0">
              <a:solidFill>
                <a:schemeClr val="accent1"/>
              </a:solidFill>
            </a:endParaRPr>
          </a:p>
        </p:txBody>
      </p:sp>
    </p:spTree>
    <p:extLst>
      <p:ext uri="{BB962C8B-B14F-4D97-AF65-F5344CB8AC3E}">
        <p14:creationId xmlns:p14="http://schemas.microsoft.com/office/powerpoint/2010/main" val="351965047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33972" y="1412776"/>
            <a:ext cx="7560840" cy="5219601"/>
          </a:xfrm>
        </p:spPr>
      </p:pic>
      <p:sp>
        <p:nvSpPr>
          <p:cNvPr id="2" name="TextBox 1"/>
          <p:cNvSpPr txBox="1"/>
          <p:nvPr/>
        </p:nvSpPr>
        <p:spPr>
          <a:xfrm>
            <a:off x="1413892" y="332656"/>
            <a:ext cx="7776864" cy="523220"/>
          </a:xfrm>
          <a:prstGeom prst="rect">
            <a:avLst/>
          </a:prstGeom>
          <a:noFill/>
        </p:spPr>
        <p:txBody>
          <a:bodyPr wrap="square" rtlCol="0">
            <a:spAutoFit/>
          </a:bodyPr>
          <a:lstStyle/>
          <a:p>
            <a:pPr algn="ctr"/>
            <a:r>
              <a:rPr lang="en-US" sz="2800" b="1" u="sng" dirty="0" smtClean="0"/>
              <a:t>GUI Design:</a:t>
            </a:r>
            <a:endParaRPr lang="en-US" sz="2800" b="1" u="sng" dirty="0"/>
          </a:p>
        </p:txBody>
      </p:sp>
      <p:cxnSp>
        <p:nvCxnSpPr>
          <p:cNvPr id="5" name="Straight Arrow Connector 4"/>
          <p:cNvCxnSpPr/>
          <p:nvPr/>
        </p:nvCxnSpPr>
        <p:spPr>
          <a:xfrm flipV="1">
            <a:off x="2349996" y="1124744"/>
            <a:ext cx="0" cy="432048"/>
          </a:xfrm>
          <a:prstGeom prst="straightConnector1">
            <a:avLst/>
          </a:prstGeom>
          <a:ln>
            <a:noFill/>
            <a:tailEnd type="arrow"/>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accent6"/>
          </a:lnRef>
          <a:fillRef idx="0">
            <a:schemeClr val="accent6"/>
          </a:fillRef>
          <a:effectRef idx="2">
            <a:schemeClr val="accent6"/>
          </a:effectRef>
          <a:fontRef idx="minor">
            <a:schemeClr val="tx1"/>
          </a:fontRef>
        </p:style>
      </p:cxnSp>
      <p:cxnSp>
        <p:nvCxnSpPr>
          <p:cNvPr id="8" name="Straight Arrow Connector 7"/>
          <p:cNvCxnSpPr/>
          <p:nvPr/>
        </p:nvCxnSpPr>
        <p:spPr>
          <a:xfrm flipH="1">
            <a:off x="1773932" y="1556792"/>
            <a:ext cx="57606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53852" y="1325959"/>
            <a:ext cx="1008111" cy="400110"/>
          </a:xfrm>
          <a:prstGeom prst="rect">
            <a:avLst/>
          </a:prstGeom>
          <a:noFill/>
        </p:spPr>
        <p:txBody>
          <a:bodyPr wrap="square" rtlCol="0">
            <a:spAutoFit/>
          </a:bodyPr>
          <a:lstStyle/>
          <a:p>
            <a:r>
              <a:rPr lang="en-GB" sz="2000" dirty="0" smtClean="0"/>
              <a:t>Icon</a:t>
            </a:r>
            <a:endParaRPr lang="en-GB" sz="2000" dirty="0"/>
          </a:p>
        </p:txBody>
      </p:sp>
      <p:cxnSp>
        <p:nvCxnSpPr>
          <p:cNvPr id="12" name="Straight Arrow Connector 11"/>
          <p:cNvCxnSpPr/>
          <p:nvPr/>
        </p:nvCxnSpPr>
        <p:spPr>
          <a:xfrm flipV="1">
            <a:off x="3718148" y="1196752"/>
            <a:ext cx="0"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86100" y="855876"/>
            <a:ext cx="1080120" cy="400110"/>
          </a:xfrm>
          <a:prstGeom prst="rect">
            <a:avLst/>
          </a:prstGeom>
          <a:noFill/>
        </p:spPr>
        <p:txBody>
          <a:bodyPr wrap="square" rtlCol="0">
            <a:spAutoFit/>
          </a:bodyPr>
          <a:lstStyle/>
          <a:p>
            <a:r>
              <a:rPr lang="en-GB" sz="2000" dirty="0" smtClean="0"/>
              <a:t>frame</a:t>
            </a:r>
            <a:endParaRPr lang="en-GB" sz="2000" dirty="0"/>
          </a:p>
        </p:txBody>
      </p:sp>
      <p:cxnSp>
        <p:nvCxnSpPr>
          <p:cNvPr id="17" name="Straight Arrow Connector 16"/>
          <p:cNvCxnSpPr/>
          <p:nvPr/>
        </p:nvCxnSpPr>
        <p:spPr>
          <a:xfrm flipV="1">
            <a:off x="8974732" y="1086708"/>
            <a:ext cx="0" cy="47008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06580" y="743622"/>
            <a:ext cx="3168352" cy="400110"/>
          </a:xfrm>
          <a:prstGeom prst="rect">
            <a:avLst/>
          </a:prstGeom>
          <a:noFill/>
        </p:spPr>
        <p:txBody>
          <a:bodyPr wrap="square" rtlCol="0">
            <a:spAutoFit/>
          </a:bodyPr>
          <a:lstStyle/>
          <a:p>
            <a:r>
              <a:rPr lang="en-GB" sz="2000" dirty="0" smtClean="0"/>
              <a:t>Window button</a:t>
            </a:r>
            <a:endParaRPr lang="en-GB" sz="2000" dirty="0"/>
          </a:p>
        </p:txBody>
      </p:sp>
      <p:cxnSp>
        <p:nvCxnSpPr>
          <p:cNvPr id="20" name="Straight Arrow Connector 19"/>
          <p:cNvCxnSpPr/>
          <p:nvPr/>
        </p:nvCxnSpPr>
        <p:spPr>
          <a:xfrm>
            <a:off x="9478788" y="1526014"/>
            <a:ext cx="57606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054852" y="1196752"/>
            <a:ext cx="2520280" cy="400110"/>
          </a:xfrm>
          <a:prstGeom prst="rect">
            <a:avLst/>
          </a:prstGeom>
          <a:noFill/>
        </p:spPr>
        <p:txBody>
          <a:bodyPr wrap="square" rtlCol="0">
            <a:spAutoFit/>
          </a:bodyPr>
          <a:lstStyle/>
          <a:p>
            <a:r>
              <a:rPr lang="en-GB" sz="2000" dirty="0" smtClean="0"/>
              <a:t>Close button</a:t>
            </a:r>
            <a:endParaRPr lang="en-GB" sz="2000" dirty="0"/>
          </a:p>
        </p:txBody>
      </p:sp>
      <p:cxnSp>
        <p:nvCxnSpPr>
          <p:cNvPr id="23" name="Elbow Connector 22"/>
          <p:cNvCxnSpPr/>
          <p:nvPr/>
        </p:nvCxnSpPr>
        <p:spPr>
          <a:xfrm>
            <a:off x="8686700" y="1556792"/>
            <a:ext cx="1368152" cy="978169"/>
          </a:xfrm>
          <a:prstGeom prst="bentConnector3">
            <a:avLst>
              <a:gd name="adj1" fmla="val -286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054852" y="2348880"/>
            <a:ext cx="1247457" cy="707886"/>
          </a:xfrm>
          <a:prstGeom prst="rect">
            <a:avLst/>
          </a:prstGeom>
          <a:noFill/>
        </p:spPr>
        <p:txBody>
          <a:bodyPr wrap="none" rtlCol="0">
            <a:spAutoFit/>
          </a:bodyPr>
          <a:lstStyle/>
          <a:p>
            <a:r>
              <a:rPr lang="en-GB" sz="2000" dirty="0" smtClean="0"/>
              <a:t>Minimize</a:t>
            </a:r>
          </a:p>
          <a:p>
            <a:r>
              <a:rPr lang="en-GB" sz="2000" dirty="0" smtClean="0"/>
              <a:t>button</a:t>
            </a:r>
            <a:endParaRPr lang="en-GB" sz="2000" dirty="0"/>
          </a:p>
        </p:txBody>
      </p:sp>
      <p:cxnSp>
        <p:nvCxnSpPr>
          <p:cNvPr id="34" name="Elbow Connector 33"/>
          <p:cNvCxnSpPr/>
          <p:nvPr/>
        </p:nvCxnSpPr>
        <p:spPr>
          <a:xfrm rot="10800000" flipV="1">
            <a:off x="1773932" y="1844823"/>
            <a:ext cx="1944216" cy="690137"/>
          </a:xfrm>
          <a:prstGeom prst="bentConnector3">
            <a:avLst>
              <a:gd name="adj1" fmla="val -54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0302" y="2304128"/>
            <a:ext cx="2288265" cy="400110"/>
          </a:xfrm>
          <a:prstGeom prst="rect">
            <a:avLst/>
          </a:prstGeom>
          <a:noFill/>
        </p:spPr>
        <p:txBody>
          <a:bodyPr wrap="square" rtlCol="0">
            <a:spAutoFit/>
          </a:bodyPr>
          <a:lstStyle/>
          <a:p>
            <a:r>
              <a:rPr lang="en-GB" sz="2000" dirty="0" smtClean="0"/>
              <a:t>Menu bar</a:t>
            </a:r>
            <a:endParaRPr lang="en-GB" sz="2000" dirty="0"/>
          </a:p>
        </p:txBody>
      </p:sp>
      <p:cxnSp>
        <p:nvCxnSpPr>
          <p:cNvPr id="44" name="Straight Arrow Connector 43"/>
          <p:cNvCxnSpPr/>
          <p:nvPr/>
        </p:nvCxnSpPr>
        <p:spPr>
          <a:xfrm>
            <a:off x="9312312" y="4509120"/>
            <a:ext cx="57606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890429" y="4300538"/>
            <a:ext cx="1334020" cy="400110"/>
          </a:xfrm>
          <a:prstGeom prst="rect">
            <a:avLst/>
          </a:prstGeom>
        </p:spPr>
        <p:txBody>
          <a:bodyPr wrap="none">
            <a:spAutoFit/>
          </a:bodyPr>
          <a:lstStyle/>
          <a:p>
            <a:pPr lvl="0"/>
            <a:r>
              <a:rPr lang="en-GB" sz="2000" dirty="0">
                <a:solidFill>
                  <a:srgbClr val="374C81"/>
                </a:solidFill>
              </a:rPr>
              <a:t>Text area</a:t>
            </a:r>
          </a:p>
        </p:txBody>
      </p:sp>
      <p:cxnSp>
        <p:nvCxnSpPr>
          <p:cNvPr id="48" name="Straight Arrow Connector 47"/>
          <p:cNvCxnSpPr/>
          <p:nvPr/>
        </p:nvCxnSpPr>
        <p:spPr>
          <a:xfrm flipH="1" flipV="1">
            <a:off x="1845941" y="4481390"/>
            <a:ext cx="900098" cy="1920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20302" y="4281335"/>
            <a:ext cx="2046494" cy="400110"/>
          </a:xfrm>
          <a:prstGeom prst="rect">
            <a:avLst/>
          </a:prstGeom>
        </p:spPr>
        <p:txBody>
          <a:bodyPr wrap="square">
            <a:spAutoFit/>
          </a:bodyPr>
          <a:lstStyle/>
          <a:p>
            <a:pPr lvl="0"/>
            <a:r>
              <a:rPr lang="en-GB" sz="2000" dirty="0" smtClean="0">
                <a:solidFill>
                  <a:srgbClr val="374C81"/>
                </a:solidFill>
              </a:rPr>
              <a:t>image </a:t>
            </a:r>
            <a:r>
              <a:rPr lang="en-GB" sz="2000" dirty="0">
                <a:solidFill>
                  <a:srgbClr val="374C81"/>
                </a:solidFill>
              </a:rPr>
              <a:t>area</a:t>
            </a:r>
          </a:p>
        </p:txBody>
      </p:sp>
      <p:cxnSp>
        <p:nvCxnSpPr>
          <p:cNvPr id="56" name="Elbow Connector 55"/>
          <p:cNvCxnSpPr/>
          <p:nvPr/>
        </p:nvCxnSpPr>
        <p:spPr>
          <a:xfrm>
            <a:off x="6022404" y="4681445"/>
            <a:ext cx="3868025" cy="978169"/>
          </a:xfrm>
          <a:prstGeom prst="bentConnector3">
            <a:avLst>
              <a:gd name="adj1" fmla="val -45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908055" y="5435863"/>
            <a:ext cx="1920719" cy="400110"/>
          </a:xfrm>
          <a:prstGeom prst="rect">
            <a:avLst/>
          </a:prstGeom>
          <a:noFill/>
        </p:spPr>
        <p:txBody>
          <a:bodyPr wrap="none" rtlCol="0">
            <a:spAutoFit/>
          </a:bodyPr>
          <a:lstStyle/>
          <a:p>
            <a:r>
              <a:rPr lang="en-GB" sz="2000" dirty="0" smtClean="0"/>
              <a:t>Submit button</a:t>
            </a:r>
            <a:endParaRPr lang="en-GB" sz="2000" dirty="0"/>
          </a:p>
        </p:txBody>
      </p:sp>
    </p:spTree>
    <p:extLst>
      <p:ext uri="{BB962C8B-B14F-4D97-AF65-F5344CB8AC3E}">
        <p14:creationId xmlns:p14="http://schemas.microsoft.com/office/powerpoint/2010/main" val="108164210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4988" y="1124744"/>
            <a:ext cx="6690602" cy="5047456"/>
          </a:xfrm>
        </p:spPr>
      </p:pic>
      <p:cxnSp>
        <p:nvCxnSpPr>
          <p:cNvPr id="5" name="Straight Arrow Connector 4"/>
          <p:cNvCxnSpPr/>
          <p:nvPr/>
        </p:nvCxnSpPr>
        <p:spPr>
          <a:xfrm flipV="1">
            <a:off x="4194756" y="1717648"/>
            <a:ext cx="0" cy="3600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62708" y="1376772"/>
            <a:ext cx="1080120" cy="400110"/>
          </a:xfrm>
          <a:prstGeom prst="rect">
            <a:avLst/>
          </a:prstGeom>
          <a:noFill/>
        </p:spPr>
        <p:txBody>
          <a:bodyPr wrap="square" rtlCol="0">
            <a:spAutoFit/>
          </a:bodyPr>
          <a:lstStyle/>
          <a:p>
            <a:r>
              <a:rPr lang="en-GB" sz="2000" dirty="0" smtClean="0"/>
              <a:t>frame</a:t>
            </a:r>
            <a:endParaRPr lang="en-GB" sz="2000" dirty="0"/>
          </a:p>
        </p:txBody>
      </p:sp>
      <p:cxnSp>
        <p:nvCxnSpPr>
          <p:cNvPr id="7" name="Elbow Connector 6"/>
          <p:cNvCxnSpPr/>
          <p:nvPr/>
        </p:nvCxnSpPr>
        <p:spPr>
          <a:xfrm>
            <a:off x="8326660" y="2050060"/>
            <a:ext cx="1368152" cy="978169"/>
          </a:xfrm>
          <a:prstGeom prst="bentConnector3">
            <a:avLst>
              <a:gd name="adj1" fmla="val -2869"/>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687495" y="2674286"/>
            <a:ext cx="1247457" cy="707886"/>
          </a:xfrm>
          <a:prstGeom prst="rect">
            <a:avLst/>
          </a:prstGeom>
          <a:noFill/>
        </p:spPr>
        <p:txBody>
          <a:bodyPr wrap="none" rtlCol="0">
            <a:spAutoFit/>
          </a:bodyPr>
          <a:lstStyle/>
          <a:p>
            <a:r>
              <a:rPr lang="en-GB" sz="2000" dirty="0" smtClean="0"/>
              <a:t>Minimize</a:t>
            </a:r>
          </a:p>
          <a:p>
            <a:r>
              <a:rPr lang="en-GB" sz="2000" dirty="0" smtClean="0"/>
              <a:t>button</a:t>
            </a:r>
            <a:endParaRPr lang="en-GB" sz="2000" dirty="0"/>
          </a:p>
        </p:txBody>
      </p:sp>
      <p:cxnSp>
        <p:nvCxnSpPr>
          <p:cNvPr id="10" name="Straight Arrow Connector 9"/>
          <p:cNvCxnSpPr/>
          <p:nvPr/>
        </p:nvCxnSpPr>
        <p:spPr>
          <a:xfrm>
            <a:off x="8896240" y="2078922"/>
            <a:ext cx="576064"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472304" y="1850005"/>
            <a:ext cx="2520280" cy="400110"/>
          </a:xfrm>
          <a:prstGeom prst="rect">
            <a:avLst/>
          </a:prstGeom>
          <a:noFill/>
        </p:spPr>
        <p:txBody>
          <a:bodyPr wrap="square" rtlCol="0">
            <a:spAutoFit/>
          </a:bodyPr>
          <a:lstStyle/>
          <a:p>
            <a:r>
              <a:rPr lang="en-GB" sz="2000" dirty="0" smtClean="0"/>
              <a:t>Close button</a:t>
            </a:r>
            <a:endParaRPr lang="en-GB" sz="2000" dirty="0"/>
          </a:p>
        </p:txBody>
      </p:sp>
      <p:cxnSp>
        <p:nvCxnSpPr>
          <p:cNvPr id="12" name="Straight Arrow Connector 11"/>
          <p:cNvCxnSpPr>
            <a:endCxn id="13" idx="1"/>
          </p:cNvCxnSpPr>
          <p:nvPr/>
        </p:nvCxnSpPr>
        <p:spPr>
          <a:xfrm flipV="1">
            <a:off x="7838608" y="5858730"/>
            <a:ext cx="1345664" cy="3143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84272" y="5658675"/>
            <a:ext cx="2520280" cy="400110"/>
          </a:xfrm>
          <a:prstGeom prst="rect">
            <a:avLst/>
          </a:prstGeom>
          <a:noFill/>
        </p:spPr>
        <p:txBody>
          <a:bodyPr wrap="square" rtlCol="0">
            <a:spAutoFit/>
          </a:bodyPr>
          <a:lstStyle/>
          <a:p>
            <a:r>
              <a:rPr lang="en-GB" sz="2000" dirty="0" smtClean="0"/>
              <a:t>Cancel button</a:t>
            </a:r>
            <a:endParaRPr lang="en-GB" sz="2000" dirty="0"/>
          </a:p>
        </p:txBody>
      </p:sp>
      <p:sp>
        <p:nvSpPr>
          <p:cNvPr id="16" name="TextBox 15"/>
          <p:cNvSpPr txBox="1"/>
          <p:nvPr/>
        </p:nvSpPr>
        <p:spPr>
          <a:xfrm>
            <a:off x="8076532" y="6237312"/>
            <a:ext cx="2520280" cy="400110"/>
          </a:xfrm>
          <a:prstGeom prst="rect">
            <a:avLst/>
          </a:prstGeom>
          <a:noFill/>
        </p:spPr>
        <p:txBody>
          <a:bodyPr wrap="square" rtlCol="0">
            <a:spAutoFit/>
          </a:bodyPr>
          <a:lstStyle/>
          <a:p>
            <a:r>
              <a:rPr lang="en-GB" sz="2000" dirty="0" smtClean="0"/>
              <a:t>Open button</a:t>
            </a:r>
            <a:endParaRPr lang="en-GB" sz="2000" dirty="0"/>
          </a:p>
        </p:txBody>
      </p:sp>
      <p:cxnSp>
        <p:nvCxnSpPr>
          <p:cNvPr id="17" name="Elbow Connector 16"/>
          <p:cNvCxnSpPr/>
          <p:nvPr/>
        </p:nvCxnSpPr>
        <p:spPr>
          <a:xfrm>
            <a:off x="6958508" y="5874447"/>
            <a:ext cx="1118024" cy="562920"/>
          </a:xfrm>
          <a:prstGeom prst="bentConnector3">
            <a:avLst>
              <a:gd name="adj1" fmla="val -249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621640" y="4468547"/>
            <a:ext cx="1850664" cy="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85166" y="4237714"/>
            <a:ext cx="2122697" cy="400110"/>
          </a:xfrm>
          <a:prstGeom prst="rect">
            <a:avLst/>
          </a:prstGeom>
          <a:noFill/>
        </p:spPr>
        <p:txBody>
          <a:bodyPr wrap="none" rtlCol="0">
            <a:spAutoFit/>
          </a:bodyPr>
          <a:lstStyle/>
          <a:p>
            <a:r>
              <a:rPr lang="en-GB" sz="2000" dirty="0" smtClean="0"/>
              <a:t>Selection panel</a:t>
            </a:r>
            <a:endParaRPr lang="en-GB" sz="2000" dirty="0"/>
          </a:p>
        </p:txBody>
      </p:sp>
    </p:spTree>
    <p:extLst>
      <p:ext uri="{BB962C8B-B14F-4D97-AF65-F5344CB8AC3E}">
        <p14:creationId xmlns:p14="http://schemas.microsoft.com/office/powerpoint/2010/main" val="292783836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Tree>
    <p:extLst>
      <p:ext uri="{BB962C8B-B14F-4D97-AF65-F5344CB8AC3E}">
        <p14:creationId xmlns:p14="http://schemas.microsoft.com/office/powerpoint/2010/main" val="319630912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3603" y="731520"/>
            <a:ext cx="8171209" cy="4425672"/>
          </a:xfrm>
        </p:spPr>
        <p:txBody>
          <a:bodyPr/>
          <a:lstStyle/>
          <a:p>
            <a:pPr algn="ctr"/>
            <a:r>
              <a:rPr lang="en-IN" sz="3200" b="1" dirty="0"/>
              <a:t>Conclusion</a:t>
            </a:r>
            <a:r>
              <a:rPr lang="en-IN" sz="3200" b="1" dirty="0" smtClean="0"/>
              <a:t>:</a:t>
            </a:r>
          </a:p>
          <a:p>
            <a:pPr marL="0" indent="0" algn="just">
              <a:buNone/>
            </a:pPr>
            <a:r>
              <a:rPr lang="en-IN" b="1" dirty="0"/>
              <a:t>	</a:t>
            </a:r>
            <a:r>
              <a:rPr lang="en-IN" b="1" dirty="0" smtClean="0"/>
              <a:t> </a:t>
            </a:r>
            <a:r>
              <a:rPr lang="en-IN" sz="2400" dirty="0" smtClean="0">
                <a:latin typeface="Times New Roman" pitchFamily="18" charset="0"/>
                <a:cs typeface="Times New Roman" pitchFamily="18" charset="0"/>
              </a:rPr>
              <a:t>we </a:t>
            </a:r>
            <a:r>
              <a:rPr lang="en-IN" sz="2400" dirty="0">
                <a:latin typeface="Times New Roman" pitchFamily="18" charset="0"/>
                <a:cs typeface="Times New Roman" pitchFamily="18" charset="0"/>
              </a:rPr>
              <a:t>have proposed an artificial neural network-based simple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and size invariant character recognition system to recognize English alphanumeric characters. Our proposed system gives excellent result for numeric digits and letters when they are trained and tested separately but produce satisfactory result when they are processed together. In addition our system is computationally inexpensive and easier to implement.</a:t>
            </a:r>
            <a:endParaRPr lang="en-GB" sz="2400" dirty="0">
              <a:latin typeface="Times New Roman" pitchFamily="18" charset="0"/>
              <a:cs typeface="Times New Roman" pitchFamily="18" charset="0"/>
            </a:endParaRPr>
          </a:p>
          <a:p>
            <a:pPr marL="457200" indent="-45720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70020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812589" y="2492896"/>
            <a:ext cx="7008574" cy="3882504"/>
          </a:xfrm>
        </p:spPr>
        <p:txBody>
          <a:bodyPr>
            <a:normAutofit/>
          </a:bodyPr>
          <a:lstStyle/>
          <a:p>
            <a:r>
              <a:rPr lang="en-US" sz="9600" b="1" dirty="0" smtClean="0">
                <a:latin typeface="Brush Script MT" panose="03060802040406070304" pitchFamily="66" charset="0"/>
              </a:rPr>
              <a:t>Thank You !!!</a:t>
            </a:r>
            <a:endParaRPr lang="en-US" sz="9600" b="1" dirty="0">
              <a:latin typeface="Brush Script MT" panose="03060802040406070304" pitchFamily="66"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1485900" y="188640"/>
            <a:ext cx="10157354" cy="1008112"/>
          </a:xfrm>
        </p:spPr>
        <p:txBody>
          <a:bodyPr/>
          <a:lstStyle/>
          <a:p>
            <a:pPr algn="l"/>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sz="quarter" idx="13"/>
          </p:nvPr>
        </p:nvSpPr>
        <p:spPr>
          <a:xfrm>
            <a:off x="1117309" y="1700808"/>
            <a:ext cx="10157354" cy="4752528"/>
          </a:xfrm>
        </p:spPr>
        <p:txBody>
          <a:bodyPr>
            <a:normAutofit/>
          </a:bodyPr>
          <a:lstStyle/>
          <a:p>
            <a:pPr marL="426645" lvl="1" indent="0" algn="just">
              <a:lnSpc>
                <a:spcPct val="110000"/>
              </a:lnSpc>
              <a:buNone/>
            </a:pPr>
            <a:r>
              <a:rPr lang="en-IN" dirty="0" smtClean="0"/>
              <a:t>	</a:t>
            </a:r>
            <a:r>
              <a:rPr lang="en-IN" dirty="0"/>
              <a:t> Character is the basic building block of any language that is used to build different structure of a language. Characters are the alphabets and the structures are the words, strings and sentences </a:t>
            </a:r>
            <a:r>
              <a:rPr lang="en-IN" dirty="0" smtClean="0"/>
              <a:t>etc. </a:t>
            </a:r>
          </a:p>
          <a:p>
            <a:pPr marL="426645" lvl="1" indent="0" algn="just">
              <a:lnSpc>
                <a:spcPct val="110000"/>
              </a:lnSpc>
              <a:buNone/>
            </a:pPr>
            <a:r>
              <a:rPr lang="en-IN" dirty="0"/>
              <a:t>	</a:t>
            </a:r>
            <a:r>
              <a:rPr lang="en-GB" dirty="0" smtClean="0"/>
              <a:t>Optical </a:t>
            </a:r>
            <a:r>
              <a:rPr lang="en-GB" dirty="0"/>
              <a:t>character recognition (OCR) is a process of converting a printed document or scanned page into </a:t>
            </a:r>
            <a:r>
              <a:rPr lang="en-GB" dirty="0" smtClean="0"/>
              <a:t>ASCII (Editable text) </a:t>
            </a:r>
            <a:r>
              <a:rPr lang="en-GB" dirty="0"/>
              <a:t>characters that a computer can recognise. </a:t>
            </a:r>
            <a:endParaRPr lang="en-GB" dirty="0" smtClean="0"/>
          </a:p>
          <a:p>
            <a:pPr marL="426645" lvl="1" indent="0" algn="just">
              <a:lnSpc>
                <a:spcPct val="110000"/>
              </a:lnSpc>
              <a:buNone/>
            </a:pPr>
            <a:r>
              <a:rPr lang="en-IN" dirty="0"/>
              <a:t>	</a:t>
            </a:r>
            <a:r>
              <a:rPr lang="en-IN" dirty="0" smtClean="0"/>
              <a:t> </a:t>
            </a:r>
            <a:r>
              <a:rPr lang="en-IN" dirty="0"/>
              <a:t>The advantages of the character recognition process are that it can save both time and effort when developing a digital replica of the document. It provides a fast and reliable alternative to typing manually.</a:t>
            </a:r>
          </a:p>
        </p:txBody>
      </p:sp>
    </p:spTree>
    <p:extLst>
      <p:ext uri="{BB962C8B-B14F-4D97-AF65-F5344CB8AC3E}">
        <p14:creationId xmlns:p14="http://schemas.microsoft.com/office/powerpoint/2010/main" val="370271103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476672"/>
            <a:ext cx="8681087" cy="1143000"/>
          </a:xfrm>
        </p:spPr>
        <p:txBody>
          <a:bodyPr>
            <a:normAutofit/>
          </a:bodyPr>
          <a:lstStyle/>
          <a:p>
            <a:pPr algn="ctr"/>
            <a:r>
              <a:rPr lang="en-US" sz="4000" b="1" dirty="0" smtClean="0"/>
              <a:t>Problem Statement:</a:t>
            </a:r>
            <a:endParaRPr lang="en-US" sz="4000" b="1" dirty="0"/>
          </a:p>
        </p:txBody>
      </p:sp>
      <p:sp>
        <p:nvSpPr>
          <p:cNvPr id="3" name="Content Placeholder 2"/>
          <p:cNvSpPr>
            <a:spLocks noGrp="1"/>
          </p:cNvSpPr>
          <p:nvPr>
            <p:ph sz="quarter" idx="13"/>
          </p:nvPr>
        </p:nvSpPr>
        <p:spPr>
          <a:xfrm>
            <a:off x="1773932" y="1628800"/>
            <a:ext cx="8532178" cy="3474720"/>
          </a:xfrm>
        </p:spPr>
        <p:txBody>
          <a:bodyPr>
            <a:noAutofit/>
          </a:bodyPr>
          <a:lstStyle/>
          <a:p>
            <a:pPr marL="0" indent="0" algn="just">
              <a:buNone/>
            </a:pPr>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character  can  be  written  in  a  number  of  ways  </a:t>
            </a:r>
            <a:r>
              <a:rPr lang="en-US" sz="2000" dirty="0" smtClean="0">
                <a:latin typeface="Times New Roman" pitchFamily="18" charset="0"/>
                <a:cs typeface="Times New Roman" pitchFamily="18" charset="0"/>
              </a:rPr>
              <a:t>differing  </a:t>
            </a:r>
            <a:r>
              <a:rPr lang="en-US" sz="2000" dirty="0">
                <a:latin typeface="Times New Roman" pitchFamily="18" charset="0"/>
                <a:cs typeface="Times New Roman" pitchFamily="18" charset="0"/>
              </a:rPr>
              <a:t>in  shape  and  properties,  such  as  Tilt, </a:t>
            </a:r>
            <a:r>
              <a:rPr lang="en-US" sz="2000" dirty="0" smtClean="0">
                <a:latin typeface="Times New Roman" pitchFamily="18" charset="0"/>
                <a:cs typeface="Times New Roman" pitchFamily="18" charset="0"/>
              </a:rPr>
              <a:t> stroke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Cursively  </a:t>
            </a:r>
            <a:r>
              <a:rPr lang="en-US" sz="2000" dirty="0">
                <a:latin typeface="Times New Roman" pitchFamily="18" charset="0"/>
                <a:cs typeface="Times New Roman" pitchFamily="18" charset="0"/>
              </a:rPr>
              <a:t>and  Overall  shape.  A  plethora  of </a:t>
            </a:r>
            <a:r>
              <a:rPr lang="en-US" sz="2000" dirty="0" smtClean="0">
                <a:latin typeface="Times New Roman" pitchFamily="18" charset="0"/>
                <a:cs typeface="Times New Roman" pitchFamily="18" charset="0"/>
              </a:rPr>
              <a:t>Fonts  </a:t>
            </a:r>
            <a:r>
              <a:rPr lang="en-US" sz="2000" dirty="0">
                <a:latin typeface="Times New Roman" pitchFamily="18" charset="0"/>
                <a:cs typeface="Times New Roman" pitchFamily="18" charset="0"/>
              </a:rPr>
              <a:t>are  available  for  use  in  any  commonly </a:t>
            </a:r>
            <a:r>
              <a:rPr lang="en-US" sz="2000" dirty="0" smtClean="0">
                <a:latin typeface="Times New Roman" pitchFamily="18" charset="0"/>
                <a:cs typeface="Times New Roman" pitchFamily="18" charset="0"/>
              </a:rPr>
              <a:t>used </a:t>
            </a:r>
            <a:r>
              <a:rPr lang="en-US" sz="2000" dirty="0">
                <a:latin typeface="Times New Roman" pitchFamily="18" charset="0"/>
                <a:cs typeface="Times New Roman" pitchFamily="18" charset="0"/>
              </a:rPr>
              <a:t>Word Processing Application Software. Yet, </a:t>
            </a:r>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perceiving any text written in a variety of </a:t>
            </a:r>
            <a:r>
              <a:rPr lang="en-US" sz="2000" dirty="0" smtClean="0">
                <a:latin typeface="Times New Roman" pitchFamily="18" charset="0"/>
                <a:cs typeface="Times New Roman" pitchFamily="18" charset="0"/>
              </a:rPr>
              <a:t>ways</a:t>
            </a:r>
            <a:r>
              <a:rPr lang="en-US" sz="2000" dirty="0">
                <a:latin typeface="Times New Roman" pitchFamily="18" charset="0"/>
                <a:cs typeface="Times New Roman" pitchFamily="18" charset="0"/>
              </a:rPr>
              <a:t>, humans can easily recognize and read each </a:t>
            </a:r>
            <a:r>
              <a:rPr lang="en-US" sz="2000" dirty="0" smtClean="0">
                <a:latin typeface="Times New Roman" pitchFamily="18" charset="0"/>
                <a:cs typeface="Times New Roman" pitchFamily="18" charset="0"/>
              </a:rPr>
              <a:t>character</a:t>
            </a:r>
            <a:r>
              <a:rPr lang="en-US" sz="2000" dirty="0">
                <a:latin typeface="Times New Roman" pitchFamily="18" charset="0"/>
                <a:cs typeface="Times New Roman" pitchFamily="18" charset="0"/>
              </a:rPr>
              <a:t>. This is because the human perception </a:t>
            </a:r>
            <a:r>
              <a:rPr lang="en-US" sz="2000" dirty="0" smtClean="0">
                <a:latin typeface="Times New Roman" pitchFamily="18" charset="0"/>
                <a:cs typeface="Times New Roman" pitchFamily="18" charset="0"/>
              </a:rPr>
              <a:t>processes  </a:t>
            </a:r>
            <a:r>
              <a:rPr lang="en-US" sz="2000" dirty="0">
                <a:latin typeface="Times New Roman" pitchFamily="18" charset="0"/>
                <a:cs typeface="Times New Roman" pitchFamily="18" charset="0"/>
              </a:rPr>
              <a:t>the  information  by  the  features  that  </a:t>
            </a:r>
            <a:r>
              <a:rPr lang="en-US" sz="2000" dirty="0" smtClean="0">
                <a:latin typeface="Times New Roman" pitchFamily="18" charset="0"/>
                <a:cs typeface="Times New Roman" pitchFamily="18" charset="0"/>
              </a:rPr>
              <a:t>define  </a:t>
            </a:r>
            <a:r>
              <a:rPr lang="en-US" sz="2000" dirty="0">
                <a:latin typeface="Times New Roman" pitchFamily="18" charset="0"/>
                <a:cs typeface="Times New Roman" pitchFamily="18" charset="0"/>
              </a:rPr>
              <a:t>a  character’s  shape  in  an  overall  fashion. </a:t>
            </a:r>
            <a:r>
              <a:rPr lang="en-US" sz="2000" dirty="0" smtClean="0">
                <a:latin typeface="Times New Roman" pitchFamily="18" charset="0"/>
                <a:cs typeface="Times New Roman" pitchFamily="18" charset="0"/>
              </a:rPr>
              <a:t>Thus</a:t>
            </a:r>
            <a:r>
              <a:rPr lang="en-US" sz="2000" dirty="0">
                <a:latin typeface="Times New Roman" pitchFamily="18" charset="0"/>
                <a:cs typeface="Times New Roman" pitchFamily="18" charset="0"/>
              </a:rPr>
              <a:t>,  while  modeling  the  human  perception  model  in </a:t>
            </a:r>
            <a:r>
              <a:rPr lang="en-US" sz="2000" dirty="0" smtClean="0">
                <a:latin typeface="Times New Roman" pitchFamily="18" charset="0"/>
                <a:cs typeface="Times New Roman" pitchFamily="18" charset="0"/>
              </a:rPr>
              <a:t>machines, </a:t>
            </a:r>
            <a:r>
              <a:rPr lang="en-US" sz="2000" dirty="0">
                <a:latin typeface="Times New Roman" pitchFamily="18" charset="0"/>
                <a:cs typeface="Times New Roman" pitchFamily="18" charset="0"/>
              </a:rPr>
              <a:t>ANN can be applied </a:t>
            </a: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classification of characters</a:t>
            </a:r>
            <a:r>
              <a:rPr lang="en-US" sz="2000" dirty="0" smtClean="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Furthermore</a:t>
            </a:r>
            <a:r>
              <a:rPr lang="en-US" sz="2000" dirty="0">
                <a:latin typeface="Times New Roman" pitchFamily="18" charset="0"/>
                <a:cs typeface="Times New Roman" pitchFamily="18" charset="0"/>
              </a:rPr>
              <a:t>, OCR is aimed at developing the </a:t>
            </a:r>
            <a:r>
              <a:rPr lang="en-US" sz="2000" dirty="0" smtClean="0">
                <a:latin typeface="Times New Roman" pitchFamily="18" charset="0"/>
                <a:cs typeface="Times New Roman" pitchFamily="18" charset="0"/>
              </a:rPr>
              <a:t>ability </a:t>
            </a:r>
            <a:r>
              <a:rPr lang="en-US" sz="2000" dirty="0">
                <a:latin typeface="Times New Roman" pitchFamily="18" charset="0"/>
                <a:cs typeface="Times New Roman" pitchFamily="18" charset="0"/>
              </a:rPr>
              <a:t>to ‘read’, also known as Computer Vision. </a:t>
            </a:r>
            <a:r>
              <a:rPr lang="en-US" sz="2000" dirty="0" smtClean="0">
                <a:latin typeface="Times New Roman" pitchFamily="18" charset="0"/>
                <a:cs typeface="Times New Roman" pitchFamily="18" charset="0"/>
              </a:rPr>
              <a:t>Thus</a:t>
            </a:r>
            <a:r>
              <a:rPr lang="en-US" sz="2000" dirty="0">
                <a:latin typeface="Times New Roman" pitchFamily="18" charset="0"/>
                <a:cs typeface="Times New Roman" pitchFamily="18" charset="0"/>
              </a:rPr>
              <a:t>, a recognized </a:t>
            </a:r>
            <a:r>
              <a:rPr lang="en-US" sz="2000" dirty="0" smtClean="0">
                <a:latin typeface="Times New Roman" pitchFamily="18" charset="0"/>
                <a:cs typeface="Times New Roman" pitchFamily="18" charset="0"/>
              </a:rPr>
              <a:t>character </a:t>
            </a:r>
            <a:r>
              <a:rPr lang="en-US" sz="2000" dirty="0">
                <a:latin typeface="Times New Roman" pitchFamily="18" charset="0"/>
                <a:cs typeface="Times New Roman" pitchFamily="18" charset="0"/>
              </a:rPr>
              <a:t>should be carefully classified, if the same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symbol’ may signify more than one character at </a:t>
            </a:r>
            <a:r>
              <a:rPr lang="en-US" sz="2000" dirty="0" smtClean="0">
                <a:latin typeface="Times New Roman" pitchFamily="18" charset="0"/>
                <a:cs typeface="Times New Roman" pitchFamily="18" charset="0"/>
              </a:rPr>
              <a:t>different </a:t>
            </a:r>
            <a:r>
              <a:rPr lang="en-US" sz="2000" dirty="0">
                <a:latin typeface="Times New Roman" pitchFamily="18" charset="0"/>
                <a:cs typeface="Times New Roman" pitchFamily="18" charset="0"/>
              </a:rPr>
              <a:t>places. </a:t>
            </a:r>
          </a:p>
        </p:txBody>
      </p:sp>
    </p:spTree>
    <p:extLst>
      <p:ext uri="{BB962C8B-B14F-4D97-AF65-F5344CB8AC3E}">
        <p14:creationId xmlns:p14="http://schemas.microsoft.com/office/powerpoint/2010/main" val="322343637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0512"/>
          </a:xfrm>
        </p:spPr>
        <p:txBody>
          <a:bodyPr>
            <a:normAutofit/>
          </a:bodyPr>
          <a:lstStyle/>
          <a:p>
            <a:pPr algn="ctr"/>
            <a:r>
              <a:rPr lang="en-US" sz="4000" b="1" dirty="0" smtClean="0"/>
              <a:t>Existing System:</a:t>
            </a:r>
            <a:endParaRPr lang="en-US" sz="4000" b="1" dirty="0"/>
          </a:p>
        </p:txBody>
      </p:sp>
      <p:sp>
        <p:nvSpPr>
          <p:cNvPr id="3" name="Content Placeholder 2"/>
          <p:cNvSpPr>
            <a:spLocks noGrp="1"/>
          </p:cNvSpPr>
          <p:nvPr>
            <p:ph sz="quarter" idx="13"/>
          </p:nvPr>
        </p:nvSpPr>
        <p:spPr>
          <a:xfrm>
            <a:off x="1117309" y="908720"/>
            <a:ext cx="10157354" cy="5760640"/>
          </a:xfrm>
        </p:spPr>
        <p:txBody>
          <a:bodyPr>
            <a:noAutofit/>
          </a:bodyPr>
          <a:lstStyle/>
          <a:p>
            <a:pPr marL="0" indent="0" algn="just">
              <a:buNone/>
            </a:pPr>
            <a:r>
              <a:rPr lang="en-US" sz="2000" dirty="0" smtClean="0">
                <a:latin typeface="Times New Roman" pitchFamily="18" charset="0"/>
                <a:cs typeface="Times New Roman" pitchFamily="18" charset="0"/>
              </a:rPr>
              <a:t>	</a:t>
            </a:r>
            <a:r>
              <a:rPr lang="en-IN" sz="2000" b="1" u="sng" dirty="0"/>
              <a:t>Template-matching and correlation techniques.</a:t>
            </a:r>
            <a:endParaRPr lang="en-GB" sz="2000" b="1" u="sng" dirty="0"/>
          </a:p>
          <a:p>
            <a:r>
              <a:rPr lang="en-IN" sz="2200" dirty="0">
                <a:latin typeface="Times New Roman" pitchFamily="18" charset="0"/>
                <a:cs typeface="Times New Roman" pitchFamily="18" charset="0"/>
              </a:rPr>
              <a:t>T</a:t>
            </a:r>
            <a:r>
              <a:rPr lang="en-IN" sz="2200" dirty="0" smtClean="0">
                <a:latin typeface="Times New Roman" pitchFamily="18" charset="0"/>
                <a:cs typeface="Times New Roman" pitchFamily="18" charset="0"/>
              </a:rPr>
              <a:t>he </a:t>
            </a:r>
            <a:r>
              <a:rPr lang="en-IN" sz="2200" dirty="0">
                <a:latin typeface="Times New Roman" pitchFamily="18" charset="0"/>
                <a:cs typeface="Times New Roman" pitchFamily="18" charset="0"/>
              </a:rPr>
              <a:t>matrix containing the image of the input character is directly matched with a set of prototype characters representing each possible class. </a:t>
            </a:r>
            <a:endParaRPr lang="en-GB"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technique is simple and easy to implement in hardware and has been used in many commercial OCR machines.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However</a:t>
            </a:r>
            <a:r>
              <a:rPr lang="en-IN" sz="2200" dirty="0">
                <a:latin typeface="Times New Roman" pitchFamily="18" charset="0"/>
                <a:cs typeface="Times New Roman" pitchFamily="18" charset="0"/>
              </a:rPr>
              <a:t>, this technique is sensitive to noise and style variations and has no way of handling rotated characters</a:t>
            </a:r>
            <a:r>
              <a:rPr lang="en-IN" sz="2200" dirty="0" smtClean="0">
                <a:latin typeface="Times New Roman" pitchFamily="18" charset="0"/>
                <a:cs typeface="Times New Roman" pitchFamily="18" charset="0"/>
              </a:rPr>
              <a:t>.</a:t>
            </a:r>
          </a:p>
          <a:p>
            <a:pPr marL="0" indent="0" algn="ctr">
              <a:buNone/>
            </a:pPr>
            <a:r>
              <a:rPr lang="en-US" sz="3000" b="1" u="sng" dirty="0"/>
              <a:t>Drawbacks of Existing </a:t>
            </a:r>
            <a:r>
              <a:rPr lang="en-US" sz="3000" b="1" u="sng" dirty="0" smtClean="0"/>
              <a:t>System:</a:t>
            </a:r>
          </a:p>
          <a:p>
            <a:pPr lvl="0"/>
            <a:r>
              <a:rPr lang="en-IN" sz="2000" dirty="0">
                <a:latin typeface="Times New Roman" pitchFamily="18" charset="0"/>
                <a:cs typeface="Times New Roman" pitchFamily="18" charset="0"/>
              </a:rPr>
              <a:t>More time complexity.</a:t>
            </a:r>
            <a:endParaRPr lang="en-GB" sz="2000" dirty="0">
              <a:latin typeface="Times New Roman" pitchFamily="18" charset="0"/>
              <a:cs typeface="Times New Roman" pitchFamily="18" charset="0"/>
            </a:endParaRPr>
          </a:p>
          <a:p>
            <a:pPr lvl="0" algn="just"/>
            <a:r>
              <a:rPr lang="en-IN" sz="2000" dirty="0">
                <a:latin typeface="Times New Roman" pitchFamily="18" charset="0"/>
                <a:cs typeface="Times New Roman" pitchFamily="18" charset="0"/>
              </a:rPr>
              <a:t>Unable to recognize stylized fonts. </a:t>
            </a:r>
            <a:endParaRPr lang="en-GB" sz="2000" dirty="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Blur </a:t>
            </a:r>
            <a:r>
              <a:rPr lang="en-IN" sz="2000" dirty="0">
                <a:latin typeface="Times New Roman" pitchFamily="18" charset="0"/>
                <a:cs typeface="Times New Roman" pitchFamily="18" charset="0"/>
              </a:rPr>
              <a:t>image cannot be recognized.</a:t>
            </a:r>
            <a:endParaRPr lang="en-GB"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Brocken characters cannot be read easily.</a:t>
            </a:r>
            <a:endParaRPr lang="en-GB" sz="2000" dirty="0">
              <a:latin typeface="Times New Roman" pitchFamily="18" charset="0"/>
              <a:cs typeface="Times New Roman" pitchFamily="18" charset="0"/>
            </a:endParaRPr>
          </a:p>
          <a:p>
            <a:endParaRPr lang="en-GB" sz="2200" u="sng" dirty="0">
              <a:latin typeface="Times New Roman" pitchFamily="18" charset="0"/>
              <a:cs typeface="Times New Roman" pitchFamily="18" charset="0"/>
            </a:endParaRPr>
          </a:p>
        </p:txBody>
      </p:sp>
    </p:spTree>
    <p:extLst>
      <p:ext uri="{BB962C8B-B14F-4D97-AF65-F5344CB8AC3E}">
        <p14:creationId xmlns:p14="http://schemas.microsoft.com/office/powerpoint/2010/main" val="164521500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60" y="2668"/>
            <a:ext cx="10157354" cy="1397000"/>
          </a:xfrm>
        </p:spPr>
        <p:txBody>
          <a:bodyPr>
            <a:normAutofit/>
          </a:bodyPr>
          <a:lstStyle/>
          <a:p>
            <a:pPr algn="ctr"/>
            <a:r>
              <a:rPr lang="en-US" sz="4000" b="1" dirty="0" smtClean="0"/>
              <a:t>Proposed System:</a:t>
            </a:r>
            <a:endParaRPr lang="en-US" sz="4000" b="1" dirty="0"/>
          </a:p>
        </p:txBody>
      </p:sp>
      <p:sp>
        <p:nvSpPr>
          <p:cNvPr id="3" name="Content Placeholder 2"/>
          <p:cNvSpPr>
            <a:spLocks noGrp="1"/>
          </p:cNvSpPr>
          <p:nvPr>
            <p:ph sz="quarter" idx="13"/>
          </p:nvPr>
        </p:nvSpPr>
        <p:spPr/>
        <p:txBody>
          <a:bodyPr>
            <a:noAutofit/>
          </a:bodyPr>
          <a:lstStyle/>
          <a:p>
            <a:pPr marL="0" indent="0">
              <a:buNone/>
            </a:pPr>
            <a:r>
              <a:rPr lang="en-IN" sz="3600" b="1" dirty="0"/>
              <a:t>Technologies use</a:t>
            </a:r>
          </a:p>
          <a:p>
            <a:r>
              <a:rPr lang="en-IN" sz="2800" b="1" u="sng" dirty="0"/>
              <a:t> ANN Training and Classification </a:t>
            </a:r>
            <a:endParaRPr lang="en-IN" sz="2800" b="1" u="sng" dirty="0" smtClean="0"/>
          </a:p>
          <a:p>
            <a:r>
              <a:rPr lang="en-GB" sz="2000" dirty="0" smtClean="0">
                <a:latin typeface="Times New Roman" pitchFamily="18" charset="0"/>
                <a:cs typeface="Times New Roman" pitchFamily="18" charset="0"/>
              </a:rPr>
              <a:t>It work like a human brain.</a:t>
            </a:r>
          </a:p>
          <a:p>
            <a:r>
              <a:rPr lang="en-IN" sz="2000" dirty="0" smtClean="0">
                <a:latin typeface="Times New Roman" pitchFamily="18" charset="0"/>
                <a:cs typeface="Times New Roman" pitchFamily="18" charset="0"/>
              </a:rPr>
              <a:t>Before </a:t>
            </a:r>
            <a:r>
              <a:rPr lang="en-IN" sz="2000" dirty="0">
                <a:latin typeface="Times New Roman" pitchFamily="18" charset="0"/>
                <a:cs typeface="Times New Roman" pitchFamily="18" charset="0"/>
              </a:rPr>
              <a:t>the character recognition can take place, the ANN is ‘trained’, so that it can develop the capability of mapping various inputs to the required outputs and effectively classify various characters. </a:t>
            </a:r>
          </a:p>
          <a:p>
            <a:r>
              <a:rPr lang="en-IN" sz="2000" dirty="0" smtClean="0">
                <a:latin typeface="Times New Roman" pitchFamily="18" charset="0"/>
                <a:cs typeface="Times New Roman" pitchFamily="18" charset="0"/>
              </a:rPr>
              <a:t>ANN </a:t>
            </a:r>
            <a:r>
              <a:rPr lang="en-IN" sz="2000" dirty="0">
                <a:latin typeface="Times New Roman" pitchFamily="18" charset="0"/>
                <a:cs typeface="Times New Roman" pitchFamily="18" charset="0"/>
              </a:rPr>
              <a:t>uses </a:t>
            </a:r>
            <a:r>
              <a:rPr lang="en-IN" sz="2000" dirty="0" smtClean="0">
                <a:latin typeface="Times New Roman" pitchFamily="18" charset="0"/>
                <a:cs typeface="Times New Roman" pitchFamily="18" charset="0"/>
              </a:rPr>
              <a:t>algorithm </a:t>
            </a:r>
            <a:r>
              <a:rPr lang="en-IN" sz="2000" dirty="0">
                <a:latin typeface="Times New Roman" pitchFamily="18" charset="0"/>
                <a:cs typeface="Times New Roman" pitchFamily="18" charset="0"/>
              </a:rPr>
              <a:t>for Learning. </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07933024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908" y="188640"/>
            <a:ext cx="8681087" cy="1143000"/>
          </a:xfrm>
        </p:spPr>
        <p:txBody>
          <a:bodyPr>
            <a:normAutofit/>
          </a:bodyPr>
          <a:lstStyle/>
          <a:p>
            <a:pPr algn="ctr"/>
            <a:r>
              <a:rPr lang="en-IN" sz="4000" b="1" dirty="0"/>
              <a:t>System </a:t>
            </a:r>
            <a:r>
              <a:rPr lang="en-IN" sz="4000" b="1" dirty="0" smtClean="0"/>
              <a:t>Architecture</a:t>
            </a:r>
            <a:r>
              <a:rPr lang="en-US" sz="4000" b="1" dirty="0" smtClean="0"/>
              <a:t>:</a:t>
            </a:r>
            <a:endParaRPr lang="en-US" sz="4000" b="1" dirty="0"/>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10036" y="1556792"/>
            <a:ext cx="5852709" cy="4248472"/>
          </a:xfrm>
          <a:prstGeom prst="rect">
            <a:avLst/>
          </a:prstGeom>
          <a:noFill/>
          <a:ln>
            <a:noFill/>
          </a:ln>
        </p:spPr>
      </p:pic>
      <p:sp>
        <p:nvSpPr>
          <p:cNvPr id="5" name="Rectangle 4"/>
          <p:cNvSpPr/>
          <p:nvPr/>
        </p:nvSpPr>
        <p:spPr>
          <a:xfrm>
            <a:off x="2566020" y="5906888"/>
            <a:ext cx="8208912" cy="461665"/>
          </a:xfrm>
          <a:prstGeom prst="rect">
            <a:avLst/>
          </a:prstGeom>
        </p:spPr>
        <p:txBody>
          <a:bodyPr wrap="square">
            <a:spAutoFit/>
          </a:bodyPr>
          <a:lstStyle/>
          <a:p>
            <a:r>
              <a:rPr lang="en-GB" dirty="0"/>
              <a:t>Proposed feed forward network architecture</a:t>
            </a:r>
          </a:p>
        </p:txBody>
      </p:sp>
    </p:spTree>
    <p:extLst>
      <p:ext uri="{BB962C8B-B14F-4D97-AF65-F5344CB8AC3E}">
        <p14:creationId xmlns:p14="http://schemas.microsoft.com/office/powerpoint/2010/main" val="387747268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3"/>
          </p:nvPr>
        </p:nvSpPr>
        <p:spPr>
          <a:xfrm>
            <a:off x="1485900" y="313088"/>
            <a:ext cx="8532178" cy="1288349"/>
          </a:xfrm>
        </p:spPr>
        <p:txBody>
          <a:bodyPr>
            <a:normAutofit/>
          </a:bodyPr>
          <a:lstStyle/>
          <a:p>
            <a:pPr algn="ctr"/>
            <a:r>
              <a:rPr lang="en-IN" sz="3600" b="1" dirty="0"/>
              <a:t>System Architecture</a:t>
            </a:r>
            <a:endParaRPr lang="en-IN"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94" y="1124744"/>
            <a:ext cx="9735362"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85835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1052736"/>
            <a:ext cx="10449713" cy="5112568"/>
          </a:xfrm>
        </p:spPr>
        <p:txBody>
          <a:bodyPr/>
          <a:lstStyle/>
          <a:p>
            <a:pPr lvl="0" algn="l"/>
            <a:r>
              <a:rPr lang="en-US" sz="1800" dirty="0">
                <a:solidFill>
                  <a:schemeClr val="tx1"/>
                </a:solidFill>
                <a:effectLst>
                  <a:reflection blurRad="6350" endPos="0" dir="5400000" sy="-100000" algn="bl" rotWithShape="0"/>
                </a:effectLst>
                <a:latin typeface="Arial" pitchFamily="34" charset="0"/>
                <a:cs typeface="Arial" pitchFamily="34" charset="0"/>
              </a:rPr>
              <a:t>User</a:t>
            </a: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t>
            </a:r>
            <a:r>
              <a:rPr lang="en-US" sz="1800" b="0" dirty="0">
                <a:solidFill>
                  <a:schemeClr val="tx1"/>
                </a:solidFill>
                <a:effectLst>
                  <a:reflection blurRad="6350" endPos="0" dir="5400000" sy="-100000" algn="bl" rotWithShape="0"/>
                </a:effectLst>
                <a:latin typeface="Arial" pitchFamily="34" charset="0"/>
                <a:cs typeface="Arial" pitchFamily="34" charset="0"/>
              </a:rPr>
              <a:t>In this block, user will open the OCR for recognition of image.</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dirty="0">
                <a:solidFill>
                  <a:schemeClr val="tx1"/>
                </a:solidFill>
                <a:effectLst>
                  <a:reflection blurRad="6350" endPos="0" dir="5400000" sy="-100000" algn="bl" rotWithShape="0"/>
                </a:effectLst>
                <a:latin typeface="Arial" pitchFamily="34" charset="0"/>
                <a:cs typeface="Arial" pitchFamily="34" charset="0"/>
              </a:rPr>
              <a:t>Scan Image:</a:t>
            </a:r>
            <a:r>
              <a:rPr lang="en-IN" sz="1800" dirty="0">
                <a:solidFill>
                  <a:schemeClr val="tx1"/>
                </a:solidFill>
                <a:effectLst>
                  <a:reflection blurRad="6350" endPos="0" dir="5400000" sy="-100000" algn="bl" rotWithShape="0"/>
                </a:effectLst>
                <a:latin typeface="Arial" pitchFamily="34" charset="0"/>
                <a:cs typeface="Arial" pitchFamily="34" charset="0"/>
              </a:rPr>
              <a:t/>
            </a:r>
            <a:br>
              <a:rPr lang="en-IN" sz="180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User will scan the image of document and upload into the OCR.</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dirty="0">
                <a:solidFill>
                  <a:schemeClr val="tx1"/>
                </a:solidFill>
                <a:effectLst>
                  <a:reflection blurRad="6350" endPos="0" dir="5400000" sy="-100000" algn="bl" rotWithShape="0"/>
                </a:effectLst>
                <a:latin typeface="Arial" pitchFamily="34" charset="0"/>
                <a:cs typeface="Arial" pitchFamily="34" charset="0"/>
              </a:rPr>
              <a:t>Pre-Processing</a:t>
            </a:r>
            <a:r>
              <a:rPr lang="en-US" sz="1800" b="0" dirty="0">
                <a:solidFill>
                  <a:schemeClr val="tx1"/>
                </a:solidFill>
                <a:effectLst>
                  <a:reflection blurRad="6350" endPos="0" dir="5400000" sy="-100000" algn="bl" rotWithShape="0"/>
                </a:effectLst>
                <a:latin typeface="Arial" pitchFamily="34" charset="0"/>
                <a:cs typeface="Arial" pitchFamily="34" charset="0"/>
              </a:rPr>
              <a:t>:</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In this block Pre-processing process is start. It consists of digitization, noise removal  and boundary detection of the digitized character matrix.</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r>
            <a:br>
              <a:rPr lang="en-US" sz="1800" b="0" dirty="0">
                <a:solidFill>
                  <a:schemeClr val="tx1"/>
                </a:solidFill>
                <a:effectLst>
                  <a:reflection blurRad="6350" endPos="0" dir="5400000" sy="-100000" algn="bl" rotWithShape="0"/>
                </a:effectLst>
                <a:latin typeface="Arial" pitchFamily="34" charset="0"/>
                <a:cs typeface="Arial" pitchFamily="34" charset="0"/>
              </a:rPr>
            </a:br>
            <a:r>
              <a:rPr lang="en-US" sz="1800" dirty="0">
                <a:solidFill>
                  <a:schemeClr val="tx1"/>
                </a:solidFill>
                <a:effectLst>
                  <a:reflection blurRad="6350" endPos="0" dir="5400000" sy="-100000" algn="bl" rotWithShape="0"/>
                </a:effectLst>
                <a:latin typeface="Arial" pitchFamily="34" charset="0"/>
                <a:cs typeface="Arial" pitchFamily="34" charset="0"/>
              </a:rPr>
              <a:t>Neural Network</a:t>
            </a:r>
            <a:r>
              <a:rPr lang="en-US" sz="1800" b="0" dirty="0">
                <a:solidFill>
                  <a:schemeClr val="tx1"/>
                </a:solidFill>
                <a:effectLst>
                  <a:reflection blurRad="6350" endPos="0" dir="5400000" sy="-100000" algn="bl" rotWithShape="0"/>
                </a:effectLst>
                <a:latin typeface="Arial" pitchFamily="34" charset="0"/>
                <a:cs typeface="Arial" pitchFamily="34" charset="0"/>
              </a:rPr>
              <a:t>:</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After Pre-processing we get character matrix, which is further </a:t>
            </a:r>
            <a:r>
              <a:rPr lang="en-US" sz="1800" b="0" dirty="0" smtClean="0">
                <a:solidFill>
                  <a:schemeClr val="tx1"/>
                </a:solidFill>
                <a:effectLst>
                  <a:reflection blurRad="6350" endPos="0" dir="5400000" sy="-100000" algn="bl" rotWithShape="0"/>
                </a:effectLst>
                <a:latin typeface="Arial" pitchFamily="34" charset="0"/>
                <a:cs typeface="Arial" pitchFamily="34" charset="0"/>
              </a:rPr>
              <a:t>given </a:t>
            </a:r>
            <a:r>
              <a:rPr lang="en-US" sz="1800" b="0" dirty="0">
                <a:solidFill>
                  <a:schemeClr val="tx1"/>
                </a:solidFill>
                <a:effectLst>
                  <a:reflection blurRad="6350" endPos="0" dir="5400000" sy="-100000" algn="bl" rotWithShape="0"/>
                </a:effectLst>
                <a:latin typeface="Arial" pitchFamily="34" charset="0"/>
                <a:cs typeface="Arial" pitchFamily="34" charset="0"/>
              </a:rPr>
              <a:t>to Neural Network.</a:t>
            </a:r>
            <a:r>
              <a:rPr lang="en-IN" sz="1800" b="0" dirty="0">
                <a:solidFill>
                  <a:schemeClr val="tx1"/>
                </a:solidFill>
                <a:effectLst>
                  <a:reflection blurRad="6350" endPos="0" dir="5400000" sy="-100000" algn="bl" rotWithShape="0"/>
                </a:effectLst>
                <a:latin typeface="Arial" pitchFamily="34" charset="0"/>
                <a:cs typeface="Arial" pitchFamily="34" charset="0"/>
              </a:rPr>
              <a:t>  </a:t>
            </a:r>
            <a:r>
              <a:rPr lang="en-US" sz="1800" b="0" dirty="0">
                <a:solidFill>
                  <a:schemeClr val="tx1"/>
                </a:solidFill>
                <a:effectLst>
                  <a:reflection blurRad="6350" endPos="0" dir="5400000" sy="-100000" algn="bl" rotWithShape="0"/>
                </a:effectLst>
                <a:latin typeface="Arial" pitchFamily="34" charset="0"/>
                <a:cs typeface="Arial" pitchFamily="34" charset="0"/>
              </a:rPr>
              <a:t>Neural Network recognized for each and every character based on its trained database.</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r>
            <a:br>
              <a:rPr lang="en-US" sz="1800" b="0" dirty="0">
                <a:solidFill>
                  <a:schemeClr val="tx1"/>
                </a:solidFill>
                <a:effectLst>
                  <a:reflection blurRad="6350" endPos="0" dir="5400000" sy="-100000" algn="bl" rotWithShape="0"/>
                </a:effectLst>
                <a:latin typeface="Arial" pitchFamily="34" charset="0"/>
                <a:cs typeface="Arial" pitchFamily="34" charset="0"/>
              </a:rPr>
            </a:br>
            <a:r>
              <a:rPr lang="en-US" sz="1800" dirty="0">
                <a:solidFill>
                  <a:schemeClr val="tx1"/>
                </a:solidFill>
                <a:effectLst>
                  <a:reflection blurRad="6350" endPos="0" dir="5400000" sy="-100000" algn="bl" rotWithShape="0"/>
                </a:effectLst>
                <a:latin typeface="Arial" pitchFamily="34" charset="0"/>
                <a:cs typeface="Arial" pitchFamily="34" charset="0"/>
              </a:rPr>
              <a:t>Display Text:</a:t>
            </a:r>
            <a:r>
              <a:rPr lang="en-IN" sz="1800" dirty="0">
                <a:solidFill>
                  <a:schemeClr val="tx1"/>
                </a:solidFill>
                <a:effectLst>
                  <a:reflection blurRad="6350" endPos="0" dir="5400000" sy="-100000" algn="bl" rotWithShape="0"/>
                </a:effectLst>
                <a:latin typeface="Arial" pitchFamily="34" charset="0"/>
                <a:cs typeface="Arial" pitchFamily="34" charset="0"/>
              </a:rPr>
              <a:t/>
            </a:r>
            <a:br>
              <a:rPr lang="en-IN" sz="180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In this block, recognized character in display on screen that can be edited or saved.</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US" sz="1800" b="0" dirty="0">
                <a:solidFill>
                  <a:schemeClr val="tx1"/>
                </a:solidFill>
                <a:effectLst>
                  <a:reflection blurRad="6350" endPos="0" dir="5400000" sy="-100000" algn="bl" rotWithShape="0"/>
                </a:effectLst>
                <a:latin typeface="Arial" pitchFamily="34" charset="0"/>
                <a:cs typeface="Arial" pitchFamily="34" charset="0"/>
              </a:rPr>
              <a:t> </a:t>
            </a: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r>
              <a:rPr lang="en-IN" sz="1800" b="0" dirty="0">
                <a:solidFill>
                  <a:schemeClr val="tx1"/>
                </a:solidFill>
                <a:effectLst>
                  <a:reflection blurRad="6350" endPos="0" dir="5400000" sy="-100000" algn="bl" rotWithShape="0"/>
                </a:effectLst>
                <a:latin typeface="Arial" pitchFamily="34" charset="0"/>
                <a:cs typeface="Arial" pitchFamily="34" charset="0"/>
              </a:rPr>
              <a:t/>
            </a:r>
            <a:br>
              <a:rPr lang="en-IN" sz="1800" b="0" dirty="0">
                <a:solidFill>
                  <a:schemeClr val="tx1"/>
                </a:solidFill>
                <a:effectLst>
                  <a:reflection blurRad="6350" endPos="0" dir="5400000" sy="-100000" algn="bl" rotWithShape="0"/>
                </a:effectLst>
                <a:latin typeface="Arial" pitchFamily="34" charset="0"/>
                <a:cs typeface="Arial" pitchFamily="34" charset="0"/>
              </a:rPr>
            </a:br>
            <a:endParaRPr lang="en-IN" sz="1800" b="0" dirty="0">
              <a:solidFill>
                <a:schemeClr val="tx1"/>
              </a:solidFill>
              <a:effectLst>
                <a:reflection blurRad="6350" endPos="0" dir="5400000" sy="-100000" algn="bl" rotWithShape="0"/>
              </a:effectLst>
              <a:latin typeface="Arial" pitchFamily="34" charset="0"/>
              <a:cs typeface="Arial" pitchFamily="34" charset="0"/>
            </a:endParaRPr>
          </a:p>
        </p:txBody>
      </p:sp>
      <p:sp>
        <p:nvSpPr>
          <p:cNvPr id="3" name="Content Placeholder 2"/>
          <p:cNvSpPr>
            <a:spLocks noGrp="1"/>
          </p:cNvSpPr>
          <p:nvPr>
            <p:ph sz="quarter" idx="13"/>
          </p:nvPr>
        </p:nvSpPr>
        <p:spPr>
          <a:xfrm>
            <a:off x="1557908" y="260648"/>
            <a:ext cx="8532178" cy="897280"/>
          </a:xfrm>
        </p:spPr>
        <p:txBody>
          <a:bodyPr>
            <a:normAutofit/>
          </a:bodyPr>
          <a:lstStyle/>
          <a:p>
            <a:pPr algn="ctr"/>
            <a:r>
              <a:rPr lang="en-IN" sz="3200" b="1" dirty="0"/>
              <a:t>System Architecture</a:t>
            </a:r>
            <a:endParaRPr lang="en-IN" sz="3200" dirty="0"/>
          </a:p>
        </p:txBody>
      </p:sp>
    </p:spTree>
    <p:extLst>
      <p:ext uri="{BB962C8B-B14F-4D97-AF65-F5344CB8AC3E}">
        <p14:creationId xmlns:p14="http://schemas.microsoft.com/office/powerpoint/2010/main" val="42681209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1F67ECFE-860F-444D-8D8E-9D580EC4209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Slipstream</Template>
  <TotalTime>549</TotalTime>
  <Words>436</Words>
  <Application>Microsoft Office PowerPoint</Application>
  <PresentationFormat>Custom</PresentationFormat>
  <Paragraphs>128</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Slipstream</vt:lpstr>
      <vt:lpstr>OCR (Optical Character Recognition  USING NEURAL NETWORK) </vt:lpstr>
      <vt:lpstr>Abstract</vt:lpstr>
      <vt:lpstr>Introduction:</vt:lpstr>
      <vt:lpstr>Problem Statement:</vt:lpstr>
      <vt:lpstr>Existing System:</vt:lpstr>
      <vt:lpstr>Proposed System:</vt:lpstr>
      <vt:lpstr>System Architecture:</vt:lpstr>
      <vt:lpstr>PowerPoint Presentation</vt:lpstr>
      <vt:lpstr>User :   In this block, user will open the OCR for recognition of image.   Scan Image:  User will scan the image of document and upload into the OCR.   Pre-Processing:              In this block Pre-processing process is start. It consists of digitization, noise removal  and boundary detection of the digitized character matrix.  Neural Network:  After Pre-processing we get character matrix, which is further given to Neural Network.  Neural Network recognized for each and every character based on its trained database.  Display Text:  In this block, recognized character in display on screen that can be edited or saved.      </vt:lpstr>
      <vt:lpstr>Methodology Used:</vt:lpstr>
      <vt:lpstr>PowerPoint Presentation</vt:lpstr>
      <vt:lpstr>PowerPoint Presentation</vt:lpstr>
      <vt:lpstr>PowerPoint Presentation</vt:lpstr>
      <vt:lpstr>PowerPoint Presentation</vt:lpstr>
      <vt:lpstr>PowerPoint Presentation</vt:lpstr>
      <vt:lpstr>Designs:</vt:lpstr>
      <vt:lpstr>Designs:</vt:lpstr>
      <vt:lpstr>Designs:</vt:lpstr>
      <vt:lpstr>PowerPoint Presentation</vt:lpstr>
      <vt:lpstr>Hardware Requirements Processor type    : Pentium III-compatible processor or faster. Processor speed : Minimum:1.0 GHz, Recommended : 2.0 GHz or faster RAM                  : 512 MB or more HARD DISK       : 20GB or more Monitor               : VGA or higher resolution 800x600 or higher resolution  Software Requirements Operating system  : Windows 8 and above Front End              : Asp.Net 2.0 Coding languages      : Visual C sharp.Net Back end                    : SQL server 2013       </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(Optical Character Recognization)</dc:title>
  <dc:creator>User</dc:creator>
  <cp:lastModifiedBy>rupesh</cp:lastModifiedBy>
  <cp:revision>57</cp:revision>
  <dcterms:created xsi:type="dcterms:W3CDTF">2016-09-27T04:41:46Z</dcterms:created>
  <dcterms:modified xsi:type="dcterms:W3CDTF">2021-05-29T02:10:53Z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