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0" r:id="rId3"/>
    <p:sldId id="265" r:id="rId4"/>
    <p:sldId id="264" r:id="rId5"/>
    <p:sldId id="268" r:id="rId6"/>
    <p:sldId id="266" r:id="rId7"/>
    <p:sldId id="272" r:id="rId8"/>
    <p:sldId id="269" r:id="rId9"/>
    <p:sldId id="270" r:id="rId10"/>
    <p:sldId id="271" r:id="rId11"/>
    <p:sldId id="273" r:id="rId12"/>
    <p:sldId id="274" r:id="rId13"/>
    <p:sldId id="275" r:id="rId14"/>
    <p:sldId id="277" r:id="rId15"/>
    <p:sldId id="278" r:id="rId16"/>
    <p:sldId id="279" r:id="rId17"/>
    <p:sldId id="276" r:id="rId18"/>
    <p:sldId id="281" r:id="rId19"/>
    <p:sldId id="285" r:id="rId20"/>
    <p:sldId id="282" r:id="rId21"/>
    <p:sldId id="283" r:id="rId22"/>
    <p:sldId id="284" r:id="rId23"/>
    <p:sldId id="280" r:id="rId24"/>
    <p:sldId id="286" r:id="rId25"/>
    <p:sldId id="288" r:id="rId26"/>
  </p:sldIdLst>
  <p:sldSz cx="10693400" cy="7562850"/>
  <p:notesSz cx="10693400" cy="7562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710" y="3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tx1"/>
                </a:solidFill>
                <a:latin typeface="Arial"/>
                <a:cs typeface="Arial"/>
              </a:defRPr>
            </a:lvl1pPr>
          </a:lstStyle>
          <a:p>
            <a:pPr marL="12700">
              <a:lnSpc>
                <a:spcPct val="100000"/>
              </a:lnSpc>
              <a:spcBef>
                <a:spcPts val="114"/>
              </a:spcBef>
            </a:pPr>
            <a:r>
              <a:rPr spc="130" dirty="0"/>
              <a:t>9/30/2022</a:t>
            </a:r>
          </a:p>
        </p:txBody>
      </p:sp>
      <p:sp>
        <p:nvSpPr>
          <p:cNvPr id="5" name="Holder 5"/>
          <p:cNvSpPr>
            <a:spLocks noGrp="1"/>
          </p:cNvSpPr>
          <p:nvPr>
            <p:ph type="dt" sz="half" idx="6"/>
          </p:nvPr>
        </p:nvSpPr>
        <p:spPr/>
        <p:txBody>
          <a:bodyPr lIns="0" tIns="0" rIns="0" bIns="0"/>
          <a:lstStyle>
            <a:lvl1pPr>
              <a:defRPr sz="1200" b="1" i="0">
                <a:solidFill>
                  <a:schemeClr val="tx1"/>
                </a:solidFill>
                <a:latin typeface="Arial"/>
                <a:cs typeface="Arial"/>
              </a:defRPr>
            </a:lvl1pPr>
          </a:lstStyle>
          <a:p>
            <a:pPr marL="1438910" marR="5080" indent="-1426845">
              <a:lnSpc>
                <a:spcPct val="101699"/>
              </a:lnSpc>
              <a:spcBef>
                <a:spcPts val="90"/>
              </a:spcBef>
            </a:pPr>
            <a:r>
              <a:rPr spc="15" dirty="0"/>
              <a:t>Emotion</a:t>
            </a:r>
            <a:r>
              <a:rPr spc="-40" dirty="0"/>
              <a:t> </a:t>
            </a:r>
            <a:r>
              <a:rPr spc="25" dirty="0"/>
              <a:t>Prediction</a:t>
            </a:r>
            <a:r>
              <a:rPr spc="-50" dirty="0"/>
              <a:t> </a:t>
            </a:r>
            <a:r>
              <a:rPr spc="20" dirty="0"/>
              <a:t>On</a:t>
            </a:r>
            <a:r>
              <a:rPr spc="-35" dirty="0"/>
              <a:t> </a:t>
            </a:r>
            <a:r>
              <a:rPr spc="45" dirty="0"/>
              <a:t>Twitter</a:t>
            </a:r>
            <a:r>
              <a:rPr spc="-35" dirty="0"/>
              <a:t> </a:t>
            </a:r>
            <a:r>
              <a:rPr spc="50" dirty="0"/>
              <a:t>Data</a:t>
            </a:r>
            <a:r>
              <a:rPr spc="-50" dirty="0"/>
              <a:t> </a:t>
            </a:r>
            <a:r>
              <a:rPr spc="-20" dirty="0"/>
              <a:t>Using</a:t>
            </a:r>
            <a:r>
              <a:rPr spc="-40" dirty="0"/>
              <a:t> </a:t>
            </a:r>
            <a:r>
              <a:rPr spc="-35" dirty="0"/>
              <a:t>NLP  </a:t>
            </a:r>
            <a:r>
              <a:rPr spc="45" dirty="0"/>
              <a:t>(PG-DAI)</a:t>
            </a:r>
          </a:p>
        </p:txBody>
      </p:sp>
      <p:sp>
        <p:nvSpPr>
          <p:cNvPr id="6" name="Holder 6"/>
          <p:cNvSpPr>
            <a:spLocks noGrp="1"/>
          </p:cNvSpPr>
          <p:nvPr>
            <p:ph type="sldNum" sz="quarter" idx="7"/>
          </p:nvPr>
        </p:nvSpPr>
        <p:spPr/>
        <p:txBody>
          <a:bodyPr lIns="0" tIns="0" rIns="0" bIns="0"/>
          <a:lstStyle>
            <a:lvl1pPr>
              <a:defRPr sz="1600" b="0" i="0">
                <a:solidFill>
                  <a:srgbClr val="1F1C50"/>
                </a:solidFill>
                <a:latin typeface="Arial"/>
                <a:cs typeface="Arial"/>
              </a:defRPr>
            </a:lvl1pPr>
          </a:lstStyle>
          <a:p>
            <a:pPr marL="38100">
              <a:lnSpc>
                <a:spcPct val="100000"/>
              </a:lnSpc>
              <a:spcBef>
                <a:spcPts val="114"/>
              </a:spcBef>
            </a:pPr>
            <a:fld id="{81D60167-4931-47E6-BA6A-407CBD079E47}" type="slidenum">
              <a:rPr spc="-400" dirty="0"/>
              <a:t>‹#›</a:t>
            </a:fld>
            <a:endParaRPr spc="-4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1F1C5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550" b="0" i="0">
                <a:solidFill>
                  <a:srgbClr val="1F1C5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tx1"/>
                </a:solidFill>
                <a:latin typeface="Arial"/>
                <a:cs typeface="Arial"/>
              </a:defRPr>
            </a:lvl1pPr>
          </a:lstStyle>
          <a:p>
            <a:pPr marL="12700">
              <a:lnSpc>
                <a:spcPct val="100000"/>
              </a:lnSpc>
              <a:spcBef>
                <a:spcPts val="114"/>
              </a:spcBef>
            </a:pPr>
            <a:r>
              <a:rPr spc="130" dirty="0"/>
              <a:t>9/30/2022</a:t>
            </a:r>
          </a:p>
        </p:txBody>
      </p:sp>
      <p:sp>
        <p:nvSpPr>
          <p:cNvPr id="5" name="Holder 5"/>
          <p:cNvSpPr>
            <a:spLocks noGrp="1"/>
          </p:cNvSpPr>
          <p:nvPr>
            <p:ph type="dt" sz="half" idx="6"/>
          </p:nvPr>
        </p:nvSpPr>
        <p:spPr/>
        <p:txBody>
          <a:bodyPr lIns="0" tIns="0" rIns="0" bIns="0"/>
          <a:lstStyle>
            <a:lvl1pPr>
              <a:defRPr sz="1200" b="1" i="0">
                <a:solidFill>
                  <a:schemeClr val="tx1"/>
                </a:solidFill>
                <a:latin typeface="Arial"/>
                <a:cs typeface="Arial"/>
              </a:defRPr>
            </a:lvl1pPr>
          </a:lstStyle>
          <a:p>
            <a:pPr marL="1438910" marR="5080" indent="-1426845">
              <a:lnSpc>
                <a:spcPct val="101699"/>
              </a:lnSpc>
              <a:spcBef>
                <a:spcPts val="90"/>
              </a:spcBef>
            </a:pPr>
            <a:r>
              <a:rPr spc="15" dirty="0"/>
              <a:t>Emotion</a:t>
            </a:r>
            <a:r>
              <a:rPr spc="-40" dirty="0"/>
              <a:t> </a:t>
            </a:r>
            <a:r>
              <a:rPr spc="25" dirty="0"/>
              <a:t>Prediction</a:t>
            </a:r>
            <a:r>
              <a:rPr spc="-50" dirty="0"/>
              <a:t> </a:t>
            </a:r>
            <a:r>
              <a:rPr spc="20" dirty="0"/>
              <a:t>On</a:t>
            </a:r>
            <a:r>
              <a:rPr spc="-35" dirty="0"/>
              <a:t> </a:t>
            </a:r>
            <a:r>
              <a:rPr spc="45" dirty="0"/>
              <a:t>Twitter</a:t>
            </a:r>
            <a:r>
              <a:rPr spc="-35" dirty="0"/>
              <a:t> </a:t>
            </a:r>
            <a:r>
              <a:rPr spc="50" dirty="0"/>
              <a:t>Data</a:t>
            </a:r>
            <a:r>
              <a:rPr spc="-50" dirty="0"/>
              <a:t> </a:t>
            </a:r>
            <a:r>
              <a:rPr spc="-20" dirty="0"/>
              <a:t>Using</a:t>
            </a:r>
            <a:r>
              <a:rPr spc="-40" dirty="0"/>
              <a:t> </a:t>
            </a:r>
            <a:r>
              <a:rPr spc="-35" dirty="0"/>
              <a:t>NLP  </a:t>
            </a:r>
            <a:r>
              <a:rPr spc="45" dirty="0"/>
              <a:t>(PG-DAI)</a:t>
            </a:r>
          </a:p>
        </p:txBody>
      </p:sp>
      <p:sp>
        <p:nvSpPr>
          <p:cNvPr id="6" name="Holder 6"/>
          <p:cNvSpPr>
            <a:spLocks noGrp="1"/>
          </p:cNvSpPr>
          <p:nvPr>
            <p:ph type="sldNum" sz="quarter" idx="7"/>
          </p:nvPr>
        </p:nvSpPr>
        <p:spPr/>
        <p:txBody>
          <a:bodyPr lIns="0" tIns="0" rIns="0" bIns="0"/>
          <a:lstStyle>
            <a:lvl1pPr>
              <a:defRPr sz="1600" b="0" i="0">
                <a:solidFill>
                  <a:srgbClr val="1F1C50"/>
                </a:solidFill>
                <a:latin typeface="Arial"/>
                <a:cs typeface="Arial"/>
              </a:defRPr>
            </a:lvl1pPr>
          </a:lstStyle>
          <a:p>
            <a:pPr marL="38100">
              <a:lnSpc>
                <a:spcPct val="100000"/>
              </a:lnSpc>
              <a:spcBef>
                <a:spcPts val="114"/>
              </a:spcBef>
            </a:pPr>
            <a:fld id="{81D60167-4931-47E6-BA6A-407CBD079E47}" type="slidenum">
              <a:rPr spc="-400" dirty="0"/>
              <a:t>‹#›</a:t>
            </a:fld>
            <a:endParaRPr spc="-4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1F1C50"/>
                </a:solidFill>
                <a:latin typeface="Trebuchet MS"/>
                <a:cs typeface="Trebuchet MS"/>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tx1"/>
                </a:solidFill>
                <a:latin typeface="Arial"/>
                <a:cs typeface="Arial"/>
              </a:defRPr>
            </a:lvl1pPr>
          </a:lstStyle>
          <a:p>
            <a:pPr marL="12700">
              <a:lnSpc>
                <a:spcPct val="100000"/>
              </a:lnSpc>
              <a:spcBef>
                <a:spcPts val="114"/>
              </a:spcBef>
            </a:pPr>
            <a:r>
              <a:rPr spc="130" dirty="0"/>
              <a:t>9/30/2022</a:t>
            </a:r>
          </a:p>
        </p:txBody>
      </p:sp>
      <p:sp>
        <p:nvSpPr>
          <p:cNvPr id="6" name="Holder 6"/>
          <p:cNvSpPr>
            <a:spLocks noGrp="1"/>
          </p:cNvSpPr>
          <p:nvPr>
            <p:ph type="dt" sz="half" idx="6"/>
          </p:nvPr>
        </p:nvSpPr>
        <p:spPr/>
        <p:txBody>
          <a:bodyPr lIns="0" tIns="0" rIns="0" bIns="0"/>
          <a:lstStyle>
            <a:lvl1pPr>
              <a:defRPr sz="1200" b="1" i="0">
                <a:solidFill>
                  <a:schemeClr val="tx1"/>
                </a:solidFill>
                <a:latin typeface="Arial"/>
                <a:cs typeface="Arial"/>
              </a:defRPr>
            </a:lvl1pPr>
          </a:lstStyle>
          <a:p>
            <a:pPr marL="1438910" marR="5080" indent="-1426845">
              <a:lnSpc>
                <a:spcPct val="101699"/>
              </a:lnSpc>
              <a:spcBef>
                <a:spcPts val="90"/>
              </a:spcBef>
            </a:pPr>
            <a:r>
              <a:rPr spc="15" dirty="0"/>
              <a:t>Emotion</a:t>
            </a:r>
            <a:r>
              <a:rPr spc="-40" dirty="0"/>
              <a:t> </a:t>
            </a:r>
            <a:r>
              <a:rPr spc="25" dirty="0"/>
              <a:t>Prediction</a:t>
            </a:r>
            <a:r>
              <a:rPr spc="-50" dirty="0"/>
              <a:t> </a:t>
            </a:r>
            <a:r>
              <a:rPr spc="20" dirty="0"/>
              <a:t>On</a:t>
            </a:r>
            <a:r>
              <a:rPr spc="-35" dirty="0"/>
              <a:t> </a:t>
            </a:r>
            <a:r>
              <a:rPr spc="45" dirty="0"/>
              <a:t>Twitter</a:t>
            </a:r>
            <a:r>
              <a:rPr spc="-35" dirty="0"/>
              <a:t> </a:t>
            </a:r>
            <a:r>
              <a:rPr spc="50" dirty="0"/>
              <a:t>Data</a:t>
            </a:r>
            <a:r>
              <a:rPr spc="-50" dirty="0"/>
              <a:t> </a:t>
            </a:r>
            <a:r>
              <a:rPr spc="-20" dirty="0"/>
              <a:t>Using</a:t>
            </a:r>
            <a:r>
              <a:rPr spc="-40" dirty="0"/>
              <a:t> </a:t>
            </a:r>
            <a:r>
              <a:rPr spc="-35" dirty="0"/>
              <a:t>NLP  </a:t>
            </a:r>
            <a:r>
              <a:rPr spc="45" dirty="0"/>
              <a:t>(PG-DAI)</a:t>
            </a:r>
          </a:p>
        </p:txBody>
      </p:sp>
      <p:sp>
        <p:nvSpPr>
          <p:cNvPr id="7" name="Holder 7"/>
          <p:cNvSpPr>
            <a:spLocks noGrp="1"/>
          </p:cNvSpPr>
          <p:nvPr>
            <p:ph type="sldNum" sz="quarter" idx="7"/>
          </p:nvPr>
        </p:nvSpPr>
        <p:spPr/>
        <p:txBody>
          <a:bodyPr lIns="0" tIns="0" rIns="0" bIns="0"/>
          <a:lstStyle>
            <a:lvl1pPr>
              <a:defRPr sz="1600" b="0" i="0">
                <a:solidFill>
                  <a:srgbClr val="1F1C50"/>
                </a:solidFill>
                <a:latin typeface="Arial"/>
                <a:cs typeface="Arial"/>
              </a:defRPr>
            </a:lvl1pPr>
          </a:lstStyle>
          <a:p>
            <a:pPr marL="38100">
              <a:lnSpc>
                <a:spcPct val="100000"/>
              </a:lnSpc>
              <a:spcBef>
                <a:spcPts val="114"/>
              </a:spcBef>
            </a:pPr>
            <a:fld id="{81D60167-4931-47E6-BA6A-407CBD079E47}" type="slidenum">
              <a:rPr spc="-400" dirty="0"/>
              <a:t>‹#›</a:t>
            </a:fld>
            <a:endParaRPr spc="-4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1F1C5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tx1"/>
                </a:solidFill>
                <a:latin typeface="Arial"/>
                <a:cs typeface="Arial"/>
              </a:defRPr>
            </a:lvl1pPr>
          </a:lstStyle>
          <a:p>
            <a:pPr marL="12700">
              <a:lnSpc>
                <a:spcPct val="100000"/>
              </a:lnSpc>
              <a:spcBef>
                <a:spcPts val="114"/>
              </a:spcBef>
            </a:pPr>
            <a:r>
              <a:rPr spc="130" dirty="0"/>
              <a:t>9/30/2022</a:t>
            </a:r>
          </a:p>
        </p:txBody>
      </p:sp>
      <p:sp>
        <p:nvSpPr>
          <p:cNvPr id="4" name="Holder 4"/>
          <p:cNvSpPr>
            <a:spLocks noGrp="1"/>
          </p:cNvSpPr>
          <p:nvPr>
            <p:ph type="dt" sz="half" idx="6"/>
          </p:nvPr>
        </p:nvSpPr>
        <p:spPr/>
        <p:txBody>
          <a:bodyPr lIns="0" tIns="0" rIns="0" bIns="0"/>
          <a:lstStyle>
            <a:lvl1pPr>
              <a:defRPr sz="1200" b="1" i="0">
                <a:solidFill>
                  <a:schemeClr val="tx1"/>
                </a:solidFill>
                <a:latin typeface="Arial"/>
                <a:cs typeface="Arial"/>
              </a:defRPr>
            </a:lvl1pPr>
          </a:lstStyle>
          <a:p>
            <a:pPr marL="1438910" marR="5080" indent="-1426845">
              <a:lnSpc>
                <a:spcPct val="101699"/>
              </a:lnSpc>
              <a:spcBef>
                <a:spcPts val="90"/>
              </a:spcBef>
            </a:pPr>
            <a:r>
              <a:rPr spc="15" dirty="0"/>
              <a:t>Emotion</a:t>
            </a:r>
            <a:r>
              <a:rPr spc="-40" dirty="0"/>
              <a:t> </a:t>
            </a:r>
            <a:r>
              <a:rPr spc="25" dirty="0"/>
              <a:t>Prediction</a:t>
            </a:r>
            <a:r>
              <a:rPr spc="-50" dirty="0"/>
              <a:t> </a:t>
            </a:r>
            <a:r>
              <a:rPr spc="20" dirty="0"/>
              <a:t>On</a:t>
            </a:r>
            <a:r>
              <a:rPr spc="-35" dirty="0"/>
              <a:t> </a:t>
            </a:r>
            <a:r>
              <a:rPr spc="45" dirty="0"/>
              <a:t>Twitter</a:t>
            </a:r>
            <a:r>
              <a:rPr spc="-35" dirty="0"/>
              <a:t> </a:t>
            </a:r>
            <a:r>
              <a:rPr spc="50" dirty="0"/>
              <a:t>Data</a:t>
            </a:r>
            <a:r>
              <a:rPr spc="-50" dirty="0"/>
              <a:t> </a:t>
            </a:r>
            <a:r>
              <a:rPr spc="-20" dirty="0"/>
              <a:t>Using</a:t>
            </a:r>
            <a:r>
              <a:rPr spc="-40" dirty="0"/>
              <a:t> </a:t>
            </a:r>
            <a:r>
              <a:rPr spc="-35" dirty="0"/>
              <a:t>NLP  </a:t>
            </a:r>
            <a:r>
              <a:rPr spc="45" dirty="0"/>
              <a:t>(PG-DAI)</a:t>
            </a:r>
          </a:p>
        </p:txBody>
      </p:sp>
      <p:sp>
        <p:nvSpPr>
          <p:cNvPr id="5" name="Holder 5"/>
          <p:cNvSpPr>
            <a:spLocks noGrp="1"/>
          </p:cNvSpPr>
          <p:nvPr>
            <p:ph type="sldNum" sz="quarter" idx="7"/>
          </p:nvPr>
        </p:nvSpPr>
        <p:spPr/>
        <p:txBody>
          <a:bodyPr lIns="0" tIns="0" rIns="0" bIns="0"/>
          <a:lstStyle>
            <a:lvl1pPr>
              <a:defRPr sz="1600" b="0" i="0">
                <a:solidFill>
                  <a:srgbClr val="1F1C50"/>
                </a:solidFill>
                <a:latin typeface="Arial"/>
                <a:cs typeface="Arial"/>
              </a:defRPr>
            </a:lvl1pPr>
          </a:lstStyle>
          <a:p>
            <a:pPr marL="38100">
              <a:lnSpc>
                <a:spcPct val="100000"/>
              </a:lnSpc>
              <a:spcBef>
                <a:spcPts val="114"/>
              </a:spcBef>
            </a:pPr>
            <a:fld id="{81D60167-4931-47E6-BA6A-407CBD079E47}" type="slidenum">
              <a:rPr spc="-400" dirty="0"/>
              <a:t>‹#›</a:t>
            </a:fld>
            <a:endParaRPr spc="-4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tx1"/>
                </a:solidFill>
                <a:latin typeface="Arial"/>
                <a:cs typeface="Arial"/>
              </a:defRPr>
            </a:lvl1pPr>
          </a:lstStyle>
          <a:p>
            <a:pPr marL="12700">
              <a:lnSpc>
                <a:spcPct val="100000"/>
              </a:lnSpc>
              <a:spcBef>
                <a:spcPts val="114"/>
              </a:spcBef>
            </a:pPr>
            <a:r>
              <a:rPr spc="130" dirty="0"/>
              <a:t>9/30/2022</a:t>
            </a:r>
          </a:p>
        </p:txBody>
      </p:sp>
      <p:sp>
        <p:nvSpPr>
          <p:cNvPr id="3" name="Holder 3"/>
          <p:cNvSpPr>
            <a:spLocks noGrp="1"/>
          </p:cNvSpPr>
          <p:nvPr>
            <p:ph type="dt" sz="half" idx="6"/>
          </p:nvPr>
        </p:nvSpPr>
        <p:spPr/>
        <p:txBody>
          <a:bodyPr lIns="0" tIns="0" rIns="0" bIns="0"/>
          <a:lstStyle>
            <a:lvl1pPr>
              <a:defRPr sz="1200" b="1" i="0">
                <a:solidFill>
                  <a:schemeClr val="tx1"/>
                </a:solidFill>
                <a:latin typeface="Arial"/>
                <a:cs typeface="Arial"/>
              </a:defRPr>
            </a:lvl1pPr>
          </a:lstStyle>
          <a:p>
            <a:pPr marL="1438910" marR="5080" indent="-1426845">
              <a:lnSpc>
                <a:spcPct val="101699"/>
              </a:lnSpc>
              <a:spcBef>
                <a:spcPts val="90"/>
              </a:spcBef>
            </a:pPr>
            <a:r>
              <a:rPr spc="15" dirty="0"/>
              <a:t>Emotion</a:t>
            </a:r>
            <a:r>
              <a:rPr spc="-40" dirty="0"/>
              <a:t> </a:t>
            </a:r>
            <a:r>
              <a:rPr spc="25" dirty="0"/>
              <a:t>Prediction</a:t>
            </a:r>
            <a:r>
              <a:rPr spc="-50" dirty="0"/>
              <a:t> </a:t>
            </a:r>
            <a:r>
              <a:rPr spc="20" dirty="0"/>
              <a:t>On</a:t>
            </a:r>
            <a:r>
              <a:rPr spc="-35" dirty="0"/>
              <a:t> </a:t>
            </a:r>
            <a:r>
              <a:rPr spc="45" dirty="0"/>
              <a:t>Twitter</a:t>
            </a:r>
            <a:r>
              <a:rPr spc="-35" dirty="0"/>
              <a:t> </a:t>
            </a:r>
            <a:r>
              <a:rPr spc="50" dirty="0"/>
              <a:t>Data</a:t>
            </a:r>
            <a:r>
              <a:rPr spc="-50" dirty="0"/>
              <a:t> </a:t>
            </a:r>
            <a:r>
              <a:rPr spc="-20" dirty="0"/>
              <a:t>Using</a:t>
            </a:r>
            <a:r>
              <a:rPr spc="-40" dirty="0"/>
              <a:t> </a:t>
            </a:r>
            <a:r>
              <a:rPr spc="-35" dirty="0"/>
              <a:t>NLP  </a:t>
            </a:r>
            <a:r>
              <a:rPr spc="45" dirty="0"/>
              <a:t>(PG-DAI)</a:t>
            </a:r>
          </a:p>
        </p:txBody>
      </p:sp>
      <p:sp>
        <p:nvSpPr>
          <p:cNvPr id="4" name="Holder 4"/>
          <p:cNvSpPr>
            <a:spLocks noGrp="1"/>
          </p:cNvSpPr>
          <p:nvPr>
            <p:ph type="sldNum" sz="quarter" idx="7"/>
          </p:nvPr>
        </p:nvSpPr>
        <p:spPr/>
        <p:txBody>
          <a:bodyPr lIns="0" tIns="0" rIns="0" bIns="0"/>
          <a:lstStyle>
            <a:lvl1pPr>
              <a:defRPr sz="1600" b="0" i="0">
                <a:solidFill>
                  <a:srgbClr val="1F1C50"/>
                </a:solidFill>
                <a:latin typeface="Arial"/>
                <a:cs typeface="Arial"/>
              </a:defRPr>
            </a:lvl1pPr>
          </a:lstStyle>
          <a:p>
            <a:pPr marL="38100">
              <a:lnSpc>
                <a:spcPct val="100000"/>
              </a:lnSpc>
              <a:spcBef>
                <a:spcPts val="114"/>
              </a:spcBef>
            </a:pPr>
            <a:fld id="{81D60167-4931-47E6-BA6A-407CBD079E47}" type="slidenum">
              <a:rPr spc="-400" dirty="0"/>
              <a:t>‹#›</a:t>
            </a:fld>
            <a:endParaRPr spc="-40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430512" y="826008"/>
            <a:ext cx="1123187" cy="1132332"/>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537972" y="1450848"/>
            <a:ext cx="8879205" cy="67310"/>
          </a:xfrm>
          <a:custGeom>
            <a:avLst/>
            <a:gdLst/>
            <a:ahLst/>
            <a:cxnLst/>
            <a:rect l="l" t="t" r="r" b="b"/>
            <a:pathLst>
              <a:path w="8879205" h="67309">
                <a:moveTo>
                  <a:pt x="33528" y="67056"/>
                </a:moveTo>
                <a:lnTo>
                  <a:pt x="20574" y="64389"/>
                </a:lnTo>
                <a:lnTo>
                  <a:pt x="9906" y="57150"/>
                </a:lnTo>
                <a:lnTo>
                  <a:pt x="2667" y="46482"/>
                </a:lnTo>
                <a:lnTo>
                  <a:pt x="0" y="33528"/>
                </a:lnTo>
                <a:lnTo>
                  <a:pt x="2667" y="20574"/>
                </a:lnTo>
                <a:lnTo>
                  <a:pt x="9906" y="9906"/>
                </a:lnTo>
                <a:lnTo>
                  <a:pt x="20574" y="2667"/>
                </a:lnTo>
                <a:lnTo>
                  <a:pt x="33528" y="0"/>
                </a:lnTo>
                <a:lnTo>
                  <a:pt x="46482" y="2667"/>
                </a:lnTo>
                <a:lnTo>
                  <a:pt x="57150" y="9906"/>
                </a:lnTo>
                <a:lnTo>
                  <a:pt x="64389" y="20574"/>
                </a:lnTo>
                <a:lnTo>
                  <a:pt x="65173" y="24384"/>
                </a:lnTo>
                <a:lnTo>
                  <a:pt x="33528" y="24384"/>
                </a:lnTo>
                <a:lnTo>
                  <a:pt x="33528" y="41148"/>
                </a:lnTo>
                <a:lnTo>
                  <a:pt x="65487" y="41148"/>
                </a:lnTo>
                <a:lnTo>
                  <a:pt x="64389" y="46482"/>
                </a:lnTo>
                <a:lnTo>
                  <a:pt x="57150" y="57150"/>
                </a:lnTo>
                <a:lnTo>
                  <a:pt x="46482" y="64389"/>
                </a:lnTo>
                <a:lnTo>
                  <a:pt x="33528" y="67056"/>
                </a:lnTo>
                <a:close/>
              </a:path>
              <a:path w="8879205" h="67309">
                <a:moveTo>
                  <a:pt x="65487" y="41148"/>
                </a:moveTo>
                <a:lnTo>
                  <a:pt x="33528" y="41148"/>
                </a:lnTo>
                <a:lnTo>
                  <a:pt x="33528" y="24384"/>
                </a:lnTo>
                <a:lnTo>
                  <a:pt x="65173" y="24384"/>
                </a:lnTo>
                <a:lnTo>
                  <a:pt x="67056" y="33528"/>
                </a:lnTo>
                <a:lnTo>
                  <a:pt x="65487" y="41148"/>
                </a:lnTo>
                <a:close/>
              </a:path>
              <a:path w="8879205" h="67309">
                <a:moveTo>
                  <a:pt x="8878824" y="41148"/>
                </a:moveTo>
                <a:lnTo>
                  <a:pt x="65487" y="41148"/>
                </a:lnTo>
                <a:lnTo>
                  <a:pt x="67056" y="33528"/>
                </a:lnTo>
                <a:lnTo>
                  <a:pt x="65173" y="24384"/>
                </a:lnTo>
                <a:lnTo>
                  <a:pt x="8878824" y="24384"/>
                </a:lnTo>
                <a:lnTo>
                  <a:pt x="8878824" y="41148"/>
                </a:lnTo>
                <a:close/>
              </a:path>
            </a:pathLst>
          </a:custGeom>
          <a:solidFill>
            <a:srgbClr val="ACFFD8"/>
          </a:solidFill>
        </p:spPr>
        <p:txBody>
          <a:bodyPr wrap="square" lIns="0" tIns="0" rIns="0" bIns="0" rtlCol="0"/>
          <a:lstStyle/>
          <a:p>
            <a:endParaRPr/>
          </a:p>
        </p:txBody>
      </p:sp>
      <p:sp>
        <p:nvSpPr>
          <p:cNvPr id="2" name="Holder 2"/>
          <p:cNvSpPr>
            <a:spLocks noGrp="1"/>
          </p:cNvSpPr>
          <p:nvPr>
            <p:ph type="title"/>
          </p:nvPr>
        </p:nvSpPr>
        <p:spPr>
          <a:xfrm>
            <a:off x="801097" y="806803"/>
            <a:ext cx="4571365" cy="1229360"/>
          </a:xfrm>
          <a:prstGeom prst="rect">
            <a:avLst/>
          </a:prstGeom>
        </p:spPr>
        <p:txBody>
          <a:bodyPr wrap="square" lIns="0" tIns="0" rIns="0" bIns="0">
            <a:spAutoFit/>
          </a:bodyPr>
          <a:lstStyle>
            <a:lvl1pPr>
              <a:defRPr sz="2800" b="0" i="0">
                <a:solidFill>
                  <a:srgbClr val="1F1C50"/>
                </a:solidFill>
                <a:latin typeface="Trebuchet MS"/>
                <a:cs typeface="Trebuchet MS"/>
              </a:defRPr>
            </a:lvl1pPr>
          </a:lstStyle>
          <a:p>
            <a:endParaRPr/>
          </a:p>
        </p:txBody>
      </p:sp>
      <p:sp>
        <p:nvSpPr>
          <p:cNvPr id="3" name="Holder 3"/>
          <p:cNvSpPr>
            <a:spLocks noGrp="1"/>
          </p:cNvSpPr>
          <p:nvPr>
            <p:ph type="body" idx="1"/>
          </p:nvPr>
        </p:nvSpPr>
        <p:spPr>
          <a:xfrm>
            <a:off x="901689" y="2255051"/>
            <a:ext cx="9361170" cy="3793490"/>
          </a:xfrm>
          <a:prstGeom prst="rect">
            <a:avLst/>
          </a:prstGeom>
        </p:spPr>
        <p:txBody>
          <a:bodyPr wrap="square" lIns="0" tIns="0" rIns="0" bIns="0">
            <a:spAutoFit/>
          </a:bodyPr>
          <a:lstStyle>
            <a:lvl1pPr>
              <a:defRPr sz="1550" b="0" i="0">
                <a:solidFill>
                  <a:srgbClr val="1F1C50"/>
                </a:solidFill>
                <a:latin typeface="Arial"/>
                <a:cs typeface="Arial"/>
              </a:defRPr>
            </a:lvl1pPr>
          </a:lstStyle>
          <a:p>
            <a:endParaRPr/>
          </a:p>
        </p:txBody>
      </p:sp>
      <p:sp>
        <p:nvSpPr>
          <p:cNvPr id="4" name="Holder 4"/>
          <p:cNvSpPr>
            <a:spLocks noGrp="1"/>
          </p:cNvSpPr>
          <p:nvPr>
            <p:ph type="ftr" sz="quarter" idx="5"/>
          </p:nvPr>
        </p:nvSpPr>
        <p:spPr>
          <a:xfrm>
            <a:off x="110829" y="6446060"/>
            <a:ext cx="1083310" cy="295275"/>
          </a:xfrm>
          <a:prstGeom prst="rect">
            <a:avLst/>
          </a:prstGeom>
        </p:spPr>
        <p:txBody>
          <a:bodyPr wrap="square" lIns="0" tIns="0" rIns="0" bIns="0">
            <a:spAutoFit/>
          </a:bodyPr>
          <a:lstStyle>
            <a:lvl1pPr>
              <a:defRPr sz="1600" b="0" i="0">
                <a:solidFill>
                  <a:schemeClr val="tx1"/>
                </a:solidFill>
                <a:latin typeface="Arial"/>
                <a:cs typeface="Arial"/>
              </a:defRPr>
            </a:lvl1pPr>
          </a:lstStyle>
          <a:p>
            <a:pPr marL="12700">
              <a:lnSpc>
                <a:spcPct val="100000"/>
              </a:lnSpc>
              <a:spcBef>
                <a:spcPts val="114"/>
              </a:spcBef>
            </a:pPr>
            <a:r>
              <a:rPr spc="130" dirty="0"/>
              <a:t>9/30/2022</a:t>
            </a:r>
          </a:p>
        </p:txBody>
      </p:sp>
      <p:sp>
        <p:nvSpPr>
          <p:cNvPr id="5" name="Holder 5"/>
          <p:cNvSpPr>
            <a:spLocks noGrp="1"/>
          </p:cNvSpPr>
          <p:nvPr>
            <p:ph type="dt" sz="half" idx="6"/>
          </p:nvPr>
        </p:nvSpPr>
        <p:spPr>
          <a:xfrm>
            <a:off x="3913139" y="6398442"/>
            <a:ext cx="3486784" cy="414020"/>
          </a:xfrm>
          <a:prstGeom prst="rect">
            <a:avLst/>
          </a:prstGeom>
        </p:spPr>
        <p:txBody>
          <a:bodyPr wrap="square" lIns="0" tIns="0" rIns="0" bIns="0">
            <a:spAutoFit/>
          </a:bodyPr>
          <a:lstStyle>
            <a:lvl1pPr>
              <a:defRPr sz="1200" b="1" i="0">
                <a:solidFill>
                  <a:schemeClr val="tx1"/>
                </a:solidFill>
                <a:latin typeface="Arial"/>
                <a:cs typeface="Arial"/>
              </a:defRPr>
            </a:lvl1pPr>
          </a:lstStyle>
          <a:p>
            <a:pPr marL="1438910" marR="5080" indent="-1426845">
              <a:lnSpc>
                <a:spcPct val="101699"/>
              </a:lnSpc>
              <a:spcBef>
                <a:spcPts val="90"/>
              </a:spcBef>
            </a:pPr>
            <a:r>
              <a:rPr spc="15" dirty="0"/>
              <a:t>Emotion</a:t>
            </a:r>
            <a:r>
              <a:rPr spc="-40" dirty="0"/>
              <a:t> </a:t>
            </a:r>
            <a:r>
              <a:rPr spc="25" dirty="0"/>
              <a:t>Prediction</a:t>
            </a:r>
            <a:r>
              <a:rPr spc="-50" dirty="0"/>
              <a:t> </a:t>
            </a:r>
            <a:r>
              <a:rPr spc="20" dirty="0"/>
              <a:t>On</a:t>
            </a:r>
            <a:r>
              <a:rPr spc="-35" dirty="0"/>
              <a:t> </a:t>
            </a:r>
            <a:r>
              <a:rPr spc="45" dirty="0"/>
              <a:t>Twitter</a:t>
            </a:r>
            <a:r>
              <a:rPr spc="-35" dirty="0"/>
              <a:t> </a:t>
            </a:r>
            <a:r>
              <a:rPr spc="50" dirty="0"/>
              <a:t>Data</a:t>
            </a:r>
            <a:r>
              <a:rPr spc="-50" dirty="0"/>
              <a:t> </a:t>
            </a:r>
            <a:r>
              <a:rPr spc="-20" dirty="0"/>
              <a:t>Using</a:t>
            </a:r>
            <a:r>
              <a:rPr spc="-40" dirty="0"/>
              <a:t> </a:t>
            </a:r>
            <a:r>
              <a:rPr spc="-35" dirty="0"/>
              <a:t>NLP  </a:t>
            </a:r>
            <a:r>
              <a:rPr spc="45" dirty="0"/>
              <a:t>(PG-DAI)</a:t>
            </a:r>
          </a:p>
        </p:txBody>
      </p:sp>
      <p:sp>
        <p:nvSpPr>
          <p:cNvPr id="6" name="Holder 6"/>
          <p:cNvSpPr>
            <a:spLocks noGrp="1"/>
          </p:cNvSpPr>
          <p:nvPr>
            <p:ph type="sldNum" sz="quarter" idx="7"/>
          </p:nvPr>
        </p:nvSpPr>
        <p:spPr>
          <a:xfrm>
            <a:off x="10001975" y="6356315"/>
            <a:ext cx="283209" cy="323215"/>
          </a:xfrm>
          <a:prstGeom prst="rect">
            <a:avLst/>
          </a:prstGeom>
        </p:spPr>
        <p:txBody>
          <a:bodyPr wrap="square" lIns="0" tIns="0" rIns="0" bIns="0">
            <a:spAutoFit/>
          </a:bodyPr>
          <a:lstStyle>
            <a:lvl1pPr>
              <a:defRPr sz="1600" b="0" i="0">
                <a:solidFill>
                  <a:srgbClr val="1F1C50"/>
                </a:solidFill>
                <a:latin typeface="Arial"/>
                <a:cs typeface="Arial"/>
              </a:defRPr>
            </a:lvl1pPr>
          </a:lstStyle>
          <a:p>
            <a:pPr marL="38100">
              <a:lnSpc>
                <a:spcPct val="100000"/>
              </a:lnSpc>
              <a:spcBef>
                <a:spcPts val="114"/>
              </a:spcBef>
            </a:pPr>
            <a:fld id="{81D60167-4931-47E6-BA6A-407CBD079E47}" type="slidenum">
              <a:rPr spc="-400" dirty="0"/>
              <a:t>‹#›</a:t>
            </a:fld>
            <a:endParaRPr spc="-4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www.sellbrite.com/blog/quick-guide-product-shipping-everything-need-know/" TargetMode="External"/><Relationship Id="rId3" Type="http://schemas.openxmlformats.org/officeDocument/2006/relationships/hyperlink" Target="https://medium.datadriveninvestor.com/hyperledger-fabric-best-practices-in-production-1-encrypting-state-database-with-chaincode-8369b0bc345a" TargetMode="External"/><Relationship Id="rId7" Type="http://schemas.openxmlformats.org/officeDocument/2006/relationships/hyperlink" Target="https://hyperledger-fabric.readthedocs.io/en/release-2.5/getting_started.html" TargetMode="External"/><Relationship Id="rId2" Type="http://schemas.openxmlformats.org/officeDocument/2006/relationships/hyperlink" Target="https://youtu.be/8tVx0r6pgU4" TargetMode="External"/><Relationship Id="rId1" Type="http://schemas.openxmlformats.org/officeDocument/2006/relationships/slideLayout" Target="../slideLayouts/slideLayout2.xml"/><Relationship Id="rId6" Type="http://schemas.openxmlformats.org/officeDocument/2006/relationships/hyperlink" Target="https://hyperledger-fabric.readthedocs.io/en/release-2.5/glossary.html" TargetMode="External"/><Relationship Id="rId5" Type="http://schemas.openxmlformats.org/officeDocument/2006/relationships/hyperlink" Target="https://hyperledger-fabric.readthedocs.io/en/release-2.5/test_network.html" TargetMode="External"/><Relationship Id="rId4" Type="http://schemas.openxmlformats.org/officeDocument/2006/relationships/hyperlink" Target="https://medium.com/zeeve/crucial-considerations-before-deploying-hyperledger-fabric-in-the-blockchain-network-in-2023-5ac2cdad1be9" TargetMode="External"/><Relationship Id="rId9" Type="http://schemas.openxmlformats.org/officeDocument/2006/relationships/hyperlink" Target="https://images.app.goo.gl/VfRBL3uNTS26cVuU9"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430511" y="826008"/>
            <a:ext cx="1123187" cy="1132332"/>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0" y="772667"/>
            <a:ext cx="9387840" cy="1256030"/>
            <a:chOff x="0" y="772667"/>
            <a:chExt cx="9387840" cy="1256030"/>
          </a:xfrm>
        </p:grpSpPr>
        <p:sp>
          <p:nvSpPr>
            <p:cNvPr id="4" name="object 4"/>
            <p:cNvSpPr/>
            <p:nvPr/>
          </p:nvSpPr>
          <p:spPr>
            <a:xfrm>
              <a:off x="0" y="772668"/>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a:p>
          </p:txBody>
        </p:sp>
        <p:sp>
          <p:nvSpPr>
            <p:cNvPr id="5" name="object 5"/>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1746004" y="941353"/>
            <a:ext cx="5880100" cy="882015"/>
          </a:xfrm>
          <a:prstGeom prst="rect">
            <a:avLst/>
          </a:prstGeom>
        </p:spPr>
        <p:txBody>
          <a:bodyPr vert="horz" wrap="square" lIns="0" tIns="12065" rIns="0" bIns="0" rtlCol="0">
            <a:spAutoFit/>
          </a:bodyPr>
          <a:lstStyle/>
          <a:p>
            <a:pPr marL="1455420" marR="5080" indent="-1443355">
              <a:lnSpc>
                <a:spcPct val="100299"/>
              </a:lnSpc>
              <a:spcBef>
                <a:spcPts val="95"/>
              </a:spcBef>
            </a:pPr>
            <a:r>
              <a:rPr dirty="0">
                <a:solidFill>
                  <a:srgbClr val="FFFFFF"/>
                </a:solidFill>
                <a:latin typeface="Arial"/>
                <a:cs typeface="Arial"/>
              </a:rPr>
              <a:t>Center </a:t>
            </a:r>
            <a:r>
              <a:rPr spc="-5" dirty="0">
                <a:solidFill>
                  <a:srgbClr val="FFFFFF"/>
                </a:solidFill>
                <a:latin typeface="Arial"/>
                <a:cs typeface="Arial"/>
              </a:rPr>
              <a:t>for </a:t>
            </a:r>
            <a:r>
              <a:rPr dirty="0">
                <a:solidFill>
                  <a:srgbClr val="FFFFFF"/>
                </a:solidFill>
                <a:latin typeface="Arial"/>
                <a:cs typeface="Arial"/>
              </a:rPr>
              <a:t>Development </a:t>
            </a:r>
            <a:r>
              <a:rPr spc="5" dirty="0">
                <a:solidFill>
                  <a:srgbClr val="FFFFFF"/>
                </a:solidFill>
                <a:latin typeface="Arial"/>
                <a:cs typeface="Arial"/>
              </a:rPr>
              <a:t>of</a:t>
            </a:r>
            <a:r>
              <a:rPr spc="-120" dirty="0">
                <a:solidFill>
                  <a:srgbClr val="FFFFFF"/>
                </a:solidFill>
                <a:latin typeface="Arial"/>
                <a:cs typeface="Arial"/>
              </a:rPr>
              <a:t> </a:t>
            </a:r>
            <a:r>
              <a:rPr dirty="0">
                <a:solidFill>
                  <a:srgbClr val="FFFFFF"/>
                </a:solidFill>
                <a:latin typeface="Arial"/>
                <a:cs typeface="Arial"/>
              </a:rPr>
              <a:t>Advanced  Computing -</a:t>
            </a:r>
            <a:r>
              <a:rPr spc="-55" dirty="0">
                <a:solidFill>
                  <a:srgbClr val="FFFFFF"/>
                </a:solidFill>
                <a:latin typeface="Arial"/>
                <a:cs typeface="Arial"/>
              </a:rPr>
              <a:t> </a:t>
            </a:r>
            <a:r>
              <a:rPr dirty="0">
                <a:solidFill>
                  <a:srgbClr val="FFFFFF"/>
                </a:solidFill>
                <a:latin typeface="Arial"/>
                <a:cs typeface="Arial"/>
              </a:rPr>
              <a:t>Patna</a:t>
            </a:r>
          </a:p>
        </p:txBody>
      </p:sp>
      <p:sp>
        <p:nvSpPr>
          <p:cNvPr id="8" name="object 8"/>
          <p:cNvSpPr txBox="1">
            <a:spLocks noGrp="1"/>
          </p:cNvSpPr>
          <p:nvPr>
            <p:ph type="sldNum" sz="quarter" idx="7"/>
          </p:nvPr>
        </p:nvSpPr>
        <p:spPr>
          <a:prstGeom prst="rect">
            <a:avLst/>
          </a:prstGeom>
        </p:spPr>
        <p:txBody>
          <a:bodyPr vert="horz" wrap="square" lIns="0" tIns="14604" rIns="0" bIns="0" rtlCol="0">
            <a:spAutoFit/>
          </a:bodyPr>
          <a:lstStyle/>
          <a:p>
            <a:pPr marL="38100">
              <a:lnSpc>
                <a:spcPct val="100000"/>
              </a:lnSpc>
              <a:spcBef>
                <a:spcPts val="114"/>
              </a:spcBef>
            </a:pPr>
            <a:fld id="{81D60167-4931-47E6-BA6A-407CBD079E47}" type="slidenum">
              <a:rPr spc="-400" dirty="0"/>
              <a:t>1</a:t>
            </a:fld>
            <a:endParaRPr spc="-400" dirty="0"/>
          </a:p>
        </p:txBody>
      </p:sp>
      <p:sp>
        <p:nvSpPr>
          <p:cNvPr id="7" name="object 7"/>
          <p:cNvSpPr txBox="1"/>
          <p:nvPr/>
        </p:nvSpPr>
        <p:spPr>
          <a:xfrm>
            <a:off x="1162241" y="2226135"/>
            <a:ext cx="8839734" cy="5032916"/>
          </a:xfrm>
          <a:prstGeom prst="rect">
            <a:avLst/>
          </a:prstGeom>
        </p:spPr>
        <p:txBody>
          <a:bodyPr vert="horz" wrap="square" lIns="0" tIns="90170" rIns="0" bIns="0" rtlCol="0">
            <a:spAutoFit/>
          </a:bodyPr>
          <a:lstStyle/>
          <a:p>
            <a:pPr algn="ctr">
              <a:lnSpc>
                <a:spcPct val="100000"/>
              </a:lnSpc>
              <a:spcBef>
                <a:spcPts val="1839"/>
              </a:spcBef>
            </a:pPr>
            <a:r>
              <a:rPr lang="en-US" sz="1600" b="1" spc="-15" dirty="0">
                <a:solidFill>
                  <a:srgbClr val="524BC1"/>
                </a:solidFill>
                <a:latin typeface="Arial"/>
                <a:cs typeface="Arial"/>
              </a:rPr>
              <a:t>Project Title </a:t>
            </a:r>
          </a:p>
          <a:p>
            <a:pPr algn="ctr">
              <a:lnSpc>
                <a:spcPct val="100000"/>
              </a:lnSpc>
              <a:spcBef>
                <a:spcPts val="1839"/>
              </a:spcBef>
            </a:pPr>
            <a:r>
              <a:rPr lang="en-US" sz="1600" dirty="0">
                <a:latin typeface="Arial"/>
                <a:cs typeface="Arial"/>
              </a:rPr>
              <a:t>TEXTILE SUPPLY CHAIN MANAGEMENT USING HYPERLEDGER FABRICS </a:t>
            </a:r>
            <a:endParaRPr sz="1600" dirty="0">
              <a:latin typeface="Arial"/>
              <a:cs typeface="Arial"/>
            </a:endParaRPr>
          </a:p>
          <a:p>
            <a:pPr algn="ctr">
              <a:lnSpc>
                <a:spcPct val="100000"/>
              </a:lnSpc>
              <a:spcBef>
                <a:spcPts val="1590"/>
              </a:spcBef>
            </a:pPr>
            <a:r>
              <a:rPr sz="1600" spc="-15" dirty="0">
                <a:solidFill>
                  <a:srgbClr val="1F1C50"/>
                </a:solidFill>
                <a:latin typeface="Arial"/>
                <a:cs typeface="Arial"/>
              </a:rPr>
              <a:t>By</a:t>
            </a:r>
            <a:endParaRPr lang="en-US" sz="1600" dirty="0">
              <a:latin typeface="Arial"/>
              <a:cs typeface="Arial"/>
            </a:endParaRPr>
          </a:p>
          <a:p>
            <a:pPr algn="ctr">
              <a:lnSpc>
                <a:spcPct val="100000"/>
              </a:lnSpc>
              <a:spcBef>
                <a:spcPts val="1590"/>
              </a:spcBef>
            </a:pPr>
            <a:r>
              <a:rPr lang="en-US" sz="1600" spc="10" dirty="0">
                <a:solidFill>
                  <a:srgbClr val="1F1C50"/>
                </a:solidFill>
                <a:latin typeface="Arial"/>
                <a:cs typeface="Arial"/>
              </a:rPr>
              <a:t>PARAS MANCHANDA </a:t>
            </a:r>
            <a:r>
              <a:rPr sz="1600" spc="10" dirty="0">
                <a:solidFill>
                  <a:srgbClr val="1F1C50"/>
                </a:solidFill>
                <a:latin typeface="Arial"/>
                <a:cs typeface="Arial"/>
              </a:rPr>
              <a:t> </a:t>
            </a:r>
            <a:r>
              <a:rPr sz="1600" spc="-105" dirty="0">
                <a:solidFill>
                  <a:srgbClr val="1F1C50"/>
                </a:solidFill>
                <a:latin typeface="Arial"/>
                <a:cs typeface="Arial"/>
              </a:rPr>
              <a:t>(</a:t>
            </a:r>
            <a:r>
              <a:rPr lang="en-US" sz="1600" spc="-105" dirty="0">
                <a:solidFill>
                  <a:srgbClr val="1F1C50"/>
                </a:solidFill>
                <a:latin typeface="Arial"/>
                <a:cs typeface="Arial"/>
              </a:rPr>
              <a:t>220980742009</a:t>
            </a:r>
            <a:r>
              <a:rPr sz="1600" spc="55" dirty="0">
                <a:solidFill>
                  <a:srgbClr val="1F1C50"/>
                </a:solidFill>
                <a:latin typeface="Arial"/>
                <a:cs typeface="Arial"/>
              </a:rPr>
              <a:t>)</a:t>
            </a:r>
            <a:endParaRPr sz="1600" dirty="0">
              <a:latin typeface="Arial"/>
              <a:cs typeface="Arial"/>
            </a:endParaRPr>
          </a:p>
          <a:p>
            <a:pPr marL="1298575" marR="1392555" algn="ctr">
              <a:lnSpc>
                <a:spcPct val="113399"/>
              </a:lnSpc>
              <a:spcBef>
                <a:spcPts val="10"/>
              </a:spcBef>
            </a:pPr>
            <a:r>
              <a:rPr lang="en-US" sz="1600" spc="100" dirty="0">
                <a:solidFill>
                  <a:srgbClr val="1F1C50"/>
                </a:solidFill>
                <a:latin typeface="Arial"/>
                <a:cs typeface="Arial"/>
              </a:rPr>
              <a:t>   PRASHANT PANDEY </a:t>
            </a:r>
            <a:r>
              <a:rPr sz="1600" spc="-100" dirty="0">
                <a:solidFill>
                  <a:srgbClr val="1F1C50"/>
                </a:solidFill>
                <a:latin typeface="Arial"/>
                <a:cs typeface="Arial"/>
              </a:rPr>
              <a:t>(</a:t>
            </a:r>
            <a:r>
              <a:rPr lang="en-US" sz="1600" spc="-105" dirty="0">
                <a:solidFill>
                  <a:srgbClr val="1F1C50"/>
                </a:solidFill>
                <a:latin typeface="Arial"/>
                <a:cs typeface="Arial"/>
              </a:rPr>
              <a:t>220980742011)</a:t>
            </a:r>
            <a:endParaRPr lang="en-US" sz="1600" spc="95" dirty="0">
              <a:solidFill>
                <a:srgbClr val="1F1C50"/>
              </a:solidFill>
              <a:latin typeface="Arial"/>
              <a:cs typeface="Arial"/>
            </a:endParaRPr>
          </a:p>
          <a:p>
            <a:pPr marL="1298575" marR="1392555" algn="ctr">
              <a:lnSpc>
                <a:spcPct val="113399"/>
              </a:lnSpc>
              <a:spcBef>
                <a:spcPts val="10"/>
              </a:spcBef>
            </a:pPr>
            <a:r>
              <a:rPr lang="en-US" sz="1600" spc="95" dirty="0">
                <a:solidFill>
                  <a:srgbClr val="1F1C50"/>
                </a:solidFill>
                <a:latin typeface="Arial"/>
                <a:cs typeface="Arial"/>
              </a:rPr>
              <a:t>RAM GAWAS (</a:t>
            </a:r>
            <a:r>
              <a:rPr lang="en-US" sz="1600" spc="-105" dirty="0">
                <a:solidFill>
                  <a:srgbClr val="1F1C50"/>
                </a:solidFill>
                <a:latin typeface="Arial"/>
                <a:cs typeface="Arial"/>
              </a:rPr>
              <a:t>220980742004)</a:t>
            </a:r>
          </a:p>
          <a:p>
            <a:pPr marL="1298575" marR="1392555">
              <a:lnSpc>
                <a:spcPct val="113399"/>
              </a:lnSpc>
              <a:spcBef>
                <a:spcPts val="10"/>
              </a:spcBef>
            </a:pPr>
            <a:endParaRPr lang="en-US" sz="1600" spc="-105" dirty="0">
              <a:solidFill>
                <a:srgbClr val="1F1C50"/>
              </a:solidFill>
              <a:latin typeface="Arial"/>
              <a:cs typeface="Arial"/>
            </a:endParaRPr>
          </a:p>
          <a:p>
            <a:pPr marL="1298575" marR="1392555">
              <a:lnSpc>
                <a:spcPct val="113399"/>
              </a:lnSpc>
              <a:spcBef>
                <a:spcPts val="10"/>
              </a:spcBef>
            </a:pPr>
            <a:endParaRPr lang="en-US" sz="1600" spc="-105" dirty="0">
              <a:solidFill>
                <a:srgbClr val="1F1C50"/>
              </a:solidFill>
              <a:latin typeface="Arial"/>
              <a:cs typeface="Arial"/>
            </a:endParaRPr>
          </a:p>
          <a:p>
            <a:pPr marL="1298575" marR="1392555">
              <a:lnSpc>
                <a:spcPct val="113399"/>
              </a:lnSpc>
              <a:spcBef>
                <a:spcPts val="10"/>
              </a:spcBef>
            </a:pPr>
            <a:endParaRPr lang="en-US" sz="1600" spc="95" dirty="0">
              <a:solidFill>
                <a:srgbClr val="1F1C50"/>
              </a:solidFill>
              <a:latin typeface="Arial"/>
              <a:cs typeface="Arial"/>
            </a:endParaRPr>
          </a:p>
          <a:p>
            <a:pPr marL="1298575" marR="1392555" algn="ctr">
              <a:lnSpc>
                <a:spcPct val="113399"/>
              </a:lnSpc>
              <a:spcBef>
                <a:spcPts val="10"/>
              </a:spcBef>
            </a:pPr>
            <a:r>
              <a:rPr lang="en-US" sz="1600" spc="95" dirty="0">
                <a:solidFill>
                  <a:srgbClr val="1F1C50"/>
                </a:solidFill>
                <a:latin typeface="Arial"/>
                <a:cs typeface="Arial"/>
              </a:rPr>
              <a:t>GUIDED BY</a:t>
            </a:r>
          </a:p>
          <a:p>
            <a:pPr marL="1298575" marR="1392555" algn="ctr">
              <a:lnSpc>
                <a:spcPct val="113399"/>
              </a:lnSpc>
              <a:spcBef>
                <a:spcPts val="10"/>
              </a:spcBef>
            </a:pPr>
            <a:endParaRPr lang="en-US" sz="1600" spc="95" dirty="0">
              <a:solidFill>
                <a:srgbClr val="1F1C50"/>
              </a:solidFill>
              <a:latin typeface="Arial"/>
              <a:cs typeface="Arial"/>
            </a:endParaRPr>
          </a:p>
          <a:p>
            <a:pPr marL="1298575" marR="1392555" algn="ctr">
              <a:lnSpc>
                <a:spcPct val="113399"/>
              </a:lnSpc>
              <a:spcBef>
                <a:spcPts val="10"/>
              </a:spcBef>
            </a:pPr>
            <a:r>
              <a:rPr lang="en-US" sz="1600" b="1" spc="15" dirty="0">
                <a:solidFill>
                  <a:srgbClr val="BF0000"/>
                </a:solidFill>
                <a:latin typeface="Arial"/>
                <a:cs typeface="Arial"/>
              </a:rPr>
              <a:t>  Mr. DEAVYANSH GAUTAM</a:t>
            </a:r>
          </a:p>
          <a:p>
            <a:pPr marL="1298575" marR="1392555" algn="ctr">
              <a:lnSpc>
                <a:spcPct val="113399"/>
              </a:lnSpc>
              <a:spcBef>
                <a:spcPts val="10"/>
              </a:spcBef>
            </a:pPr>
            <a:endParaRPr lang="en-US" sz="1600" b="1" spc="15" dirty="0">
              <a:solidFill>
                <a:srgbClr val="BF0000"/>
              </a:solidFill>
              <a:latin typeface="Arial"/>
              <a:cs typeface="Arial"/>
            </a:endParaRPr>
          </a:p>
          <a:p>
            <a:pPr marL="1298575" marR="1392555" algn="ctr">
              <a:lnSpc>
                <a:spcPct val="113399"/>
              </a:lnSpc>
              <a:spcBef>
                <a:spcPts val="10"/>
              </a:spcBef>
            </a:pPr>
            <a:r>
              <a:rPr lang="en-US" sz="1600" b="1" spc="15" dirty="0">
                <a:solidFill>
                  <a:schemeClr val="tx1">
                    <a:lumMod val="50000"/>
                    <a:lumOff val="50000"/>
                  </a:schemeClr>
                </a:solidFill>
                <a:latin typeface="Arial"/>
                <a:cs typeface="Arial"/>
              </a:rPr>
              <a:t>FINTECH AND BLOCKCHAIN DEVELOPMEMT </a:t>
            </a:r>
          </a:p>
          <a:p>
            <a:pPr marL="1298575" marR="1392555" algn="ctr">
              <a:lnSpc>
                <a:spcPct val="113399"/>
              </a:lnSpc>
              <a:spcBef>
                <a:spcPts val="10"/>
              </a:spcBef>
            </a:pPr>
            <a:endParaRPr lang="en-US" sz="1600" b="1" spc="15" dirty="0">
              <a:solidFill>
                <a:srgbClr val="BF0000"/>
              </a:solidFill>
              <a:latin typeface="Arial"/>
              <a:cs typeface="Arial"/>
            </a:endParaRPr>
          </a:p>
          <a:p>
            <a:pPr marL="1298575" marR="1392555" algn="ctr">
              <a:lnSpc>
                <a:spcPct val="113399"/>
              </a:lnSpc>
              <a:spcBef>
                <a:spcPts val="10"/>
              </a:spcBef>
            </a:pPr>
            <a:endParaRPr lang="en-US" sz="1600" b="1" spc="15" dirty="0">
              <a:solidFill>
                <a:srgbClr val="BF0000"/>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BC5B6-3105-4CCE-811A-2E1327D2E253}"/>
              </a:ext>
            </a:extLst>
          </p:cNvPr>
          <p:cNvSpPr>
            <a:spLocks noGrp="1"/>
          </p:cNvSpPr>
          <p:nvPr>
            <p:ph type="title"/>
          </p:nvPr>
        </p:nvSpPr>
        <p:spPr>
          <a:xfrm>
            <a:off x="801097" y="806803"/>
            <a:ext cx="4571365" cy="430887"/>
          </a:xfrm>
        </p:spPr>
        <p:txBody>
          <a:bodyPr/>
          <a:lstStyle/>
          <a:p>
            <a:r>
              <a:rPr lang="en-US" dirty="0" err="1"/>
              <a:t>Cont</a:t>
            </a:r>
            <a:r>
              <a:rPr lang="en-US" dirty="0"/>
              <a:t>….</a:t>
            </a:r>
            <a:endParaRPr lang="en-IN" dirty="0"/>
          </a:p>
        </p:txBody>
      </p:sp>
      <p:sp>
        <p:nvSpPr>
          <p:cNvPr id="3" name="Text Placeholder 2">
            <a:extLst>
              <a:ext uri="{FF2B5EF4-FFF2-40B4-BE49-F238E27FC236}">
                <a16:creationId xmlns:a16="http://schemas.microsoft.com/office/drawing/2014/main" id="{09202DC4-EADF-4C95-A0F5-F9D44201D1C2}"/>
              </a:ext>
            </a:extLst>
          </p:cNvPr>
          <p:cNvSpPr>
            <a:spLocks noGrp="1"/>
          </p:cNvSpPr>
          <p:nvPr>
            <p:ph type="body" idx="1"/>
          </p:nvPr>
        </p:nvSpPr>
        <p:spPr>
          <a:xfrm>
            <a:off x="901689" y="2255051"/>
            <a:ext cx="9361170" cy="3931846"/>
          </a:xfrm>
        </p:spPr>
        <p:txBody>
          <a:bodyPr/>
          <a:lstStyle/>
          <a:p>
            <a:r>
              <a:rPr lang="en-US" sz="2400" dirty="0">
                <a:latin typeface="+mj-lt"/>
              </a:rPr>
              <a:t>User Interface: The proposed system will have a user interface that will enable the stakeholders in the supply chain to Easily access and interact with the system. The user interface will be designed to be user-friendly and intuitive.</a:t>
            </a:r>
            <a:endParaRPr lang="en-IN" sz="2400" dirty="0">
              <a:latin typeface="+mj-lt"/>
            </a:endParaRPr>
          </a:p>
          <a:p>
            <a:r>
              <a:rPr lang="en-US" sz="2400" dirty="0">
                <a:latin typeface="+mj-lt"/>
              </a:rPr>
              <a:t>Overall, the proposed Textile Supply Chain Management System using Hyperledger Fabric will utilize several key techniques and methodologies to ensure efficient and secure data sharing among the stakeholders in the supply chain. These techniques and methodologies will be essential for ensuring the success of the proposed system and its adoption by the textile industry.</a:t>
            </a:r>
            <a:endParaRPr lang="en-IN" sz="2400" dirty="0">
              <a:latin typeface="+mj-lt"/>
            </a:endParaRPr>
          </a:p>
          <a:p>
            <a:endParaRPr lang="en-IN" dirty="0"/>
          </a:p>
        </p:txBody>
      </p:sp>
    </p:spTree>
    <p:extLst>
      <p:ext uri="{BB962C8B-B14F-4D97-AF65-F5344CB8AC3E}">
        <p14:creationId xmlns:p14="http://schemas.microsoft.com/office/powerpoint/2010/main" val="1282926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096A-3171-4F9A-9CC1-6A2942526DB3}"/>
              </a:ext>
            </a:extLst>
          </p:cNvPr>
          <p:cNvSpPr>
            <a:spLocks noGrp="1"/>
          </p:cNvSpPr>
          <p:nvPr>
            <p:ph type="title"/>
          </p:nvPr>
        </p:nvSpPr>
        <p:spPr>
          <a:xfrm>
            <a:off x="801097" y="581025"/>
            <a:ext cx="4571365" cy="1518440"/>
          </a:xfrm>
        </p:spPr>
        <p:txBody>
          <a:bodyPr/>
          <a:lstStyle/>
          <a:p>
            <a:r>
              <a:rPr lang="en-US" dirty="0"/>
              <a:t>Hyperledger Fabric Blockchain framework,</a:t>
            </a:r>
            <a:br>
              <a:rPr lang="en-US" dirty="0"/>
            </a:br>
            <a:endParaRPr lang="en-IN" dirty="0"/>
          </a:p>
        </p:txBody>
      </p:sp>
      <p:sp>
        <p:nvSpPr>
          <p:cNvPr id="3" name="Text Placeholder 2">
            <a:extLst>
              <a:ext uri="{FF2B5EF4-FFF2-40B4-BE49-F238E27FC236}">
                <a16:creationId xmlns:a16="http://schemas.microsoft.com/office/drawing/2014/main" id="{CBAA7432-8C9F-4EF3-A729-D382711775FE}"/>
              </a:ext>
            </a:extLst>
          </p:cNvPr>
          <p:cNvSpPr>
            <a:spLocks noGrp="1"/>
          </p:cNvSpPr>
          <p:nvPr>
            <p:ph type="body" idx="1"/>
          </p:nvPr>
        </p:nvSpPr>
        <p:spPr>
          <a:xfrm>
            <a:off x="901689" y="2255051"/>
            <a:ext cx="9361170" cy="4670509"/>
          </a:xfrm>
        </p:spPr>
        <p:txBody>
          <a:bodyPr/>
          <a:lstStyle/>
          <a:p>
            <a:r>
              <a:rPr lang="en-US" sz="2400" dirty="0">
                <a:latin typeface="+mj-lt"/>
              </a:rPr>
              <a:t>Hyperledger Fabric is a permissioned blockchain framework designed to be modular and scalable for enterprise use cases. Its architecture is based on a distributed system of nodes that communicate and reach consensus on transactions through a consensus protocol.</a:t>
            </a:r>
            <a:endParaRPr lang="en-IN" sz="2400" dirty="0">
              <a:latin typeface="+mj-lt"/>
            </a:endParaRPr>
          </a:p>
          <a:p>
            <a:r>
              <a:rPr lang="en-US" sz="2400" dirty="0">
                <a:latin typeface="+mj-lt"/>
              </a:rPr>
              <a:t>Here is a brief overview of the architecture of Hyperledger Fabric:</a:t>
            </a:r>
          </a:p>
          <a:p>
            <a:endParaRPr lang="en-IN" sz="2400" dirty="0">
              <a:latin typeface="+mj-lt"/>
            </a:endParaRPr>
          </a:p>
          <a:p>
            <a:r>
              <a:rPr lang="en-US" sz="2400" dirty="0">
                <a:latin typeface="+mj-lt"/>
              </a:rPr>
              <a:t>Peer nodes: </a:t>
            </a:r>
          </a:p>
          <a:p>
            <a:r>
              <a:rPr lang="en-US" sz="2400" dirty="0" err="1">
                <a:latin typeface="+mj-lt"/>
              </a:rPr>
              <a:t>Orderer</a:t>
            </a:r>
            <a:r>
              <a:rPr lang="en-US" sz="2400" dirty="0">
                <a:latin typeface="+mj-lt"/>
              </a:rPr>
              <a:t> nodes:</a:t>
            </a:r>
            <a:endParaRPr lang="en-IN" sz="2400" dirty="0">
              <a:latin typeface="+mj-lt"/>
            </a:endParaRPr>
          </a:p>
          <a:p>
            <a:r>
              <a:rPr lang="en-US" sz="2400" dirty="0">
                <a:latin typeface="+mj-lt"/>
              </a:rPr>
              <a:t>Membership service provider (MSP): </a:t>
            </a:r>
          </a:p>
          <a:p>
            <a:r>
              <a:rPr lang="en-US" sz="2400" dirty="0" err="1">
                <a:latin typeface="+mj-lt"/>
              </a:rPr>
              <a:t>Chaincode</a:t>
            </a:r>
            <a:r>
              <a:rPr lang="en-US" sz="2400" dirty="0">
                <a:latin typeface="+mj-lt"/>
              </a:rPr>
              <a:t>:.</a:t>
            </a:r>
          </a:p>
          <a:p>
            <a:r>
              <a:rPr lang="en-US" sz="2400" dirty="0">
                <a:latin typeface="+mj-lt"/>
              </a:rPr>
              <a:t>Channels: </a:t>
            </a:r>
          </a:p>
          <a:p>
            <a:r>
              <a:rPr lang="en-US" sz="2400" dirty="0">
                <a:latin typeface="+mj-lt"/>
              </a:rPr>
              <a:t>Ledger</a:t>
            </a:r>
            <a:endParaRPr lang="en-IN" sz="2400" dirty="0">
              <a:latin typeface="+mj-lt"/>
            </a:endParaRPr>
          </a:p>
          <a:p>
            <a:endParaRPr lang="en-IN" dirty="0"/>
          </a:p>
        </p:txBody>
      </p:sp>
    </p:spTree>
    <p:extLst>
      <p:ext uri="{BB962C8B-B14F-4D97-AF65-F5344CB8AC3E}">
        <p14:creationId xmlns:p14="http://schemas.microsoft.com/office/powerpoint/2010/main" val="1248787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8FDB7-7C6A-4305-B947-6C7CC5D4A2FD}"/>
              </a:ext>
            </a:extLst>
          </p:cNvPr>
          <p:cNvSpPr>
            <a:spLocks noGrp="1"/>
          </p:cNvSpPr>
          <p:nvPr>
            <p:ph type="ctrTitle"/>
          </p:nvPr>
        </p:nvSpPr>
        <p:spPr>
          <a:xfrm>
            <a:off x="0" y="352425"/>
            <a:ext cx="9089390" cy="1292662"/>
          </a:xfrm>
        </p:spPr>
        <p:txBody>
          <a:bodyPr/>
          <a:lstStyle/>
          <a:p>
            <a:pPr algn="ctr"/>
            <a:r>
              <a:rPr lang="en-US" dirty="0"/>
              <a:t>Nodejs frontend and backend (blockchain) to communicate together</a:t>
            </a:r>
            <a:br>
              <a:rPr lang="en-IN" dirty="0"/>
            </a:br>
            <a:endParaRPr lang="en-IN" dirty="0"/>
          </a:p>
        </p:txBody>
      </p:sp>
      <p:sp>
        <p:nvSpPr>
          <p:cNvPr id="3" name="Subtitle 2">
            <a:extLst>
              <a:ext uri="{FF2B5EF4-FFF2-40B4-BE49-F238E27FC236}">
                <a16:creationId xmlns:a16="http://schemas.microsoft.com/office/drawing/2014/main" id="{03D22AF0-79AB-4A39-B519-6DF9852E6D85}"/>
              </a:ext>
            </a:extLst>
          </p:cNvPr>
          <p:cNvSpPr>
            <a:spLocks noGrp="1"/>
          </p:cNvSpPr>
          <p:nvPr>
            <p:ph type="subTitle" idx="4"/>
          </p:nvPr>
        </p:nvSpPr>
        <p:spPr>
          <a:xfrm>
            <a:off x="774700" y="2181225"/>
            <a:ext cx="7485380" cy="4424288"/>
          </a:xfrm>
        </p:spPr>
        <p:txBody>
          <a:bodyPr/>
          <a:lstStyle/>
          <a:p>
            <a:r>
              <a:rPr lang="en-US" sz="1600" dirty="0">
                <a:latin typeface="+mj-lt"/>
              </a:rPr>
              <a:t>In order to enable communication between a Node.js frontend and backend for a blockchain application, there are a few steps that need to be taken.</a:t>
            </a:r>
            <a:endParaRPr lang="en-IN" sz="1600" dirty="0">
              <a:latin typeface="+mj-lt"/>
            </a:endParaRPr>
          </a:p>
          <a:p>
            <a:r>
              <a:rPr lang="en-US" sz="1600" dirty="0">
                <a:latin typeface="+mj-lt"/>
              </a:rPr>
              <a:t>Setting up a Node.js backend: The first step is to set up a Node.js backend that will communicate with the blockchain. This can be done using a blockchain SDK or API, such as the Hyperledger Fabric Node.js SDK.</a:t>
            </a:r>
          </a:p>
          <a:p>
            <a:endParaRPr lang="en-IN" sz="1600" dirty="0">
              <a:latin typeface="+mj-lt"/>
            </a:endParaRPr>
          </a:p>
          <a:p>
            <a:r>
              <a:rPr lang="en-US" sz="1600" dirty="0">
                <a:latin typeface="+mj-lt"/>
              </a:rPr>
              <a:t>Creating an API.</a:t>
            </a:r>
          </a:p>
          <a:p>
            <a:endParaRPr lang="en-IN" sz="1600" dirty="0">
              <a:latin typeface="+mj-lt"/>
            </a:endParaRPr>
          </a:p>
          <a:p>
            <a:r>
              <a:rPr lang="en-US" sz="1600" dirty="0">
                <a:latin typeface="+mj-lt"/>
              </a:rPr>
              <a:t>Connecting the frontend to the backend:</a:t>
            </a:r>
          </a:p>
          <a:p>
            <a:endParaRPr lang="en-IN" sz="1600" dirty="0">
              <a:latin typeface="+mj-lt"/>
            </a:endParaRPr>
          </a:p>
          <a:p>
            <a:r>
              <a:rPr lang="en-US" sz="1600" dirty="0">
                <a:latin typeface="+mj-lt"/>
              </a:rPr>
              <a:t>Handling responses: </a:t>
            </a:r>
          </a:p>
          <a:p>
            <a:endParaRPr lang="en-US" sz="1600" dirty="0">
              <a:latin typeface="+mj-lt"/>
            </a:endParaRPr>
          </a:p>
          <a:p>
            <a:r>
              <a:rPr lang="en-US" sz="1600" dirty="0">
                <a:latin typeface="+mj-lt"/>
              </a:rPr>
              <a:t>Authenticating users: </a:t>
            </a:r>
          </a:p>
          <a:p>
            <a:r>
              <a:rPr lang="en-US" sz="1600" dirty="0">
                <a:latin typeface="+mj-lt"/>
              </a:rPr>
              <a:t>.</a:t>
            </a:r>
            <a:endParaRPr lang="en-IN" sz="1600" dirty="0">
              <a:latin typeface="+mj-lt"/>
            </a:endParaRPr>
          </a:p>
          <a:p>
            <a:r>
              <a:rPr lang="en-US" sz="1600" dirty="0">
                <a:latin typeface="+mj-lt"/>
              </a:rPr>
              <a:t>Overall, the key to enabling communication between a Node.js frontend and backend for a blockchain application is to use a well-defined API and HTTP client library to send requests and receive responses.</a:t>
            </a:r>
            <a:endParaRPr lang="en-IN" sz="1600" dirty="0">
              <a:latin typeface="+mj-lt"/>
            </a:endParaRPr>
          </a:p>
          <a:p>
            <a:endParaRPr lang="en-IN" dirty="0"/>
          </a:p>
        </p:txBody>
      </p:sp>
      <p:pic>
        <p:nvPicPr>
          <p:cNvPr id="4" name="Picture 3">
            <a:extLst>
              <a:ext uri="{FF2B5EF4-FFF2-40B4-BE49-F238E27FC236}">
                <a16:creationId xmlns:a16="http://schemas.microsoft.com/office/drawing/2014/main" id="{952B831D-5146-4971-8BA3-0478D3089235}"/>
              </a:ext>
            </a:extLst>
          </p:cNvPr>
          <p:cNvPicPr/>
          <p:nvPr/>
        </p:nvPicPr>
        <p:blipFill>
          <a:blip r:embed="rId2">
            <a:extLst>
              <a:ext uri="{28A0092B-C50C-407E-A947-70E740481C1C}">
                <a14:useLocalDpi xmlns:a14="http://schemas.microsoft.com/office/drawing/2010/main" val="0"/>
              </a:ext>
            </a:extLst>
          </a:blip>
          <a:stretch>
            <a:fillRect/>
          </a:stretch>
        </p:blipFill>
        <p:spPr>
          <a:xfrm>
            <a:off x="4279900" y="3400425"/>
            <a:ext cx="5867400" cy="1828800"/>
          </a:xfrm>
          <a:prstGeom prst="rect">
            <a:avLst/>
          </a:prstGeom>
        </p:spPr>
      </p:pic>
    </p:spTree>
    <p:extLst>
      <p:ext uri="{BB962C8B-B14F-4D97-AF65-F5344CB8AC3E}">
        <p14:creationId xmlns:p14="http://schemas.microsoft.com/office/powerpoint/2010/main" val="4213734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47982-21BC-4A55-874F-81FE5519C6B8}"/>
              </a:ext>
            </a:extLst>
          </p:cNvPr>
          <p:cNvSpPr>
            <a:spLocks noGrp="1"/>
          </p:cNvSpPr>
          <p:nvPr>
            <p:ph type="title"/>
          </p:nvPr>
        </p:nvSpPr>
        <p:spPr>
          <a:xfrm>
            <a:off x="801097" y="806803"/>
            <a:ext cx="4571365" cy="430887"/>
          </a:xfrm>
        </p:spPr>
        <p:txBody>
          <a:bodyPr/>
          <a:lstStyle/>
          <a:p>
            <a:r>
              <a:rPr lang="en-US" dirty="0"/>
              <a:t>DATA BASE COUCHDB</a:t>
            </a:r>
            <a:endParaRPr lang="en-IN" dirty="0"/>
          </a:p>
        </p:txBody>
      </p:sp>
      <p:sp>
        <p:nvSpPr>
          <p:cNvPr id="3" name="Text Placeholder 2">
            <a:extLst>
              <a:ext uri="{FF2B5EF4-FFF2-40B4-BE49-F238E27FC236}">
                <a16:creationId xmlns:a16="http://schemas.microsoft.com/office/drawing/2014/main" id="{8283171B-9F6F-4985-9BE5-630E1FAE3AB5}"/>
              </a:ext>
            </a:extLst>
          </p:cNvPr>
          <p:cNvSpPr>
            <a:spLocks noGrp="1"/>
          </p:cNvSpPr>
          <p:nvPr>
            <p:ph type="body" idx="1"/>
          </p:nvPr>
        </p:nvSpPr>
        <p:spPr>
          <a:xfrm>
            <a:off x="901689" y="2255051"/>
            <a:ext cx="9361170" cy="5516895"/>
          </a:xfrm>
        </p:spPr>
        <p:txBody>
          <a:bodyPr/>
          <a:lstStyle/>
          <a:p>
            <a:r>
              <a:rPr lang="en-US" sz="2400" dirty="0">
                <a:latin typeface="+mj-lt"/>
              </a:rPr>
              <a:t>COUCHDB</a:t>
            </a:r>
            <a:endParaRPr lang="en-IN" sz="2400" dirty="0">
              <a:latin typeface="+mj-lt"/>
            </a:endParaRPr>
          </a:p>
          <a:p>
            <a:r>
              <a:rPr lang="en-US" sz="2400" dirty="0">
                <a:latin typeface="+mj-lt"/>
              </a:rPr>
              <a:t> </a:t>
            </a:r>
            <a:endParaRPr lang="en-IN" sz="2400" dirty="0">
              <a:latin typeface="+mj-lt"/>
            </a:endParaRPr>
          </a:p>
          <a:p>
            <a:r>
              <a:rPr lang="en-US" sz="2400" dirty="0">
                <a:latin typeface="+mj-lt"/>
              </a:rPr>
              <a:t> </a:t>
            </a:r>
            <a:endParaRPr lang="en-IN" sz="2400" dirty="0">
              <a:latin typeface="+mj-lt"/>
            </a:endParaRPr>
          </a:p>
          <a:p>
            <a:r>
              <a:rPr lang="en-US" sz="2400" dirty="0">
                <a:latin typeface="+mj-lt"/>
              </a:rPr>
              <a:t>CouchDB is a NoSQL database management system that uses a document-oriented model to store data. It is open-source, highly scalable, and designed for distributed environments.</a:t>
            </a:r>
            <a:endParaRPr lang="en-IN" sz="2400" dirty="0">
              <a:latin typeface="+mj-lt"/>
            </a:endParaRPr>
          </a:p>
          <a:p>
            <a:r>
              <a:rPr lang="en-US" sz="2400" dirty="0">
                <a:latin typeface="+mj-lt"/>
              </a:rPr>
              <a:t>Some key features of CouchDB include:</a:t>
            </a:r>
          </a:p>
          <a:p>
            <a:endParaRPr lang="en-US" sz="2400" dirty="0">
              <a:latin typeface="+mj-lt"/>
            </a:endParaRPr>
          </a:p>
          <a:p>
            <a:r>
              <a:rPr lang="en-US" sz="2400" dirty="0">
                <a:latin typeface="+mj-lt"/>
              </a:rPr>
              <a:t>Schema-less data model</a:t>
            </a:r>
          </a:p>
          <a:p>
            <a:r>
              <a:rPr lang="en-US" sz="2400" dirty="0">
                <a:latin typeface="+mj-lt"/>
              </a:rPr>
              <a:t>Replication and synchronization</a:t>
            </a:r>
          </a:p>
          <a:p>
            <a:r>
              <a:rPr lang="en-US" sz="2400" dirty="0">
                <a:latin typeface="+mj-lt"/>
              </a:rPr>
              <a:t>MapReduce:</a:t>
            </a:r>
          </a:p>
          <a:p>
            <a:r>
              <a:rPr lang="en-US" sz="2400" dirty="0">
                <a:latin typeface="+mj-lt"/>
              </a:rPr>
              <a:t>RESTful API: </a:t>
            </a:r>
          </a:p>
          <a:p>
            <a:r>
              <a:rPr lang="en-US" sz="2400" dirty="0">
                <a:latin typeface="+mj-lt"/>
              </a:rPr>
              <a:t>Security: </a:t>
            </a:r>
          </a:p>
          <a:p>
            <a:endParaRPr lang="en-US" dirty="0"/>
          </a:p>
          <a:p>
            <a:endParaRPr lang="en-IN" dirty="0"/>
          </a:p>
          <a:p>
            <a:endParaRPr lang="en-IN" dirty="0"/>
          </a:p>
        </p:txBody>
      </p:sp>
      <p:pic>
        <p:nvPicPr>
          <p:cNvPr id="4" name="Picture 3">
            <a:extLst>
              <a:ext uri="{FF2B5EF4-FFF2-40B4-BE49-F238E27FC236}">
                <a16:creationId xmlns:a16="http://schemas.microsoft.com/office/drawing/2014/main" id="{C1701C93-408C-40BB-98EC-30925C33B8F9}"/>
              </a:ext>
            </a:extLst>
          </p:cNvPr>
          <p:cNvPicPr/>
          <p:nvPr/>
        </p:nvPicPr>
        <p:blipFill>
          <a:blip r:embed="rId2">
            <a:extLst>
              <a:ext uri="{28A0092B-C50C-407E-A947-70E740481C1C}">
                <a14:useLocalDpi xmlns:a14="http://schemas.microsoft.com/office/drawing/2010/main" val="0"/>
              </a:ext>
            </a:extLst>
          </a:blip>
          <a:stretch>
            <a:fillRect/>
          </a:stretch>
        </p:blipFill>
        <p:spPr>
          <a:xfrm>
            <a:off x="5727700" y="5305425"/>
            <a:ext cx="3562350" cy="1781175"/>
          </a:xfrm>
          <a:prstGeom prst="rect">
            <a:avLst/>
          </a:prstGeom>
        </p:spPr>
      </p:pic>
    </p:spTree>
    <p:extLst>
      <p:ext uri="{BB962C8B-B14F-4D97-AF65-F5344CB8AC3E}">
        <p14:creationId xmlns:p14="http://schemas.microsoft.com/office/powerpoint/2010/main" val="40154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2C92-53D0-470A-B562-7C3CEF99A486}"/>
              </a:ext>
            </a:extLst>
          </p:cNvPr>
          <p:cNvSpPr>
            <a:spLocks noGrp="1"/>
          </p:cNvSpPr>
          <p:nvPr>
            <p:ph type="title"/>
          </p:nvPr>
        </p:nvSpPr>
        <p:spPr>
          <a:xfrm>
            <a:off x="801097" y="428625"/>
            <a:ext cx="4571365" cy="1292662"/>
          </a:xfrm>
        </p:spPr>
        <p:txBody>
          <a:bodyPr/>
          <a:lstStyle/>
          <a:p>
            <a:r>
              <a:rPr lang="en-US" dirty="0"/>
              <a:t>React is used for developing the USER-INTERFACE </a:t>
            </a:r>
            <a:br>
              <a:rPr lang="en-IN" dirty="0"/>
            </a:br>
            <a:endParaRPr lang="en-IN" dirty="0"/>
          </a:p>
        </p:txBody>
      </p:sp>
      <p:sp>
        <p:nvSpPr>
          <p:cNvPr id="3" name="Text Placeholder 2">
            <a:extLst>
              <a:ext uri="{FF2B5EF4-FFF2-40B4-BE49-F238E27FC236}">
                <a16:creationId xmlns:a16="http://schemas.microsoft.com/office/drawing/2014/main" id="{599232B8-6326-4145-907F-8D6228855AC2}"/>
              </a:ext>
            </a:extLst>
          </p:cNvPr>
          <p:cNvSpPr>
            <a:spLocks noGrp="1"/>
          </p:cNvSpPr>
          <p:nvPr>
            <p:ph type="body" idx="1"/>
          </p:nvPr>
        </p:nvSpPr>
        <p:spPr>
          <a:xfrm>
            <a:off x="901689" y="2255051"/>
            <a:ext cx="9361170" cy="5947782"/>
          </a:xfrm>
        </p:spPr>
        <p:txBody>
          <a:bodyPr/>
          <a:lstStyle/>
          <a:p>
            <a:r>
              <a:rPr lang="en-US" sz="2400" dirty="0">
                <a:latin typeface="+mj-lt"/>
              </a:rPr>
              <a:t>React is a popular JavaScript library used for building user interfaces and web applications. It was developed by Facebook and has become widely adopted by developers due to its simplicity, flexibility, and performance.</a:t>
            </a:r>
          </a:p>
          <a:p>
            <a:endParaRPr lang="en-US" sz="2400" dirty="0">
              <a:latin typeface="+mj-lt"/>
            </a:endParaRPr>
          </a:p>
          <a:p>
            <a:r>
              <a:rPr lang="en-US" sz="2400" dirty="0">
                <a:latin typeface="+mj-lt"/>
              </a:rPr>
              <a:t>Component-based architecture</a:t>
            </a:r>
          </a:p>
          <a:p>
            <a:r>
              <a:rPr lang="en-US" sz="2400" dirty="0">
                <a:latin typeface="+mj-lt"/>
              </a:rPr>
              <a:t>Virtual DOM</a:t>
            </a:r>
          </a:p>
          <a:p>
            <a:r>
              <a:rPr lang="en-US" sz="2400" dirty="0">
                <a:latin typeface="+mj-lt"/>
              </a:rPr>
              <a:t>Performance</a:t>
            </a:r>
          </a:p>
          <a:p>
            <a:r>
              <a:rPr lang="en-US" sz="2400" dirty="0">
                <a:latin typeface="+mj-lt"/>
              </a:rPr>
              <a:t>JSX</a:t>
            </a:r>
          </a:p>
          <a:p>
            <a:r>
              <a:rPr lang="en-US" sz="2400" dirty="0">
                <a:latin typeface="+mj-lt"/>
              </a:rPr>
              <a:t>Large community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a:p>
            <a:endParaRPr lang="en-IN" dirty="0"/>
          </a:p>
        </p:txBody>
      </p:sp>
      <p:pic>
        <p:nvPicPr>
          <p:cNvPr id="4" name="Picture 3">
            <a:extLst>
              <a:ext uri="{FF2B5EF4-FFF2-40B4-BE49-F238E27FC236}">
                <a16:creationId xmlns:a16="http://schemas.microsoft.com/office/drawing/2014/main" id="{AD6F262A-49E9-4443-A0F5-342097914996}"/>
              </a:ext>
            </a:extLst>
          </p:cNvPr>
          <p:cNvPicPr/>
          <p:nvPr/>
        </p:nvPicPr>
        <p:blipFill>
          <a:blip r:embed="rId2">
            <a:extLst>
              <a:ext uri="{28A0092B-C50C-407E-A947-70E740481C1C}">
                <a14:useLocalDpi xmlns:a14="http://schemas.microsoft.com/office/drawing/2010/main" val="0"/>
              </a:ext>
            </a:extLst>
          </a:blip>
          <a:stretch>
            <a:fillRect/>
          </a:stretch>
        </p:blipFill>
        <p:spPr>
          <a:xfrm>
            <a:off x="3429000" y="4619625"/>
            <a:ext cx="7239000" cy="2713333"/>
          </a:xfrm>
          <a:prstGeom prst="rect">
            <a:avLst/>
          </a:prstGeom>
        </p:spPr>
      </p:pic>
    </p:spTree>
    <p:extLst>
      <p:ext uri="{BB962C8B-B14F-4D97-AF65-F5344CB8AC3E}">
        <p14:creationId xmlns:p14="http://schemas.microsoft.com/office/powerpoint/2010/main" val="930473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75566-ABC3-49E7-B332-8FDB8249E231}"/>
              </a:ext>
            </a:extLst>
          </p:cNvPr>
          <p:cNvSpPr>
            <a:spLocks noGrp="1"/>
          </p:cNvSpPr>
          <p:nvPr>
            <p:ph type="title"/>
          </p:nvPr>
        </p:nvSpPr>
        <p:spPr>
          <a:xfrm>
            <a:off x="801097" y="806803"/>
            <a:ext cx="4571365" cy="861774"/>
          </a:xfrm>
        </p:spPr>
        <p:txBody>
          <a:bodyPr/>
          <a:lstStyle/>
          <a:p>
            <a:r>
              <a:rPr lang="en-US" dirty="0"/>
              <a:t>STAKE HOLDERS</a:t>
            </a:r>
            <a:br>
              <a:rPr lang="en-IN" dirty="0"/>
            </a:br>
            <a:endParaRPr lang="en-IN" dirty="0"/>
          </a:p>
        </p:txBody>
      </p:sp>
      <p:sp>
        <p:nvSpPr>
          <p:cNvPr id="3" name="Text Placeholder 2">
            <a:extLst>
              <a:ext uri="{FF2B5EF4-FFF2-40B4-BE49-F238E27FC236}">
                <a16:creationId xmlns:a16="http://schemas.microsoft.com/office/drawing/2014/main" id="{3D99FDC7-878A-49FF-A059-590BBB57098A}"/>
              </a:ext>
            </a:extLst>
          </p:cNvPr>
          <p:cNvSpPr>
            <a:spLocks noGrp="1"/>
          </p:cNvSpPr>
          <p:nvPr>
            <p:ph type="body" idx="1"/>
          </p:nvPr>
        </p:nvSpPr>
        <p:spPr>
          <a:xfrm>
            <a:off x="901689" y="2255050"/>
            <a:ext cx="9361170" cy="4909036"/>
          </a:xfrm>
        </p:spPr>
        <p:txBody>
          <a:bodyPr/>
          <a:lstStyle/>
          <a:p>
            <a:r>
              <a:rPr lang="en-US" sz="2400" dirty="0">
                <a:latin typeface="+mj-lt"/>
              </a:rPr>
              <a:t>Retailer</a:t>
            </a:r>
          </a:p>
          <a:p>
            <a:r>
              <a:rPr lang="en-US" sz="2400" dirty="0">
                <a:latin typeface="+mj-lt"/>
              </a:rPr>
              <a:t>Producer</a:t>
            </a:r>
          </a:p>
          <a:p>
            <a:r>
              <a:rPr lang="en-US" sz="2400" dirty="0">
                <a:latin typeface="+mj-lt"/>
              </a:rPr>
              <a:t>Shipper</a:t>
            </a:r>
          </a:p>
          <a:p>
            <a:r>
              <a:rPr lang="en-US" sz="2400" dirty="0">
                <a:latin typeface="+mj-lt"/>
              </a:rPr>
              <a:t>Customer</a:t>
            </a:r>
          </a:p>
          <a:p>
            <a:r>
              <a:rPr lang="en-US" sz="2400" dirty="0">
                <a:latin typeface="+mj-lt"/>
              </a:rPr>
              <a:t>Regulator</a:t>
            </a:r>
          </a:p>
          <a:p>
            <a:endParaRPr lang="en-US" sz="2400" dirty="0">
              <a:latin typeface="+mj-lt"/>
            </a:endParaRPr>
          </a:p>
          <a:p>
            <a:r>
              <a:rPr lang="en-US" sz="2400" dirty="0">
                <a:latin typeface="+mj-lt"/>
              </a:rPr>
              <a:t>Overall, these stakeholders have different roles and interests in the supply chain, but all of them have a common interest in ensuring that the products being produced and transported are of high quality and meet regulatory standards. The blockchain application provides transparency and accountability throughout the supply chain, which benefits all stakeholders involved.</a:t>
            </a:r>
          </a:p>
          <a:p>
            <a:endParaRPr lang="en-US" dirty="0"/>
          </a:p>
          <a:p>
            <a:endParaRPr lang="en-IN" dirty="0"/>
          </a:p>
        </p:txBody>
      </p:sp>
      <p:pic>
        <p:nvPicPr>
          <p:cNvPr id="4" name="Picture 3">
            <a:extLst>
              <a:ext uri="{FF2B5EF4-FFF2-40B4-BE49-F238E27FC236}">
                <a16:creationId xmlns:a16="http://schemas.microsoft.com/office/drawing/2014/main" id="{0B08136D-3A64-469C-A2B1-9FFD1EA456F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08300" y="2334260"/>
            <a:ext cx="6039485" cy="1456690"/>
          </a:xfrm>
          <a:prstGeom prst="rect">
            <a:avLst/>
          </a:prstGeom>
          <a:noFill/>
          <a:ln>
            <a:noFill/>
          </a:ln>
        </p:spPr>
      </p:pic>
    </p:spTree>
    <p:extLst>
      <p:ext uri="{BB962C8B-B14F-4D97-AF65-F5344CB8AC3E}">
        <p14:creationId xmlns:p14="http://schemas.microsoft.com/office/powerpoint/2010/main" val="3366096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06E96C-F6EE-49CD-AFD2-CAFCBD3EF3CD}"/>
              </a:ext>
            </a:extLst>
          </p:cNvPr>
          <p:cNvSpPr>
            <a:spLocks noGrp="1"/>
          </p:cNvSpPr>
          <p:nvPr>
            <p:ph type="body" idx="1"/>
          </p:nvPr>
        </p:nvSpPr>
        <p:spPr>
          <a:xfrm>
            <a:off x="901689" y="2255051"/>
            <a:ext cx="9361170" cy="6401753"/>
          </a:xfrm>
        </p:spPr>
        <p:txBody>
          <a:bodyPr/>
          <a:lstStyle/>
          <a:p>
            <a:r>
              <a:rPr lang="en-US" sz="1600" dirty="0"/>
              <a:t>                                                           State diagram</a:t>
            </a:r>
          </a:p>
          <a:p>
            <a:endParaRPr lang="en-US" sz="1600" dirty="0"/>
          </a:p>
          <a:p>
            <a:r>
              <a:rPr lang="en-US" sz="1600" dirty="0"/>
              <a:t>A textile supply chain management system typically involves the following flow:</a:t>
            </a:r>
          </a:p>
          <a:p>
            <a:endParaRPr lang="en-IN" sz="1600" dirty="0"/>
          </a:p>
          <a:p>
            <a:r>
              <a:rPr lang="en-US" sz="1600" dirty="0"/>
              <a:t>In a textile supply chain management system, each entity can track the movement of the fabric or finished products from one entity to another using a blockchain-based platform. This platform can capture and store data about the product, including its origin, quality, and journey through the supply chain. This enables transparency, traceability, and accountability in the supply chain, and helps to prevent issues such as fraud, and unethical practices.</a:t>
            </a:r>
            <a:endParaRPr lang="en-IN"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4" name="Picture 3">
            <a:extLst>
              <a:ext uri="{FF2B5EF4-FFF2-40B4-BE49-F238E27FC236}">
                <a16:creationId xmlns:a16="http://schemas.microsoft.com/office/drawing/2014/main" id="{21086360-B69C-4986-8898-9535A29F5512}"/>
              </a:ext>
            </a:extLst>
          </p:cNvPr>
          <p:cNvPicPr/>
          <p:nvPr/>
        </p:nvPicPr>
        <p:blipFill rotWithShape="1">
          <a:blip r:embed="rId2">
            <a:extLst>
              <a:ext uri="{28A0092B-C50C-407E-A947-70E740481C1C}">
                <a14:useLocalDpi xmlns:a14="http://schemas.microsoft.com/office/drawing/2010/main" val="0"/>
              </a:ext>
            </a:extLst>
          </a:blip>
          <a:srcRect l="10063" r="18679" b="3425"/>
          <a:stretch/>
        </p:blipFill>
        <p:spPr bwMode="auto">
          <a:xfrm>
            <a:off x="2134914" y="4725035"/>
            <a:ext cx="6475095" cy="2837815"/>
          </a:xfrm>
          <a:prstGeom prst="rect">
            <a:avLst/>
          </a:prstGeom>
          <a:noFill/>
          <a:ln>
            <a:noFill/>
          </a:ln>
          <a:extLst>
            <a:ext uri="{53640926-AAD7-44D8-BBD7-CCE9431645EC}">
              <a14:shadowObscured xmlns:a14="http://schemas.microsoft.com/office/drawing/2010/main"/>
            </a:ext>
          </a:extLst>
        </p:spPr>
      </p:pic>
      <p:sp>
        <p:nvSpPr>
          <p:cNvPr id="6" name="Title 5">
            <a:extLst>
              <a:ext uri="{FF2B5EF4-FFF2-40B4-BE49-F238E27FC236}">
                <a16:creationId xmlns:a16="http://schemas.microsoft.com/office/drawing/2014/main" id="{1F0833F1-6420-45C0-80B7-A823EB1FCCC2}"/>
              </a:ext>
            </a:extLst>
          </p:cNvPr>
          <p:cNvSpPr>
            <a:spLocks noGrp="1"/>
          </p:cNvSpPr>
          <p:nvPr>
            <p:ph type="title"/>
          </p:nvPr>
        </p:nvSpPr>
        <p:spPr>
          <a:xfrm>
            <a:off x="801097" y="806803"/>
            <a:ext cx="4571365" cy="430887"/>
          </a:xfrm>
        </p:spPr>
        <p:txBody>
          <a:bodyPr/>
          <a:lstStyle/>
          <a:p>
            <a:r>
              <a:rPr lang="en-US" dirty="0"/>
              <a:t>IMPLIMENTATION </a:t>
            </a:r>
            <a:endParaRPr lang="en-IN" dirty="0"/>
          </a:p>
        </p:txBody>
      </p:sp>
    </p:spTree>
    <p:extLst>
      <p:ext uri="{BB962C8B-B14F-4D97-AF65-F5344CB8AC3E}">
        <p14:creationId xmlns:p14="http://schemas.microsoft.com/office/powerpoint/2010/main" val="3373579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85483-D2EA-4A04-BB9E-DE4FC14CD9C3}"/>
              </a:ext>
            </a:extLst>
          </p:cNvPr>
          <p:cNvSpPr>
            <a:spLocks noGrp="1"/>
          </p:cNvSpPr>
          <p:nvPr>
            <p:ph type="title"/>
          </p:nvPr>
        </p:nvSpPr>
        <p:spPr>
          <a:xfrm>
            <a:off x="801097" y="806803"/>
            <a:ext cx="4571365" cy="430887"/>
          </a:xfrm>
        </p:spPr>
        <p:txBody>
          <a:bodyPr/>
          <a:lstStyle/>
          <a:p>
            <a:r>
              <a:rPr lang="en-US" dirty="0"/>
              <a:t>Network Setup</a:t>
            </a:r>
            <a:endParaRPr lang="en-IN" dirty="0"/>
          </a:p>
        </p:txBody>
      </p:sp>
      <p:sp>
        <p:nvSpPr>
          <p:cNvPr id="3" name="Text Placeholder 2">
            <a:extLst>
              <a:ext uri="{FF2B5EF4-FFF2-40B4-BE49-F238E27FC236}">
                <a16:creationId xmlns:a16="http://schemas.microsoft.com/office/drawing/2014/main" id="{A727F7A2-2D2B-459D-8116-E80A577ABD38}"/>
              </a:ext>
            </a:extLst>
          </p:cNvPr>
          <p:cNvSpPr>
            <a:spLocks noGrp="1"/>
          </p:cNvSpPr>
          <p:nvPr>
            <p:ph type="body" idx="1"/>
          </p:nvPr>
        </p:nvSpPr>
        <p:spPr>
          <a:xfrm>
            <a:off x="901689" y="1571625"/>
            <a:ext cx="9361170" cy="6178614"/>
          </a:xfrm>
        </p:spPr>
        <p:txBody>
          <a:bodyPr/>
          <a:lstStyle/>
          <a:p>
            <a:r>
              <a:rPr lang="en-IN" sz="1200" dirty="0"/>
              <a:t>1-Fabric set up                                                                                           15- Order History</a:t>
            </a:r>
          </a:p>
          <a:p>
            <a:r>
              <a:rPr lang="en-US" sz="1200" dirty="0"/>
              <a:t> </a:t>
            </a:r>
            <a:r>
              <a:rPr lang="en-IN" sz="1200" dirty="0"/>
              <a:t>                                                                                   </a:t>
            </a:r>
            <a:endParaRPr lang="en-US" sz="1200" dirty="0"/>
          </a:p>
          <a:p>
            <a:r>
              <a:rPr lang="en-US" sz="1200" dirty="0"/>
              <a:t>2</a:t>
            </a:r>
            <a:r>
              <a:rPr lang="en-IN" sz="1200" dirty="0"/>
              <a:t>- Adding Organisation                                                                                16- To Run Server Side</a:t>
            </a:r>
          </a:p>
          <a:p>
            <a:endParaRPr lang="en-US" sz="1200" dirty="0"/>
          </a:p>
          <a:p>
            <a:r>
              <a:rPr lang="en-US" sz="1200" dirty="0"/>
              <a:t>3</a:t>
            </a:r>
            <a:r>
              <a:rPr lang="en-IN" sz="1200" dirty="0"/>
              <a:t>-Generate Organisation Config                                                                   17- To Run Client Side</a:t>
            </a:r>
          </a:p>
          <a:p>
            <a:endParaRPr lang="en-US" sz="1200" dirty="0"/>
          </a:p>
          <a:p>
            <a:r>
              <a:rPr lang="en-US" sz="1200" dirty="0"/>
              <a:t>4</a:t>
            </a:r>
            <a:r>
              <a:rPr lang="en-IN" sz="1200" dirty="0"/>
              <a:t>- Starting docker Container</a:t>
            </a:r>
          </a:p>
          <a:p>
            <a:endParaRPr lang="en-US" sz="1200" dirty="0"/>
          </a:p>
          <a:p>
            <a:r>
              <a:rPr lang="en-US" sz="1200" dirty="0"/>
              <a:t>5</a:t>
            </a:r>
            <a:r>
              <a:rPr lang="en-IN" sz="1200" dirty="0"/>
              <a:t>- Deploy chain code</a:t>
            </a:r>
          </a:p>
          <a:p>
            <a:endParaRPr lang="en-US" sz="1200" dirty="0"/>
          </a:p>
          <a:p>
            <a:r>
              <a:rPr lang="en-US" sz="1200" dirty="0"/>
              <a:t>5</a:t>
            </a:r>
            <a:r>
              <a:rPr lang="en-IN" sz="1200" dirty="0"/>
              <a:t>- Setting Environment  variables</a:t>
            </a:r>
          </a:p>
          <a:p>
            <a:endParaRPr lang="en-US" sz="1200" dirty="0"/>
          </a:p>
          <a:p>
            <a:r>
              <a:rPr lang="en-US" sz="1200" dirty="0"/>
              <a:t>6</a:t>
            </a:r>
            <a:r>
              <a:rPr lang="en-IN" sz="1200" dirty="0"/>
              <a:t>- Accessing CouchDB interface</a:t>
            </a:r>
          </a:p>
          <a:p>
            <a:endParaRPr lang="en-US" sz="1200" dirty="0"/>
          </a:p>
          <a:p>
            <a:r>
              <a:rPr lang="en-US" sz="1200" dirty="0"/>
              <a:t>7</a:t>
            </a:r>
            <a:r>
              <a:rPr lang="en-IN" sz="1200" dirty="0"/>
              <a:t>- Initialize Chain-Code</a:t>
            </a:r>
          </a:p>
          <a:p>
            <a:endParaRPr lang="en-US" sz="1200" dirty="0"/>
          </a:p>
          <a:p>
            <a:r>
              <a:rPr lang="en-US" sz="1200" dirty="0"/>
              <a:t>8- Interact with chain code</a:t>
            </a:r>
          </a:p>
          <a:p>
            <a:endParaRPr lang="en-US" sz="1200" dirty="0"/>
          </a:p>
          <a:p>
            <a:r>
              <a:rPr lang="en-US" sz="1200" dirty="0"/>
              <a:t>9- Create Product</a:t>
            </a:r>
          </a:p>
          <a:p>
            <a:endParaRPr lang="en-US" sz="1200" dirty="0"/>
          </a:p>
          <a:p>
            <a:r>
              <a:rPr lang="en-US" sz="1200" dirty="0"/>
              <a:t>10- Assign Shipper</a:t>
            </a:r>
          </a:p>
          <a:p>
            <a:endParaRPr lang="en-US" sz="1200" dirty="0"/>
          </a:p>
          <a:p>
            <a:r>
              <a:rPr lang="en-US" sz="1200" dirty="0"/>
              <a:t>11- Create Shipment</a:t>
            </a:r>
          </a:p>
          <a:p>
            <a:endParaRPr lang="en-US" sz="1200" dirty="0"/>
          </a:p>
          <a:p>
            <a:r>
              <a:rPr lang="en-US" sz="1200" dirty="0"/>
              <a:t>12- Transport Shipment</a:t>
            </a:r>
          </a:p>
          <a:p>
            <a:endParaRPr lang="en-US" sz="1200" dirty="0"/>
          </a:p>
          <a:p>
            <a:r>
              <a:rPr lang="en-US" sz="1200" dirty="0"/>
              <a:t>13- Receive Shipment</a:t>
            </a:r>
          </a:p>
          <a:p>
            <a:endParaRPr lang="en-US" sz="1200" dirty="0"/>
          </a:p>
          <a:p>
            <a:r>
              <a:rPr lang="en-US" sz="1200" dirty="0"/>
              <a:t>14- Select by ID</a:t>
            </a:r>
          </a:p>
          <a:p>
            <a:endParaRPr lang="en-US" sz="1200" dirty="0"/>
          </a:p>
          <a:p>
            <a:endParaRPr lang="en-IN" sz="1400" dirty="0"/>
          </a:p>
          <a:p>
            <a:endParaRPr lang="en-IN" dirty="0"/>
          </a:p>
        </p:txBody>
      </p:sp>
    </p:spTree>
    <p:extLst>
      <p:ext uri="{BB962C8B-B14F-4D97-AF65-F5344CB8AC3E}">
        <p14:creationId xmlns:p14="http://schemas.microsoft.com/office/powerpoint/2010/main" val="3878081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E2F6B-ACB6-4116-A55E-1FF421955041}"/>
              </a:ext>
            </a:extLst>
          </p:cNvPr>
          <p:cNvSpPr>
            <a:spLocks noGrp="1"/>
          </p:cNvSpPr>
          <p:nvPr>
            <p:ph type="title"/>
          </p:nvPr>
        </p:nvSpPr>
        <p:spPr>
          <a:xfrm>
            <a:off x="801097" y="806803"/>
            <a:ext cx="4571365" cy="430887"/>
          </a:xfrm>
        </p:spPr>
        <p:txBody>
          <a:bodyPr/>
          <a:lstStyle/>
          <a:p>
            <a:r>
              <a:rPr lang="en-US" dirty="0"/>
              <a:t>CHAIN-CODE DEPOYMENT </a:t>
            </a:r>
            <a:endParaRPr lang="en-IN" dirty="0"/>
          </a:p>
        </p:txBody>
      </p:sp>
      <p:pic>
        <p:nvPicPr>
          <p:cNvPr id="4" name="Picture 3">
            <a:extLst>
              <a:ext uri="{FF2B5EF4-FFF2-40B4-BE49-F238E27FC236}">
                <a16:creationId xmlns:a16="http://schemas.microsoft.com/office/drawing/2014/main" id="{23038252-DF9F-46A8-976D-F72D9D5B51F4}"/>
              </a:ext>
            </a:extLst>
          </p:cNvPr>
          <p:cNvPicPr>
            <a:picLocks noChangeAspect="1"/>
          </p:cNvPicPr>
          <p:nvPr/>
        </p:nvPicPr>
        <p:blipFill>
          <a:blip r:embed="rId2"/>
          <a:stretch>
            <a:fillRect/>
          </a:stretch>
        </p:blipFill>
        <p:spPr>
          <a:xfrm>
            <a:off x="1765300" y="3781425"/>
            <a:ext cx="6934200" cy="3838575"/>
          </a:xfrm>
          <a:prstGeom prst="rect">
            <a:avLst/>
          </a:prstGeom>
        </p:spPr>
      </p:pic>
      <p:sp>
        <p:nvSpPr>
          <p:cNvPr id="3" name="Text Placeholder 2">
            <a:extLst>
              <a:ext uri="{FF2B5EF4-FFF2-40B4-BE49-F238E27FC236}">
                <a16:creationId xmlns:a16="http://schemas.microsoft.com/office/drawing/2014/main" id="{E93D4E2F-A9A7-4060-A898-3BA6E52CD5C5}"/>
              </a:ext>
            </a:extLst>
          </p:cNvPr>
          <p:cNvSpPr>
            <a:spLocks noGrp="1"/>
          </p:cNvSpPr>
          <p:nvPr>
            <p:ph type="body" idx="1"/>
          </p:nvPr>
        </p:nvSpPr>
        <p:spPr>
          <a:xfrm>
            <a:off x="901689" y="2255050"/>
            <a:ext cx="9361170" cy="1715854"/>
          </a:xfrm>
        </p:spPr>
        <p:txBody>
          <a:bodyPr/>
          <a:lstStyle/>
          <a:p>
            <a:r>
              <a:rPr lang="en-US" sz="2400" dirty="0">
                <a:latin typeface="+mj-lt"/>
              </a:rPr>
              <a:t>Chain code Deployment -Chain code deployment refers to the process of installing and instantiating smart contracts (chain code) onto a blockchain network. Chain code is the code that defines the rules and logic governing a blockchain network, and it is executed by the nodes on the network.</a:t>
            </a:r>
            <a:endParaRPr lang="en-IN" sz="2400" dirty="0">
              <a:latin typeface="+mj-lt"/>
            </a:endParaRPr>
          </a:p>
          <a:p>
            <a:endParaRPr lang="en-IN" dirty="0"/>
          </a:p>
        </p:txBody>
      </p:sp>
    </p:spTree>
    <p:extLst>
      <p:ext uri="{BB962C8B-B14F-4D97-AF65-F5344CB8AC3E}">
        <p14:creationId xmlns:p14="http://schemas.microsoft.com/office/powerpoint/2010/main" val="4162077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A2D3-E19C-4073-BD19-D7C4A184F593}"/>
              </a:ext>
            </a:extLst>
          </p:cNvPr>
          <p:cNvSpPr>
            <a:spLocks noGrp="1"/>
          </p:cNvSpPr>
          <p:nvPr>
            <p:ph type="title"/>
          </p:nvPr>
        </p:nvSpPr>
        <p:spPr>
          <a:xfrm>
            <a:off x="801097" y="806803"/>
            <a:ext cx="4571365" cy="430887"/>
          </a:xfrm>
        </p:spPr>
        <p:txBody>
          <a:bodyPr/>
          <a:lstStyle/>
          <a:p>
            <a:r>
              <a:rPr lang="en-US" dirty="0"/>
              <a:t>DATBASE –RESULTS </a:t>
            </a:r>
            <a:endParaRPr lang="en-IN" dirty="0"/>
          </a:p>
        </p:txBody>
      </p:sp>
      <p:pic>
        <p:nvPicPr>
          <p:cNvPr id="5" name="Picture 4">
            <a:extLst>
              <a:ext uri="{FF2B5EF4-FFF2-40B4-BE49-F238E27FC236}">
                <a16:creationId xmlns:a16="http://schemas.microsoft.com/office/drawing/2014/main" id="{65A572A9-DB6B-4231-9FD8-1D98CF946AA6}"/>
              </a:ext>
            </a:extLst>
          </p:cNvPr>
          <p:cNvPicPr>
            <a:picLocks noChangeAspect="1"/>
          </p:cNvPicPr>
          <p:nvPr/>
        </p:nvPicPr>
        <p:blipFill>
          <a:blip r:embed="rId2"/>
          <a:stretch>
            <a:fillRect/>
          </a:stretch>
        </p:blipFill>
        <p:spPr>
          <a:xfrm>
            <a:off x="914389" y="2638425"/>
            <a:ext cx="8977023" cy="4572000"/>
          </a:xfrm>
          <a:prstGeom prst="rect">
            <a:avLst/>
          </a:prstGeom>
        </p:spPr>
      </p:pic>
      <p:sp>
        <p:nvSpPr>
          <p:cNvPr id="3" name="Text Placeholder 2">
            <a:extLst>
              <a:ext uri="{FF2B5EF4-FFF2-40B4-BE49-F238E27FC236}">
                <a16:creationId xmlns:a16="http://schemas.microsoft.com/office/drawing/2014/main" id="{66BFD4E1-14CB-4CD3-B57B-F5AF9387E6FA}"/>
              </a:ext>
            </a:extLst>
          </p:cNvPr>
          <p:cNvSpPr>
            <a:spLocks noGrp="1"/>
          </p:cNvSpPr>
          <p:nvPr>
            <p:ph type="body" idx="1"/>
          </p:nvPr>
        </p:nvSpPr>
        <p:spPr>
          <a:xfrm>
            <a:off x="901689" y="2255051"/>
            <a:ext cx="9361170" cy="369332"/>
          </a:xfrm>
        </p:spPr>
        <p:txBody>
          <a:bodyPr/>
          <a:lstStyle/>
          <a:p>
            <a:r>
              <a:rPr lang="en-US" sz="2400" dirty="0">
                <a:latin typeface="+mj-lt"/>
              </a:rPr>
              <a:t>DATA-BASE RESULTS</a:t>
            </a:r>
            <a:endParaRPr lang="en-IN" sz="2400" dirty="0">
              <a:latin typeface="+mj-lt"/>
            </a:endParaRPr>
          </a:p>
        </p:txBody>
      </p:sp>
    </p:spTree>
    <p:extLst>
      <p:ext uri="{BB962C8B-B14F-4D97-AF65-F5344CB8AC3E}">
        <p14:creationId xmlns:p14="http://schemas.microsoft.com/office/powerpoint/2010/main" val="1044706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41FA-E712-4AF3-A5C1-929BBE5BA3A3}"/>
              </a:ext>
            </a:extLst>
          </p:cNvPr>
          <p:cNvSpPr>
            <a:spLocks noGrp="1"/>
          </p:cNvSpPr>
          <p:nvPr>
            <p:ph type="title"/>
          </p:nvPr>
        </p:nvSpPr>
        <p:spPr>
          <a:xfrm>
            <a:off x="801097" y="806803"/>
            <a:ext cx="4571365" cy="615553"/>
          </a:xfrm>
        </p:spPr>
        <p:txBody>
          <a:bodyPr/>
          <a:lstStyle/>
          <a:p>
            <a:r>
              <a:rPr lang="en-US" sz="4000" dirty="0"/>
              <a:t>TOPIC</a:t>
            </a:r>
            <a:r>
              <a:rPr lang="en-US" dirty="0"/>
              <a:t> </a:t>
            </a:r>
            <a:endParaRPr lang="en-IN" dirty="0"/>
          </a:p>
        </p:txBody>
      </p:sp>
      <p:sp>
        <p:nvSpPr>
          <p:cNvPr id="3" name="Text Placeholder 2">
            <a:extLst>
              <a:ext uri="{FF2B5EF4-FFF2-40B4-BE49-F238E27FC236}">
                <a16:creationId xmlns:a16="http://schemas.microsoft.com/office/drawing/2014/main" id="{C1AEA85C-2ADE-4DFD-99AD-7629B0F8D9AD}"/>
              </a:ext>
            </a:extLst>
          </p:cNvPr>
          <p:cNvSpPr>
            <a:spLocks noGrp="1"/>
          </p:cNvSpPr>
          <p:nvPr>
            <p:ph type="body" idx="1"/>
          </p:nvPr>
        </p:nvSpPr>
        <p:spPr>
          <a:xfrm>
            <a:off x="666115" y="2257425"/>
            <a:ext cx="9361170" cy="2031325"/>
          </a:xfrm>
        </p:spPr>
        <p:txBody>
          <a:bodyPr/>
          <a:lstStyle/>
          <a:p>
            <a:r>
              <a:rPr lang="en-US" sz="4400" dirty="0">
                <a:solidFill>
                  <a:schemeClr val="tx2">
                    <a:lumMod val="40000"/>
                    <a:lumOff val="60000"/>
                  </a:schemeClr>
                </a:solidFill>
                <a:latin typeface="+mj-lt"/>
              </a:rPr>
              <a:t>Textile Supply Chain Management System using Hyperledger Fabrics</a:t>
            </a:r>
            <a:endParaRPr lang="en-IN" sz="4400" dirty="0">
              <a:solidFill>
                <a:schemeClr val="tx2">
                  <a:lumMod val="40000"/>
                  <a:lumOff val="60000"/>
                </a:schemeClr>
              </a:solidFill>
              <a:latin typeface="+mj-lt"/>
            </a:endParaRPr>
          </a:p>
          <a:p>
            <a:endParaRPr lang="en-IN" sz="4400" i="1" dirty="0"/>
          </a:p>
        </p:txBody>
      </p:sp>
    </p:spTree>
    <p:extLst>
      <p:ext uri="{BB962C8B-B14F-4D97-AF65-F5344CB8AC3E}">
        <p14:creationId xmlns:p14="http://schemas.microsoft.com/office/powerpoint/2010/main" val="2073627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D93CB-28F4-4C24-A801-FDE0CBB7E344}"/>
              </a:ext>
            </a:extLst>
          </p:cNvPr>
          <p:cNvSpPr>
            <a:spLocks noGrp="1"/>
          </p:cNvSpPr>
          <p:nvPr>
            <p:ph type="title"/>
          </p:nvPr>
        </p:nvSpPr>
        <p:spPr>
          <a:xfrm>
            <a:off x="801097" y="806803"/>
            <a:ext cx="4571365" cy="430887"/>
          </a:xfrm>
        </p:spPr>
        <p:txBody>
          <a:bodyPr/>
          <a:lstStyle/>
          <a:p>
            <a:r>
              <a:rPr lang="en-US" dirty="0"/>
              <a:t>USER-INTERFACE </a:t>
            </a:r>
            <a:endParaRPr lang="en-IN" dirty="0"/>
          </a:p>
        </p:txBody>
      </p:sp>
      <p:sp>
        <p:nvSpPr>
          <p:cNvPr id="3" name="Text Placeholder 2">
            <a:extLst>
              <a:ext uri="{FF2B5EF4-FFF2-40B4-BE49-F238E27FC236}">
                <a16:creationId xmlns:a16="http://schemas.microsoft.com/office/drawing/2014/main" id="{5E55D2AC-BD88-4F52-838E-F9FB981E1903}"/>
              </a:ext>
            </a:extLst>
          </p:cNvPr>
          <p:cNvSpPr>
            <a:spLocks noGrp="1"/>
          </p:cNvSpPr>
          <p:nvPr>
            <p:ph type="body" idx="1"/>
          </p:nvPr>
        </p:nvSpPr>
        <p:spPr>
          <a:xfrm>
            <a:off x="901689" y="2255051"/>
            <a:ext cx="9361170" cy="6594113"/>
          </a:xfrm>
        </p:spPr>
        <p:txBody>
          <a:bodyPr/>
          <a:lstStyle/>
          <a:p>
            <a:r>
              <a:rPr lang="en-US" sz="2400" dirty="0">
                <a:latin typeface="+mj-lt"/>
              </a:rPr>
              <a:t>React front-end UI: The application uses React to create a user-friendly front-end UI that allows users to interact with the blockchain ledger, query data, and view order history.</a:t>
            </a:r>
          </a:p>
          <a:p>
            <a:endParaRPr lang="en-US" dirty="0"/>
          </a:p>
          <a:p>
            <a:endParaRPr lang="en-IN"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75171CDA-1A2E-4146-BC24-674D2E36FD39}"/>
              </a:ext>
            </a:extLst>
          </p:cNvPr>
          <p:cNvPicPr/>
          <p:nvPr/>
        </p:nvPicPr>
        <p:blipFill>
          <a:blip r:embed="rId2"/>
          <a:stretch>
            <a:fillRect/>
          </a:stretch>
        </p:blipFill>
        <p:spPr>
          <a:xfrm>
            <a:off x="2146300" y="3752850"/>
            <a:ext cx="5972175" cy="3562350"/>
          </a:xfrm>
          <a:prstGeom prst="rect">
            <a:avLst/>
          </a:prstGeom>
        </p:spPr>
      </p:pic>
    </p:spTree>
    <p:extLst>
      <p:ext uri="{BB962C8B-B14F-4D97-AF65-F5344CB8AC3E}">
        <p14:creationId xmlns:p14="http://schemas.microsoft.com/office/powerpoint/2010/main" val="1439751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A687A-3835-4BBF-90D1-6A586C6CDCCC}"/>
              </a:ext>
            </a:extLst>
          </p:cNvPr>
          <p:cNvSpPr>
            <a:spLocks noGrp="1"/>
          </p:cNvSpPr>
          <p:nvPr>
            <p:ph type="title"/>
          </p:nvPr>
        </p:nvSpPr>
        <p:spPr>
          <a:xfrm>
            <a:off x="801097" y="806803"/>
            <a:ext cx="4571365" cy="430887"/>
          </a:xfrm>
        </p:spPr>
        <p:txBody>
          <a:bodyPr/>
          <a:lstStyle/>
          <a:p>
            <a:r>
              <a:rPr lang="en-US" dirty="0" err="1"/>
              <a:t>Cont</a:t>
            </a:r>
            <a:r>
              <a:rPr lang="en-US" dirty="0"/>
              <a:t>……</a:t>
            </a:r>
            <a:endParaRPr lang="en-IN" dirty="0"/>
          </a:p>
        </p:txBody>
      </p:sp>
      <p:sp>
        <p:nvSpPr>
          <p:cNvPr id="3" name="Text Placeholder 2">
            <a:extLst>
              <a:ext uri="{FF2B5EF4-FFF2-40B4-BE49-F238E27FC236}">
                <a16:creationId xmlns:a16="http://schemas.microsoft.com/office/drawing/2014/main" id="{C7F380D9-FE01-4EE4-A91A-677C1025326C}"/>
              </a:ext>
            </a:extLst>
          </p:cNvPr>
          <p:cNvSpPr>
            <a:spLocks noGrp="1"/>
          </p:cNvSpPr>
          <p:nvPr>
            <p:ph type="body" idx="1"/>
          </p:nvPr>
        </p:nvSpPr>
        <p:spPr>
          <a:xfrm>
            <a:off x="901689" y="2255051"/>
            <a:ext cx="9361170" cy="607859"/>
          </a:xfrm>
        </p:spPr>
        <p:txBody>
          <a:bodyPr/>
          <a:lstStyle/>
          <a:p>
            <a:r>
              <a:rPr lang="en-US" sz="2400" dirty="0"/>
              <a:t>LOGIN PAGE  FOR USERS &amp;&amp; ADMIN</a:t>
            </a:r>
          </a:p>
          <a:p>
            <a:endParaRPr lang="en-IN" dirty="0"/>
          </a:p>
        </p:txBody>
      </p:sp>
      <p:pic>
        <p:nvPicPr>
          <p:cNvPr id="4" name="Picture 3">
            <a:extLst>
              <a:ext uri="{FF2B5EF4-FFF2-40B4-BE49-F238E27FC236}">
                <a16:creationId xmlns:a16="http://schemas.microsoft.com/office/drawing/2014/main" id="{D36357D0-66AC-44DC-BA8E-502E5C4DBE6B}"/>
              </a:ext>
            </a:extLst>
          </p:cNvPr>
          <p:cNvPicPr/>
          <p:nvPr/>
        </p:nvPicPr>
        <p:blipFill>
          <a:blip r:embed="rId2"/>
          <a:stretch>
            <a:fillRect/>
          </a:stretch>
        </p:blipFill>
        <p:spPr>
          <a:xfrm>
            <a:off x="901688" y="2732105"/>
            <a:ext cx="8255011" cy="4402120"/>
          </a:xfrm>
          <a:prstGeom prst="rect">
            <a:avLst/>
          </a:prstGeom>
        </p:spPr>
      </p:pic>
    </p:spTree>
    <p:extLst>
      <p:ext uri="{BB962C8B-B14F-4D97-AF65-F5344CB8AC3E}">
        <p14:creationId xmlns:p14="http://schemas.microsoft.com/office/powerpoint/2010/main" val="266272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A8BFF-1C74-4127-B589-0853EBF4A40C}"/>
              </a:ext>
            </a:extLst>
          </p:cNvPr>
          <p:cNvSpPr>
            <a:spLocks noGrp="1"/>
          </p:cNvSpPr>
          <p:nvPr>
            <p:ph type="title"/>
          </p:nvPr>
        </p:nvSpPr>
        <p:spPr>
          <a:xfrm>
            <a:off x="801097" y="806803"/>
            <a:ext cx="4571365" cy="430887"/>
          </a:xfrm>
        </p:spPr>
        <p:txBody>
          <a:bodyPr/>
          <a:lstStyle/>
          <a:p>
            <a:r>
              <a:rPr lang="en-US" dirty="0"/>
              <a:t>CON……</a:t>
            </a:r>
            <a:endParaRPr lang="en-IN" dirty="0"/>
          </a:p>
        </p:txBody>
      </p:sp>
      <p:sp>
        <p:nvSpPr>
          <p:cNvPr id="3" name="Text Placeholder 2">
            <a:extLst>
              <a:ext uri="{FF2B5EF4-FFF2-40B4-BE49-F238E27FC236}">
                <a16:creationId xmlns:a16="http://schemas.microsoft.com/office/drawing/2014/main" id="{525DB6D2-D4AA-4F46-B946-47EA1BD13F96}"/>
              </a:ext>
            </a:extLst>
          </p:cNvPr>
          <p:cNvSpPr>
            <a:spLocks noGrp="1"/>
          </p:cNvSpPr>
          <p:nvPr>
            <p:ph type="body" idx="1"/>
          </p:nvPr>
        </p:nvSpPr>
        <p:spPr>
          <a:xfrm>
            <a:off x="901689" y="2255051"/>
            <a:ext cx="9361170" cy="238527"/>
          </a:xfrm>
        </p:spPr>
        <p:txBody>
          <a:bodyPr/>
          <a:lstStyle/>
          <a:p>
            <a:r>
              <a:rPr lang="en-US" dirty="0"/>
              <a:t>Details to be entered </a:t>
            </a:r>
            <a:endParaRPr lang="en-IN" dirty="0"/>
          </a:p>
        </p:txBody>
      </p:sp>
      <p:pic>
        <p:nvPicPr>
          <p:cNvPr id="4" name="Picture 3">
            <a:extLst>
              <a:ext uri="{FF2B5EF4-FFF2-40B4-BE49-F238E27FC236}">
                <a16:creationId xmlns:a16="http://schemas.microsoft.com/office/drawing/2014/main" id="{E8140C45-F545-43BF-803B-B88203B1F468}"/>
              </a:ext>
            </a:extLst>
          </p:cNvPr>
          <p:cNvPicPr/>
          <p:nvPr/>
        </p:nvPicPr>
        <p:blipFill>
          <a:blip r:embed="rId2"/>
          <a:stretch>
            <a:fillRect/>
          </a:stretch>
        </p:blipFill>
        <p:spPr>
          <a:xfrm>
            <a:off x="1384300" y="3022081"/>
            <a:ext cx="6034088" cy="3686341"/>
          </a:xfrm>
          <a:prstGeom prst="rect">
            <a:avLst/>
          </a:prstGeom>
        </p:spPr>
      </p:pic>
    </p:spTree>
    <p:extLst>
      <p:ext uri="{BB962C8B-B14F-4D97-AF65-F5344CB8AC3E}">
        <p14:creationId xmlns:p14="http://schemas.microsoft.com/office/powerpoint/2010/main" val="712270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D20E0-E162-4412-A770-A040C2741FA0}"/>
              </a:ext>
            </a:extLst>
          </p:cNvPr>
          <p:cNvSpPr>
            <a:spLocks noGrp="1"/>
          </p:cNvSpPr>
          <p:nvPr>
            <p:ph type="title"/>
          </p:nvPr>
        </p:nvSpPr>
        <p:spPr>
          <a:xfrm>
            <a:off x="801097" y="806803"/>
            <a:ext cx="4571365" cy="861774"/>
          </a:xfrm>
        </p:spPr>
        <p:txBody>
          <a:bodyPr/>
          <a:lstStyle/>
          <a:p>
            <a:r>
              <a:rPr lang="en-IN" dirty="0"/>
              <a:t>Results </a:t>
            </a:r>
            <a:r>
              <a:rPr lang="en-IN" spc="135" dirty="0"/>
              <a:t>&amp;</a:t>
            </a:r>
            <a:r>
              <a:rPr lang="en-IN" spc="-55" dirty="0"/>
              <a:t> </a:t>
            </a:r>
            <a:r>
              <a:rPr lang="en-IN" spc="40" dirty="0"/>
              <a:t>Conclusion</a:t>
            </a:r>
            <a:br>
              <a:rPr lang="en-IN" dirty="0"/>
            </a:br>
            <a:endParaRPr lang="en-IN" dirty="0"/>
          </a:p>
        </p:txBody>
      </p:sp>
      <p:sp>
        <p:nvSpPr>
          <p:cNvPr id="3" name="Text Placeholder 2">
            <a:extLst>
              <a:ext uri="{FF2B5EF4-FFF2-40B4-BE49-F238E27FC236}">
                <a16:creationId xmlns:a16="http://schemas.microsoft.com/office/drawing/2014/main" id="{C1A198E6-B1AC-4DB9-9E88-8A65F4DAA3B7}"/>
              </a:ext>
            </a:extLst>
          </p:cNvPr>
          <p:cNvSpPr>
            <a:spLocks noGrp="1"/>
          </p:cNvSpPr>
          <p:nvPr>
            <p:ph type="body" idx="1"/>
          </p:nvPr>
        </p:nvSpPr>
        <p:spPr>
          <a:xfrm>
            <a:off x="901689" y="2255051"/>
            <a:ext cx="9361170" cy="4001095"/>
          </a:xfrm>
        </p:spPr>
        <p:txBody>
          <a:bodyPr/>
          <a:lstStyle/>
          <a:p>
            <a:r>
              <a:rPr lang="en-US" sz="2000" dirty="0"/>
              <a:t>In conclusion, the implementation of a Textile Supply Chain Management System using Hyperledger Fabric has several benefits. Hyperledger Fabric provides a secure, permissioned blockchain network that enables secure and transparent communication between all parties in the supply chain. By using a blockchain-based solution, all parties can access the same data in real-time, which can improve communication, reduce errors, and increase efficiency.</a:t>
            </a:r>
          </a:p>
          <a:p>
            <a:r>
              <a:rPr lang="en-US" sz="2000" dirty="0"/>
              <a:t>.</a:t>
            </a:r>
          </a:p>
          <a:p>
            <a:endParaRPr lang="en-IN" sz="2000" dirty="0"/>
          </a:p>
          <a:p>
            <a:r>
              <a:rPr lang="en-US" sz="2000" dirty="0"/>
              <a:t>Overall, a Textile Supply Chain Management System using Hyperledger Fabric has the potential to revolutionize the textile industry by providing greater transparency, security, and efficiency. By implementing a blockchain-based solution, the industry can improve supply chain management, reduce costs, and enhance customer satisfaction.</a:t>
            </a:r>
            <a:endParaRPr lang="en-IN" sz="2000" dirty="0"/>
          </a:p>
        </p:txBody>
      </p:sp>
    </p:spTree>
    <p:extLst>
      <p:ext uri="{BB962C8B-B14F-4D97-AF65-F5344CB8AC3E}">
        <p14:creationId xmlns:p14="http://schemas.microsoft.com/office/powerpoint/2010/main" val="3488208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424B2-90D9-4CE4-8D64-F9CE30E5855C}"/>
              </a:ext>
            </a:extLst>
          </p:cNvPr>
          <p:cNvSpPr>
            <a:spLocks noGrp="1"/>
          </p:cNvSpPr>
          <p:nvPr>
            <p:ph type="title"/>
          </p:nvPr>
        </p:nvSpPr>
        <p:spPr>
          <a:xfrm>
            <a:off x="801097" y="806803"/>
            <a:ext cx="4571365" cy="430887"/>
          </a:xfrm>
        </p:spPr>
        <p:txBody>
          <a:bodyPr/>
          <a:lstStyle/>
          <a:p>
            <a:r>
              <a:rPr lang="en-US" dirty="0"/>
              <a:t>References </a:t>
            </a:r>
            <a:endParaRPr lang="en-IN" dirty="0"/>
          </a:p>
        </p:txBody>
      </p:sp>
      <p:sp>
        <p:nvSpPr>
          <p:cNvPr id="3" name="Text Placeholder 2">
            <a:extLst>
              <a:ext uri="{FF2B5EF4-FFF2-40B4-BE49-F238E27FC236}">
                <a16:creationId xmlns:a16="http://schemas.microsoft.com/office/drawing/2014/main" id="{B49A6EA9-13D8-4737-8AF2-1A42096BF084}"/>
              </a:ext>
            </a:extLst>
          </p:cNvPr>
          <p:cNvSpPr>
            <a:spLocks noGrp="1"/>
          </p:cNvSpPr>
          <p:nvPr>
            <p:ph type="body" idx="1"/>
          </p:nvPr>
        </p:nvSpPr>
        <p:spPr>
          <a:xfrm>
            <a:off x="901689" y="2255051"/>
            <a:ext cx="9361170" cy="4054956"/>
          </a:xfrm>
        </p:spPr>
        <p:txBody>
          <a:bodyPr/>
          <a:lstStyle/>
          <a:p>
            <a:r>
              <a:rPr lang="en-US" u="sng" dirty="0">
                <a:hlinkClick r:id="rId2"/>
              </a:rPr>
              <a:t>https://youtu.be/8tVx0r6pgU4</a:t>
            </a:r>
            <a:endParaRPr lang="en-IN" dirty="0"/>
          </a:p>
          <a:p>
            <a:r>
              <a:rPr lang="en-US" dirty="0"/>
              <a:t> </a:t>
            </a:r>
            <a:endParaRPr lang="en-IN" dirty="0"/>
          </a:p>
          <a:p>
            <a:r>
              <a:rPr lang="en-US" u="sng" dirty="0">
                <a:hlinkClick r:id="rId3"/>
              </a:rPr>
              <a:t>https://medium.datadriveninvestor.com/hyperledger-fabric-best-practices-in-production-1-encrypting-state-database-with-chaincode-8369b0bc345a</a:t>
            </a:r>
            <a:endParaRPr lang="en-IN" dirty="0"/>
          </a:p>
          <a:p>
            <a:r>
              <a:rPr lang="en-US" dirty="0"/>
              <a:t> </a:t>
            </a:r>
            <a:endParaRPr lang="en-IN" dirty="0"/>
          </a:p>
          <a:p>
            <a:r>
              <a:rPr lang="en-US" u="sng" dirty="0">
                <a:hlinkClick r:id="rId4"/>
              </a:rPr>
              <a:t>https://medium.com/zeeve/crucial-considerations-before-deploying-hyperledger-fabric-in-the-blockchain-network-in-2023-5ac2cdad1be9</a:t>
            </a:r>
            <a:endParaRPr lang="en-IN" dirty="0"/>
          </a:p>
          <a:p>
            <a:r>
              <a:rPr lang="en-US" u="sng" dirty="0">
                <a:hlinkClick r:id="rId5"/>
              </a:rPr>
              <a:t>https://hyperledger-fabric.readthedocs.io/en/release-2.5/test_network.html</a:t>
            </a:r>
            <a:endParaRPr lang="en-IN" dirty="0"/>
          </a:p>
          <a:p>
            <a:r>
              <a:rPr lang="en-US" dirty="0"/>
              <a:t> </a:t>
            </a:r>
            <a:endParaRPr lang="en-IN" dirty="0"/>
          </a:p>
          <a:p>
            <a:r>
              <a:rPr lang="en-US" u="sng" dirty="0">
                <a:hlinkClick r:id="rId6"/>
              </a:rPr>
              <a:t>https://hyperledger-fabric.readthedocs.io/en/release-2.5/glossary.html</a:t>
            </a:r>
            <a:endParaRPr lang="en-IN" dirty="0"/>
          </a:p>
          <a:p>
            <a:r>
              <a:rPr lang="en-US" dirty="0"/>
              <a:t> </a:t>
            </a:r>
            <a:endParaRPr lang="en-IN" dirty="0"/>
          </a:p>
          <a:p>
            <a:r>
              <a:rPr lang="en-US" u="sng" dirty="0">
                <a:hlinkClick r:id="rId7"/>
              </a:rPr>
              <a:t>https://hyperledger-fabric.readthedocs.io/en/release-2.5/getting_started.html</a:t>
            </a:r>
            <a:endParaRPr lang="en-IN" dirty="0"/>
          </a:p>
          <a:p>
            <a:r>
              <a:rPr lang="en-US" dirty="0"/>
              <a:t> </a:t>
            </a:r>
            <a:endParaRPr lang="en-IN" dirty="0"/>
          </a:p>
          <a:p>
            <a:r>
              <a:rPr lang="en-US" u="sng" dirty="0">
                <a:hlinkClick r:id="rId8"/>
              </a:rPr>
              <a:t>https://www.sellbrite.com/blog/quick-guide-product-shipping-everything-need-know/</a:t>
            </a:r>
            <a:endParaRPr lang="en-IN" dirty="0"/>
          </a:p>
          <a:p>
            <a:r>
              <a:rPr lang="en-US" dirty="0"/>
              <a:t> </a:t>
            </a:r>
            <a:endParaRPr lang="en-IN" dirty="0"/>
          </a:p>
          <a:p>
            <a:r>
              <a:rPr lang="en-US" u="sng" dirty="0">
                <a:hlinkClick r:id="rId9"/>
              </a:rPr>
              <a:t>https://images.app.goo.gl/VfRBL3uNTS26cVuU9</a:t>
            </a:r>
            <a:endParaRPr lang="en-IN" dirty="0"/>
          </a:p>
          <a:p>
            <a:endParaRPr lang="en-IN" dirty="0"/>
          </a:p>
        </p:txBody>
      </p:sp>
    </p:spTree>
    <p:extLst>
      <p:ext uri="{BB962C8B-B14F-4D97-AF65-F5344CB8AC3E}">
        <p14:creationId xmlns:p14="http://schemas.microsoft.com/office/powerpoint/2010/main" val="295079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01AABD-A1F4-4983-A6A9-6E50C1074392}"/>
              </a:ext>
            </a:extLst>
          </p:cNvPr>
          <p:cNvSpPr/>
          <p:nvPr/>
        </p:nvSpPr>
        <p:spPr>
          <a:xfrm>
            <a:off x="850900" y="2028825"/>
            <a:ext cx="9372600" cy="3046988"/>
          </a:xfrm>
          <a:prstGeom prst="rect">
            <a:avLst/>
          </a:prstGeom>
        </p:spPr>
        <p:txBody>
          <a:bodyPr wrap="square">
            <a:spAutoFit/>
          </a:bodyPr>
          <a:lstStyle/>
          <a:p>
            <a:r>
              <a:rPr lang="en-US" sz="9600" i="1" dirty="0">
                <a:solidFill>
                  <a:schemeClr val="tx2">
                    <a:lumMod val="60000"/>
                    <a:lumOff val="40000"/>
                  </a:schemeClr>
                </a:solidFill>
              </a:rPr>
              <a:t>T</a:t>
            </a:r>
            <a:r>
              <a:rPr lang="en-IN" sz="9600" i="1" dirty="0">
                <a:solidFill>
                  <a:schemeClr val="tx2">
                    <a:lumMod val="60000"/>
                    <a:lumOff val="40000"/>
                  </a:schemeClr>
                </a:solidFill>
              </a:rPr>
              <a:t>HANK-YOU FOR YOUR PATIENCE </a:t>
            </a:r>
          </a:p>
        </p:txBody>
      </p:sp>
    </p:spTree>
    <p:extLst>
      <p:ext uri="{BB962C8B-B14F-4D97-AF65-F5344CB8AC3E}">
        <p14:creationId xmlns:p14="http://schemas.microsoft.com/office/powerpoint/2010/main" val="522331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710D1-4185-4DDB-8488-8B0AD3F610F6}"/>
              </a:ext>
            </a:extLst>
          </p:cNvPr>
          <p:cNvSpPr>
            <a:spLocks noGrp="1"/>
          </p:cNvSpPr>
          <p:nvPr>
            <p:ph type="ctrTitle"/>
          </p:nvPr>
        </p:nvSpPr>
        <p:spPr>
          <a:xfrm>
            <a:off x="393700" y="896219"/>
            <a:ext cx="9089390" cy="430887"/>
          </a:xfrm>
        </p:spPr>
        <p:txBody>
          <a:bodyPr/>
          <a:lstStyle/>
          <a:p>
            <a:r>
              <a:rPr lang="en-US" dirty="0"/>
              <a:t>What is Textile Supply Chain Management </a:t>
            </a:r>
            <a:endParaRPr lang="en-IN" dirty="0"/>
          </a:p>
        </p:txBody>
      </p:sp>
      <p:sp>
        <p:nvSpPr>
          <p:cNvPr id="3" name="Subtitle 2">
            <a:extLst>
              <a:ext uri="{FF2B5EF4-FFF2-40B4-BE49-F238E27FC236}">
                <a16:creationId xmlns:a16="http://schemas.microsoft.com/office/drawing/2014/main" id="{1597756E-AF99-49CE-8D90-1B2BB28CC35F}"/>
              </a:ext>
            </a:extLst>
          </p:cNvPr>
          <p:cNvSpPr>
            <a:spLocks noGrp="1"/>
          </p:cNvSpPr>
          <p:nvPr>
            <p:ph type="subTitle" idx="4"/>
          </p:nvPr>
        </p:nvSpPr>
        <p:spPr>
          <a:xfrm>
            <a:off x="1604010" y="2028826"/>
            <a:ext cx="7485380" cy="2954655"/>
          </a:xfrm>
        </p:spPr>
        <p:txBody>
          <a:bodyPr/>
          <a:lstStyle/>
          <a:p>
            <a:r>
              <a:rPr lang="en-US" sz="2400" dirty="0">
                <a:latin typeface="+mj-lt"/>
              </a:rPr>
              <a:t>Textile supply chain management refers specifically to the management of the supply chain within the textile industry. </a:t>
            </a:r>
          </a:p>
          <a:p>
            <a:endParaRPr lang="en-US" sz="2400" dirty="0">
              <a:latin typeface="+mj-lt"/>
            </a:endParaRPr>
          </a:p>
          <a:p>
            <a:r>
              <a:rPr lang="en-US" sz="2400" dirty="0">
                <a:latin typeface="+mj-lt"/>
              </a:rPr>
              <a:t>The textile industry involves the production, manufacturing, and distribution of textile products, such as fabrics, yarns, and finished products like clothing and home textiles.</a:t>
            </a:r>
          </a:p>
          <a:p>
            <a:endParaRPr lang="en-US" sz="2400" dirty="0"/>
          </a:p>
          <a:p>
            <a:endParaRPr lang="en-IN" sz="2400" dirty="0"/>
          </a:p>
        </p:txBody>
      </p:sp>
    </p:spTree>
    <p:extLst>
      <p:ext uri="{BB962C8B-B14F-4D97-AF65-F5344CB8AC3E}">
        <p14:creationId xmlns:p14="http://schemas.microsoft.com/office/powerpoint/2010/main" val="1552882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87A4-C119-4A0E-B189-ECAF1E185D60}"/>
              </a:ext>
            </a:extLst>
          </p:cNvPr>
          <p:cNvSpPr>
            <a:spLocks noGrp="1"/>
          </p:cNvSpPr>
          <p:nvPr>
            <p:ph type="ctrTitle"/>
          </p:nvPr>
        </p:nvSpPr>
        <p:spPr>
          <a:xfrm>
            <a:off x="622300" y="586502"/>
            <a:ext cx="9089390" cy="861774"/>
          </a:xfrm>
        </p:spPr>
        <p:txBody>
          <a:bodyPr/>
          <a:lstStyle/>
          <a:p>
            <a:r>
              <a:rPr lang="en-US" dirty="0"/>
              <a:t>Challenges in Textile Industry </a:t>
            </a:r>
            <a:br>
              <a:rPr lang="en-IN" dirty="0"/>
            </a:br>
            <a:endParaRPr lang="en-IN" dirty="0"/>
          </a:p>
        </p:txBody>
      </p:sp>
      <p:sp>
        <p:nvSpPr>
          <p:cNvPr id="3" name="Subtitle 2">
            <a:extLst>
              <a:ext uri="{FF2B5EF4-FFF2-40B4-BE49-F238E27FC236}">
                <a16:creationId xmlns:a16="http://schemas.microsoft.com/office/drawing/2014/main" id="{7334DED5-3AEC-44B1-BA74-279FD7885F6F}"/>
              </a:ext>
            </a:extLst>
          </p:cNvPr>
          <p:cNvSpPr>
            <a:spLocks noGrp="1"/>
          </p:cNvSpPr>
          <p:nvPr>
            <p:ph type="subTitle" idx="4"/>
          </p:nvPr>
        </p:nvSpPr>
        <p:spPr>
          <a:xfrm>
            <a:off x="850900" y="2105025"/>
            <a:ext cx="7485380" cy="4431983"/>
          </a:xfrm>
        </p:spPr>
        <p:txBody>
          <a:bodyPr/>
          <a:lstStyle/>
          <a:p>
            <a:r>
              <a:rPr lang="en-US" sz="2400" dirty="0">
                <a:latin typeface="+mj-lt"/>
              </a:rPr>
              <a:t>The textile industry is a complex and global supply chain involving multiple stakeholders such as manufacturers, suppliers, and retailers. </a:t>
            </a:r>
          </a:p>
          <a:p>
            <a:endParaRPr lang="en-US" sz="2400" dirty="0">
              <a:latin typeface="+mj-lt"/>
            </a:endParaRPr>
          </a:p>
          <a:p>
            <a:r>
              <a:rPr lang="en-US" sz="2400" dirty="0">
                <a:latin typeface="+mj-lt"/>
              </a:rPr>
              <a:t>This complexity can lead to challenges in managing the supply chain, such as lack of transparency, inefficient processes, and difficulties in tracking the movement of raw materials and finished products</a:t>
            </a:r>
          </a:p>
          <a:p>
            <a:endParaRPr lang="en-US" sz="2400" dirty="0"/>
          </a:p>
          <a:p>
            <a:endParaRPr lang="en-US" sz="2400" dirty="0"/>
          </a:p>
          <a:p>
            <a:endParaRPr lang="en-US" sz="2400" dirty="0"/>
          </a:p>
          <a:p>
            <a:endParaRPr lang="en-IN" sz="2400" dirty="0"/>
          </a:p>
        </p:txBody>
      </p:sp>
    </p:spTree>
    <p:extLst>
      <p:ext uri="{BB962C8B-B14F-4D97-AF65-F5344CB8AC3E}">
        <p14:creationId xmlns:p14="http://schemas.microsoft.com/office/powerpoint/2010/main" val="976823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F2316-B1E5-4330-B597-5962DD01A5FB}"/>
              </a:ext>
            </a:extLst>
          </p:cNvPr>
          <p:cNvSpPr>
            <a:spLocks noGrp="1"/>
          </p:cNvSpPr>
          <p:nvPr>
            <p:ph type="title"/>
          </p:nvPr>
        </p:nvSpPr>
        <p:spPr>
          <a:xfrm>
            <a:off x="801097" y="885825"/>
            <a:ext cx="6679203" cy="430887"/>
          </a:xfrm>
        </p:spPr>
        <p:txBody>
          <a:bodyPr/>
          <a:lstStyle/>
          <a:p>
            <a:r>
              <a:rPr lang="en-US" dirty="0"/>
              <a:t>Why Hyperledger Fabrics used ? </a:t>
            </a:r>
            <a:endParaRPr lang="en-IN" dirty="0"/>
          </a:p>
        </p:txBody>
      </p:sp>
      <p:sp>
        <p:nvSpPr>
          <p:cNvPr id="3" name="Text Placeholder 2">
            <a:extLst>
              <a:ext uri="{FF2B5EF4-FFF2-40B4-BE49-F238E27FC236}">
                <a16:creationId xmlns:a16="http://schemas.microsoft.com/office/drawing/2014/main" id="{F5A7763F-BA5B-4375-9D7A-DEB8346E47F9}"/>
              </a:ext>
            </a:extLst>
          </p:cNvPr>
          <p:cNvSpPr>
            <a:spLocks noGrp="1"/>
          </p:cNvSpPr>
          <p:nvPr>
            <p:ph type="body" idx="1"/>
          </p:nvPr>
        </p:nvSpPr>
        <p:spPr>
          <a:xfrm>
            <a:off x="901689" y="2255051"/>
            <a:ext cx="9361170" cy="3693319"/>
          </a:xfrm>
        </p:spPr>
        <p:txBody>
          <a:bodyPr/>
          <a:lstStyle/>
          <a:p>
            <a:r>
              <a:rPr lang="en-US" sz="2400" dirty="0">
                <a:latin typeface="+mj-lt"/>
              </a:rPr>
              <a:t>Hyperledger Fabric, a permissioned blockchain framework, is particularly suited for supply chain management due to its privacy and permission features.</a:t>
            </a:r>
          </a:p>
          <a:p>
            <a:endParaRPr lang="en-IN" sz="2400" dirty="0">
              <a:latin typeface="+mj-lt"/>
            </a:endParaRPr>
          </a:p>
          <a:p>
            <a:r>
              <a:rPr lang="en-US" sz="2400" dirty="0">
                <a:latin typeface="+mj-lt"/>
              </a:rPr>
              <a:t>In this paper, we propose a Textile Supply Chain Management System using Hyperledger Fabric. The proposed system will enable companies in the textile industry to track the provenance of raw materials, such as cotton or wool, from the farm to the factory, and ultimately to the finished product. This will ensure the ethical sourcing of materials and provide customers with transparent information about the products they are buying.</a:t>
            </a:r>
            <a:endParaRPr lang="en-IN" sz="2400" dirty="0">
              <a:latin typeface="+mj-lt"/>
            </a:endParaRPr>
          </a:p>
        </p:txBody>
      </p:sp>
    </p:spTree>
    <p:extLst>
      <p:ext uri="{BB962C8B-B14F-4D97-AF65-F5344CB8AC3E}">
        <p14:creationId xmlns:p14="http://schemas.microsoft.com/office/powerpoint/2010/main" val="585047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2CE-886B-41CE-B800-82AB9D5EF353}"/>
              </a:ext>
            </a:extLst>
          </p:cNvPr>
          <p:cNvSpPr>
            <a:spLocks noGrp="1"/>
          </p:cNvSpPr>
          <p:nvPr>
            <p:ph type="ctrTitle"/>
          </p:nvPr>
        </p:nvSpPr>
        <p:spPr>
          <a:xfrm>
            <a:off x="802005" y="557665"/>
            <a:ext cx="9089390" cy="861774"/>
          </a:xfrm>
        </p:spPr>
        <p:txBody>
          <a:bodyPr/>
          <a:lstStyle/>
          <a:p>
            <a:r>
              <a:rPr lang="en-US" dirty="0"/>
              <a:t>Problem Statement</a:t>
            </a:r>
            <a:br>
              <a:rPr lang="en-IN" dirty="0"/>
            </a:br>
            <a:endParaRPr lang="en-IN" dirty="0"/>
          </a:p>
        </p:txBody>
      </p:sp>
      <p:sp>
        <p:nvSpPr>
          <p:cNvPr id="3" name="Subtitle 2">
            <a:extLst>
              <a:ext uri="{FF2B5EF4-FFF2-40B4-BE49-F238E27FC236}">
                <a16:creationId xmlns:a16="http://schemas.microsoft.com/office/drawing/2014/main" id="{B787AF1B-93BB-472C-BD8A-1DBC213FB270}"/>
              </a:ext>
            </a:extLst>
          </p:cNvPr>
          <p:cNvSpPr>
            <a:spLocks noGrp="1"/>
          </p:cNvSpPr>
          <p:nvPr>
            <p:ph type="subTitle" idx="4"/>
          </p:nvPr>
        </p:nvSpPr>
        <p:spPr>
          <a:xfrm>
            <a:off x="786291" y="1724025"/>
            <a:ext cx="7485380" cy="5039841"/>
          </a:xfrm>
        </p:spPr>
        <p:txBody>
          <a:bodyPr/>
          <a:lstStyle/>
          <a:p>
            <a:r>
              <a:rPr lang="en-US" sz="2400" dirty="0">
                <a:latin typeface="+mj-lt"/>
              </a:rPr>
              <a:t> </a:t>
            </a:r>
            <a:endParaRPr lang="en-IN" sz="2400" dirty="0">
              <a:latin typeface="+mj-lt"/>
            </a:endParaRPr>
          </a:p>
          <a:p>
            <a:r>
              <a:rPr lang="en-US" sz="2400" dirty="0">
                <a:latin typeface="+mj-lt"/>
              </a:rPr>
              <a:t>Problem Statement: Inefficient supply chain management leading to high lead times, high costs, low transparency, and poor-quality control in the textile industry.</a:t>
            </a:r>
          </a:p>
          <a:p>
            <a:endParaRPr lang="en-US" sz="2400" dirty="0">
              <a:latin typeface="+mj-lt"/>
            </a:endParaRPr>
          </a:p>
          <a:p>
            <a:endParaRPr lang="en-US" sz="2400" dirty="0">
              <a:latin typeface="+mj-lt"/>
            </a:endParaRPr>
          </a:p>
          <a:p>
            <a:r>
              <a:rPr lang="en-US" sz="2400" dirty="0">
                <a:latin typeface="+mj-lt"/>
              </a:rPr>
              <a:t> The textile industry involves multiple stakeholders, including suppliers, manufacturers, distributors, and retailers, making the supply chain complex and fragmented.</a:t>
            </a:r>
          </a:p>
          <a:p>
            <a:endParaRPr lang="en-US" sz="2400" dirty="0">
              <a:latin typeface="+mj-lt"/>
            </a:endParaRPr>
          </a:p>
          <a:p>
            <a:r>
              <a:rPr lang="en-US" sz="2400" dirty="0">
                <a:latin typeface="+mj-lt"/>
              </a:rPr>
              <a:t>The supply chain management in the textile industry is often inefficient, leading to long lead times, high costs, low transparency, and poor-quality control.</a:t>
            </a:r>
            <a:endParaRPr lang="en-IN" sz="2400" dirty="0">
              <a:latin typeface="+mj-lt"/>
            </a:endParaRPr>
          </a:p>
          <a:p>
            <a:endParaRPr lang="en-IN" dirty="0"/>
          </a:p>
        </p:txBody>
      </p:sp>
    </p:spTree>
    <p:extLst>
      <p:ext uri="{BB962C8B-B14F-4D97-AF65-F5344CB8AC3E}">
        <p14:creationId xmlns:p14="http://schemas.microsoft.com/office/powerpoint/2010/main" val="115244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E43DA-25C4-41ED-8CE4-30D33C0530D7}"/>
              </a:ext>
            </a:extLst>
          </p:cNvPr>
          <p:cNvSpPr>
            <a:spLocks noGrp="1"/>
          </p:cNvSpPr>
          <p:nvPr>
            <p:ph type="title"/>
          </p:nvPr>
        </p:nvSpPr>
        <p:spPr>
          <a:xfrm>
            <a:off x="801097" y="806803"/>
            <a:ext cx="4571365" cy="430887"/>
          </a:xfrm>
        </p:spPr>
        <p:txBody>
          <a:bodyPr/>
          <a:lstStyle/>
          <a:p>
            <a:r>
              <a:rPr lang="en-US" dirty="0"/>
              <a:t>Architecture </a:t>
            </a:r>
            <a:endParaRPr lang="en-IN" dirty="0"/>
          </a:p>
        </p:txBody>
      </p:sp>
      <p:sp>
        <p:nvSpPr>
          <p:cNvPr id="3" name="Text Placeholder 2">
            <a:extLst>
              <a:ext uri="{FF2B5EF4-FFF2-40B4-BE49-F238E27FC236}">
                <a16:creationId xmlns:a16="http://schemas.microsoft.com/office/drawing/2014/main" id="{B691F435-B3D5-4CEB-B26F-2E5BD45B59C9}"/>
              </a:ext>
            </a:extLst>
          </p:cNvPr>
          <p:cNvSpPr>
            <a:spLocks noGrp="1"/>
          </p:cNvSpPr>
          <p:nvPr>
            <p:ph type="body" idx="1"/>
          </p:nvPr>
        </p:nvSpPr>
        <p:spPr>
          <a:xfrm>
            <a:off x="901689" y="2255051"/>
            <a:ext cx="9361170" cy="1715854"/>
          </a:xfrm>
        </p:spPr>
        <p:txBody>
          <a:bodyPr/>
          <a:lstStyle/>
          <a:p>
            <a:r>
              <a:rPr lang="en-US" sz="2400" dirty="0">
                <a:latin typeface="+mj-lt"/>
              </a:rPr>
              <a:t>Hyperledger Fabric Blockchain framework,</a:t>
            </a:r>
            <a:endParaRPr lang="en-IN" sz="2400" dirty="0">
              <a:latin typeface="+mj-lt"/>
            </a:endParaRPr>
          </a:p>
          <a:p>
            <a:r>
              <a:rPr lang="en-US" sz="2400" dirty="0">
                <a:latin typeface="+mj-lt"/>
              </a:rPr>
              <a:t>Nodejs frontend and backend (blockchain) to communicate together,</a:t>
            </a:r>
            <a:endParaRPr lang="en-IN" sz="2400" dirty="0">
              <a:latin typeface="+mj-lt"/>
            </a:endParaRPr>
          </a:p>
          <a:p>
            <a:r>
              <a:rPr lang="en-US" sz="2400" dirty="0">
                <a:latin typeface="+mj-lt"/>
              </a:rPr>
              <a:t>Database CouchDB.</a:t>
            </a:r>
            <a:endParaRPr lang="en-IN" sz="2400" dirty="0">
              <a:latin typeface="+mj-lt"/>
            </a:endParaRPr>
          </a:p>
          <a:p>
            <a:r>
              <a:rPr lang="en-US" sz="2400" dirty="0">
                <a:latin typeface="+mj-lt"/>
              </a:rPr>
              <a:t>React is used for developing the Web UI</a:t>
            </a:r>
            <a:endParaRPr lang="en-IN" sz="2400" dirty="0">
              <a:latin typeface="+mj-lt"/>
            </a:endParaRPr>
          </a:p>
          <a:p>
            <a:endParaRPr lang="en-IN" dirty="0"/>
          </a:p>
        </p:txBody>
      </p:sp>
      <p:pic>
        <p:nvPicPr>
          <p:cNvPr id="4" name="Picture 3">
            <a:extLst>
              <a:ext uri="{FF2B5EF4-FFF2-40B4-BE49-F238E27FC236}">
                <a16:creationId xmlns:a16="http://schemas.microsoft.com/office/drawing/2014/main" id="{0438F951-2D98-4968-A02B-351CB8BF8C42}"/>
              </a:ext>
            </a:extLst>
          </p:cNvPr>
          <p:cNvPicPr/>
          <p:nvPr/>
        </p:nvPicPr>
        <p:blipFill rotWithShape="1">
          <a:blip r:embed="rId2" cstate="print">
            <a:extLst>
              <a:ext uri="{28A0092B-C50C-407E-A947-70E740481C1C}">
                <a14:useLocalDpi xmlns:a14="http://schemas.microsoft.com/office/drawing/2010/main" val="0"/>
              </a:ext>
            </a:extLst>
          </a:blip>
          <a:srcRect t="9294" b="2546"/>
          <a:stretch/>
        </p:blipFill>
        <p:spPr bwMode="auto">
          <a:xfrm>
            <a:off x="1612900" y="3942330"/>
            <a:ext cx="6324600" cy="30441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01314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86D34-97BA-46B3-9480-76A6D6B5BA11}"/>
              </a:ext>
            </a:extLst>
          </p:cNvPr>
          <p:cNvSpPr>
            <a:spLocks noGrp="1"/>
          </p:cNvSpPr>
          <p:nvPr>
            <p:ph type="title"/>
          </p:nvPr>
        </p:nvSpPr>
        <p:spPr>
          <a:xfrm>
            <a:off x="801097" y="806803"/>
            <a:ext cx="4571365" cy="861774"/>
          </a:xfrm>
        </p:spPr>
        <p:txBody>
          <a:bodyPr/>
          <a:lstStyle/>
          <a:p>
            <a:r>
              <a:rPr lang="en-IN" spc="70" dirty="0"/>
              <a:t>Methodology </a:t>
            </a:r>
            <a:r>
              <a:rPr lang="en-IN" spc="235" dirty="0"/>
              <a:t>/</a:t>
            </a:r>
            <a:r>
              <a:rPr lang="en-IN" spc="-125" dirty="0"/>
              <a:t> </a:t>
            </a:r>
            <a:r>
              <a:rPr lang="en-IN" spc="35" dirty="0"/>
              <a:t>Techniques</a:t>
            </a:r>
            <a:br>
              <a:rPr lang="en-IN" dirty="0"/>
            </a:br>
            <a:endParaRPr lang="en-IN" dirty="0"/>
          </a:p>
        </p:txBody>
      </p:sp>
      <p:sp>
        <p:nvSpPr>
          <p:cNvPr id="3" name="Text Placeholder 2">
            <a:extLst>
              <a:ext uri="{FF2B5EF4-FFF2-40B4-BE49-F238E27FC236}">
                <a16:creationId xmlns:a16="http://schemas.microsoft.com/office/drawing/2014/main" id="{B88FA56B-BDCE-4464-9C08-39D26B46CE92}"/>
              </a:ext>
            </a:extLst>
          </p:cNvPr>
          <p:cNvSpPr>
            <a:spLocks noGrp="1"/>
          </p:cNvSpPr>
          <p:nvPr>
            <p:ph type="body" idx="1"/>
          </p:nvPr>
        </p:nvSpPr>
        <p:spPr>
          <a:xfrm>
            <a:off x="801097" y="2333625"/>
            <a:ext cx="9361170" cy="3931846"/>
          </a:xfrm>
        </p:spPr>
        <p:txBody>
          <a:bodyPr/>
          <a:lstStyle/>
          <a:p>
            <a:r>
              <a:rPr lang="en-US" sz="2400" dirty="0">
                <a:latin typeface="+mj-lt"/>
              </a:rPr>
              <a:t>The proposed Textile Supply Chain Management System using Hyperledger Fabric will utilize several key techniques and methodologies to ensure efficient and secure data sharing among the stakeholders in the supply chain. </a:t>
            </a:r>
          </a:p>
          <a:p>
            <a:endParaRPr lang="en-IN" sz="2400" dirty="0">
              <a:latin typeface="+mj-lt"/>
            </a:endParaRPr>
          </a:p>
          <a:p>
            <a:r>
              <a:rPr lang="en-US" sz="2400" dirty="0">
                <a:latin typeface="+mj-lt"/>
              </a:rPr>
              <a:t>Hyperledger Fabric Framework: The proposed system will be built on the Hyperledger Fabric framework, which is a permissioned blockchain framework designed for enterprise use. Hyperledger Fabric provides features such as private channels, smart contracts, and consensus protocols that are essential for supply chain management.</a:t>
            </a:r>
            <a:endParaRPr lang="en-IN" sz="2400" dirty="0">
              <a:latin typeface="+mj-lt"/>
            </a:endParaRPr>
          </a:p>
          <a:p>
            <a:endParaRPr lang="en-IN" dirty="0"/>
          </a:p>
        </p:txBody>
      </p:sp>
    </p:spTree>
    <p:extLst>
      <p:ext uri="{BB962C8B-B14F-4D97-AF65-F5344CB8AC3E}">
        <p14:creationId xmlns:p14="http://schemas.microsoft.com/office/powerpoint/2010/main" val="578662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FD6D0-642A-4F17-9E8D-0D6655E8D277}"/>
              </a:ext>
            </a:extLst>
          </p:cNvPr>
          <p:cNvSpPr>
            <a:spLocks noGrp="1"/>
          </p:cNvSpPr>
          <p:nvPr>
            <p:ph type="title"/>
          </p:nvPr>
        </p:nvSpPr>
        <p:spPr>
          <a:xfrm>
            <a:off x="801097" y="806803"/>
            <a:ext cx="4571365" cy="430887"/>
          </a:xfrm>
        </p:spPr>
        <p:txBody>
          <a:bodyPr/>
          <a:lstStyle/>
          <a:p>
            <a:r>
              <a:rPr lang="en-US" dirty="0" err="1"/>
              <a:t>Cont</a:t>
            </a:r>
            <a:r>
              <a:rPr lang="en-US" dirty="0"/>
              <a:t>…..</a:t>
            </a:r>
            <a:endParaRPr lang="en-IN" dirty="0"/>
          </a:p>
        </p:txBody>
      </p:sp>
      <p:sp>
        <p:nvSpPr>
          <p:cNvPr id="3" name="Text Placeholder 2">
            <a:extLst>
              <a:ext uri="{FF2B5EF4-FFF2-40B4-BE49-F238E27FC236}">
                <a16:creationId xmlns:a16="http://schemas.microsoft.com/office/drawing/2014/main" id="{5B64F947-D5F3-46C7-A665-5DFB92D38DCD}"/>
              </a:ext>
            </a:extLst>
          </p:cNvPr>
          <p:cNvSpPr>
            <a:spLocks noGrp="1"/>
          </p:cNvSpPr>
          <p:nvPr>
            <p:ph type="body" idx="1"/>
          </p:nvPr>
        </p:nvSpPr>
        <p:spPr>
          <a:xfrm>
            <a:off x="901689" y="2255051"/>
            <a:ext cx="9361170" cy="5409173"/>
          </a:xfrm>
        </p:spPr>
        <p:txBody>
          <a:bodyPr/>
          <a:lstStyle/>
          <a:p>
            <a:r>
              <a:rPr lang="en-US" sz="2400" dirty="0">
                <a:latin typeface="+mj-lt"/>
              </a:rPr>
              <a:t>Smart Contracts: Smart contracts will be used to automate and execute the business logic of the proposed system. This will ensure that transactions are executed correctly and transparently among the stakeholders in the supply chain.</a:t>
            </a:r>
          </a:p>
          <a:p>
            <a:endParaRPr lang="en-IN" sz="2400" dirty="0">
              <a:latin typeface="+mj-lt"/>
            </a:endParaRPr>
          </a:p>
          <a:p>
            <a:r>
              <a:rPr lang="en-US" sz="2400" dirty="0">
                <a:latin typeface="+mj-lt"/>
              </a:rPr>
              <a:t>Private Channels: Private channels will be used to enable secure and confidential data sharing among the stakeholders in the supply chain. </a:t>
            </a:r>
            <a:endParaRPr lang="en-IN" sz="2400" dirty="0">
              <a:latin typeface="+mj-lt"/>
            </a:endParaRPr>
          </a:p>
          <a:p>
            <a:r>
              <a:rPr lang="en-US" sz="2400" dirty="0">
                <a:latin typeface="+mj-lt"/>
              </a:rPr>
              <a:t>Consensus Protocols: Consensus protocols will be used to ensure that all participants in the supply chain agree on the state of the ledger. This will ensure that transactions are executed correctly and transparently.</a:t>
            </a:r>
            <a:endParaRPr lang="en-IN" sz="2400" dirty="0">
              <a:latin typeface="+mj-lt"/>
            </a:endParaRPr>
          </a:p>
          <a:p>
            <a:r>
              <a:rPr lang="en-US" sz="2400" dirty="0">
                <a:latin typeface="+mj-lt"/>
              </a:rPr>
              <a:t>Integration with Existing Systems: The proposed system will be designed to integrate with existing systems used by the stakeholders in the supply chain. This will ensure that the proposed system can be easily adopted and integrated into the existing supply chain infrastructure.</a:t>
            </a:r>
            <a:endParaRPr lang="en-IN" sz="2400" dirty="0">
              <a:latin typeface="+mj-lt"/>
            </a:endParaRPr>
          </a:p>
          <a:p>
            <a:endParaRPr lang="en-IN" dirty="0"/>
          </a:p>
        </p:txBody>
      </p:sp>
    </p:spTree>
    <p:extLst>
      <p:ext uri="{BB962C8B-B14F-4D97-AF65-F5344CB8AC3E}">
        <p14:creationId xmlns:p14="http://schemas.microsoft.com/office/powerpoint/2010/main" val="597775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162</TotalTime>
  <Words>1620</Words>
  <Application>Microsoft Office PowerPoint</Application>
  <PresentationFormat>Custom</PresentationFormat>
  <Paragraphs>223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Trebuchet MS</vt:lpstr>
      <vt:lpstr>Office Theme</vt:lpstr>
      <vt:lpstr>Center for Development of Advanced  Computing - Patna</vt:lpstr>
      <vt:lpstr>TOPIC </vt:lpstr>
      <vt:lpstr>What is Textile Supply Chain Management </vt:lpstr>
      <vt:lpstr>Challenges in Textile Industry  </vt:lpstr>
      <vt:lpstr>Why Hyperledger Fabrics used ? </vt:lpstr>
      <vt:lpstr>Problem Statement </vt:lpstr>
      <vt:lpstr>Architecture </vt:lpstr>
      <vt:lpstr>Methodology / Techniques </vt:lpstr>
      <vt:lpstr>Cont…..</vt:lpstr>
      <vt:lpstr>Cont….</vt:lpstr>
      <vt:lpstr>Hyperledger Fabric Blockchain framework, </vt:lpstr>
      <vt:lpstr>Nodejs frontend and backend (blockchain) to communicate together </vt:lpstr>
      <vt:lpstr>DATA BASE COUCHDB</vt:lpstr>
      <vt:lpstr>React is used for developing the USER-INTERFACE  </vt:lpstr>
      <vt:lpstr>STAKE HOLDERS </vt:lpstr>
      <vt:lpstr>IMPLIMENTATION </vt:lpstr>
      <vt:lpstr>Network Setup</vt:lpstr>
      <vt:lpstr>CHAIN-CODE DEPOYMENT </vt:lpstr>
      <vt:lpstr>DATBASE –RESULTS </vt:lpstr>
      <vt:lpstr>USER-INTERFACE </vt:lpstr>
      <vt:lpstr>Cont……</vt:lpstr>
      <vt:lpstr>CON……</vt:lpstr>
      <vt:lpstr>Results &amp; Conclusion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PG02_EmotionPredictionOnTwitterData_20220929_Rev02.2.pptx</dc:title>
  <dc:creator>sonaw</dc:creator>
  <cp:lastModifiedBy>acer</cp:lastModifiedBy>
  <cp:revision>26</cp:revision>
  <dcterms:created xsi:type="dcterms:W3CDTF">2023-03-14T12:33:27Z</dcterms:created>
  <dcterms:modified xsi:type="dcterms:W3CDTF">2023-03-15T10:41:24Z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2022-09-30T00:00:00Z</vt:filetime>
  </property>
  <property fmtid="{D5CDD505-2E9C-101B-9397-08002B2CF9AE}" pid="3" name="LastSaved">
    <vt:filetime>2023-03-14T00:00:00Z</vt:filetime>
  </property>
</Properties>
</file>