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307" r:id="rId26"/>
    <p:sldId id="281" r:id="rId27"/>
    <p:sldId id="306" r:id="rId28"/>
    <p:sldId id="282" r:id="rId29"/>
    <p:sldId id="308" r:id="rId30"/>
    <p:sldId id="311" r:id="rId31"/>
    <p:sldId id="283" r:id="rId32"/>
    <p:sldId id="309" r:id="rId33"/>
    <p:sldId id="284" r:id="rId34"/>
    <p:sldId id="310" r:id="rId35"/>
    <p:sldId id="285" r:id="rId36"/>
    <p:sldId id="305" r:id="rId37"/>
    <p:sldId id="312" r:id="rId38"/>
    <p:sldId id="314" r:id="rId39"/>
    <p:sldId id="313" r:id="rId40"/>
    <p:sldId id="331" r:id="rId41"/>
    <p:sldId id="316" r:id="rId42"/>
    <p:sldId id="317" r:id="rId43"/>
    <p:sldId id="318" r:id="rId44"/>
    <p:sldId id="319" r:id="rId45"/>
    <p:sldId id="320" r:id="rId46"/>
    <p:sldId id="321" r:id="rId47"/>
    <p:sldId id="322" r:id="rId48"/>
    <p:sldId id="323" r:id="rId49"/>
    <p:sldId id="332" r:id="rId50"/>
    <p:sldId id="324" r:id="rId51"/>
    <p:sldId id="325" r:id="rId52"/>
    <p:sldId id="326" r:id="rId53"/>
    <p:sldId id="327" r:id="rId54"/>
    <p:sldId id="328" r:id="rId55"/>
    <p:sldId id="329" r:id="rId56"/>
    <p:sldId id="330" r:id="rId57"/>
    <p:sldId id="289" r:id="rId5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37FFEE8-A095-462D-B6DC-3F4CDAF05B22}">
  <a:tblStyle styleId="{E37FFEE8-A095-462D-B6DC-3F4CDAF05B2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9" d="100"/>
          <a:sy n="79" d="100"/>
        </p:scale>
        <p:origin x="821" y="8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9cf0c85be_1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9cf0c85be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59cf0c85be_0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59cf0c85b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59cf0c85be_1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59cf0c85be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9cf0c85be_2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59cf0c85be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59cf0c85be_2_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59cf0c85be_2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9cf0c85be_0_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9cf0c85b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59cf0c85be_0_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59cf0c85be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59cf0c85be_2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59cf0c85be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59cf0c85be_1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59cf0c85be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59cf0c85be_1_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59cf0c85be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72f83c2bf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72f83c2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59cf0c85be_0_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59cf0c85be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9cf0c85be_1_3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9cf0c85be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59cf0c85be_2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59cf0c85be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59cf0c85be_2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59cf0c85be_2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59cf0c85be_2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59cf0c85be_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a:xfrm>
            <a:off x="3884240" y="8685068"/>
            <a:ext cx="2972360" cy="457489"/>
          </a:xfrm>
          <a:prstGeom prst="rect">
            <a:avLst/>
          </a:prstGeom>
        </p:spPr>
        <p:txBody>
          <a:bodyPr lIns="82058" tIns="41029" rIns="82058" bIns="41029"/>
          <a:lstStyle/>
          <a:p>
            <a:fld id="{78A1D5FB-AE4B-4247-B88E-73B3924B709A}" type="slidenum">
              <a:rPr lang="en-US" smtClean="0"/>
              <a:pPr/>
              <a:t>47</a:t>
            </a:fld>
            <a:endParaRPr lang="en-US"/>
          </a:p>
        </p:txBody>
      </p:sp>
    </p:spTree>
    <p:extLst>
      <p:ext uri="{BB962C8B-B14F-4D97-AF65-F5344CB8AC3E}">
        <p14:creationId xmlns:p14="http://schemas.microsoft.com/office/powerpoint/2010/main" val="11717698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8" name="Google Shape;2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72f83c2bf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572f83c2b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572f83c2bf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572f83c2b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9cf0c85be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9cf0c85b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59cf0c85be_0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59cf0c85b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59cf0c85be_0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59cf0c85b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59cf0c85be_0_1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59cf0c85be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arxiv.org/search/cs?searchtype=author&amp;query=Cheung,+W+C"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s://arxiv.org/search/cs?searchtype=author&amp;query=Zhong,+Z" TargetMode="External"/><Relationship Id="rId4" Type="http://schemas.openxmlformats.org/officeDocument/2006/relationships/hyperlink" Target="https://arxiv.org/search/cs?searchtype=author&amp;query=Tan,+V+Y+F"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semanticscholar.org/author/Chao-Gan/1968327" TargetMode="External"/><Relationship Id="rId2" Type="http://schemas.openxmlformats.org/officeDocument/2006/relationships/hyperlink" Target="https://www.semanticscholar.org/author/Ruida-Zhou/35641550" TargetMode="External"/><Relationship Id="rId1" Type="http://schemas.openxmlformats.org/officeDocument/2006/relationships/slideLayout" Target="../slideLayouts/slideLayout12.xml"/><Relationship Id="rId5" Type="http://schemas.openxmlformats.org/officeDocument/2006/relationships/hyperlink" Target="https://doi.org/10.24963/ijcai.2018%2F448" TargetMode="External"/><Relationship Id="rId4" Type="http://schemas.openxmlformats.org/officeDocument/2006/relationships/hyperlink" Target="https://www.semanticscholar.org/author/Cong-Shen/33298166"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12.xml"/><Relationship Id="rId5" Type="http://schemas.openxmlformats.org/officeDocument/2006/relationships/image" Target="../media/image29.png"/><Relationship Id="rId4" Type="http://schemas.openxmlformats.org/officeDocument/2006/relationships/image" Target="../media/image2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hyperlink" Target="https://papers.nips.cc/author/zheng-wen-6418" TargetMode="External"/><Relationship Id="rId2" Type="http://schemas.openxmlformats.org/officeDocument/2006/relationships/hyperlink" Target="https://papers.nips.cc/author/branislav-kveton-2628" TargetMode="External"/><Relationship Id="rId1" Type="http://schemas.openxmlformats.org/officeDocument/2006/relationships/slideLayout" Target="../slideLayouts/slideLayout12.xml"/><Relationship Id="rId5" Type="http://schemas.openxmlformats.org/officeDocument/2006/relationships/hyperlink" Target="https://papers.nips.cc/author/csaba-szepesvari-6449" TargetMode="External"/><Relationship Id="rId4" Type="http://schemas.openxmlformats.org/officeDocument/2006/relationships/hyperlink" Target="https://papers.nips.cc/author/azin-ashkan-8020"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5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2.xml"/><Relationship Id="rId5" Type="http://schemas.openxmlformats.org/officeDocument/2006/relationships/image" Target="../media/image42.png"/><Relationship Id="rId4" Type="http://schemas.openxmlformats.org/officeDocument/2006/relationships/image" Target="../media/image4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355324" y="985420"/>
            <a:ext cx="9144000" cy="1808579"/>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n-IN"/>
              <a:t>IE613 Course Project</a:t>
            </a:r>
            <a:br>
              <a:rPr lang="en-IN"/>
            </a:br>
            <a:r>
              <a:rPr lang="en-IN"/>
              <a:t>Survey on Cascading Bandits</a:t>
            </a:r>
            <a:endParaRPr/>
          </a:p>
        </p:txBody>
      </p:sp>
      <p:sp>
        <p:nvSpPr>
          <p:cNvPr id="85" name="Google Shape;85;p13"/>
          <p:cNvSpPr txBox="1">
            <a:spLocks noGrp="1"/>
          </p:cNvSpPr>
          <p:nvPr>
            <p:ph type="subTitle" idx="1"/>
          </p:nvPr>
        </p:nvSpPr>
        <p:spPr>
          <a:xfrm>
            <a:off x="1524000" y="3449221"/>
            <a:ext cx="9144000" cy="1808579"/>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n-IN" dirty="0"/>
              <a:t>Team Members</a:t>
            </a:r>
            <a:endParaRPr dirty="0"/>
          </a:p>
          <a:p>
            <a:pPr marL="0" lvl="0" indent="0" algn="ctr" rtl="0">
              <a:spcBef>
                <a:spcPts val="1000"/>
              </a:spcBef>
              <a:spcAft>
                <a:spcPts val="0"/>
              </a:spcAft>
              <a:buClr>
                <a:schemeClr val="dk1"/>
              </a:buClr>
              <a:buSzPts val="2400"/>
              <a:buNone/>
            </a:pPr>
            <a:r>
              <a:rPr lang="en-IN" dirty="0"/>
              <a:t>DIVYANSH AHUJA – 17D070038</a:t>
            </a:r>
          </a:p>
          <a:p>
            <a:pPr marL="0" indent="0"/>
            <a:r>
              <a:rPr lang="en-IN" dirty="0"/>
              <a:t>NAMAN NARANG – 17D070012</a:t>
            </a:r>
            <a:endParaRPr dirty="0"/>
          </a:p>
          <a:p>
            <a:pPr marL="0" lvl="0" indent="0" algn="ctr" rtl="0">
              <a:spcBef>
                <a:spcPts val="1000"/>
              </a:spcBef>
              <a:spcAft>
                <a:spcPts val="0"/>
              </a:spcAft>
              <a:buClr>
                <a:schemeClr val="dk1"/>
              </a:buClr>
              <a:buSzPts val="2400"/>
              <a:buNone/>
            </a:pPr>
            <a:r>
              <a:rPr lang="en-IN" dirty="0"/>
              <a:t>SUMRIT GUPTA    – 170040044</a:t>
            </a:r>
            <a:endParaRPr dirty="0"/>
          </a:p>
          <a:p>
            <a:pPr marL="0" lvl="0" indent="0" algn="l" rtl="0">
              <a:lnSpc>
                <a:spcPct val="90000"/>
              </a:lnSpc>
              <a:spcBef>
                <a:spcPts val="1000"/>
              </a:spcBef>
              <a:spcAft>
                <a:spcPts val="0"/>
              </a:spcAft>
              <a:buClr>
                <a:schemeClr val="dk1"/>
              </a:buClr>
              <a:buSzPts val="2400"/>
              <a:buNone/>
            </a:pPr>
            <a:r>
              <a:rPr lang="en-IN" dirty="0"/>
              <a:t>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1000"/>
              </a:spcBef>
              <a:spcAft>
                <a:spcPts val="0"/>
              </a:spcAft>
              <a:buClr>
                <a:schemeClr val="dk1"/>
              </a:buClr>
              <a:buSzPts val="1100"/>
              <a:buFont typeface="Arial"/>
              <a:buNone/>
            </a:pPr>
            <a:r>
              <a:rPr lang="en-IN" sz="3600"/>
              <a:t>C</a:t>
            </a:r>
            <a:r>
              <a:rPr lang="en-IN" sz="3600" baseline="30000"/>
              <a:t>3</a:t>
            </a:r>
            <a:r>
              <a:rPr lang="en-IN" sz="3600"/>
              <a:t>-UCB Algorithm</a:t>
            </a:r>
            <a:endParaRPr/>
          </a:p>
        </p:txBody>
      </p:sp>
      <p:sp>
        <p:nvSpPr>
          <p:cNvPr id="141" name="Google Shape;141;p22"/>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IN"/>
              <a:t>Conjunctive Objective - The Bernoulli random variable wt(a) ∈ {0, 1} indicates the weight of item a at time t satisfying. The learning agent observes the first position k in the given action At = (at1 , . . . , at|At|) with wt(atk) = 0.At the end of time step t, the learning agent observes</a:t>
            </a:r>
            <a:endParaRPr/>
          </a:p>
          <a:p>
            <a:pPr marL="0" lvl="0" indent="0" algn="l" rtl="0">
              <a:spcBef>
                <a:spcPts val="1000"/>
              </a:spcBef>
              <a:spcAft>
                <a:spcPts val="0"/>
              </a:spcAft>
              <a:buNone/>
            </a:pPr>
            <a:r>
              <a:rPr lang="en-IN"/>
              <a:t>Ot, w</a:t>
            </a:r>
            <a:r>
              <a:rPr lang="en-IN" baseline="-25000"/>
              <a:t>t</a:t>
            </a:r>
            <a:r>
              <a:rPr lang="en-IN"/>
              <a:t> (a</a:t>
            </a:r>
            <a:r>
              <a:rPr lang="en-IN" baseline="-25000"/>
              <a:t>t</a:t>
            </a:r>
            <a:r>
              <a:rPr lang="en-IN" baseline="30000"/>
              <a:t>k</a:t>
            </a:r>
            <a:r>
              <a:rPr lang="en-IN"/>
              <a:t> ), ∀k ≤ Ot and receives a reward rt :</a:t>
            </a:r>
            <a:endParaRPr/>
          </a:p>
          <a:p>
            <a:pPr marL="0" lvl="0" indent="0" algn="l" rtl="0">
              <a:spcBef>
                <a:spcPts val="1000"/>
              </a:spcBef>
              <a:spcAft>
                <a:spcPts val="0"/>
              </a:spcAft>
              <a:buClr>
                <a:schemeClr val="dk1"/>
              </a:buClr>
              <a:buSzPts val="1100"/>
              <a:buFont typeface="Arial"/>
              <a:buNone/>
            </a:pPr>
            <a:endParaRPr/>
          </a:p>
          <a:p>
            <a:pPr marL="0" lvl="0" indent="0" algn="l" rtl="0">
              <a:spcBef>
                <a:spcPts val="1000"/>
              </a:spcBef>
              <a:spcAft>
                <a:spcPts val="0"/>
              </a:spcAft>
              <a:buNone/>
            </a:pPr>
            <a:endParaRPr/>
          </a:p>
          <a:p>
            <a:pPr marL="0" lvl="0" indent="0" algn="l" rtl="0">
              <a:spcBef>
                <a:spcPts val="1000"/>
              </a:spcBef>
              <a:spcAft>
                <a:spcPts val="0"/>
              </a:spcAft>
              <a:buNone/>
            </a:pPr>
            <a:r>
              <a:rPr lang="en-IN"/>
              <a:t>Also in disjunctive objective, the agent recieves a reward 𝛄</a:t>
            </a:r>
            <a:r>
              <a:rPr lang="en-IN" baseline="-25000"/>
              <a:t>k</a:t>
            </a:r>
            <a:r>
              <a:rPr lang="en-IN"/>
              <a:t> instead of 1- 𝛄</a:t>
            </a:r>
            <a:r>
              <a:rPr lang="en-IN" baseline="-25000"/>
              <a:t>k</a:t>
            </a:r>
            <a:endParaRPr/>
          </a:p>
        </p:txBody>
      </p:sp>
      <p:pic>
        <p:nvPicPr>
          <p:cNvPr id="142" name="Google Shape;142;p22"/>
          <p:cNvPicPr preferRelativeResize="0"/>
          <p:nvPr/>
        </p:nvPicPr>
        <p:blipFill>
          <a:blip r:embed="rId3">
            <a:alphaModFix/>
          </a:blip>
          <a:stretch>
            <a:fillRect/>
          </a:stretch>
        </p:blipFill>
        <p:spPr>
          <a:xfrm>
            <a:off x="3292200" y="4238000"/>
            <a:ext cx="5355525" cy="1113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xfrm>
            <a:off x="838200" y="163100"/>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t>Simulation Results</a:t>
            </a:r>
            <a:endParaRPr/>
          </a:p>
        </p:txBody>
      </p:sp>
      <p:sp>
        <p:nvSpPr>
          <p:cNvPr id="148" name="Google Shape;148;p23"/>
          <p:cNvSpPr txBox="1">
            <a:spLocks noGrp="1"/>
          </p:cNvSpPr>
          <p:nvPr>
            <p:ph type="body" idx="1"/>
          </p:nvPr>
        </p:nvSpPr>
        <p:spPr>
          <a:xfrm>
            <a:off x="838200" y="1488800"/>
            <a:ext cx="10515600" cy="51000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IN"/>
              <a:t>The following results are obtained for Synthetic Data Set, L = 200, K = 4, d = 20. Ө</a:t>
            </a:r>
            <a:r>
              <a:rPr lang="en-IN" baseline="-25000"/>
              <a:t>*</a:t>
            </a:r>
            <a:r>
              <a:rPr lang="en-IN"/>
              <a:t> and context( X</a:t>
            </a:r>
            <a:r>
              <a:rPr lang="en-IN" baseline="-25000"/>
              <a:t>t,a</a:t>
            </a:r>
            <a:r>
              <a:rPr lang="en-IN"/>
              <a:t>) are </a:t>
            </a:r>
            <a:r>
              <a:rPr lang="en-IN" baseline="-25000"/>
              <a:t> </a:t>
            </a:r>
            <a:r>
              <a:rPr lang="en-IN"/>
              <a:t>generated randomly, and 𝛄</a:t>
            </a:r>
            <a:r>
              <a:rPr lang="en-IN" baseline="-25000"/>
              <a:t>k </a:t>
            </a:r>
            <a:r>
              <a:rPr lang="en-IN"/>
              <a:t>=𝛄</a:t>
            </a:r>
            <a:r>
              <a:rPr lang="en-IN" baseline="30000"/>
              <a:t>k</a:t>
            </a:r>
            <a:r>
              <a:rPr lang="en-IN"/>
              <a:t> for some constant 𝛄</a:t>
            </a:r>
            <a:endParaRPr/>
          </a:p>
        </p:txBody>
      </p:sp>
      <p:pic>
        <p:nvPicPr>
          <p:cNvPr id="149" name="Google Shape;149;p23"/>
          <p:cNvPicPr preferRelativeResize="0"/>
          <p:nvPr/>
        </p:nvPicPr>
        <p:blipFill>
          <a:blip r:embed="rId3">
            <a:alphaModFix/>
          </a:blip>
          <a:stretch>
            <a:fillRect/>
          </a:stretch>
        </p:blipFill>
        <p:spPr>
          <a:xfrm>
            <a:off x="1313350" y="2882525"/>
            <a:ext cx="4419600" cy="3975475"/>
          </a:xfrm>
          <a:prstGeom prst="rect">
            <a:avLst/>
          </a:prstGeom>
          <a:noFill/>
          <a:ln>
            <a:noFill/>
          </a:ln>
        </p:spPr>
      </p:pic>
      <p:pic>
        <p:nvPicPr>
          <p:cNvPr id="150" name="Google Shape;150;p23"/>
          <p:cNvPicPr preferRelativeResize="0"/>
          <p:nvPr/>
        </p:nvPicPr>
        <p:blipFill>
          <a:blip r:embed="rId4">
            <a:alphaModFix/>
          </a:blip>
          <a:stretch>
            <a:fillRect/>
          </a:stretch>
        </p:blipFill>
        <p:spPr>
          <a:xfrm>
            <a:off x="5920550" y="2882525"/>
            <a:ext cx="4691125" cy="3975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t>Simulation Results</a:t>
            </a:r>
            <a:endParaRPr/>
          </a:p>
        </p:txBody>
      </p:sp>
      <p:sp>
        <p:nvSpPr>
          <p:cNvPr id="156" name="Google Shape;156;p24"/>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pic>
        <p:nvPicPr>
          <p:cNvPr id="157" name="Google Shape;157;p24"/>
          <p:cNvPicPr preferRelativeResize="0"/>
          <p:nvPr/>
        </p:nvPicPr>
        <p:blipFill>
          <a:blip r:embed="rId3">
            <a:alphaModFix/>
          </a:blip>
          <a:stretch>
            <a:fillRect/>
          </a:stretch>
        </p:blipFill>
        <p:spPr>
          <a:xfrm>
            <a:off x="838200" y="1825625"/>
            <a:ext cx="5032574" cy="4351200"/>
          </a:xfrm>
          <a:prstGeom prst="rect">
            <a:avLst/>
          </a:prstGeom>
          <a:noFill/>
          <a:ln>
            <a:noFill/>
          </a:ln>
        </p:spPr>
      </p:pic>
      <p:pic>
        <p:nvPicPr>
          <p:cNvPr id="158" name="Google Shape;158;p24"/>
          <p:cNvPicPr preferRelativeResize="0"/>
          <p:nvPr/>
        </p:nvPicPr>
        <p:blipFill>
          <a:blip r:embed="rId4">
            <a:alphaModFix/>
          </a:blip>
          <a:stretch>
            <a:fillRect/>
          </a:stretch>
        </p:blipFill>
        <p:spPr>
          <a:xfrm>
            <a:off x="6540200" y="1825625"/>
            <a:ext cx="4813600" cy="4351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t>Simulation Results</a:t>
            </a:r>
            <a:endParaRPr/>
          </a:p>
        </p:txBody>
      </p:sp>
      <p:sp>
        <p:nvSpPr>
          <p:cNvPr id="164" name="Google Shape;164;p25"/>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IN"/>
              <a:t>From the above obtained plots we can see that in conjunctive objective the regret at time T increases on increasing gamma, and in disjunctive objective the regret at time T decreases on increasing gamma.</a:t>
            </a:r>
            <a:endParaRPr/>
          </a:p>
          <a:p>
            <a:pPr marL="0" lvl="0" indent="0" algn="l" rtl="0">
              <a:spcBef>
                <a:spcPts val="1000"/>
              </a:spcBef>
              <a:spcAft>
                <a:spcPts val="0"/>
              </a:spcAft>
              <a:buClr>
                <a:schemeClr val="dk1"/>
              </a:buClr>
              <a:buSzPts val="1100"/>
              <a:buFont typeface="Arial"/>
              <a:buNone/>
            </a:pPr>
            <a:r>
              <a:rPr lang="en-IN"/>
              <a:t>Our algorithm outperforms CombCascade algorithm because they do not make use of the contextual information.</a:t>
            </a:r>
            <a:endParaRPr/>
          </a:p>
          <a:p>
            <a:pPr marL="0" lvl="0" indent="0" algn="l" rtl="0">
              <a:spcBef>
                <a:spcPts val="1000"/>
              </a:spcBef>
              <a:spcAft>
                <a:spcPts val="0"/>
              </a:spcAft>
              <a:buNone/>
            </a:pPr>
            <a:endParaRPr/>
          </a:p>
          <a:p>
            <a:pPr marL="0" lvl="0" indent="0" algn="l" rtl="0">
              <a:spcBef>
                <a:spcPts val="100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a:spLocks noGrp="1"/>
          </p:cNvSpPr>
          <p:nvPr>
            <p:ph type="ctrTitle"/>
          </p:nvPr>
        </p:nvSpPr>
        <p:spPr>
          <a:xfrm>
            <a:off x="1524000" y="1122375"/>
            <a:ext cx="9144000" cy="31314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IN" sz="4800"/>
              <a:t>Thompson Sampling for Cascading              Bandits</a:t>
            </a:r>
            <a:endParaRPr sz="4800"/>
          </a:p>
        </p:txBody>
      </p:sp>
      <p:sp>
        <p:nvSpPr>
          <p:cNvPr id="170" name="Google Shape;170;p26"/>
          <p:cNvSpPr txBox="1">
            <a:spLocks noGrp="1"/>
          </p:cNvSpPr>
          <p:nvPr>
            <p:ph type="subTitle" idx="1"/>
          </p:nvPr>
        </p:nvSpPr>
        <p:spPr>
          <a:xfrm>
            <a:off x="1444825" y="6858007"/>
            <a:ext cx="9144000" cy="1678500"/>
          </a:xfrm>
          <a:prstGeom prst="rect">
            <a:avLst/>
          </a:prstGeom>
        </p:spPr>
        <p:txBody>
          <a:bodyPr spcFirstLastPara="1" wrap="square" lIns="91425" tIns="45700" rIns="91425" bIns="45700" anchor="t" anchorCtr="0">
            <a:noAutofit/>
          </a:bodyPr>
          <a:lstStyle/>
          <a:p>
            <a:pPr marL="0" lvl="0" indent="0" algn="ctr" rtl="0">
              <a:spcBef>
                <a:spcPts val="100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t>Thompson Sampling for Cascading Bandits</a:t>
            </a:r>
            <a:endParaRPr/>
          </a:p>
        </p:txBody>
      </p:sp>
      <p:sp>
        <p:nvSpPr>
          <p:cNvPr id="176" name="Google Shape;176;p27"/>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IN" sz="2400">
                <a:highlight>
                  <a:srgbClr val="FFFFFF"/>
                </a:highlight>
                <a:latin typeface="Arial"/>
                <a:ea typeface="Arial"/>
                <a:cs typeface="Arial"/>
                <a:sym typeface="Arial"/>
              </a:rPr>
              <a:t>We analyze TS-Cascade, a Thompson sampling algorithm for the cascading bandit problem. In TS-Cascade, Bayesian estimates of the click probability are constructed using a univariate Gaussian; this leads to a more efficient exploration procedure vis-à-vis existing UCB-based approaches. We also incorporate the empirical variance of each item's click probability into the Bayesian updates. Empirical experiments demonstrate superiority of TS-Cascade compared to existing UCB-based procedures in terms of the expected cumulative regret and the time complexity.</a:t>
            </a:r>
            <a:endParaRPr sz="2400">
              <a:highlight>
                <a:srgbClr val="FFFFFF"/>
              </a:highlight>
              <a:latin typeface="Arial"/>
              <a:ea typeface="Arial"/>
              <a:cs typeface="Arial"/>
              <a:sym typeface="Arial"/>
            </a:endParaRPr>
          </a:p>
          <a:p>
            <a:pPr marL="0" lvl="0" indent="0" algn="l" rtl="0">
              <a:spcBef>
                <a:spcPts val="1000"/>
              </a:spcBef>
              <a:spcAft>
                <a:spcPts val="0"/>
              </a:spcAft>
              <a:buNone/>
            </a:pPr>
            <a:endParaRPr sz="2400">
              <a:highlight>
                <a:srgbClr val="FFFFFF"/>
              </a:highlight>
              <a:latin typeface="Arial"/>
              <a:ea typeface="Arial"/>
              <a:cs typeface="Arial"/>
              <a:sym typeface="Arial"/>
            </a:endParaRPr>
          </a:p>
          <a:p>
            <a:pPr marL="0" lvl="0" indent="0" algn="l" rtl="0">
              <a:lnSpc>
                <a:spcPct val="120000"/>
              </a:lnSpc>
              <a:spcBef>
                <a:spcPts val="1200"/>
              </a:spcBef>
              <a:spcAft>
                <a:spcPts val="0"/>
              </a:spcAft>
              <a:buNone/>
            </a:pPr>
            <a:endParaRPr sz="1200" b="1">
              <a:latin typeface="Arial"/>
              <a:ea typeface="Arial"/>
              <a:cs typeface="Arial"/>
              <a:sym typeface="Arial"/>
            </a:endParaRPr>
          </a:p>
          <a:p>
            <a:pPr marL="0" lvl="0" indent="0" algn="l" rtl="0">
              <a:lnSpc>
                <a:spcPct val="120000"/>
              </a:lnSpc>
              <a:spcBef>
                <a:spcPts val="1200"/>
              </a:spcBef>
              <a:spcAft>
                <a:spcPts val="0"/>
              </a:spcAft>
              <a:buClr>
                <a:schemeClr val="dk1"/>
              </a:buClr>
              <a:buSzPts val="1100"/>
              <a:buFont typeface="Arial"/>
              <a:buNone/>
            </a:pPr>
            <a:r>
              <a:rPr lang="en-IN" sz="1200" b="1">
                <a:latin typeface="Arial"/>
                <a:ea typeface="Arial"/>
                <a:cs typeface="Arial"/>
                <a:sym typeface="Arial"/>
              </a:rPr>
              <a:t>Reference - Thompson Sampling for Cascading Bandits </a:t>
            </a:r>
            <a:r>
              <a:rPr lang="en-IN" sz="1200" u="sng">
                <a:solidFill>
                  <a:schemeClr val="hlink"/>
                </a:solidFill>
                <a:latin typeface="Arial"/>
                <a:ea typeface="Arial"/>
                <a:cs typeface="Arial"/>
                <a:sym typeface="Arial"/>
                <a:hlinkClick r:id="rId3"/>
              </a:rPr>
              <a:t>Wang Chi Cheung</a:t>
            </a:r>
            <a:r>
              <a:rPr lang="en-IN" sz="1200">
                <a:latin typeface="Arial"/>
                <a:ea typeface="Arial"/>
                <a:cs typeface="Arial"/>
                <a:sym typeface="Arial"/>
              </a:rPr>
              <a:t>, </a:t>
            </a:r>
            <a:r>
              <a:rPr lang="en-IN" sz="1200" u="sng">
                <a:solidFill>
                  <a:schemeClr val="hlink"/>
                </a:solidFill>
                <a:latin typeface="Arial"/>
                <a:ea typeface="Arial"/>
                <a:cs typeface="Arial"/>
                <a:sym typeface="Arial"/>
                <a:hlinkClick r:id="rId4"/>
              </a:rPr>
              <a:t>Vincent Y. F. Tan</a:t>
            </a:r>
            <a:r>
              <a:rPr lang="en-IN" sz="1200">
                <a:latin typeface="Arial"/>
                <a:ea typeface="Arial"/>
                <a:cs typeface="Arial"/>
                <a:sym typeface="Arial"/>
              </a:rPr>
              <a:t>, </a:t>
            </a:r>
            <a:r>
              <a:rPr lang="en-IN" sz="1200" u="sng">
                <a:solidFill>
                  <a:schemeClr val="hlink"/>
                </a:solidFill>
                <a:latin typeface="Arial"/>
                <a:ea typeface="Arial"/>
                <a:cs typeface="Arial"/>
                <a:sym typeface="Arial"/>
                <a:hlinkClick r:id="rId5"/>
              </a:rPr>
              <a:t>Zixin Zhong</a:t>
            </a:r>
            <a:endParaRPr sz="1200" u="sng">
              <a:solidFill>
                <a:schemeClr val="hlink"/>
              </a:solidFill>
              <a:latin typeface="Arial"/>
              <a:ea typeface="Arial"/>
              <a:cs typeface="Arial"/>
              <a:sym typeface="Arial"/>
              <a:hlinkClick r:id="rId5"/>
            </a:endParaRPr>
          </a:p>
          <a:p>
            <a:pPr marL="0" lvl="0" indent="0" algn="l" rtl="0">
              <a:spcBef>
                <a:spcPts val="1200"/>
              </a:spcBef>
              <a:spcAft>
                <a:spcPts val="0"/>
              </a:spcAft>
              <a:buNone/>
            </a:pPr>
            <a:endParaRPr sz="2400">
              <a:highlight>
                <a:srgbClr val="FFFFFF"/>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title"/>
          </p:nvPr>
        </p:nvSpPr>
        <p:spPr>
          <a:xfrm>
            <a:off x="838200" y="365125"/>
            <a:ext cx="10515600" cy="1171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IN" sz="4800"/>
              <a:t>Problem Setting</a:t>
            </a:r>
            <a:endParaRPr sz="4800"/>
          </a:p>
          <a:p>
            <a:pPr marL="0" lvl="0" indent="0" algn="l" rtl="0">
              <a:spcBef>
                <a:spcPts val="0"/>
              </a:spcBef>
              <a:spcAft>
                <a:spcPts val="0"/>
              </a:spcAft>
              <a:buNone/>
            </a:pPr>
            <a:endParaRPr/>
          </a:p>
        </p:txBody>
      </p:sp>
      <p:sp>
        <p:nvSpPr>
          <p:cNvPr id="182" name="Google Shape;182;p28"/>
          <p:cNvSpPr txBox="1">
            <a:spLocks noGrp="1"/>
          </p:cNvSpPr>
          <p:nvPr>
            <p:ph type="body" idx="1"/>
          </p:nvPr>
        </p:nvSpPr>
        <p:spPr>
          <a:xfrm>
            <a:off x="838200" y="1219550"/>
            <a:ext cx="10515600" cy="4957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IN" sz="2400"/>
              <a:t>The problem setting is similar to that in C</a:t>
            </a:r>
            <a:r>
              <a:rPr lang="en-IN" sz="2400" baseline="30000"/>
              <a:t>3</a:t>
            </a:r>
            <a:r>
              <a:rPr lang="en-IN" sz="2400"/>
              <a:t>-UCB, except there is no context provided.</a:t>
            </a:r>
            <a:endParaRPr sz="2400"/>
          </a:p>
          <a:p>
            <a:pPr marL="0" lvl="0" indent="0" algn="l" rtl="0">
              <a:spcBef>
                <a:spcPts val="1000"/>
              </a:spcBef>
              <a:spcAft>
                <a:spcPts val="0"/>
              </a:spcAft>
              <a:buNone/>
            </a:pPr>
            <a:r>
              <a:rPr lang="en-IN" sz="2400"/>
              <a:t>We have L ∈ N ground items, denoted as [L] := {1, . . . , L}. Each item i ∈ [L] is associated with a weight w(i) ∈ [0, 1], signifying the item’s click probability. At each time step t ∈ [T ], the agent selects a list of K ≤ L items S t := (i t 1 , . . . , i tK ) ∈ π K (L) to the user, where π K (L) denotes the set of all K-permutations of [L]. The user examines the items from i t 1 to i tK by examining each item one at a time until possibly all items are examined. For 1 ≤ k ≤ K, W t (i tk ) ∼ Bern (w(i tk )) are i.i.d. and W t (i tk ) = 1 iff user clicks on i tk at time t.</a:t>
            </a:r>
            <a:endParaRPr sz="2400"/>
          </a:p>
          <a:p>
            <a:pPr marL="0" lvl="0" indent="0" algn="l" rtl="0">
              <a:spcBef>
                <a:spcPts val="1000"/>
              </a:spcBef>
              <a:spcAft>
                <a:spcPts val="0"/>
              </a:spcAft>
              <a:buNone/>
            </a:pP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t>About the algorithm</a:t>
            </a:r>
            <a:endParaRPr/>
          </a:p>
        </p:txBody>
      </p:sp>
      <p:sp>
        <p:nvSpPr>
          <p:cNvPr id="188" name="Google Shape;188;p29"/>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Clr>
                <a:schemeClr val="dk1"/>
              </a:buClr>
              <a:buSzPts val="1100"/>
              <a:buFont typeface="Arial"/>
              <a:buNone/>
            </a:pPr>
            <a:r>
              <a:rPr lang="en-IN"/>
              <a:t>In our algorithm, we approximate the true weight w(i) of each item i by an statistic θ t (i) at each time step t. This statistic is known as the Thompson sample. To do so, first, we sample a one-dimensional standard Gaussian Z t ∼ N (0, 1), define the empirical variance ν̂ t (i) = μ̂ t (i)(1 − μ̂ t (i)) of the previously observed arms, and calculate θ t (i). Secondly, we select S t = (i t 1 , i t 2 , . . . , i tK ) such that θ t (i t 1 ) ≥ θ t (i t 2 ) ≥· · · ≥ θ t (i tK ) ≥ max</a:t>
            </a:r>
            <a:r>
              <a:rPr lang="en-IN" baseline="-25000"/>
              <a:t>j∉St</a:t>
            </a:r>
            <a:r>
              <a:rPr lang="en-IN"/>
              <a:t>θ t (j). Finally, we update the parameters for each observed item i in a standard manner by applying Bayes rule on the mean of the Gaussian (with conjugate prior being another Gaussian).</a:t>
            </a:r>
            <a:endParaRPr/>
          </a:p>
          <a:p>
            <a:pPr marL="0" lvl="0" indent="0" algn="l" rtl="0">
              <a:spcBef>
                <a:spcPts val="100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t>Cascade TS algorithm</a:t>
            </a:r>
            <a:endParaRPr/>
          </a:p>
        </p:txBody>
      </p:sp>
      <p:sp>
        <p:nvSpPr>
          <p:cNvPr id="194" name="Google Shape;194;p3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pic>
        <p:nvPicPr>
          <p:cNvPr id="195" name="Google Shape;195;p30"/>
          <p:cNvPicPr preferRelativeResize="0"/>
          <p:nvPr/>
        </p:nvPicPr>
        <p:blipFill>
          <a:blip r:embed="rId3">
            <a:alphaModFix/>
          </a:blip>
          <a:stretch>
            <a:fillRect/>
          </a:stretch>
        </p:blipFill>
        <p:spPr>
          <a:xfrm>
            <a:off x="838200" y="1825625"/>
            <a:ext cx="4515700" cy="4262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en-IN"/>
              <a:t>Cascade TS algorithm</a:t>
            </a:r>
            <a:endParaRPr/>
          </a:p>
        </p:txBody>
      </p:sp>
      <p:sp>
        <p:nvSpPr>
          <p:cNvPr id="201" name="Google Shape;201;p31"/>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pic>
        <p:nvPicPr>
          <p:cNvPr id="202" name="Google Shape;202;p31"/>
          <p:cNvPicPr preferRelativeResize="0"/>
          <p:nvPr/>
        </p:nvPicPr>
        <p:blipFill>
          <a:blip r:embed="rId3">
            <a:alphaModFix/>
          </a:blip>
          <a:stretch>
            <a:fillRect/>
          </a:stretch>
        </p:blipFill>
        <p:spPr>
          <a:xfrm>
            <a:off x="909825" y="1905700"/>
            <a:ext cx="4730575" cy="3125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ctrTitle"/>
          </p:nvPr>
        </p:nvSpPr>
        <p:spPr>
          <a:xfrm>
            <a:off x="1524000" y="1122373"/>
            <a:ext cx="9144000" cy="6957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IN"/>
              <a:t>Introduction</a:t>
            </a:r>
            <a:endParaRPr/>
          </a:p>
        </p:txBody>
      </p:sp>
      <p:sp>
        <p:nvSpPr>
          <p:cNvPr id="91" name="Google Shape;91;p14"/>
          <p:cNvSpPr txBox="1">
            <a:spLocks noGrp="1"/>
          </p:cNvSpPr>
          <p:nvPr>
            <p:ph type="subTitle" idx="1"/>
          </p:nvPr>
        </p:nvSpPr>
        <p:spPr>
          <a:xfrm>
            <a:off x="1524000" y="1818075"/>
            <a:ext cx="9144000" cy="38991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IN"/>
              <a:t>The aim of this survey is to study and implement various existing algorithms on cascading bandits and analyze them.</a:t>
            </a:r>
            <a:endParaRPr/>
          </a:p>
          <a:p>
            <a:pPr marL="0" lvl="0" indent="0" algn="l" rtl="0">
              <a:spcBef>
                <a:spcPts val="1000"/>
              </a:spcBef>
              <a:spcAft>
                <a:spcPts val="0"/>
              </a:spcAft>
              <a:buNone/>
            </a:pPr>
            <a:r>
              <a:rPr lang="en-IN"/>
              <a:t>In this work, we study cascading bandits, an online learning variant of the cascade model where the goal is to recommend K most attractive items from a large set of L candidate items.</a:t>
            </a:r>
            <a:endParaRPr/>
          </a:p>
          <a:p>
            <a:pPr marL="0" lvl="0" indent="0" algn="l" rtl="0">
              <a:spcBef>
                <a:spcPts val="1000"/>
              </a:spcBef>
              <a:spcAft>
                <a:spcPts val="0"/>
              </a:spcAft>
              <a:buNone/>
            </a:pPr>
            <a:r>
              <a:rPr lang="en-IN"/>
              <a:t>The algorithms studied are C</a:t>
            </a:r>
            <a:r>
              <a:rPr lang="en-IN" baseline="30000"/>
              <a:t>3</a:t>
            </a:r>
            <a:r>
              <a:rPr lang="en-IN"/>
              <a:t>-UCB(for contextual cascading bandits), Thompson sampling, Cascade-UCB, Cascade-KLUCB,</a:t>
            </a:r>
            <a:endParaRPr/>
          </a:p>
          <a:p>
            <a:pPr marL="0" lvl="0" indent="0" algn="l" rtl="0">
              <a:spcBef>
                <a:spcPts val="100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2"/>
          <p:cNvSpPr txBox="1">
            <a:spLocks noGrp="1"/>
          </p:cNvSpPr>
          <p:nvPr>
            <p:ph type="title"/>
          </p:nvPr>
        </p:nvSpPr>
        <p:spPr>
          <a:xfrm>
            <a:off x="838200" y="365125"/>
            <a:ext cx="10515600" cy="10854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en-IN"/>
              <a:t>Simulation Results</a:t>
            </a:r>
            <a:endParaRPr/>
          </a:p>
        </p:txBody>
      </p:sp>
      <p:sp>
        <p:nvSpPr>
          <p:cNvPr id="208" name="Google Shape;208;p32"/>
          <p:cNvSpPr txBox="1">
            <a:spLocks noGrp="1"/>
          </p:cNvSpPr>
          <p:nvPr>
            <p:ph type="body" idx="1"/>
          </p:nvPr>
        </p:nvSpPr>
        <p:spPr>
          <a:xfrm>
            <a:off x="838200" y="1307900"/>
            <a:ext cx="10515600" cy="48690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Clr>
                <a:schemeClr val="dk1"/>
              </a:buClr>
              <a:buSzPts val="1100"/>
              <a:buFont typeface="Arial"/>
              <a:buNone/>
            </a:pPr>
            <a:r>
              <a:rPr lang="en-IN"/>
              <a:t>Reg(T) of TS-Cascade with L ∈ {64, 256} (resp. left and right), K = 2 and ∆ = 0.075. Each line indicates the average Reg(T) (over 20 runs)</a:t>
            </a:r>
            <a:endParaRPr/>
          </a:p>
          <a:p>
            <a:pPr marL="0" lvl="0" indent="0" algn="l" rtl="0">
              <a:spcBef>
                <a:spcPts val="1000"/>
              </a:spcBef>
              <a:spcAft>
                <a:spcPts val="0"/>
              </a:spcAft>
              <a:buNone/>
            </a:pPr>
            <a:endParaRPr/>
          </a:p>
        </p:txBody>
      </p:sp>
      <p:pic>
        <p:nvPicPr>
          <p:cNvPr id="209" name="Google Shape;209;p32"/>
          <p:cNvPicPr preferRelativeResize="0"/>
          <p:nvPr/>
        </p:nvPicPr>
        <p:blipFill>
          <a:blip r:embed="rId3">
            <a:alphaModFix/>
          </a:blip>
          <a:stretch>
            <a:fillRect/>
          </a:stretch>
        </p:blipFill>
        <p:spPr>
          <a:xfrm>
            <a:off x="838200" y="2660850"/>
            <a:ext cx="4854000" cy="3516050"/>
          </a:xfrm>
          <a:prstGeom prst="rect">
            <a:avLst/>
          </a:prstGeom>
          <a:noFill/>
          <a:ln>
            <a:noFill/>
          </a:ln>
        </p:spPr>
      </p:pic>
      <p:pic>
        <p:nvPicPr>
          <p:cNvPr id="210" name="Google Shape;210;p32"/>
          <p:cNvPicPr preferRelativeResize="0"/>
          <p:nvPr/>
        </p:nvPicPr>
        <p:blipFill>
          <a:blip r:embed="rId4">
            <a:alphaModFix/>
          </a:blip>
          <a:stretch>
            <a:fillRect/>
          </a:stretch>
        </p:blipFill>
        <p:spPr>
          <a:xfrm>
            <a:off x="6499800" y="2822075"/>
            <a:ext cx="4854000" cy="3426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t>Simulations</a:t>
            </a:r>
            <a:endParaRPr/>
          </a:p>
        </p:txBody>
      </p:sp>
      <p:sp>
        <p:nvSpPr>
          <p:cNvPr id="216" name="Google Shape;216;p33"/>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IN"/>
              <a:t>The regrets obtained</a:t>
            </a:r>
            <a:endParaRPr/>
          </a:p>
          <a:p>
            <a:pPr marL="0" lvl="0" indent="0" algn="l" rtl="0">
              <a:spcBef>
                <a:spcPts val="1000"/>
              </a:spcBef>
              <a:spcAft>
                <a:spcPts val="0"/>
              </a:spcAft>
              <a:buNone/>
            </a:pPr>
            <a:r>
              <a:rPr lang="en-IN"/>
              <a:t> from TS cascade </a:t>
            </a:r>
            <a:endParaRPr/>
          </a:p>
          <a:p>
            <a:pPr marL="0" lvl="0" indent="0" algn="l" rtl="0">
              <a:spcBef>
                <a:spcPts val="1000"/>
              </a:spcBef>
              <a:spcAft>
                <a:spcPts val="0"/>
              </a:spcAft>
              <a:buNone/>
            </a:pPr>
            <a:r>
              <a:rPr lang="en-IN"/>
              <a:t>algorithmfor different </a:t>
            </a:r>
            <a:endParaRPr/>
          </a:p>
          <a:p>
            <a:pPr marL="0" lvl="0" indent="0" algn="l" rtl="0">
              <a:spcBef>
                <a:spcPts val="1000"/>
              </a:spcBef>
              <a:spcAft>
                <a:spcPts val="0"/>
              </a:spcAft>
              <a:buNone/>
            </a:pPr>
            <a:r>
              <a:rPr lang="en-IN"/>
              <a:t>parameter values.</a:t>
            </a:r>
            <a:endParaRPr/>
          </a:p>
        </p:txBody>
      </p:sp>
      <p:graphicFrame>
        <p:nvGraphicFramePr>
          <p:cNvPr id="217" name="Google Shape;217;p33"/>
          <p:cNvGraphicFramePr/>
          <p:nvPr/>
        </p:nvGraphicFramePr>
        <p:xfrm>
          <a:off x="4154050" y="0"/>
          <a:ext cx="8037950" cy="7527990"/>
        </p:xfrm>
        <a:graphic>
          <a:graphicData uri="http://schemas.openxmlformats.org/drawingml/2006/table">
            <a:tbl>
              <a:tblPr>
                <a:noFill/>
                <a:tableStyleId>{E37FFEE8-A095-462D-B6DC-3F4CDAF05B22}</a:tableStyleId>
              </a:tblPr>
              <a:tblGrid>
                <a:gridCol w="1225525">
                  <a:extLst>
                    <a:ext uri="{9D8B030D-6E8A-4147-A177-3AD203B41FA5}">
                      <a16:colId xmlns:a16="http://schemas.microsoft.com/office/drawing/2014/main" val="20000"/>
                    </a:ext>
                  </a:extLst>
                </a:gridCol>
                <a:gridCol w="1621425">
                  <a:extLst>
                    <a:ext uri="{9D8B030D-6E8A-4147-A177-3AD203B41FA5}">
                      <a16:colId xmlns:a16="http://schemas.microsoft.com/office/drawing/2014/main" val="20001"/>
                    </a:ext>
                  </a:extLst>
                </a:gridCol>
                <a:gridCol w="1969900">
                  <a:extLst>
                    <a:ext uri="{9D8B030D-6E8A-4147-A177-3AD203B41FA5}">
                      <a16:colId xmlns:a16="http://schemas.microsoft.com/office/drawing/2014/main" val="20002"/>
                    </a:ext>
                  </a:extLst>
                </a:gridCol>
                <a:gridCol w="3221100">
                  <a:extLst>
                    <a:ext uri="{9D8B030D-6E8A-4147-A177-3AD203B41FA5}">
                      <a16:colId xmlns:a16="http://schemas.microsoft.com/office/drawing/2014/main" val="20003"/>
                    </a:ext>
                  </a:extLst>
                </a:gridCol>
              </a:tblGrid>
              <a:tr h="360950">
                <a:tc>
                  <a:txBody>
                    <a:bodyPr/>
                    <a:lstStyle/>
                    <a:p>
                      <a:pPr marL="0" lvl="0" indent="0" algn="l" rtl="0">
                        <a:spcBef>
                          <a:spcPts val="0"/>
                        </a:spcBef>
                        <a:spcAft>
                          <a:spcPts val="0"/>
                        </a:spcAft>
                        <a:buNone/>
                      </a:pPr>
                      <a:r>
                        <a:rPr lang="en-IN" dirty="0"/>
                        <a:t>L</a:t>
                      </a:r>
                      <a:endParaRPr dirty="0"/>
                    </a:p>
                  </a:txBody>
                  <a:tcPr marL="91425" marR="91425" marT="91425" marB="91425"/>
                </a:tc>
                <a:tc>
                  <a:txBody>
                    <a:bodyPr/>
                    <a:lstStyle/>
                    <a:p>
                      <a:pPr marL="0" lvl="0" indent="0" algn="l" rtl="0">
                        <a:spcBef>
                          <a:spcPts val="0"/>
                        </a:spcBef>
                        <a:spcAft>
                          <a:spcPts val="0"/>
                        </a:spcAft>
                        <a:buNone/>
                      </a:pPr>
                      <a:r>
                        <a:rPr lang="en-IN"/>
                        <a:t>K</a:t>
                      </a:r>
                      <a:endParaRPr/>
                    </a:p>
                  </a:txBody>
                  <a:tcPr marL="91425" marR="91425" marT="91425" marB="91425"/>
                </a:tc>
                <a:tc>
                  <a:txBody>
                    <a:bodyPr/>
                    <a:lstStyle/>
                    <a:p>
                      <a:pPr marL="0" lvl="0" indent="0" algn="l" rtl="0">
                        <a:spcBef>
                          <a:spcPts val="0"/>
                        </a:spcBef>
                        <a:spcAft>
                          <a:spcPts val="0"/>
                        </a:spcAft>
                        <a:buNone/>
                      </a:pPr>
                      <a:r>
                        <a:rPr lang="en-IN"/>
                        <a:t>Delta</a:t>
                      </a:r>
                      <a:endParaRPr/>
                    </a:p>
                  </a:txBody>
                  <a:tcPr marL="91425" marR="91425" marT="91425" marB="91425"/>
                </a:tc>
                <a:tc>
                  <a:txBody>
                    <a:bodyPr/>
                    <a:lstStyle/>
                    <a:p>
                      <a:pPr marL="0" lvl="0" indent="0" algn="l" rtl="0">
                        <a:spcBef>
                          <a:spcPts val="0"/>
                        </a:spcBef>
                        <a:spcAft>
                          <a:spcPts val="0"/>
                        </a:spcAft>
                        <a:buNone/>
                      </a:pPr>
                      <a:r>
                        <a:rPr lang="en-IN"/>
                        <a:t>Regret</a:t>
                      </a:r>
                      <a:endParaRPr/>
                    </a:p>
                  </a:txBody>
                  <a:tcPr marL="91425" marR="91425" marT="91425" marB="91425"/>
                </a:tc>
                <a:extLst>
                  <a:ext uri="{0D108BD9-81ED-4DB2-BD59-A6C34878D82A}">
                    <a16:rowId xmlns:a16="http://schemas.microsoft.com/office/drawing/2014/main" val="10000"/>
                  </a:ext>
                </a:extLst>
              </a:tr>
              <a:tr h="360950">
                <a:tc>
                  <a:txBody>
                    <a:bodyPr/>
                    <a:lstStyle/>
                    <a:p>
                      <a:pPr marL="0" lvl="0" indent="0" algn="l" rtl="0">
                        <a:spcBef>
                          <a:spcPts val="0"/>
                        </a:spcBef>
                        <a:spcAft>
                          <a:spcPts val="0"/>
                        </a:spcAft>
                        <a:buNone/>
                      </a:pPr>
                      <a:r>
                        <a:rPr lang="en-IN"/>
                        <a:t>16</a:t>
                      </a:r>
                      <a:endParaRPr/>
                    </a:p>
                  </a:txBody>
                  <a:tcPr marL="91425" marR="91425" marT="91425" marB="91425"/>
                </a:tc>
                <a:tc>
                  <a:txBody>
                    <a:bodyPr/>
                    <a:lstStyle/>
                    <a:p>
                      <a:pPr marL="0" lvl="0" indent="0" algn="l" rtl="0">
                        <a:spcBef>
                          <a:spcPts val="0"/>
                        </a:spcBef>
                        <a:spcAft>
                          <a:spcPts val="0"/>
                        </a:spcAft>
                        <a:buNone/>
                      </a:pPr>
                      <a:r>
                        <a:rPr lang="en-IN"/>
                        <a:t>2</a:t>
                      </a:r>
                      <a:endParaRPr/>
                    </a:p>
                  </a:txBody>
                  <a:tcPr marL="91425" marR="91425" marT="91425" marB="91425"/>
                </a:tc>
                <a:tc>
                  <a:txBody>
                    <a:bodyPr/>
                    <a:lstStyle/>
                    <a:p>
                      <a:pPr marL="0" lvl="0" indent="0" algn="l" rtl="0">
                        <a:spcBef>
                          <a:spcPts val="0"/>
                        </a:spcBef>
                        <a:spcAft>
                          <a:spcPts val="0"/>
                        </a:spcAft>
                        <a:buNone/>
                      </a:pPr>
                      <a:r>
                        <a:rPr lang="en-IN"/>
                        <a:t>0.15</a:t>
                      </a:r>
                      <a:endParaRPr/>
                    </a:p>
                  </a:txBody>
                  <a:tcPr marL="91425" marR="91425" marT="91425" marB="91425"/>
                </a:tc>
                <a:tc>
                  <a:txBody>
                    <a:bodyPr/>
                    <a:lstStyle/>
                    <a:p>
                      <a:pPr marL="0" lvl="0" indent="0" algn="l" rtl="0">
                        <a:spcBef>
                          <a:spcPts val="0"/>
                        </a:spcBef>
                        <a:spcAft>
                          <a:spcPts val="0"/>
                        </a:spcAft>
                        <a:buNone/>
                      </a:pPr>
                      <a:r>
                        <a:rPr lang="en-IN"/>
                        <a:t>350.11</a:t>
                      </a:r>
                      <a:endParaRPr/>
                    </a:p>
                  </a:txBody>
                  <a:tcPr marL="91425" marR="91425" marT="91425" marB="91425"/>
                </a:tc>
                <a:extLst>
                  <a:ext uri="{0D108BD9-81ED-4DB2-BD59-A6C34878D82A}">
                    <a16:rowId xmlns:a16="http://schemas.microsoft.com/office/drawing/2014/main" val="10001"/>
                  </a:ext>
                </a:extLst>
              </a:tr>
              <a:tr h="360950">
                <a:tc>
                  <a:txBody>
                    <a:bodyPr/>
                    <a:lstStyle/>
                    <a:p>
                      <a:pPr marL="0" lvl="0" indent="0" algn="l" rtl="0">
                        <a:spcBef>
                          <a:spcPts val="0"/>
                        </a:spcBef>
                        <a:spcAft>
                          <a:spcPts val="0"/>
                        </a:spcAft>
                        <a:buClr>
                          <a:schemeClr val="dk1"/>
                        </a:buClr>
                        <a:buSzPts val="1100"/>
                        <a:buFont typeface="Arial"/>
                        <a:buNone/>
                      </a:pPr>
                      <a:r>
                        <a:rPr lang="en-IN">
                          <a:solidFill>
                            <a:schemeClr val="dk1"/>
                          </a:solidFill>
                        </a:rPr>
                        <a:t>16</a:t>
                      </a:r>
                      <a:endParaRPr/>
                    </a:p>
                  </a:txBody>
                  <a:tcPr marL="91425" marR="91425" marT="91425" marB="91425"/>
                </a:tc>
                <a:tc>
                  <a:txBody>
                    <a:bodyPr/>
                    <a:lstStyle/>
                    <a:p>
                      <a:pPr marL="0" lvl="0" indent="0" algn="l" rtl="0">
                        <a:spcBef>
                          <a:spcPts val="0"/>
                        </a:spcBef>
                        <a:spcAft>
                          <a:spcPts val="0"/>
                        </a:spcAft>
                        <a:buNone/>
                      </a:pPr>
                      <a:r>
                        <a:rPr lang="en-IN"/>
                        <a:t>4</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a:solidFill>
                            <a:schemeClr val="dk1"/>
                          </a:solidFill>
                        </a:rPr>
                        <a:t>0.15</a:t>
                      </a:r>
                      <a:endParaRPr/>
                    </a:p>
                  </a:txBody>
                  <a:tcPr marL="91425" marR="91425" marT="91425" marB="91425"/>
                </a:tc>
                <a:tc>
                  <a:txBody>
                    <a:bodyPr/>
                    <a:lstStyle/>
                    <a:p>
                      <a:pPr marL="0" lvl="0" indent="0" algn="l" rtl="0">
                        <a:spcBef>
                          <a:spcPts val="0"/>
                        </a:spcBef>
                        <a:spcAft>
                          <a:spcPts val="0"/>
                        </a:spcAft>
                        <a:buNone/>
                      </a:pPr>
                      <a:r>
                        <a:rPr lang="en-IN"/>
                        <a:t>315.6</a:t>
                      </a:r>
                      <a:endParaRPr/>
                    </a:p>
                  </a:txBody>
                  <a:tcPr marL="91425" marR="91425" marT="91425" marB="91425"/>
                </a:tc>
                <a:extLst>
                  <a:ext uri="{0D108BD9-81ED-4DB2-BD59-A6C34878D82A}">
                    <a16:rowId xmlns:a16="http://schemas.microsoft.com/office/drawing/2014/main" val="10002"/>
                  </a:ext>
                </a:extLst>
              </a:tr>
              <a:tr h="360950">
                <a:tc>
                  <a:txBody>
                    <a:bodyPr/>
                    <a:lstStyle/>
                    <a:p>
                      <a:pPr marL="0" lvl="0" indent="0" algn="l" rtl="0">
                        <a:spcBef>
                          <a:spcPts val="0"/>
                        </a:spcBef>
                        <a:spcAft>
                          <a:spcPts val="0"/>
                        </a:spcAft>
                        <a:buClr>
                          <a:schemeClr val="dk1"/>
                        </a:buClr>
                        <a:buSzPts val="1100"/>
                        <a:buFont typeface="Arial"/>
                        <a:buNone/>
                      </a:pPr>
                      <a:r>
                        <a:rPr lang="en-IN">
                          <a:solidFill>
                            <a:schemeClr val="dk1"/>
                          </a:solidFill>
                        </a:rPr>
                        <a:t>16</a:t>
                      </a:r>
                      <a:endParaRPr/>
                    </a:p>
                  </a:txBody>
                  <a:tcPr marL="91425" marR="91425" marT="91425" marB="91425"/>
                </a:tc>
                <a:tc>
                  <a:txBody>
                    <a:bodyPr/>
                    <a:lstStyle/>
                    <a:p>
                      <a:pPr marL="0" lvl="0" indent="0" algn="l" rtl="0">
                        <a:spcBef>
                          <a:spcPts val="0"/>
                        </a:spcBef>
                        <a:spcAft>
                          <a:spcPts val="0"/>
                        </a:spcAft>
                        <a:buNone/>
                      </a:pPr>
                      <a:r>
                        <a:rPr lang="en-IN"/>
                        <a:t>8</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a:solidFill>
                            <a:schemeClr val="dk1"/>
                          </a:solidFill>
                        </a:rPr>
                        <a:t>0.15</a:t>
                      </a:r>
                      <a:endParaRPr/>
                    </a:p>
                  </a:txBody>
                  <a:tcPr marL="91425" marR="91425" marT="91425" marB="91425"/>
                </a:tc>
                <a:tc>
                  <a:txBody>
                    <a:bodyPr/>
                    <a:lstStyle/>
                    <a:p>
                      <a:pPr marL="0" lvl="0" indent="0" algn="l" rtl="0">
                        <a:spcBef>
                          <a:spcPts val="0"/>
                        </a:spcBef>
                        <a:spcAft>
                          <a:spcPts val="0"/>
                        </a:spcAft>
                        <a:buNone/>
                      </a:pPr>
                      <a:r>
                        <a:rPr lang="en-IN"/>
                        <a:t>129.88</a:t>
                      </a:r>
                      <a:endParaRPr/>
                    </a:p>
                  </a:txBody>
                  <a:tcPr marL="91425" marR="91425" marT="91425" marB="91425"/>
                </a:tc>
                <a:extLst>
                  <a:ext uri="{0D108BD9-81ED-4DB2-BD59-A6C34878D82A}">
                    <a16:rowId xmlns:a16="http://schemas.microsoft.com/office/drawing/2014/main" val="10003"/>
                  </a:ext>
                </a:extLst>
              </a:tr>
              <a:tr h="360950">
                <a:tc>
                  <a:txBody>
                    <a:bodyPr/>
                    <a:lstStyle/>
                    <a:p>
                      <a:pPr marL="0" lvl="0" indent="0" algn="l" rtl="0">
                        <a:spcBef>
                          <a:spcPts val="0"/>
                        </a:spcBef>
                        <a:spcAft>
                          <a:spcPts val="0"/>
                        </a:spcAft>
                        <a:buNone/>
                      </a:pPr>
                      <a:r>
                        <a:rPr lang="en-IN"/>
                        <a:t>32</a:t>
                      </a:r>
                      <a:endParaRPr/>
                    </a:p>
                  </a:txBody>
                  <a:tcPr marL="91425" marR="91425" marT="91425" marB="91425"/>
                </a:tc>
                <a:tc>
                  <a:txBody>
                    <a:bodyPr/>
                    <a:lstStyle/>
                    <a:p>
                      <a:pPr marL="0" lvl="0" indent="0" algn="l" rtl="0">
                        <a:spcBef>
                          <a:spcPts val="0"/>
                        </a:spcBef>
                        <a:spcAft>
                          <a:spcPts val="0"/>
                        </a:spcAft>
                        <a:buNone/>
                      </a:pPr>
                      <a:r>
                        <a:rPr lang="en-IN"/>
                        <a:t>2</a:t>
                      </a:r>
                      <a:endParaRPr/>
                    </a:p>
                  </a:txBody>
                  <a:tcPr marL="91425" marR="91425" marT="91425" marB="91425"/>
                </a:tc>
                <a:tc>
                  <a:txBody>
                    <a:bodyPr/>
                    <a:lstStyle/>
                    <a:p>
                      <a:pPr marL="0" lvl="0" indent="0" algn="l" rtl="0">
                        <a:spcBef>
                          <a:spcPts val="0"/>
                        </a:spcBef>
                        <a:spcAft>
                          <a:spcPts val="0"/>
                        </a:spcAft>
                        <a:buNone/>
                      </a:pPr>
                      <a:r>
                        <a:rPr lang="en-IN"/>
                        <a:t>0.075</a:t>
                      </a:r>
                      <a:endParaRPr/>
                    </a:p>
                  </a:txBody>
                  <a:tcPr marL="91425" marR="91425" marT="91425" marB="91425"/>
                </a:tc>
                <a:tc>
                  <a:txBody>
                    <a:bodyPr/>
                    <a:lstStyle/>
                    <a:p>
                      <a:pPr marL="0" lvl="0" indent="0" algn="l" rtl="0">
                        <a:spcBef>
                          <a:spcPts val="0"/>
                        </a:spcBef>
                        <a:spcAft>
                          <a:spcPts val="0"/>
                        </a:spcAft>
                        <a:buNone/>
                      </a:pPr>
                      <a:r>
                        <a:rPr lang="en-IN"/>
                        <a:t>754.36</a:t>
                      </a:r>
                      <a:endParaRPr/>
                    </a:p>
                  </a:txBody>
                  <a:tcPr marL="91425" marR="91425" marT="91425" marB="91425"/>
                </a:tc>
                <a:extLst>
                  <a:ext uri="{0D108BD9-81ED-4DB2-BD59-A6C34878D82A}">
                    <a16:rowId xmlns:a16="http://schemas.microsoft.com/office/drawing/2014/main" val="10004"/>
                  </a:ext>
                </a:extLst>
              </a:tr>
              <a:tr h="360950">
                <a:tc>
                  <a:txBody>
                    <a:bodyPr/>
                    <a:lstStyle/>
                    <a:p>
                      <a:pPr marL="0" lvl="0" indent="0" algn="l" rtl="0">
                        <a:spcBef>
                          <a:spcPts val="0"/>
                        </a:spcBef>
                        <a:spcAft>
                          <a:spcPts val="0"/>
                        </a:spcAft>
                        <a:buClr>
                          <a:schemeClr val="dk1"/>
                        </a:buClr>
                        <a:buSzPts val="1100"/>
                        <a:buFont typeface="Arial"/>
                        <a:buNone/>
                      </a:pPr>
                      <a:r>
                        <a:rPr lang="en-IN">
                          <a:solidFill>
                            <a:schemeClr val="dk1"/>
                          </a:solidFill>
                        </a:rPr>
                        <a:t>32</a:t>
                      </a:r>
                      <a:endParaRPr/>
                    </a:p>
                  </a:txBody>
                  <a:tcPr marL="91425" marR="91425" marT="91425" marB="91425"/>
                </a:tc>
                <a:tc>
                  <a:txBody>
                    <a:bodyPr/>
                    <a:lstStyle/>
                    <a:p>
                      <a:pPr marL="0" lvl="0" indent="0" algn="l" rtl="0">
                        <a:spcBef>
                          <a:spcPts val="0"/>
                        </a:spcBef>
                        <a:spcAft>
                          <a:spcPts val="0"/>
                        </a:spcAft>
                        <a:buNone/>
                      </a:pPr>
                      <a:r>
                        <a:rPr lang="en-IN"/>
                        <a:t>4</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a:solidFill>
                            <a:schemeClr val="dk1"/>
                          </a:solidFill>
                        </a:rPr>
                        <a:t>0.075</a:t>
                      </a:r>
                      <a:endParaRPr/>
                    </a:p>
                  </a:txBody>
                  <a:tcPr marL="91425" marR="91425" marT="91425" marB="91425"/>
                </a:tc>
                <a:tc>
                  <a:txBody>
                    <a:bodyPr/>
                    <a:lstStyle/>
                    <a:p>
                      <a:pPr marL="0" lvl="0" indent="0" algn="l" rtl="0">
                        <a:spcBef>
                          <a:spcPts val="0"/>
                        </a:spcBef>
                        <a:spcAft>
                          <a:spcPts val="0"/>
                        </a:spcAft>
                        <a:buNone/>
                      </a:pPr>
                      <a:r>
                        <a:rPr lang="en-IN"/>
                        <a:t>629.34</a:t>
                      </a:r>
                      <a:endParaRPr/>
                    </a:p>
                  </a:txBody>
                  <a:tcPr marL="91425" marR="91425" marT="91425" marB="91425"/>
                </a:tc>
                <a:extLst>
                  <a:ext uri="{0D108BD9-81ED-4DB2-BD59-A6C34878D82A}">
                    <a16:rowId xmlns:a16="http://schemas.microsoft.com/office/drawing/2014/main" val="10005"/>
                  </a:ext>
                </a:extLst>
              </a:tr>
              <a:tr h="360950">
                <a:tc>
                  <a:txBody>
                    <a:bodyPr/>
                    <a:lstStyle/>
                    <a:p>
                      <a:pPr marL="0" lvl="0" indent="0" algn="l" rtl="0">
                        <a:spcBef>
                          <a:spcPts val="0"/>
                        </a:spcBef>
                        <a:spcAft>
                          <a:spcPts val="0"/>
                        </a:spcAft>
                        <a:buClr>
                          <a:schemeClr val="dk1"/>
                        </a:buClr>
                        <a:buSzPts val="1100"/>
                        <a:buFont typeface="Arial"/>
                        <a:buNone/>
                      </a:pPr>
                      <a:r>
                        <a:rPr lang="en-IN">
                          <a:solidFill>
                            <a:schemeClr val="dk1"/>
                          </a:solidFill>
                        </a:rPr>
                        <a:t>32</a:t>
                      </a:r>
                      <a:endParaRPr/>
                    </a:p>
                  </a:txBody>
                  <a:tcPr marL="91425" marR="91425" marT="91425" marB="91425"/>
                </a:tc>
                <a:tc>
                  <a:txBody>
                    <a:bodyPr/>
                    <a:lstStyle/>
                    <a:p>
                      <a:pPr marL="0" lvl="0" indent="0" algn="l" rtl="0">
                        <a:spcBef>
                          <a:spcPts val="0"/>
                        </a:spcBef>
                        <a:spcAft>
                          <a:spcPts val="0"/>
                        </a:spcAft>
                        <a:buNone/>
                      </a:pPr>
                      <a:r>
                        <a:rPr lang="en-IN"/>
                        <a:t>8</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a:solidFill>
                            <a:schemeClr val="dk1"/>
                          </a:solidFill>
                        </a:rPr>
                        <a:t>0.075</a:t>
                      </a:r>
                      <a:endParaRPr/>
                    </a:p>
                  </a:txBody>
                  <a:tcPr marL="91425" marR="91425" marT="91425" marB="91425"/>
                </a:tc>
                <a:tc>
                  <a:txBody>
                    <a:bodyPr/>
                    <a:lstStyle/>
                    <a:p>
                      <a:pPr marL="0" lvl="0" indent="0" algn="l" rtl="0">
                        <a:spcBef>
                          <a:spcPts val="0"/>
                        </a:spcBef>
                        <a:spcAft>
                          <a:spcPts val="0"/>
                        </a:spcAft>
                        <a:buNone/>
                      </a:pPr>
                      <a:r>
                        <a:rPr lang="en-IN"/>
                        <a:t>381.3</a:t>
                      </a:r>
                      <a:endParaRPr/>
                    </a:p>
                  </a:txBody>
                  <a:tcPr marL="91425" marR="91425" marT="91425" marB="91425"/>
                </a:tc>
                <a:extLst>
                  <a:ext uri="{0D108BD9-81ED-4DB2-BD59-A6C34878D82A}">
                    <a16:rowId xmlns:a16="http://schemas.microsoft.com/office/drawing/2014/main" val="10006"/>
                  </a:ext>
                </a:extLst>
              </a:tr>
              <a:tr h="360950">
                <a:tc>
                  <a:txBody>
                    <a:bodyPr/>
                    <a:lstStyle/>
                    <a:p>
                      <a:pPr marL="0" lvl="0" indent="0" algn="l" rtl="0">
                        <a:spcBef>
                          <a:spcPts val="0"/>
                        </a:spcBef>
                        <a:spcAft>
                          <a:spcPts val="0"/>
                        </a:spcAft>
                        <a:buClr>
                          <a:schemeClr val="dk1"/>
                        </a:buClr>
                        <a:buSzPts val="1100"/>
                        <a:buFont typeface="Arial"/>
                        <a:buNone/>
                      </a:pPr>
                      <a:r>
                        <a:rPr lang="en-IN">
                          <a:solidFill>
                            <a:schemeClr val="dk1"/>
                          </a:solidFill>
                        </a:rPr>
                        <a:t>32</a:t>
                      </a:r>
                      <a:endParaRPr/>
                    </a:p>
                  </a:txBody>
                  <a:tcPr marL="91425" marR="91425" marT="91425" marB="91425"/>
                </a:tc>
                <a:tc>
                  <a:txBody>
                    <a:bodyPr/>
                    <a:lstStyle/>
                    <a:p>
                      <a:pPr marL="0" lvl="0" indent="0" algn="l" rtl="0">
                        <a:spcBef>
                          <a:spcPts val="0"/>
                        </a:spcBef>
                        <a:spcAft>
                          <a:spcPts val="0"/>
                        </a:spcAft>
                        <a:buNone/>
                      </a:pPr>
                      <a:r>
                        <a:rPr lang="en-IN"/>
                        <a:t>2</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a:solidFill>
                            <a:schemeClr val="dk1"/>
                          </a:solidFill>
                        </a:rPr>
                        <a:t>0.075</a:t>
                      </a:r>
                      <a:endParaRPr/>
                    </a:p>
                  </a:txBody>
                  <a:tcPr marL="91425" marR="91425" marT="91425" marB="91425"/>
                </a:tc>
                <a:tc>
                  <a:txBody>
                    <a:bodyPr/>
                    <a:lstStyle/>
                    <a:p>
                      <a:pPr marL="0" lvl="0" indent="0" algn="l" rtl="0">
                        <a:spcBef>
                          <a:spcPts val="0"/>
                        </a:spcBef>
                        <a:spcAft>
                          <a:spcPts val="0"/>
                        </a:spcAft>
                        <a:buNone/>
                      </a:pPr>
                      <a:r>
                        <a:rPr lang="en-IN"/>
                        <a:t>1168.48</a:t>
                      </a:r>
                      <a:endParaRPr/>
                    </a:p>
                  </a:txBody>
                  <a:tcPr marL="91425" marR="91425" marT="91425" marB="91425"/>
                </a:tc>
                <a:extLst>
                  <a:ext uri="{0D108BD9-81ED-4DB2-BD59-A6C34878D82A}">
                    <a16:rowId xmlns:a16="http://schemas.microsoft.com/office/drawing/2014/main" val="10007"/>
                  </a:ext>
                </a:extLst>
              </a:tr>
              <a:tr h="360950">
                <a:tc>
                  <a:txBody>
                    <a:bodyPr/>
                    <a:lstStyle/>
                    <a:p>
                      <a:pPr marL="0" lvl="0" indent="0" algn="l" rtl="0">
                        <a:spcBef>
                          <a:spcPts val="0"/>
                        </a:spcBef>
                        <a:spcAft>
                          <a:spcPts val="0"/>
                        </a:spcAft>
                        <a:buClr>
                          <a:schemeClr val="dk1"/>
                        </a:buClr>
                        <a:buSzPts val="1100"/>
                        <a:buFont typeface="Arial"/>
                        <a:buNone/>
                      </a:pPr>
                      <a:r>
                        <a:rPr lang="en-IN">
                          <a:solidFill>
                            <a:schemeClr val="dk1"/>
                          </a:solidFill>
                        </a:rPr>
                        <a:t>32</a:t>
                      </a:r>
                      <a:endParaRPr/>
                    </a:p>
                  </a:txBody>
                  <a:tcPr marL="91425" marR="91425" marT="91425" marB="91425"/>
                </a:tc>
                <a:tc>
                  <a:txBody>
                    <a:bodyPr/>
                    <a:lstStyle/>
                    <a:p>
                      <a:pPr marL="0" lvl="0" indent="0" algn="l" rtl="0">
                        <a:spcBef>
                          <a:spcPts val="0"/>
                        </a:spcBef>
                        <a:spcAft>
                          <a:spcPts val="0"/>
                        </a:spcAft>
                        <a:buNone/>
                      </a:pPr>
                      <a:r>
                        <a:rPr lang="en-IN"/>
                        <a:t>4</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a:solidFill>
                            <a:schemeClr val="dk1"/>
                          </a:solidFill>
                        </a:rPr>
                        <a:t>0.075</a:t>
                      </a:r>
                      <a:endParaRPr/>
                    </a:p>
                  </a:txBody>
                  <a:tcPr marL="91425" marR="91425" marT="91425" marB="91425"/>
                </a:tc>
                <a:tc>
                  <a:txBody>
                    <a:bodyPr/>
                    <a:lstStyle/>
                    <a:p>
                      <a:pPr marL="0" lvl="0" indent="0" algn="l" rtl="0">
                        <a:spcBef>
                          <a:spcPts val="0"/>
                        </a:spcBef>
                        <a:spcAft>
                          <a:spcPts val="0"/>
                        </a:spcAft>
                        <a:buNone/>
                      </a:pPr>
                      <a:r>
                        <a:rPr lang="en-IN"/>
                        <a:t>906.581</a:t>
                      </a:r>
                      <a:endParaRPr/>
                    </a:p>
                  </a:txBody>
                  <a:tcPr marL="91425" marR="91425" marT="91425" marB="91425"/>
                </a:tc>
                <a:extLst>
                  <a:ext uri="{0D108BD9-81ED-4DB2-BD59-A6C34878D82A}">
                    <a16:rowId xmlns:a16="http://schemas.microsoft.com/office/drawing/2014/main" val="10008"/>
                  </a:ext>
                </a:extLst>
              </a:tr>
              <a:tr h="360950">
                <a:tc>
                  <a:txBody>
                    <a:bodyPr/>
                    <a:lstStyle/>
                    <a:p>
                      <a:pPr marL="0" lvl="0" indent="0" algn="l" rtl="0">
                        <a:spcBef>
                          <a:spcPts val="0"/>
                        </a:spcBef>
                        <a:spcAft>
                          <a:spcPts val="0"/>
                        </a:spcAft>
                        <a:buClr>
                          <a:schemeClr val="dk1"/>
                        </a:buClr>
                        <a:buSzPts val="1100"/>
                        <a:buFont typeface="Arial"/>
                        <a:buNone/>
                      </a:pPr>
                      <a:r>
                        <a:rPr lang="en-IN">
                          <a:solidFill>
                            <a:schemeClr val="dk1"/>
                          </a:solidFill>
                        </a:rPr>
                        <a:t>32</a:t>
                      </a:r>
                      <a:endParaRPr/>
                    </a:p>
                  </a:txBody>
                  <a:tcPr marL="91425" marR="91425" marT="91425" marB="91425"/>
                </a:tc>
                <a:tc>
                  <a:txBody>
                    <a:bodyPr/>
                    <a:lstStyle/>
                    <a:p>
                      <a:pPr marL="0" lvl="0" indent="0" algn="l" rtl="0">
                        <a:spcBef>
                          <a:spcPts val="0"/>
                        </a:spcBef>
                        <a:spcAft>
                          <a:spcPts val="0"/>
                        </a:spcAft>
                        <a:buNone/>
                      </a:pPr>
                      <a:r>
                        <a:rPr lang="en-IN"/>
                        <a:t>8</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a:solidFill>
                            <a:schemeClr val="dk1"/>
                          </a:solidFill>
                        </a:rPr>
                        <a:t>0.075</a:t>
                      </a:r>
                      <a:endParaRPr/>
                    </a:p>
                  </a:txBody>
                  <a:tcPr marL="91425" marR="91425" marT="91425" marB="91425"/>
                </a:tc>
                <a:tc>
                  <a:txBody>
                    <a:bodyPr/>
                    <a:lstStyle/>
                    <a:p>
                      <a:pPr marL="0" lvl="0" indent="0" algn="l" rtl="0">
                        <a:spcBef>
                          <a:spcPts val="0"/>
                        </a:spcBef>
                        <a:spcAft>
                          <a:spcPts val="0"/>
                        </a:spcAft>
                        <a:buNone/>
                      </a:pPr>
                      <a:r>
                        <a:rPr lang="en-IN"/>
                        <a:t>569.358</a:t>
                      </a:r>
                      <a:endParaRPr/>
                    </a:p>
                  </a:txBody>
                  <a:tcPr marL="91425" marR="91425" marT="91425" marB="91425"/>
                </a:tc>
                <a:extLst>
                  <a:ext uri="{0D108BD9-81ED-4DB2-BD59-A6C34878D82A}">
                    <a16:rowId xmlns:a16="http://schemas.microsoft.com/office/drawing/2014/main" val="10009"/>
                  </a:ext>
                </a:extLst>
              </a:tr>
              <a:tr h="360950">
                <a:tc>
                  <a:txBody>
                    <a:bodyPr/>
                    <a:lstStyle/>
                    <a:p>
                      <a:pPr marL="0" lvl="0" indent="0" algn="l" rtl="0">
                        <a:spcBef>
                          <a:spcPts val="0"/>
                        </a:spcBef>
                        <a:spcAft>
                          <a:spcPts val="0"/>
                        </a:spcAft>
                        <a:buNone/>
                      </a:pPr>
                      <a:r>
                        <a:rPr lang="en-IN" dirty="0"/>
                        <a:t>64</a:t>
                      </a:r>
                      <a:endParaRPr dirty="0"/>
                    </a:p>
                  </a:txBody>
                  <a:tcPr marL="91425" marR="91425" marT="91425" marB="91425"/>
                </a:tc>
                <a:tc>
                  <a:txBody>
                    <a:bodyPr/>
                    <a:lstStyle/>
                    <a:p>
                      <a:pPr marL="0" lvl="0" indent="0" algn="l" rtl="0">
                        <a:spcBef>
                          <a:spcPts val="0"/>
                        </a:spcBef>
                        <a:spcAft>
                          <a:spcPts val="0"/>
                        </a:spcAft>
                        <a:buNone/>
                      </a:pPr>
                      <a:r>
                        <a:rPr lang="en-IN" dirty="0"/>
                        <a:t>2</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a:solidFill>
                            <a:schemeClr val="dk1"/>
                          </a:solidFill>
                        </a:rPr>
                        <a:t>0.075</a:t>
                      </a:r>
                      <a:endParaRPr/>
                    </a:p>
                  </a:txBody>
                  <a:tcPr marL="91425" marR="91425" marT="91425" marB="91425"/>
                </a:tc>
                <a:tc>
                  <a:txBody>
                    <a:bodyPr/>
                    <a:lstStyle/>
                    <a:p>
                      <a:pPr marL="0" lvl="0" indent="0" algn="l" rtl="0">
                        <a:spcBef>
                          <a:spcPts val="0"/>
                        </a:spcBef>
                        <a:spcAft>
                          <a:spcPts val="0"/>
                        </a:spcAft>
                        <a:buNone/>
                      </a:pPr>
                      <a:r>
                        <a:rPr lang="en-IN"/>
                        <a:t>1723.59</a:t>
                      </a:r>
                      <a:endParaRPr/>
                    </a:p>
                  </a:txBody>
                  <a:tcPr marL="91425" marR="91425" marT="91425" marB="91425"/>
                </a:tc>
                <a:extLst>
                  <a:ext uri="{0D108BD9-81ED-4DB2-BD59-A6C34878D82A}">
                    <a16:rowId xmlns:a16="http://schemas.microsoft.com/office/drawing/2014/main" val="10010"/>
                  </a:ext>
                </a:extLst>
              </a:tr>
              <a:tr h="360950">
                <a:tc>
                  <a:txBody>
                    <a:bodyPr/>
                    <a:lstStyle/>
                    <a:p>
                      <a:pPr marL="0" lvl="0" indent="0" algn="l" rtl="0">
                        <a:spcBef>
                          <a:spcPts val="0"/>
                        </a:spcBef>
                        <a:spcAft>
                          <a:spcPts val="0"/>
                        </a:spcAft>
                        <a:buClr>
                          <a:schemeClr val="dk1"/>
                        </a:buClr>
                        <a:buSzPts val="1100"/>
                        <a:buFont typeface="Arial"/>
                        <a:buNone/>
                      </a:pPr>
                      <a:r>
                        <a:rPr lang="en-IN">
                          <a:solidFill>
                            <a:schemeClr val="dk1"/>
                          </a:solidFill>
                        </a:rPr>
                        <a:t>64</a:t>
                      </a:r>
                      <a:endParaRPr/>
                    </a:p>
                  </a:txBody>
                  <a:tcPr marL="91425" marR="91425" marT="91425" marB="91425"/>
                </a:tc>
                <a:tc>
                  <a:txBody>
                    <a:bodyPr/>
                    <a:lstStyle/>
                    <a:p>
                      <a:pPr marL="0" lvl="0" indent="0" algn="l" rtl="0">
                        <a:spcBef>
                          <a:spcPts val="0"/>
                        </a:spcBef>
                        <a:spcAft>
                          <a:spcPts val="0"/>
                        </a:spcAft>
                        <a:buNone/>
                      </a:pPr>
                      <a:r>
                        <a:rPr lang="en-IN"/>
                        <a:t>4</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a:solidFill>
                            <a:schemeClr val="dk1"/>
                          </a:solidFill>
                        </a:rPr>
                        <a:t>0.075</a:t>
                      </a:r>
                      <a:endParaRPr/>
                    </a:p>
                  </a:txBody>
                  <a:tcPr marL="91425" marR="91425" marT="91425" marB="91425"/>
                </a:tc>
                <a:tc>
                  <a:txBody>
                    <a:bodyPr/>
                    <a:lstStyle/>
                    <a:p>
                      <a:pPr marL="0" lvl="0" indent="0" algn="l" rtl="0">
                        <a:spcBef>
                          <a:spcPts val="0"/>
                        </a:spcBef>
                        <a:spcAft>
                          <a:spcPts val="0"/>
                        </a:spcAft>
                        <a:buNone/>
                      </a:pPr>
                      <a:r>
                        <a:rPr lang="en-IN"/>
                        <a:t>1796.254</a:t>
                      </a:r>
                      <a:endParaRPr/>
                    </a:p>
                  </a:txBody>
                  <a:tcPr marL="91425" marR="91425" marT="91425" marB="91425"/>
                </a:tc>
                <a:extLst>
                  <a:ext uri="{0D108BD9-81ED-4DB2-BD59-A6C34878D82A}">
                    <a16:rowId xmlns:a16="http://schemas.microsoft.com/office/drawing/2014/main" val="10011"/>
                  </a:ext>
                </a:extLst>
              </a:tr>
              <a:tr h="360950">
                <a:tc>
                  <a:txBody>
                    <a:bodyPr/>
                    <a:lstStyle/>
                    <a:p>
                      <a:pPr marL="0" lvl="0" indent="0" algn="l" rtl="0">
                        <a:spcBef>
                          <a:spcPts val="0"/>
                        </a:spcBef>
                        <a:spcAft>
                          <a:spcPts val="0"/>
                        </a:spcAft>
                        <a:buClr>
                          <a:schemeClr val="dk1"/>
                        </a:buClr>
                        <a:buSzPts val="1100"/>
                        <a:buFont typeface="Arial"/>
                        <a:buNone/>
                      </a:pPr>
                      <a:r>
                        <a:rPr lang="en-IN">
                          <a:solidFill>
                            <a:schemeClr val="dk1"/>
                          </a:solidFill>
                        </a:rPr>
                        <a:t>64</a:t>
                      </a:r>
                      <a:endParaRPr/>
                    </a:p>
                  </a:txBody>
                  <a:tcPr marL="91425" marR="91425" marT="91425" marB="91425"/>
                </a:tc>
                <a:tc>
                  <a:txBody>
                    <a:bodyPr/>
                    <a:lstStyle/>
                    <a:p>
                      <a:pPr marL="0" lvl="0" indent="0" algn="l" rtl="0">
                        <a:spcBef>
                          <a:spcPts val="0"/>
                        </a:spcBef>
                        <a:spcAft>
                          <a:spcPts val="0"/>
                        </a:spcAft>
                        <a:buNone/>
                      </a:pPr>
                      <a:r>
                        <a:rPr lang="en-IN"/>
                        <a:t>8</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a:solidFill>
                            <a:schemeClr val="dk1"/>
                          </a:solidFill>
                        </a:rPr>
                        <a:t>0.075</a:t>
                      </a:r>
                      <a:endParaRPr/>
                    </a:p>
                  </a:txBody>
                  <a:tcPr marL="91425" marR="91425" marT="91425" marB="91425"/>
                </a:tc>
                <a:tc>
                  <a:txBody>
                    <a:bodyPr/>
                    <a:lstStyle/>
                    <a:p>
                      <a:pPr marL="0" lvl="0" indent="0" algn="l" rtl="0">
                        <a:spcBef>
                          <a:spcPts val="0"/>
                        </a:spcBef>
                        <a:spcAft>
                          <a:spcPts val="0"/>
                        </a:spcAft>
                        <a:buNone/>
                      </a:pPr>
                      <a:r>
                        <a:rPr lang="en-IN"/>
                        <a:t>1058.98</a:t>
                      </a:r>
                      <a:endParaRPr/>
                    </a:p>
                  </a:txBody>
                  <a:tcPr marL="91425" marR="91425" marT="91425" marB="91425"/>
                </a:tc>
                <a:extLst>
                  <a:ext uri="{0D108BD9-81ED-4DB2-BD59-A6C34878D82A}">
                    <a16:rowId xmlns:a16="http://schemas.microsoft.com/office/drawing/2014/main" val="10012"/>
                  </a:ext>
                </a:extLst>
              </a:tr>
              <a:tr h="360950">
                <a:tc>
                  <a:txBody>
                    <a:bodyPr/>
                    <a:lstStyle/>
                    <a:p>
                      <a:pPr marL="0" lvl="0" indent="0" algn="l" rtl="0">
                        <a:spcBef>
                          <a:spcPts val="0"/>
                        </a:spcBef>
                        <a:spcAft>
                          <a:spcPts val="0"/>
                        </a:spcAft>
                        <a:buNone/>
                      </a:pPr>
                      <a:r>
                        <a:rPr lang="en-IN"/>
                        <a:t>128</a:t>
                      </a:r>
                      <a:endParaRPr/>
                    </a:p>
                  </a:txBody>
                  <a:tcPr marL="91425" marR="91425" marT="91425" marB="91425"/>
                </a:tc>
                <a:tc>
                  <a:txBody>
                    <a:bodyPr/>
                    <a:lstStyle/>
                    <a:p>
                      <a:pPr marL="0" lvl="0" indent="0" algn="l" rtl="0">
                        <a:spcBef>
                          <a:spcPts val="0"/>
                        </a:spcBef>
                        <a:spcAft>
                          <a:spcPts val="0"/>
                        </a:spcAft>
                        <a:buNone/>
                      </a:pPr>
                      <a:r>
                        <a:rPr lang="en-IN"/>
                        <a:t>2</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a:solidFill>
                            <a:schemeClr val="dk1"/>
                          </a:solidFill>
                        </a:rPr>
                        <a:t>0.075</a:t>
                      </a:r>
                      <a:endParaRPr/>
                    </a:p>
                  </a:txBody>
                  <a:tcPr marL="91425" marR="91425" marT="91425" marB="91425"/>
                </a:tc>
                <a:tc>
                  <a:txBody>
                    <a:bodyPr/>
                    <a:lstStyle/>
                    <a:p>
                      <a:pPr marL="0" lvl="0" indent="0" algn="l" rtl="0">
                        <a:spcBef>
                          <a:spcPts val="0"/>
                        </a:spcBef>
                        <a:spcAft>
                          <a:spcPts val="0"/>
                        </a:spcAft>
                        <a:buNone/>
                      </a:pPr>
                      <a:r>
                        <a:rPr lang="en-IN"/>
                        <a:t>2569.59</a:t>
                      </a:r>
                      <a:endParaRPr/>
                    </a:p>
                  </a:txBody>
                  <a:tcPr marL="91425" marR="91425" marT="91425" marB="91425"/>
                </a:tc>
                <a:extLst>
                  <a:ext uri="{0D108BD9-81ED-4DB2-BD59-A6C34878D82A}">
                    <a16:rowId xmlns:a16="http://schemas.microsoft.com/office/drawing/2014/main" val="10013"/>
                  </a:ext>
                </a:extLst>
              </a:tr>
              <a:tr h="360950">
                <a:tc>
                  <a:txBody>
                    <a:bodyPr/>
                    <a:lstStyle/>
                    <a:p>
                      <a:pPr marL="0" lvl="0" indent="0" algn="l" rtl="0">
                        <a:spcBef>
                          <a:spcPts val="0"/>
                        </a:spcBef>
                        <a:spcAft>
                          <a:spcPts val="0"/>
                        </a:spcAft>
                        <a:buClr>
                          <a:schemeClr val="dk1"/>
                        </a:buClr>
                        <a:buSzPts val="1100"/>
                        <a:buFont typeface="Arial"/>
                        <a:buNone/>
                      </a:pPr>
                      <a:r>
                        <a:rPr lang="en-IN">
                          <a:solidFill>
                            <a:schemeClr val="dk1"/>
                          </a:solidFill>
                        </a:rPr>
                        <a:t>128</a:t>
                      </a:r>
                      <a:endParaRPr/>
                    </a:p>
                  </a:txBody>
                  <a:tcPr marL="91425" marR="91425" marT="91425" marB="91425"/>
                </a:tc>
                <a:tc>
                  <a:txBody>
                    <a:bodyPr/>
                    <a:lstStyle/>
                    <a:p>
                      <a:pPr marL="0" lvl="0" indent="0" algn="l" rtl="0">
                        <a:spcBef>
                          <a:spcPts val="0"/>
                        </a:spcBef>
                        <a:spcAft>
                          <a:spcPts val="0"/>
                        </a:spcAft>
                        <a:buNone/>
                      </a:pPr>
                      <a:r>
                        <a:rPr lang="en-IN"/>
                        <a:t>4</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a:solidFill>
                            <a:schemeClr val="dk1"/>
                          </a:solidFill>
                        </a:rPr>
                        <a:t>0.075</a:t>
                      </a:r>
                      <a:endParaRPr/>
                    </a:p>
                  </a:txBody>
                  <a:tcPr marL="91425" marR="91425" marT="91425" marB="91425"/>
                </a:tc>
                <a:tc>
                  <a:txBody>
                    <a:bodyPr/>
                    <a:lstStyle/>
                    <a:p>
                      <a:pPr marL="0" lvl="0" indent="0" algn="l" rtl="0">
                        <a:spcBef>
                          <a:spcPts val="0"/>
                        </a:spcBef>
                        <a:spcAft>
                          <a:spcPts val="0"/>
                        </a:spcAft>
                        <a:buNone/>
                      </a:pPr>
                      <a:r>
                        <a:rPr lang="en-IN"/>
                        <a:t>2698.84</a:t>
                      </a:r>
                      <a:endParaRPr/>
                    </a:p>
                  </a:txBody>
                  <a:tcPr marL="91425" marR="91425" marT="91425" marB="91425"/>
                </a:tc>
                <a:extLst>
                  <a:ext uri="{0D108BD9-81ED-4DB2-BD59-A6C34878D82A}">
                    <a16:rowId xmlns:a16="http://schemas.microsoft.com/office/drawing/2014/main" val="10014"/>
                  </a:ext>
                </a:extLst>
              </a:tr>
              <a:tr h="360950">
                <a:tc>
                  <a:txBody>
                    <a:bodyPr/>
                    <a:lstStyle/>
                    <a:p>
                      <a:pPr marL="0" lvl="0" indent="0" algn="l" rtl="0">
                        <a:spcBef>
                          <a:spcPts val="0"/>
                        </a:spcBef>
                        <a:spcAft>
                          <a:spcPts val="0"/>
                        </a:spcAft>
                        <a:buClr>
                          <a:schemeClr val="dk1"/>
                        </a:buClr>
                        <a:buSzPts val="1100"/>
                        <a:buFont typeface="Arial"/>
                        <a:buNone/>
                      </a:pPr>
                      <a:r>
                        <a:rPr lang="en-IN">
                          <a:solidFill>
                            <a:schemeClr val="dk1"/>
                          </a:solidFill>
                        </a:rPr>
                        <a:t>128</a:t>
                      </a:r>
                      <a:endParaRPr/>
                    </a:p>
                  </a:txBody>
                  <a:tcPr marL="91425" marR="91425" marT="91425" marB="91425"/>
                </a:tc>
                <a:tc>
                  <a:txBody>
                    <a:bodyPr/>
                    <a:lstStyle/>
                    <a:p>
                      <a:pPr marL="0" lvl="0" indent="0" algn="l" rtl="0">
                        <a:spcBef>
                          <a:spcPts val="0"/>
                        </a:spcBef>
                        <a:spcAft>
                          <a:spcPts val="0"/>
                        </a:spcAft>
                        <a:buNone/>
                      </a:pPr>
                      <a:r>
                        <a:rPr lang="en-IN"/>
                        <a:t>8</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a:solidFill>
                            <a:schemeClr val="dk1"/>
                          </a:solidFill>
                        </a:rPr>
                        <a:t>0.075</a:t>
                      </a:r>
                      <a:endParaRPr/>
                    </a:p>
                  </a:txBody>
                  <a:tcPr marL="91425" marR="91425" marT="91425" marB="91425"/>
                </a:tc>
                <a:tc>
                  <a:txBody>
                    <a:bodyPr/>
                    <a:lstStyle/>
                    <a:p>
                      <a:pPr marL="0" lvl="0" indent="0" algn="l" rtl="0">
                        <a:spcBef>
                          <a:spcPts val="0"/>
                        </a:spcBef>
                        <a:spcAft>
                          <a:spcPts val="0"/>
                        </a:spcAft>
                        <a:buNone/>
                      </a:pPr>
                      <a:r>
                        <a:rPr lang="en-IN"/>
                        <a:t>1867.54</a:t>
                      </a:r>
                      <a:endParaRPr/>
                    </a:p>
                  </a:txBody>
                  <a:tcPr marL="91425" marR="91425" marT="91425" marB="91425"/>
                </a:tc>
                <a:extLst>
                  <a:ext uri="{0D108BD9-81ED-4DB2-BD59-A6C34878D82A}">
                    <a16:rowId xmlns:a16="http://schemas.microsoft.com/office/drawing/2014/main" val="10015"/>
                  </a:ext>
                </a:extLst>
              </a:tr>
              <a:tr h="360950">
                <a:tc>
                  <a:txBody>
                    <a:bodyPr/>
                    <a:lstStyle/>
                    <a:p>
                      <a:pPr marL="0" lvl="0" indent="0" algn="l" rtl="0">
                        <a:spcBef>
                          <a:spcPts val="0"/>
                        </a:spcBef>
                        <a:spcAft>
                          <a:spcPts val="0"/>
                        </a:spcAft>
                        <a:buNone/>
                      </a:pPr>
                      <a:r>
                        <a:rPr lang="en-IN"/>
                        <a:t>256</a:t>
                      </a:r>
                      <a:endParaRPr/>
                    </a:p>
                  </a:txBody>
                  <a:tcPr marL="91425" marR="91425" marT="91425" marB="91425"/>
                </a:tc>
                <a:tc>
                  <a:txBody>
                    <a:bodyPr/>
                    <a:lstStyle/>
                    <a:p>
                      <a:pPr marL="0" lvl="0" indent="0" algn="l" rtl="0">
                        <a:spcBef>
                          <a:spcPts val="0"/>
                        </a:spcBef>
                        <a:spcAft>
                          <a:spcPts val="0"/>
                        </a:spcAft>
                        <a:buNone/>
                      </a:pPr>
                      <a:r>
                        <a:rPr lang="en-IN"/>
                        <a:t>2</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a:solidFill>
                            <a:schemeClr val="dk1"/>
                          </a:solidFill>
                        </a:rPr>
                        <a:t>0.075</a:t>
                      </a:r>
                      <a:endParaRPr/>
                    </a:p>
                  </a:txBody>
                  <a:tcPr marL="91425" marR="91425" marT="91425" marB="91425"/>
                </a:tc>
                <a:tc>
                  <a:txBody>
                    <a:bodyPr/>
                    <a:lstStyle/>
                    <a:p>
                      <a:pPr marL="0" lvl="0" indent="0" algn="l" rtl="0">
                        <a:spcBef>
                          <a:spcPts val="0"/>
                        </a:spcBef>
                        <a:spcAft>
                          <a:spcPts val="0"/>
                        </a:spcAft>
                        <a:buNone/>
                      </a:pPr>
                      <a:r>
                        <a:rPr lang="en-IN"/>
                        <a:t>4589.65</a:t>
                      </a:r>
                      <a:endParaRPr/>
                    </a:p>
                  </a:txBody>
                  <a:tcPr marL="91425" marR="91425" marT="91425" marB="91425"/>
                </a:tc>
                <a:extLst>
                  <a:ext uri="{0D108BD9-81ED-4DB2-BD59-A6C34878D82A}">
                    <a16:rowId xmlns:a16="http://schemas.microsoft.com/office/drawing/2014/main" val="10016"/>
                  </a:ext>
                </a:extLst>
              </a:tr>
              <a:tr h="360950">
                <a:tc>
                  <a:txBody>
                    <a:bodyPr/>
                    <a:lstStyle/>
                    <a:p>
                      <a:pPr marL="0" lvl="0" indent="0" algn="l" rtl="0">
                        <a:spcBef>
                          <a:spcPts val="0"/>
                        </a:spcBef>
                        <a:spcAft>
                          <a:spcPts val="0"/>
                        </a:spcAft>
                        <a:buClr>
                          <a:schemeClr val="dk1"/>
                        </a:buClr>
                        <a:buSzPts val="1100"/>
                        <a:buFont typeface="Arial"/>
                        <a:buNone/>
                      </a:pPr>
                      <a:r>
                        <a:rPr lang="en-IN">
                          <a:solidFill>
                            <a:schemeClr val="dk1"/>
                          </a:solidFill>
                        </a:rPr>
                        <a:t>256</a:t>
                      </a:r>
                      <a:endParaRPr/>
                    </a:p>
                  </a:txBody>
                  <a:tcPr marL="91425" marR="91425" marT="91425" marB="91425"/>
                </a:tc>
                <a:tc>
                  <a:txBody>
                    <a:bodyPr/>
                    <a:lstStyle/>
                    <a:p>
                      <a:pPr marL="0" lvl="0" indent="0" algn="l" rtl="0">
                        <a:spcBef>
                          <a:spcPts val="0"/>
                        </a:spcBef>
                        <a:spcAft>
                          <a:spcPts val="0"/>
                        </a:spcAft>
                        <a:buNone/>
                      </a:pPr>
                      <a:r>
                        <a:rPr lang="en-IN"/>
                        <a:t>4</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a:solidFill>
                            <a:schemeClr val="dk1"/>
                          </a:solidFill>
                        </a:rPr>
                        <a:t>0.075</a:t>
                      </a:r>
                      <a:endParaRPr/>
                    </a:p>
                  </a:txBody>
                  <a:tcPr marL="91425" marR="91425" marT="91425" marB="91425"/>
                </a:tc>
                <a:tc>
                  <a:txBody>
                    <a:bodyPr/>
                    <a:lstStyle/>
                    <a:p>
                      <a:pPr marL="0" lvl="0" indent="0" algn="l" rtl="0">
                        <a:spcBef>
                          <a:spcPts val="0"/>
                        </a:spcBef>
                        <a:spcAft>
                          <a:spcPts val="0"/>
                        </a:spcAft>
                        <a:buNone/>
                      </a:pPr>
                      <a:r>
                        <a:rPr lang="en-IN"/>
                        <a:t>4549.72</a:t>
                      </a:r>
                      <a:endParaRPr/>
                    </a:p>
                  </a:txBody>
                  <a:tcPr marL="91425" marR="91425" marT="91425" marB="91425"/>
                </a:tc>
                <a:extLst>
                  <a:ext uri="{0D108BD9-81ED-4DB2-BD59-A6C34878D82A}">
                    <a16:rowId xmlns:a16="http://schemas.microsoft.com/office/drawing/2014/main" val="10017"/>
                  </a:ext>
                </a:extLst>
              </a:tr>
              <a:tr h="360950">
                <a:tc>
                  <a:txBody>
                    <a:bodyPr/>
                    <a:lstStyle/>
                    <a:p>
                      <a:pPr marL="0" lvl="0" indent="0" algn="l" rtl="0">
                        <a:spcBef>
                          <a:spcPts val="0"/>
                        </a:spcBef>
                        <a:spcAft>
                          <a:spcPts val="0"/>
                        </a:spcAft>
                        <a:buClr>
                          <a:schemeClr val="dk1"/>
                        </a:buClr>
                        <a:buSzPts val="1100"/>
                        <a:buFont typeface="Arial"/>
                        <a:buNone/>
                      </a:pPr>
                      <a:r>
                        <a:rPr lang="en-IN">
                          <a:solidFill>
                            <a:schemeClr val="dk1"/>
                          </a:solidFill>
                        </a:rPr>
                        <a:t>256</a:t>
                      </a:r>
                      <a:endParaRPr/>
                    </a:p>
                  </a:txBody>
                  <a:tcPr marL="91425" marR="91425" marT="91425" marB="91425"/>
                </a:tc>
                <a:tc>
                  <a:txBody>
                    <a:bodyPr/>
                    <a:lstStyle/>
                    <a:p>
                      <a:pPr marL="0" lvl="0" indent="0" algn="l" rtl="0">
                        <a:spcBef>
                          <a:spcPts val="0"/>
                        </a:spcBef>
                        <a:spcAft>
                          <a:spcPts val="0"/>
                        </a:spcAft>
                        <a:buNone/>
                      </a:pPr>
                      <a:r>
                        <a:rPr lang="en-IN"/>
                        <a:t>8</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a:solidFill>
                            <a:schemeClr val="dk1"/>
                          </a:solidFill>
                        </a:rPr>
                        <a:t>0.075</a:t>
                      </a:r>
                      <a:endParaRPr/>
                    </a:p>
                  </a:txBody>
                  <a:tcPr marL="91425" marR="91425" marT="91425" marB="91425"/>
                </a:tc>
                <a:tc>
                  <a:txBody>
                    <a:bodyPr/>
                    <a:lstStyle/>
                    <a:p>
                      <a:pPr marL="0" lvl="0" indent="0" algn="l" rtl="0">
                        <a:spcBef>
                          <a:spcPts val="0"/>
                        </a:spcBef>
                        <a:spcAft>
                          <a:spcPts val="0"/>
                        </a:spcAft>
                        <a:buNone/>
                      </a:pPr>
                      <a:r>
                        <a:rPr lang="en-IN"/>
                        <a:t>3574.57</a:t>
                      </a:r>
                      <a:endParaRPr/>
                    </a:p>
                  </a:txBody>
                  <a:tcPr marL="91425" marR="91425" marT="91425" marB="91425"/>
                </a:tc>
                <a:extLst>
                  <a:ext uri="{0D108BD9-81ED-4DB2-BD59-A6C34878D82A}">
                    <a16:rowId xmlns:a16="http://schemas.microsoft.com/office/drawing/2014/main" val="10018"/>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t>Simulation results</a:t>
            </a:r>
            <a:endParaRPr/>
          </a:p>
        </p:txBody>
      </p:sp>
      <p:sp>
        <p:nvSpPr>
          <p:cNvPr id="223" name="Google Shape;223;p34"/>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IN"/>
              <a:t>From the above plots and tabulated data we can see that on increasing K, the regret decreases and on increasing L, the regret increases, and on on increasing delta, the regret increases. Also this makes sense because on decreasing delta we reduce the difference between optimal and suboptimal  arms and hence it becomes difficult for the algorithm to distinguish between them.</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6"/>
          <p:cNvSpPr txBox="1">
            <a:spLocks noGrp="1"/>
          </p:cNvSpPr>
          <p:nvPr>
            <p:ph type="title"/>
          </p:nvPr>
        </p:nvSpPr>
        <p:spPr>
          <a:xfrm>
            <a:off x="838200" y="365125"/>
            <a:ext cx="10515600" cy="55833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sz="5400" dirty="0"/>
              <a:t>Learning to Rank in the Cascade Model</a:t>
            </a:r>
            <a:br>
              <a:rPr lang="en-IN" sz="5400" dirty="0"/>
            </a:br>
            <a:br>
              <a:rPr lang="en-IN" sz="5400" dirty="0"/>
            </a:br>
            <a:r>
              <a:rPr lang="en-IN" sz="5400" dirty="0"/>
              <a:t>Cascade UCB1 </a:t>
            </a:r>
            <a:br>
              <a:rPr lang="en-IN" sz="5400" dirty="0"/>
            </a:br>
            <a:r>
              <a:rPr lang="en-IN" sz="5400" dirty="0"/>
              <a:t>And </a:t>
            </a:r>
            <a:br>
              <a:rPr lang="en-IN" sz="5400" dirty="0"/>
            </a:br>
            <a:r>
              <a:rPr lang="en-IN" sz="5400" dirty="0"/>
              <a:t>Cascade KL-UCB</a:t>
            </a:r>
            <a:endParaRPr sz="5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rtl="0">
              <a:lnSpc>
                <a:spcPct val="90000"/>
              </a:lnSpc>
              <a:spcBef>
                <a:spcPts val="0"/>
              </a:spcBef>
              <a:spcAft>
                <a:spcPts val="0"/>
              </a:spcAft>
              <a:buClr>
                <a:schemeClr val="dk1"/>
              </a:buClr>
              <a:buSzPts val="4400"/>
              <a:buFont typeface="Calibri"/>
              <a:buNone/>
            </a:pPr>
            <a:r>
              <a:rPr lang="en-IN" sz="4800" dirty="0"/>
              <a:t>                             Abstract </a:t>
            </a:r>
            <a:endParaRPr sz="4800" dirty="0"/>
          </a:p>
        </p:txBody>
      </p:sp>
      <p:sp>
        <p:nvSpPr>
          <p:cNvPr id="241" name="Google Shape;241;p37"/>
          <p:cNvSpPr txBox="1">
            <a:spLocks noGrp="1"/>
          </p:cNvSpPr>
          <p:nvPr>
            <p:ph type="body" idx="1"/>
          </p:nvPr>
        </p:nvSpPr>
        <p:spPr>
          <a:xfrm>
            <a:off x="838200" y="1873150"/>
            <a:ext cx="10515600" cy="391805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IN" sz="3200" dirty="0"/>
              <a:t>A search engine usually outputs a list of K web pages. The user examines this list, from the first web page to the last, and chooses the first attractive page. </a:t>
            </a:r>
          </a:p>
          <a:p>
            <a:pPr marL="228600" lvl="0" indent="-228600" algn="l" rtl="0">
              <a:lnSpc>
                <a:spcPct val="90000"/>
              </a:lnSpc>
              <a:spcBef>
                <a:spcPts val="0"/>
              </a:spcBef>
              <a:spcAft>
                <a:spcPts val="0"/>
              </a:spcAft>
              <a:buClr>
                <a:schemeClr val="dk1"/>
              </a:buClr>
              <a:buSzPts val="2800"/>
              <a:buChar char="•"/>
            </a:pPr>
            <a:endParaRPr lang="en-IN" sz="3200" dirty="0"/>
          </a:p>
          <a:p>
            <a:pPr marL="228600" lvl="0" indent="-228600" algn="l" rtl="0">
              <a:lnSpc>
                <a:spcPct val="90000"/>
              </a:lnSpc>
              <a:spcBef>
                <a:spcPts val="0"/>
              </a:spcBef>
              <a:spcAft>
                <a:spcPts val="0"/>
              </a:spcAft>
              <a:buClr>
                <a:schemeClr val="dk1"/>
              </a:buClr>
              <a:buSzPts val="2800"/>
              <a:buChar char="•"/>
            </a:pPr>
            <a:r>
              <a:rPr lang="en-IN" sz="3200" dirty="0"/>
              <a:t>This model of user </a:t>
            </a:r>
            <a:r>
              <a:rPr lang="en-IN" sz="3200" dirty="0" err="1"/>
              <a:t>behavior</a:t>
            </a:r>
            <a:r>
              <a:rPr lang="en-IN" sz="3200" dirty="0"/>
              <a:t> is known as the cascade model. Here they propose cascading bandits, a learning variant of the cascade model where the objective is to identify K most attractive items.</a:t>
            </a:r>
            <a:endParaRPr sz="3200" dirty="0"/>
          </a:p>
          <a:p>
            <a:pPr marL="0" lvl="0" indent="0" algn="l" rtl="0">
              <a:lnSpc>
                <a:spcPct val="90000"/>
              </a:lnSpc>
              <a:spcBef>
                <a:spcPts val="1000"/>
              </a:spcBef>
              <a:spcAft>
                <a:spcPts val="0"/>
              </a:spcAft>
              <a:buClr>
                <a:schemeClr val="dk1"/>
              </a:buClr>
              <a:buSzPts val="2800"/>
              <a:buNone/>
            </a:pPr>
            <a:endParaRPr dirty="0"/>
          </a:p>
        </p:txBody>
      </p:sp>
      <p:sp>
        <p:nvSpPr>
          <p:cNvPr id="4" name="Google Shape;240;p37">
            <a:extLst>
              <a:ext uri="{FF2B5EF4-FFF2-40B4-BE49-F238E27FC236}">
                <a16:creationId xmlns:a16="http://schemas.microsoft.com/office/drawing/2014/main" id="{2D3896D9-9BDC-4BB1-871D-D778FEF88A02}"/>
              </a:ext>
            </a:extLst>
          </p:cNvPr>
          <p:cNvSpPr txBox="1">
            <a:spLocks/>
          </p:cNvSpPr>
          <p:nvPr/>
        </p:nvSpPr>
        <p:spPr>
          <a:xfrm>
            <a:off x="1066800" y="6188075"/>
            <a:ext cx="10515600" cy="6096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2800"/>
            </a:pPr>
            <a:r>
              <a:rPr lang="en-US" sz="1200" b="1" dirty="0">
                <a:solidFill>
                  <a:srgbClr val="111111"/>
                </a:solidFill>
                <a:highlight>
                  <a:srgbClr val="FDFDFD"/>
                </a:highlight>
                <a:latin typeface="Arial"/>
                <a:ea typeface="Arial"/>
                <a:cs typeface="Arial"/>
                <a:sym typeface="Arial"/>
              </a:rPr>
              <a:t>Reference:- </a:t>
            </a:r>
            <a:r>
              <a:rPr lang="en-IN" sz="1200" b="1" dirty="0">
                <a:highlight>
                  <a:srgbClr val="FDFDFD"/>
                </a:highlight>
                <a:latin typeface="Arial" panose="020B0604020202020204" pitchFamily="34" charset="0"/>
                <a:cs typeface="Arial" panose="020B0604020202020204" pitchFamily="34" charset="0"/>
              </a:rPr>
              <a:t>Branislav </a:t>
            </a:r>
            <a:r>
              <a:rPr lang="en-IN" sz="1200" b="1" dirty="0" err="1">
                <a:highlight>
                  <a:srgbClr val="FDFDFD"/>
                </a:highlight>
                <a:latin typeface="Arial" panose="020B0604020202020204" pitchFamily="34" charset="0"/>
                <a:cs typeface="Arial" panose="020B0604020202020204" pitchFamily="34" charset="0"/>
              </a:rPr>
              <a:t>Kveton</a:t>
            </a:r>
            <a:r>
              <a:rPr lang="en-US" sz="1200" b="1" dirty="0">
                <a:solidFill>
                  <a:srgbClr val="111111"/>
                </a:solidFill>
                <a:highlight>
                  <a:srgbClr val="FDFDFD"/>
                </a:highlight>
                <a:latin typeface="Arial"/>
                <a:ea typeface="Arial"/>
                <a:cs typeface="Arial"/>
                <a:sym typeface="Arial"/>
              </a:rPr>
              <a:t>, </a:t>
            </a:r>
            <a:r>
              <a:rPr lang="en-IN" sz="1200" b="1" dirty="0">
                <a:highlight>
                  <a:srgbClr val="FDFDFD"/>
                </a:highlight>
                <a:latin typeface="Arial" panose="020B0604020202020204" pitchFamily="34" charset="0"/>
                <a:cs typeface="Arial" panose="020B0604020202020204" pitchFamily="34" charset="0"/>
              </a:rPr>
              <a:t>Csaba </a:t>
            </a:r>
            <a:r>
              <a:rPr lang="en-IN" sz="1200" b="1" dirty="0" err="1">
                <a:highlight>
                  <a:srgbClr val="FDFDFD"/>
                </a:highlight>
                <a:latin typeface="Arial" panose="020B0604020202020204" pitchFamily="34" charset="0"/>
                <a:cs typeface="Arial" panose="020B0604020202020204" pitchFamily="34" charset="0"/>
              </a:rPr>
              <a:t>Szepesv´ari</a:t>
            </a:r>
            <a:r>
              <a:rPr lang="en-IN" sz="1200" b="1" dirty="0">
                <a:highlight>
                  <a:srgbClr val="FDFDFD"/>
                </a:highlight>
                <a:latin typeface="Arial" panose="020B0604020202020204" pitchFamily="34" charset="0"/>
                <a:cs typeface="Arial" panose="020B0604020202020204" pitchFamily="34" charset="0"/>
              </a:rPr>
              <a:t>, Zheng Wen, </a:t>
            </a:r>
            <a:r>
              <a:rPr lang="en-IN" sz="1200" b="1" dirty="0" err="1">
                <a:highlight>
                  <a:srgbClr val="FDFDFD"/>
                </a:highlight>
                <a:latin typeface="Arial" panose="020B0604020202020204" pitchFamily="34" charset="0"/>
                <a:cs typeface="Arial" panose="020B0604020202020204" pitchFamily="34" charset="0"/>
              </a:rPr>
              <a:t>Azin</a:t>
            </a:r>
            <a:r>
              <a:rPr lang="en-IN" sz="1200" b="1" dirty="0">
                <a:highlight>
                  <a:srgbClr val="FDFDFD"/>
                </a:highlight>
                <a:latin typeface="Arial" panose="020B0604020202020204" pitchFamily="34" charset="0"/>
                <a:cs typeface="Arial" panose="020B0604020202020204" pitchFamily="34" charset="0"/>
              </a:rPr>
              <a:t> Ashkan</a:t>
            </a:r>
            <a:r>
              <a:rPr lang="en-US" sz="1200" b="1" i="1" dirty="0">
                <a:solidFill>
                  <a:srgbClr val="111111"/>
                </a:solidFill>
                <a:latin typeface="Arial"/>
                <a:ea typeface="Arial"/>
                <a:cs typeface="Arial"/>
                <a:sym typeface="Arial"/>
              </a:rPr>
              <a:t>; Proceedings of The 32nd International Conference on Machine Learning, Lille, France, 2015. JMLR: W&amp;CP volume 37</a:t>
            </a:r>
            <a:endParaRPr lang="en-US" sz="1200" dirty="0">
              <a:solidFill>
                <a:srgbClr val="111111"/>
              </a:solidFill>
              <a:highlight>
                <a:srgbClr val="FDFDFD"/>
              </a:highlight>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40;p37">
            <a:extLst>
              <a:ext uri="{FF2B5EF4-FFF2-40B4-BE49-F238E27FC236}">
                <a16:creationId xmlns:a16="http://schemas.microsoft.com/office/drawing/2014/main" id="{C0FB5FB4-AEBB-4CD8-A230-D0080C20018C}"/>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dirty="0"/>
              <a:t>                                </a:t>
            </a:r>
            <a:r>
              <a:rPr lang="en-IN" sz="4800" dirty="0"/>
              <a:t>Abstract</a:t>
            </a:r>
            <a:r>
              <a:rPr lang="en-IN" dirty="0"/>
              <a:t> </a:t>
            </a:r>
            <a:endParaRPr dirty="0"/>
          </a:p>
        </p:txBody>
      </p:sp>
      <p:sp>
        <p:nvSpPr>
          <p:cNvPr id="5" name="Google Shape;241;p37">
            <a:extLst>
              <a:ext uri="{FF2B5EF4-FFF2-40B4-BE49-F238E27FC236}">
                <a16:creationId xmlns:a16="http://schemas.microsoft.com/office/drawing/2014/main" id="{3165C7D8-1BF1-4865-B85A-365129880E48}"/>
              </a:ext>
            </a:extLst>
          </p:cNvPr>
          <p:cNvSpPr txBox="1">
            <a:spLocks noGrp="1"/>
          </p:cNvSpPr>
          <p:nvPr>
            <p:ph type="body" idx="1"/>
          </p:nvPr>
        </p:nvSpPr>
        <p:spPr>
          <a:xfrm>
            <a:off x="838200" y="1873150"/>
            <a:ext cx="105156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1000"/>
              </a:spcBef>
              <a:spcAft>
                <a:spcPts val="0"/>
              </a:spcAft>
              <a:buClr>
                <a:schemeClr val="dk1"/>
              </a:buClr>
              <a:buSzPts val="2800"/>
              <a:buChar char="•"/>
            </a:pPr>
            <a:r>
              <a:rPr lang="en-IN" sz="3200" dirty="0"/>
              <a:t>They formulate our problem as a stochastic combinatorial partial monitoring problem. They propose two algorithms for solving it, CascadeUCB1 and </a:t>
            </a:r>
            <a:r>
              <a:rPr lang="en-IN" sz="3200" dirty="0" err="1"/>
              <a:t>CascadeKL</a:t>
            </a:r>
            <a:r>
              <a:rPr lang="en-IN" sz="3200" dirty="0"/>
              <a:t>-UCB. </a:t>
            </a:r>
          </a:p>
          <a:p>
            <a:pPr marL="228600" lvl="0" indent="-228600" algn="l" rtl="0">
              <a:lnSpc>
                <a:spcPct val="90000"/>
              </a:lnSpc>
              <a:spcBef>
                <a:spcPts val="1000"/>
              </a:spcBef>
              <a:spcAft>
                <a:spcPts val="0"/>
              </a:spcAft>
              <a:buClr>
                <a:schemeClr val="dk1"/>
              </a:buClr>
              <a:buSzPts val="2800"/>
              <a:buChar char="•"/>
            </a:pPr>
            <a:endParaRPr lang="en-IN" sz="3200" dirty="0"/>
          </a:p>
          <a:p>
            <a:pPr marL="228600" lvl="0" indent="-228600" algn="l" rtl="0">
              <a:lnSpc>
                <a:spcPct val="90000"/>
              </a:lnSpc>
              <a:spcBef>
                <a:spcPts val="1000"/>
              </a:spcBef>
              <a:spcAft>
                <a:spcPts val="0"/>
              </a:spcAft>
              <a:buClr>
                <a:schemeClr val="dk1"/>
              </a:buClr>
              <a:buSzPts val="2800"/>
              <a:buChar char="•"/>
            </a:pPr>
            <a:r>
              <a:rPr lang="en-IN" sz="3200" dirty="0"/>
              <a:t>The algorithms perform surprisingly well even when our </a:t>
            </a:r>
            <a:r>
              <a:rPr lang="en-IN" sz="3200" dirty="0" err="1"/>
              <a:t>modeling</a:t>
            </a:r>
            <a:r>
              <a:rPr lang="en-IN" sz="3200" dirty="0"/>
              <a:t> assumptions are violated.</a:t>
            </a:r>
          </a:p>
          <a:p>
            <a:pPr marL="0" lvl="0" indent="0" algn="l" rtl="0">
              <a:lnSpc>
                <a:spcPct val="90000"/>
              </a:lnSpc>
              <a:spcBef>
                <a:spcPts val="1000"/>
              </a:spcBef>
              <a:spcAft>
                <a:spcPts val="0"/>
              </a:spcAft>
              <a:buClr>
                <a:schemeClr val="dk1"/>
              </a:buClr>
              <a:buSzPts val="2800"/>
              <a:buNone/>
            </a:pPr>
            <a:endParaRPr dirty="0"/>
          </a:p>
        </p:txBody>
      </p:sp>
      <p:sp>
        <p:nvSpPr>
          <p:cNvPr id="6" name="Google Shape;240;p37">
            <a:extLst>
              <a:ext uri="{FF2B5EF4-FFF2-40B4-BE49-F238E27FC236}">
                <a16:creationId xmlns:a16="http://schemas.microsoft.com/office/drawing/2014/main" id="{F5EFC0E7-06DC-4167-B593-C730D46DBE69}"/>
              </a:ext>
            </a:extLst>
          </p:cNvPr>
          <p:cNvSpPr txBox="1">
            <a:spLocks/>
          </p:cNvSpPr>
          <p:nvPr/>
        </p:nvSpPr>
        <p:spPr>
          <a:xfrm>
            <a:off x="1066800" y="6188075"/>
            <a:ext cx="10515600" cy="6096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2800"/>
            </a:pPr>
            <a:r>
              <a:rPr lang="en-US" sz="1200" b="1" dirty="0">
                <a:solidFill>
                  <a:srgbClr val="111111"/>
                </a:solidFill>
                <a:highlight>
                  <a:srgbClr val="FDFDFD"/>
                </a:highlight>
                <a:latin typeface="Arial"/>
                <a:ea typeface="Arial"/>
                <a:cs typeface="Arial"/>
                <a:sym typeface="Arial"/>
              </a:rPr>
              <a:t>Reference:- </a:t>
            </a:r>
            <a:r>
              <a:rPr lang="en-IN" sz="1200" b="1" dirty="0">
                <a:highlight>
                  <a:srgbClr val="FDFDFD"/>
                </a:highlight>
                <a:latin typeface="Arial" panose="020B0604020202020204" pitchFamily="34" charset="0"/>
                <a:cs typeface="Arial" panose="020B0604020202020204" pitchFamily="34" charset="0"/>
              </a:rPr>
              <a:t>Branislav </a:t>
            </a:r>
            <a:r>
              <a:rPr lang="en-IN" sz="1200" b="1" dirty="0" err="1">
                <a:highlight>
                  <a:srgbClr val="FDFDFD"/>
                </a:highlight>
                <a:latin typeface="Arial" panose="020B0604020202020204" pitchFamily="34" charset="0"/>
                <a:cs typeface="Arial" panose="020B0604020202020204" pitchFamily="34" charset="0"/>
              </a:rPr>
              <a:t>Kveton</a:t>
            </a:r>
            <a:r>
              <a:rPr lang="en-US" sz="1200" b="1" dirty="0">
                <a:solidFill>
                  <a:srgbClr val="111111"/>
                </a:solidFill>
                <a:highlight>
                  <a:srgbClr val="FDFDFD"/>
                </a:highlight>
                <a:latin typeface="Arial"/>
                <a:ea typeface="Arial"/>
                <a:cs typeface="Arial"/>
                <a:sym typeface="Arial"/>
              </a:rPr>
              <a:t>, </a:t>
            </a:r>
            <a:r>
              <a:rPr lang="en-IN" sz="1200" b="1" dirty="0">
                <a:highlight>
                  <a:srgbClr val="FDFDFD"/>
                </a:highlight>
                <a:latin typeface="Arial" panose="020B0604020202020204" pitchFamily="34" charset="0"/>
                <a:cs typeface="Arial" panose="020B0604020202020204" pitchFamily="34" charset="0"/>
              </a:rPr>
              <a:t>Csaba </a:t>
            </a:r>
            <a:r>
              <a:rPr lang="en-IN" sz="1200" b="1" dirty="0" err="1">
                <a:highlight>
                  <a:srgbClr val="FDFDFD"/>
                </a:highlight>
                <a:latin typeface="Arial" panose="020B0604020202020204" pitchFamily="34" charset="0"/>
                <a:cs typeface="Arial" panose="020B0604020202020204" pitchFamily="34" charset="0"/>
              </a:rPr>
              <a:t>Szepesv´ari</a:t>
            </a:r>
            <a:r>
              <a:rPr lang="en-IN" sz="1200" b="1" dirty="0">
                <a:highlight>
                  <a:srgbClr val="FDFDFD"/>
                </a:highlight>
                <a:latin typeface="Arial" panose="020B0604020202020204" pitchFamily="34" charset="0"/>
                <a:cs typeface="Arial" panose="020B0604020202020204" pitchFamily="34" charset="0"/>
              </a:rPr>
              <a:t>, Zheng Wen, </a:t>
            </a:r>
            <a:r>
              <a:rPr lang="en-IN" sz="1200" b="1" dirty="0" err="1">
                <a:highlight>
                  <a:srgbClr val="FDFDFD"/>
                </a:highlight>
                <a:latin typeface="Arial" panose="020B0604020202020204" pitchFamily="34" charset="0"/>
                <a:cs typeface="Arial" panose="020B0604020202020204" pitchFamily="34" charset="0"/>
              </a:rPr>
              <a:t>Azin</a:t>
            </a:r>
            <a:r>
              <a:rPr lang="en-IN" sz="1200" b="1" dirty="0">
                <a:highlight>
                  <a:srgbClr val="FDFDFD"/>
                </a:highlight>
                <a:latin typeface="Arial" panose="020B0604020202020204" pitchFamily="34" charset="0"/>
                <a:cs typeface="Arial" panose="020B0604020202020204" pitchFamily="34" charset="0"/>
              </a:rPr>
              <a:t> Ashkan</a:t>
            </a:r>
            <a:r>
              <a:rPr lang="en-US" sz="1200" b="1" i="1" dirty="0">
                <a:solidFill>
                  <a:srgbClr val="111111"/>
                </a:solidFill>
                <a:latin typeface="Arial"/>
                <a:ea typeface="Arial"/>
                <a:cs typeface="Arial"/>
                <a:sym typeface="Arial"/>
              </a:rPr>
              <a:t>; Proceedings of The 32nd International Conference on Machine Learning, Lille, France, 2015. JMLR: W&amp;CP volume 37</a:t>
            </a:r>
            <a:endParaRPr lang="en-US" sz="1200" dirty="0">
              <a:solidFill>
                <a:srgbClr val="111111"/>
              </a:solidFill>
              <a:highlight>
                <a:srgbClr val="FDFDFD"/>
              </a:highlight>
              <a:latin typeface="Arial"/>
              <a:ea typeface="Arial"/>
              <a:cs typeface="Arial"/>
              <a:sym typeface="Arial"/>
            </a:endParaRPr>
          </a:p>
        </p:txBody>
      </p:sp>
    </p:spTree>
    <p:extLst>
      <p:ext uri="{BB962C8B-B14F-4D97-AF65-F5344CB8AC3E}">
        <p14:creationId xmlns:p14="http://schemas.microsoft.com/office/powerpoint/2010/main" val="1003196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IN" sz="4800" dirty="0"/>
              <a:t>Introduction</a:t>
            </a:r>
            <a:endParaRPr sz="4800" dirty="0"/>
          </a:p>
        </p:txBody>
      </p:sp>
      <p:sp>
        <p:nvSpPr>
          <p:cNvPr id="247" name="Google Shape;247;p38"/>
          <p:cNvSpPr txBox="1">
            <a:spLocks noGrp="1"/>
          </p:cNvSpPr>
          <p:nvPr>
            <p:ph type="body" idx="1"/>
          </p:nvPr>
        </p:nvSpPr>
        <p:spPr>
          <a:xfrm>
            <a:off x="838200" y="1825625"/>
            <a:ext cx="10515600" cy="3660775"/>
          </a:xfrm>
          <a:prstGeom prst="rect">
            <a:avLst/>
          </a:prstGeom>
          <a:noFill/>
          <a:ln>
            <a:noFill/>
          </a:ln>
        </p:spPr>
        <p:txBody>
          <a:bodyPr spcFirstLastPara="1" wrap="square" lIns="91425" tIns="45700" rIns="91425" bIns="45700" anchor="t" anchorCtr="0">
            <a:noAutofit/>
          </a:bodyPr>
          <a:lstStyle/>
          <a:p>
            <a:pPr marL="228600" lvl="0" indent="-228600" algn="l" rtl="0">
              <a:lnSpc>
                <a:spcPct val="80000"/>
              </a:lnSpc>
              <a:spcBef>
                <a:spcPts val="0"/>
              </a:spcBef>
              <a:spcAft>
                <a:spcPts val="0"/>
              </a:spcAft>
              <a:buClr>
                <a:schemeClr val="dk1"/>
              </a:buClr>
              <a:buSzPts val="2590"/>
              <a:buChar char="•"/>
            </a:pPr>
            <a:r>
              <a:rPr lang="en-IN" sz="3200" dirty="0"/>
              <a:t>In this paper, an online learning variant of the cascade model is proposed, which is referred to as cascading bandits. In this model, the learning agent does not know the attraction probabilities of items. </a:t>
            </a:r>
          </a:p>
          <a:p>
            <a:pPr marL="0" lvl="0" indent="0" algn="l" rtl="0">
              <a:lnSpc>
                <a:spcPct val="80000"/>
              </a:lnSpc>
              <a:spcBef>
                <a:spcPts val="0"/>
              </a:spcBef>
              <a:spcAft>
                <a:spcPts val="0"/>
              </a:spcAft>
              <a:buClr>
                <a:schemeClr val="dk1"/>
              </a:buClr>
              <a:buSzPts val="2590"/>
              <a:buNone/>
            </a:pPr>
            <a:endParaRPr sz="3200" dirty="0"/>
          </a:p>
          <a:p>
            <a:pPr marL="228600" lvl="0" indent="-228600" algn="l" rtl="0">
              <a:lnSpc>
                <a:spcPct val="80000"/>
              </a:lnSpc>
              <a:spcBef>
                <a:spcPts val="1000"/>
              </a:spcBef>
              <a:spcAft>
                <a:spcPts val="0"/>
              </a:spcAft>
              <a:buClr>
                <a:schemeClr val="dk1"/>
              </a:buClr>
              <a:buSzPts val="2590"/>
              <a:buChar char="•"/>
            </a:pPr>
            <a:r>
              <a:rPr lang="en-IN" sz="3200" dirty="0"/>
              <a:t>At time t, the agent recommends to the user a list of K items out of L items and then observes the index of the item that the user clicks. If the user clicks on an item, the agent receives a reward of one. </a:t>
            </a:r>
            <a:endParaRPr sz="3200" dirty="0"/>
          </a:p>
        </p:txBody>
      </p:sp>
      <p:sp>
        <p:nvSpPr>
          <p:cNvPr id="4" name="Google Shape;240;p37">
            <a:extLst>
              <a:ext uri="{FF2B5EF4-FFF2-40B4-BE49-F238E27FC236}">
                <a16:creationId xmlns:a16="http://schemas.microsoft.com/office/drawing/2014/main" id="{BCF93AFD-847A-403E-AFC3-49ED7FF005ED}"/>
              </a:ext>
            </a:extLst>
          </p:cNvPr>
          <p:cNvSpPr txBox="1">
            <a:spLocks/>
          </p:cNvSpPr>
          <p:nvPr/>
        </p:nvSpPr>
        <p:spPr>
          <a:xfrm>
            <a:off x="1066800" y="6188075"/>
            <a:ext cx="10515600" cy="6096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2800"/>
            </a:pPr>
            <a:r>
              <a:rPr lang="en-US" sz="1200" b="1" dirty="0">
                <a:solidFill>
                  <a:srgbClr val="111111"/>
                </a:solidFill>
                <a:highlight>
                  <a:srgbClr val="FDFDFD"/>
                </a:highlight>
                <a:latin typeface="Arial"/>
                <a:ea typeface="Arial"/>
                <a:cs typeface="Arial"/>
                <a:sym typeface="Arial"/>
              </a:rPr>
              <a:t>Reference:- </a:t>
            </a:r>
            <a:r>
              <a:rPr lang="en-IN" sz="1200" b="1" dirty="0">
                <a:highlight>
                  <a:srgbClr val="FDFDFD"/>
                </a:highlight>
                <a:latin typeface="Arial" panose="020B0604020202020204" pitchFamily="34" charset="0"/>
                <a:cs typeface="Arial" panose="020B0604020202020204" pitchFamily="34" charset="0"/>
              </a:rPr>
              <a:t>Branislav </a:t>
            </a:r>
            <a:r>
              <a:rPr lang="en-IN" sz="1200" b="1" dirty="0" err="1">
                <a:highlight>
                  <a:srgbClr val="FDFDFD"/>
                </a:highlight>
                <a:latin typeface="Arial" panose="020B0604020202020204" pitchFamily="34" charset="0"/>
                <a:cs typeface="Arial" panose="020B0604020202020204" pitchFamily="34" charset="0"/>
              </a:rPr>
              <a:t>Kveton</a:t>
            </a:r>
            <a:r>
              <a:rPr lang="en-US" sz="1200" b="1" dirty="0">
                <a:solidFill>
                  <a:srgbClr val="111111"/>
                </a:solidFill>
                <a:highlight>
                  <a:srgbClr val="FDFDFD"/>
                </a:highlight>
                <a:latin typeface="Arial"/>
                <a:ea typeface="Arial"/>
                <a:cs typeface="Arial"/>
                <a:sym typeface="Arial"/>
              </a:rPr>
              <a:t>, </a:t>
            </a:r>
            <a:r>
              <a:rPr lang="en-IN" sz="1200" b="1" dirty="0">
                <a:highlight>
                  <a:srgbClr val="FDFDFD"/>
                </a:highlight>
                <a:latin typeface="Arial" panose="020B0604020202020204" pitchFamily="34" charset="0"/>
                <a:cs typeface="Arial" panose="020B0604020202020204" pitchFamily="34" charset="0"/>
              </a:rPr>
              <a:t>Csaba </a:t>
            </a:r>
            <a:r>
              <a:rPr lang="en-IN" sz="1200" b="1" dirty="0" err="1">
                <a:highlight>
                  <a:srgbClr val="FDFDFD"/>
                </a:highlight>
                <a:latin typeface="Arial" panose="020B0604020202020204" pitchFamily="34" charset="0"/>
                <a:cs typeface="Arial" panose="020B0604020202020204" pitchFamily="34" charset="0"/>
              </a:rPr>
              <a:t>Szepesv´ari</a:t>
            </a:r>
            <a:r>
              <a:rPr lang="en-IN" sz="1200" b="1" dirty="0">
                <a:highlight>
                  <a:srgbClr val="FDFDFD"/>
                </a:highlight>
                <a:latin typeface="Arial" panose="020B0604020202020204" pitchFamily="34" charset="0"/>
                <a:cs typeface="Arial" panose="020B0604020202020204" pitchFamily="34" charset="0"/>
              </a:rPr>
              <a:t>, Zheng Wen, </a:t>
            </a:r>
            <a:r>
              <a:rPr lang="en-IN" sz="1200" b="1" dirty="0" err="1">
                <a:highlight>
                  <a:srgbClr val="FDFDFD"/>
                </a:highlight>
                <a:latin typeface="Arial" panose="020B0604020202020204" pitchFamily="34" charset="0"/>
                <a:cs typeface="Arial" panose="020B0604020202020204" pitchFamily="34" charset="0"/>
              </a:rPr>
              <a:t>Azin</a:t>
            </a:r>
            <a:r>
              <a:rPr lang="en-IN" sz="1200" b="1" dirty="0">
                <a:highlight>
                  <a:srgbClr val="FDFDFD"/>
                </a:highlight>
                <a:latin typeface="Arial" panose="020B0604020202020204" pitchFamily="34" charset="0"/>
                <a:cs typeface="Arial" panose="020B0604020202020204" pitchFamily="34" charset="0"/>
              </a:rPr>
              <a:t> Ashkan</a:t>
            </a:r>
            <a:r>
              <a:rPr lang="en-US" sz="1200" b="1" i="1" dirty="0">
                <a:solidFill>
                  <a:srgbClr val="111111"/>
                </a:solidFill>
                <a:latin typeface="Arial"/>
                <a:ea typeface="Arial"/>
                <a:cs typeface="Arial"/>
                <a:sym typeface="Arial"/>
              </a:rPr>
              <a:t>; Proceedings of The 32nd International Conference on Machine Learning, Lille, France, 2015. JMLR: W&amp;CP volume 37</a:t>
            </a:r>
            <a:endParaRPr lang="en-US" sz="1200" dirty="0">
              <a:solidFill>
                <a:srgbClr val="111111"/>
              </a:solidFill>
              <a:highlight>
                <a:srgbClr val="FDFDFD"/>
              </a:highlight>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46;p38">
            <a:extLst>
              <a:ext uri="{FF2B5EF4-FFF2-40B4-BE49-F238E27FC236}">
                <a16:creationId xmlns:a16="http://schemas.microsoft.com/office/drawing/2014/main" id="{0FB1967D-4EBE-4695-9F82-60B1F4416803}"/>
              </a:ext>
            </a:extLst>
          </p:cNvPr>
          <p:cNvSpPr txBox="1">
            <a:spLocks/>
          </p:cNvSpPr>
          <p:nvPr/>
        </p:nvSpPr>
        <p:spPr>
          <a:xfrm>
            <a:off x="685800" y="381000"/>
            <a:ext cx="10515600" cy="1325563"/>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SzPts val="4400"/>
            </a:pPr>
            <a:r>
              <a:rPr lang="en-IN" sz="4800" dirty="0"/>
              <a:t>Introduction</a:t>
            </a:r>
          </a:p>
        </p:txBody>
      </p:sp>
      <p:sp>
        <p:nvSpPr>
          <p:cNvPr id="5" name="Google Shape;247;p38">
            <a:extLst>
              <a:ext uri="{FF2B5EF4-FFF2-40B4-BE49-F238E27FC236}">
                <a16:creationId xmlns:a16="http://schemas.microsoft.com/office/drawing/2014/main" id="{7B90102B-CA36-486C-9955-66E83C90D77C}"/>
              </a:ext>
            </a:extLst>
          </p:cNvPr>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nSpc>
                <a:spcPct val="80000"/>
              </a:lnSpc>
              <a:buSzPts val="2590"/>
            </a:pPr>
            <a:r>
              <a:rPr lang="en-IN" sz="3200" dirty="0"/>
              <a:t>The goal of the agent is to maximize its total reward, or equivalently to minimize its cumulative regret with respect to the list of K most attractive items.</a:t>
            </a:r>
          </a:p>
          <a:p>
            <a:pPr marL="0" lvl="0" indent="0">
              <a:lnSpc>
                <a:spcPct val="80000"/>
              </a:lnSpc>
              <a:buSzPts val="2590"/>
              <a:buNone/>
            </a:pPr>
            <a:r>
              <a:rPr lang="en-IN" sz="3200" dirty="0"/>
              <a:t> </a:t>
            </a:r>
          </a:p>
          <a:p>
            <a:pPr marL="228600" lvl="0" indent="-228600">
              <a:lnSpc>
                <a:spcPct val="80000"/>
              </a:lnSpc>
              <a:buSzPts val="2590"/>
            </a:pPr>
            <a:r>
              <a:rPr lang="en-IN" sz="3200" dirty="0"/>
              <a:t>Our learning problem can be viewed as a bandit problem where the reward of the agent is a part of its </a:t>
            </a:r>
            <a:r>
              <a:rPr lang="en-IN" sz="3200" dirty="0" err="1"/>
              <a:t>feedback.The</a:t>
            </a:r>
            <a:r>
              <a:rPr lang="en-IN" sz="3200" dirty="0"/>
              <a:t> feedback is richer than the reward. Specifically, the agent knows that the items before the first attractive item are not attractive.</a:t>
            </a:r>
            <a:endParaRPr sz="3200" dirty="0"/>
          </a:p>
        </p:txBody>
      </p:sp>
      <p:sp>
        <p:nvSpPr>
          <p:cNvPr id="6" name="Google Shape;240;p37">
            <a:extLst>
              <a:ext uri="{FF2B5EF4-FFF2-40B4-BE49-F238E27FC236}">
                <a16:creationId xmlns:a16="http://schemas.microsoft.com/office/drawing/2014/main" id="{6D4A0E3F-5794-4466-A983-9C84695BB6E7}"/>
              </a:ext>
            </a:extLst>
          </p:cNvPr>
          <p:cNvSpPr txBox="1">
            <a:spLocks/>
          </p:cNvSpPr>
          <p:nvPr/>
        </p:nvSpPr>
        <p:spPr>
          <a:xfrm>
            <a:off x="1066800" y="6188075"/>
            <a:ext cx="10515600" cy="6096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2800"/>
            </a:pPr>
            <a:r>
              <a:rPr lang="en-US" sz="1200" b="1" dirty="0">
                <a:solidFill>
                  <a:srgbClr val="111111"/>
                </a:solidFill>
                <a:highlight>
                  <a:srgbClr val="FDFDFD"/>
                </a:highlight>
                <a:latin typeface="Arial"/>
                <a:ea typeface="Arial"/>
                <a:cs typeface="Arial"/>
                <a:sym typeface="Arial"/>
              </a:rPr>
              <a:t>Reference:- </a:t>
            </a:r>
            <a:r>
              <a:rPr lang="en-IN" sz="1200" b="1" dirty="0">
                <a:highlight>
                  <a:srgbClr val="FDFDFD"/>
                </a:highlight>
                <a:latin typeface="Arial" panose="020B0604020202020204" pitchFamily="34" charset="0"/>
                <a:cs typeface="Arial" panose="020B0604020202020204" pitchFamily="34" charset="0"/>
              </a:rPr>
              <a:t>Branislav </a:t>
            </a:r>
            <a:r>
              <a:rPr lang="en-IN" sz="1200" b="1" dirty="0" err="1">
                <a:highlight>
                  <a:srgbClr val="FDFDFD"/>
                </a:highlight>
                <a:latin typeface="Arial" panose="020B0604020202020204" pitchFamily="34" charset="0"/>
                <a:cs typeface="Arial" panose="020B0604020202020204" pitchFamily="34" charset="0"/>
              </a:rPr>
              <a:t>Kveton</a:t>
            </a:r>
            <a:r>
              <a:rPr lang="en-US" sz="1200" b="1" dirty="0">
                <a:solidFill>
                  <a:srgbClr val="111111"/>
                </a:solidFill>
                <a:highlight>
                  <a:srgbClr val="FDFDFD"/>
                </a:highlight>
                <a:latin typeface="Arial"/>
                <a:ea typeface="Arial"/>
                <a:cs typeface="Arial"/>
                <a:sym typeface="Arial"/>
              </a:rPr>
              <a:t>, </a:t>
            </a:r>
            <a:r>
              <a:rPr lang="en-IN" sz="1200" b="1" dirty="0">
                <a:highlight>
                  <a:srgbClr val="FDFDFD"/>
                </a:highlight>
                <a:latin typeface="Arial" panose="020B0604020202020204" pitchFamily="34" charset="0"/>
                <a:cs typeface="Arial" panose="020B0604020202020204" pitchFamily="34" charset="0"/>
              </a:rPr>
              <a:t>Csaba </a:t>
            </a:r>
            <a:r>
              <a:rPr lang="en-IN" sz="1200" b="1" dirty="0" err="1">
                <a:highlight>
                  <a:srgbClr val="FDFDFD"/>
                </a:highlight>
                <a:latin typeface="Arial" panose="020B0604020202020204" pitchFamily="34" charset="0"/>
                <a:cs typeface="Arial" panose="020B0604020202020204" pitchFamily="34" charset="0"/>
              </a:rPr>
              <a:t>Szepesv´ari</a:t>
            </a:r>
            <a:r>
              <a:rPr lang="en-IN" sz="1200" b="1" dirty="0">
                <a:highlight>
                  <a:srgbClr val="FDFDFD"/>
                </a:highlight>
                <a:latin typeface="Arial" panose="020B0604020202020204" pitchFamily="34" charset="0"/>
                <a:cs typeface="Arial" panose="020B0604020202020204" pitchFamily="34" charset="0"/>
              </a:rPr>
              <a:t>, Zheng Wen, </a:t>
            </a:r>
            <a:r>
              <a:rPr lang="en-IN" sz="1200" b="1" dirty="0" err="1">
                <a:highlight>
                  <a:srgbClr val="FDFDFD"/>
                </a:highlight>
                <a:latin typeface="Arial" panose="020B0604020202020204" pitchFamily="34" charset="0"/>
                <a:cs typeface="Arial" panose="020B0604020202020204" pitchFamily="34" charset="0"/>
              </a:rPr>
              <a:t>Azin</a:t>
            </a:r>
            <a:r>
              <a:rPr lang="en-IN" sz="1200" b="1" dirty="0">
                <a:highlight>
                  <a:srgbClr val="FDFDFD"/>
                </a:highlight>
                <a:latin typeface="Arial" panose="020B0604020202020204" pitchFamily="34" charset="0"/>
                <a:cs typeface="Arial" panose="020B0604020202020204" pitchFamily="34" charset="0"/>
              </a:rPr>
              <a:t> Ashkan</a:t>
            </a:r>
            <a:r>
              <a:rPr lang="en-US" sz="1200" b="1" i="1" dirty="0">
                <a:solidFill>
                  <a:srgbClr val="111111"/>
                </a:solidFill>
                <a:latin typeface="Arial"/>
                <a:ea typeface="Arial"/>
                <a:cs typeface="Arial"/>
                <a:sym typeface="Arial"/>
              </a:rPr>
              <a:t>; Proceedings of The 32nd International Conference on Machine Learning, Lille, France, 2015. JMLR: W&amp;CP volume 37</a:t>
            </a:r>
            <a:endParaRPr lang="en-US" sz="1200" dirty="0">
              <a:solidFill>
                <a:srgbClr val="111111"/>
              </a:solidFill>
              <a:highlight>
                <a:srgbClr val="FDFDFD"/>
              </a:highlight>
              <a:latin typeface="Arial"/>
              <a:ea typeface="Arial"/>
              <a:cs typeface="Arial"/>
              <a:sym typeface="Arial"/>
            </a:endParaRPr>
          </a:p>
        </p:txBody>
      </p:sp>
    </p:spTree>
    <p:extLst>
      <p:ext uri="{BB962C8B-B14F-4D97-AF65-F5344CB8AC3E}">
        <p14:creationId xmlns:p14="http://schemas.microsoft.com/office/powerpoint/2010/main" val="30356547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IN" sz="4800" dirty="0"/>
              <a:t>Setting up the Problem</a:t>
            </a:r>
            <a:endParaRPr sz="4800" dirty="0"/>
          </a:p>
        </p:txBody>
      </p:sp>
      <p:sp>
        <p:nvSpPr>
          <p:cNvPr id="253" name="Google Shape;253;p39"/>
          <p:cNvSpPr txBox="1">
            <a:spLocks noGrp="1"/>
          </p:cNvSpPr>
          <p:nvPr>
            <p:ph type="body" idx="1"/>
          </p:nvPr>
        </p:nvSpPr>
        <p:spPr>
          <a:xfrm>
            <a:off x="838200" y="1690688"/>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80000"/>
              </a:lnSpc>
              <a:spcBef>
                <a:spcPts val="0"/>
              </a:spcBef>
              <a:spcAft>
                <a:spcPts val="0"/>
              </a:spcAft>
              <a:buClr>
                <a:schemeClr val="dk1"/>
              </a:buClr>
              <a:buSzPts val="2590"/>
              <a:buChar char="•"/>
            </a:pPr>
            <a:r>
              <a:rPr lang="en-IN" sz="3200" dirty="0"/>
              <a:t>The problem is represented by a tuple B = (E,P,K), where E = {1,……,L} is a ground set of L items, P is a probability distribution over a unit hypercube {0,1}^E, and K &lt;= L is the number of recommended items.</a:t>
            </a:r>
          </a:p>
          <a:p>
            <a:pPr marL="0" lvl="0" indent="0" algn="l" rtl="0">
              <a:lnSpc>
                <a:spcPct val="80000"/>
              </a:lnSpc>
              <a:spcBef>
                <a:spcPts val="0"/>
              </a:spcBef>
              <a:spcAft>
                <a:spcPts val="0"/>
              </a:spcAft>
              <a:buClr>
                <a:schemeClr val="dk1"/>
              </a:buClr>
              <a:buSzPts val="2590"/>
              <a:buNone/>
            </a:pPr>
            <a:endParaRPr sz="3200" dirty="0"/>
          </a:p>
          <a:p>
            <a:pPr marL="228600" lvl="0" indent="-228600" algn="l" rtl="0">
              <a:lnSpc>
                <a:spcPct val="80000"/>
              </a:lnSpc>
              <a:spcBef>
                <a:spcPts val="1000"/>
              </a:spcBef>
              <a:spcAft>
                <a:spcPts val="0"/>
              </a:spcAft>
              <a:buClr>
                <a:schemeClr val="dk1"/>
              </a:buClr>
              <a:buSzPts val="2590"/>
              <a:buChar char="•"/>
            </a:pPr>
            <a:r>
              <a:rPr lang="en-IN" sz="3200" dirty="0"/>
              <a:t>Let (</a:t>
            </a:r>
            <a:r>
              <a:rPr lang="en-IN" sz="3200" dirty="0" err="1"/>
              <a:t>wt</a:t>
            </a:r>
            <a:r>
              <a:rPr lang="en-IN" sz="3200" dirty="0"/>
              <a:t>)^n at t =1 be an </a:t>
            </a:r>
            <a:r>
              <a:rPr lang="en-IN" sz="3200" dirty="0" err="1"/>
              <a:t>i.i.d</a:t>
            </a:r>
            <a:r>
              <a:rPr lang="en-IN" sz="3200" dirty="0"/>
              <a:t>. sequence of n weights drawn from P, where (</a:t>
            </a:r>
            <a:r>
              <a:rPr lang="en-IN" sz="3200" dirty="0" err="1"/>
              <a:t>wt</a:t>
            </a:r>
            <a:r>
              <a:rPr lang="en-IN" sz="3200" dirty="0"/>
              <a:t>) belongs to {0,1}^E and </a:t>
            </a:r>
            <a:r>
              <a:rPr lang="en-IN" sz="3200" dirty="0" err="1"/>
              <a:t>wt</a:t>
            </a:r>
            <a:r>
              <a:rPr lang="en-IN" sz="3200" dirty="0"/>
              <a:t>(e) is the preference of the user for item e at time t. That is, </a:t>
            </a:r>
            <a:r>
              <a:rPr lang="en-IN" sz="3200" dirty="0" err="1"/>
              <a:t>wt</a:t>
            </a:r>
            <a:r>
              <a:rPr lang="en-IN" sz="3200" dirty="0"/>
              <a:t>(e) = 1 if and only if item e attracts the user at time t. </a:t>
            </a:r>
            <a:endParaRPr sz="3200" dirty="0"/>
          </a:p>
        </p:txBody>
      </p:sp>
      <p:sp>
        <p:nvSpPr>
          <p:cNvPr id="4" name="Google Shape;240;p37">
            <a:extLst>
              <a:ext uri="{FF2B5EF4-FFF2-40B4-BE49-F238E27FC236}">
                <a16:creationId xmlns:a16="http://schemas.microsoft.com/office/drawing/2014/main" id="{35EE1642-F23C-41FA-B4BE-2703470B3D2C}"/>
              </a:ext>
            </a:extLst>
          </p:cNvPr>
          <p:cNvSpPr txBox="1">
            <a:spLocks/>
          </p:cNvSpPr>
          <p:nvPr/>
        </p:nvSpPr>
        <p:spPr>
          <a:xfrm>
            <a:off x="1066800" y="6188075"/>
            <a:ext cx="10515600" cy="6096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2800"/>
            </a:pPr>
            <a:r>
              <a:rPr lang="en-US" sz="1200" b="1" dirty="0">
                <a:solidFill>
                  <a:srgbClr val="111111"/>
                </a:solidFill>
                <a:highlight>
                  <a:srgbClr val="FDFDFD"/>
                </a:highlight>
                <a:latin typeface="Arial"/>
                <a:ea typeface="Arial"/>
                <a:cs typeface="Arial"/>
                <a:sym typeface="Arial"/>
              </a:rPr>
              <a:t>Reference:- </a:t>
            </a:r>
            <a:r>
              <a:rPr lang="en-IN" sz="1200" b="1" dirty="0">
                <a:highlight>
                  <a:srgbClr val="FDFDFD"/>
                </a:highlight>
                <a:latin typeface="Arial" panose="020B0604020202020204" pitchFamily="34" charset="0"/>
                <a:cs typeface="Arial" panose="020B0604020202020204" pitchFamily="34" charset="0"/>
              </a:rPr>
              <a:t>Branislav </a:t>
            </a:r>
            <a:r>
              <a:rPr lang="en-IN" sz="1200" b="1" dirty="0" err="1">
                <a:highlight>
                  <a:srgbClr val="FDFDFD"/>
                </a:highlight>
                <a:latin typeface="Arial" panose="020B0604020202020204" pitchFamily="34" charset="0"/>
                <a:cs typeface="Arial" panose="020B0604020202020204" pitchFamily="34" charset="0"/>
              </a:rPr>
              <a:t>Kveton</a:t>
            </a:r>
            <a:r>
              <a:rPr lang="en-US" sz="1200" b="1" dirty="0">
                <a:solidFill>
                  <a:srgbClr val="111111"/>
                </a:solidFill>
                <a:highlight>
                  <a:srgbClr val="FDFDFD"/>
                </a:highlight>
                <a:latin typeface="Arial"/>
                <a:ea typeface="Arial"/>
                <a:cs typeface="Arial"/>
                <a:sym typeface="Arial"/>
              </a:rPr>
              <a:t>, </a:t>
            </a:r>
            <a:r>
              <a:rPr lang="en-IN" sz="1200" b="1" dirty="0">
                <a:highlight>
                  <a:srgbClr val="FDFDFD"/>
                </a:highlight>
                <a:latin typeface="Arial" panose="020B0604020202020204" pitchFamily="34" charset="0"/>
                <a:cs typeface="Arial" panose="020B0604020202020204" pitchFamily="34" charset="0"/>
              </a:rPr>
              <a:t>Csaba </a:t>
            </a:r>
            <a:r>
              <a:rPr lang="en-IN" sz="1200" b="1" dirty="0" err="1">
                <a:highlight>
                  <a:srgbClr val="FDFDFD"/>
                </a:highlight>
                <a:latin typeface="Arial" panose="020B0604020202020204" pitchFamily="34" charset="0"/>
                <a:cs typeface="Arial" panose="020B0604020202020204" pitchFamily="34" charset="0"/>
              </a:rPr>
              <a:t>Szepesv´ari</a:t>
            </a:r>
            <a:r>
              <a:rPr lang="en-IN" sz="1200" b="1" dirty="0">
                <a:highlight>
                  <a:srgbClr val="FDFDFD"/>
                </a:highlight>
                <a:latin typeface="Arial" panose="020B0604020202020204" pitchFamily="34" charset="0"/>
                <a:cs typeface="Arial" panose="020B0604020202020204" pitchFamily="34" charset="0"/>
              </a:rPr>
              <a:t>, Zheng Wen, </a:t>
            </a:r>
            <a:r>
              <a:rPr lang="en-IN" sz="1200" b="1" dirty="0" err="1">
                <a:highlight>
                  <a:srgbClr val="FDFDFD"/>
                </a:highlight>
                <a:latin typeface="Arial" panose="020B0604020202020204" pitchFamily="34" charset="0"/>
                <a:cs typeface="Arial" panose="020B0604020202020204" pitchFamily="34" charset="0"/>
              </a:rPr>
              <a:t>Azin</a:t>
            </a:r>
            <a:r>
              <a:rPr lang="en-IN" sz="1200" b="1" dirty="0">
                <a:highlight>
                  <a:srgbClr val="FDFDFD"/>
                </a:highlight>
                <a:latin typeface="Arial" panose="020B0604020202020204" pitchFamily="34" charset="0"/>
                <a:cs typeface="Arial" panose="020B0604020202020204" pitchFamily="34" charset="0"/>
              </a:rPr>
              <a:t> Ashkan</a:t>
            </a:r>
            <a:r>
              <a:rPr lang="en-US" sz="1200" b="1" i="1" dirty="0">
                <a:solidFill>
                  <a:srgbClr val="111111"/>
                </a:solidFill>
                <a:latin typeface="Arial"/>
                <a:ea typeface="Arial"/>
                <a:cs typeface="Arial"/>
                <a:sym typeface="Arial"/>
              </a:rPr>
              <a:t>; Proceedings of The 32nd International Conference on Machine Learning, Lille, France, 2015. JMLR: W&amp;CP volume 37</a:t>
            </a:r>
            <a:endParaRPr lang="en-US" sz="1200" dirty="0">
              <a:solidFill>
                <a:srgbClr val="111111"/>
              </a:solidFill>
              <a:highlight>
                <a:srgbClr val="FDFDFD"/>
              </a:highlight>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52;p39">
            <a:extLst>
              <a:ext uri="{FF2B5EF4-FFF2-40B4-BE49-F238E27FC236}">
                <a16:creationId xmlns:a16="http://schemas.microsoft.com/office/drawing/2014/main" id="{5F7C6DF3-2091-42EC-9AD0-DE9E337D5C01}"/>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IN" sz="4800" dirty="0"/>
              <a:t>Setting up the Problem</a:t>
            </a:r>
            <a:endParaRPr sz="4800" dirty="0"/>
          </a:p>
        </p:txBody>
      </p:sp>
      <p:sp>
        <p:nvSpPr>
          <p:cNvPr id="7" name="Google Shape;253;p39">
            <a:extLst>
              <a:ext uri="{FF2B5EF4-FFF2-40B4-BE49-F238E27FC236}">
                <a16:creationId xmlns:a16="http://schemas.microsoft.com/office/drawing/2014/main" id="{6F1D6EFD-4A0E-40E5-BFF7-6FBCF466C8AD}"/>
              </a:ext>
            </a:extLst>
          </p:cNvPr>
          <p:cNvSpPr txBox="1">
            <a:spLocks noGrp="1"/>
          </p:cNvSpPr>
          <p:nvPr>
            <p:ph type="body" idx="1"/>
          </p:nvPr>
        </p:nvSpPr>
        <p:spPr>
          <a:xfrm>
            <a:off x="838200" y="1690688"/>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80000"/>
              </a:lnSpc>
              <a:spcBef>
                <a:spcPts val="0"/>
              </a:spcBef>
              <a:spcAft>
                <a:spcPts val="0"/>
              </a:spcAft>
              <a:buClr>
                <a:schemeClr val="dk1"/>
              </a:buClr>
              <a:buSzPts val="2590"/>
              <a:buChar char="•"/>
            </a:pPr>
            <a:r>
              <a:rPr lang="en-IN" sz="3200" dirty="0"/>
              <a:t>The learning agent interacts with our problem as follows. At time t, the agent recommends a list of K items At = (at1,……,</a:t>
            </a:r>
            <a:r>
              <a:rPr lang="en-IN" sz="3200" dirty="0" err="1"/>
              <a:t>atK</a:t>
            </a:r>
            <a:r>
              <a:rPr lang="en-IN" sz="3200" dirty="0"/>
              <a:t>) which belongs to </a:t>
            </a:r>
            <a:r>
              <a:rPr lang="en-IN" sz="3200" dirty="0">
                <a:latin typeface="Arial"/>
                <a:ea typeface="Arial"/>
                <a:cs typeface="Arial"/>
                <a:sym typeface="Arial"/>
              </a:rPr>
              <a:t>П</a:t>
            </a:r>
            <a:r>
              <a:rPr lang="en-IN" sz="3200" dirty="0"/>
              <a:t>K(E).</a:t>
            </a:r>
          </a:p>
          <a:p>
            <a:pPr marL="0" lvl="0" indent="0" algn="l" rtl="0">
              <a:lnSpc>
                <a:spcPct val="80000"/>
              </a:lnSpc>
              <a:spcBef>
                <a:spcPts val="0"/>
              </a:spcBef>
              <a:spcAft>
                <a:spcPts val="0"/>
              </a:spcAft>
              <a:buClr>
                <a:schemeClr val="dk1"/>
              </a:buClr>
              <a:buSzPts val="2590"/>
              <a:buNone/>
            </a:pPr>
            <a:endParaRPr sz="3200" dirty="0"/>
          </a:p>
          <a:p>
            <a:pPr marL="228600" lvl="0" indent="-228600" algn="l" rtl="0">
              <a:lnSpc>
                <a:spcPct val="80000"/>
              </a:lnSpc>
              <a:spcBef>
                <a:spcPts val="1000"/>
              </a:spcBef>
              <a:spcAft>
                <a:spcPts val="0"/>
              </a:spcAft>
              <a:buClr>
                <a:schemeClr val="dk1"/>
              </a:buClr>
              <a:buSzPts val="2590"/>
              <a:buChar char="•"/>
            </a:pPr>
            <a:r>
              <a:rPr lang="en-IN" sz="3200" dirty="0"/>
              <a:t>The list is computed from the observations of the agent up to time t. The user examines the list, from the first item at1 to the last </a:t>
            </a:r>
            <a:r>
              <a:rPr lang="en-IN" sz="3200" dirty="0" err="1"/>
              <a:t>atK</a:t>
            </a:r>
            <a:r>
              <a:rPr lang="en-IN" sz="3200" dirty="0"/>
              <a:t>, and clicks on the first attractive item. If the user is not attracted by any item, the user does not click on any item. Then time increases to t + 1.</a:t>
            </a:r>
            <a:endParaRPr sz="3200" dirty="0"/>
          </a:p>
        </p:txBody>
      </p:sp>
      <p:sp>
        <p:nvSpPr>
          <p:cNvPr id="8" name="Google Shape;240;p37">
            <a:extLst>
              <a:ext uri="{FF2B5EF4-FFF2-40B4-BE49-F238E27FC236}">
                <a16:creationId xmlns:a16="http://schemas.microsoft.com/office/drawing/2014/main" id="{D7FB8D33-C941-47C8-876D-1C1E8ED283E3}"/>
              </a:ext>
            </a:extLst>
          </p:cNvPr>
          <p:cNvSpPr txBox="1">
            <a:spLocks/>
          </p:cNvSpPr>
          <p:nvPr/>
        </p:nvSpPr>
        <p:spPr>
          <a:xfrm>
            <a:off x="1066800" y="6188075"/>
            <a:ext cx="10515600" cy="6096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2800"/>
            </a:pPr>
            <a:r>
              <a:rPr lang="en-US" sz="1200" b="1" dirty="0">
                <a:solidFill>
                  <a:srgbClr val="111111"/>
                </a:solidFill>
                <a:highlight>
                  <a:srgbClr val="FDFDFD"/>
                </a:highlight>
                <a:latin typeface="Arial"/>
                <a:ea typeface="Arial"/>
                <a:cs typeface="Arial"/>
                <a:sym typeface="Arial"/>
              </a:rPr>
              <a:t>Reference:- </a:t>
            </a:r>
            <a:r>
              <a:rPr lang="en-IN" sz="1200" b="1" dirty="0">
                <a:highlight>
                  <a:srgbClr val="FDFDFD"/>
                </a:highlight>
                <a:latin typeface="Arial" panose="020B0604020202020204" pitchFamily="34" charset="0"/>
                <a:cs typeface="Arial" panose="020B0604020202020204" pitchFamily="34" charset="0"/>
              </a:rPr>
              <a:t>Branislav </a:t>
            </a:r>
            <a:r>
              <a:rPr lang="en-IN" sz="1200" b="1" dirty="0" err="1">
                <a:highlight>
                  <a:srgbClr val="FDFDFD"/>
                </a:highlight>
                <a:latin typeface="Arial" panose="020B0604020202020204" pitchFamily="34" charset="0"/>
                <a:cs typeface="Arial" panose="020B0604020202020204" pitchFamily="34" charset="0"/>
              </a:rPr>
              <a:t>Kveton</a:t>
            </a:r>
            <a:r>
              <a:rPr lang="en-US" sz="1200" b="1" dirty="0">
                <a:solidFill>
                  <a:srgbClr val="111111"/>
                </a:solidFill>
                <a:highlight>
                  <a:srgbClr val="FDFDFD"/>
                </a:highlight>
                <a:latin typeface="Arial"/>
                <a:ea typeface="Arial"/>
                <a:cs typeface="Arial"/>
                <a:sym typeface="Arial"/>
              </a:rPr>
              <a:t>, </a:t>
            </a:r>
            <a:r>
              <a:rPr lang="en-IN" sz="1200" b="1" dirty="0">
                <a:highlight>
                  <a:srgbClr val="FDFDFD"/>
                </a:highlight>
                <a:latin typeface="Arial" panose="020B0604020202020204" pitchFamily="34" charset="0"/>
                <a:cs typeface="Arial" panose="020B0604020202020204" pitchFamily="34" charset="0"/>
              </a:rPr>
              <a:t>Csaba </a:t>
            </a:r>
            <a:r>
              <a:rPr lang="en-IN" sz="1200" b="1" dirty="0" err="1">
                <a:highlight>
                  <a:srgbClr val="FDFDFD"/>
                </a:highlight>
                <a:latin typeface="Arial" panose="020B0604020202020204" pitchFamily="34" charset="0"/>
                <a:cs typeface="Arial" panose="020B0604020202020204" pitchFamily="34" charset="0"/>
              </a:rPr>
              <a:t>Szepesv´ari</a:t>
            </a:r>
            <a:r>
              <a:rPr lang="en-IN" sz="1200" b="1" dirty="0">
                <a:highlight>
                  <a:srgbClr val="FDFDFD"/>
                </a:highlight>
                <a:latin typeface="Arial" panose="020B0604020202020204" pitchFamily="34" charset="0"/>
                <a:cs typeface="Arial" panose="020B0604020202020204" pitchFamily="34" charset="0"/>
              </a:rPr>
              <a:t>, Zheng Wen, </a:t>
            </a:r>
            <a:r>
              <a:rPr lang="en-IN" sz="1200" b="1" dirty="0" err="1">
                <a:highlight>
                  <a:srgbClr val="FDFDFD"/>
                </a:highlight>
                <a:latin typeface="Arial" panose="020B0604020202020204" pitchFamily="34" charset="0"/>
                <a:cs typeface="Arial" panose="020B0604020202020204" pitchFamily="34" charset="0"/>
              </a:rPr>
              <a:t>Azin</a:t>
            </a:r>
            <a:r>
              <a:rPr lang="en-IN" sz="1200" b="1" dirty="0">
                <a:highlight>
                  <a:srgbClr val="FDFDFD"/>
                </a:highlight>
                <a:latin typeface="Arial" panose="020B0604020202020204" pitchFamily="34" charset="0"/>
                <a:cs typeface="Arial" panose="020B0604020202020204" pitchFamily="34" charset="0"/>
              </a:rPr>
              <a:t> Ashkan</a:t>
            </a:r>
            <a:r>
              <a:rPr lang="en-US" sz="1200" b="1" i="1" dirty="0">
                <a:solidFill>
                  <a:srgbClr val="111111"/>
                </a:solidFill>
                <a:latin typeface="Arial"/>
                <a:ea typeface="Arial"/>
                <a:cs typeface="Arial"/>
                <a:sym typeface="Arial"/>
              </a:rPr>
              <a:t>; Proceedings of The 32nd International Conference on Machine Learning, Lille, France, 2015. JMLR: W&amp;CP volume 37</a:t>
            </a:r>
            <a:endParaRPr lang="en-US" sz="1200" dirty="0">
              <a:solidFill>
                <a:srgbClr val="111111"/>
              </a:solidFill>
              <a:highlight>
                <a:srgbClr val="FDFDFD"/>
              </a:highlight>
              <a:latin typeface="Arial"/>
              <a:ea typeface="Arial"/>
              <a:cs typeface="Arial"/>
              <a:sym typeface="Arial"/>
            </a:endParaRPr>
          </a:p>
        </p:txBody>
      </p:sp>
    </p:spTree>
    <p:extLst>
      <p:ext uri="{BB962C8B-B14F-4D97-AF65-F5344CB8AC3E}">
        <p14:creationId xmlns:p14="http://schemas.microsoft.com/office/powerpoint/2010/main" val="1260609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ctrTitle"/>
          </p:nvPr>
        </p:nvSpPr>
        <p:spPr>
          <a:xfrm>
            <a:off x="1524000" y="1122380"/>
            <a:ext cx="9144000" cy="3448200"/>
          </a:xfrm>
          <a:prstGeom prst="rect">
            <a:avLst/>
          </a:prstGeom>
        </p:spPr>
        <p:txBody>
          <a:bodyPr spcFirstLastPara="1" wrap="square" lIns="91425" tIns="45700" rIns="91425" bIns="45700" anchor="b" anchorCtr="0">
            <a:noAutofit/>
          </a:bodyPr>
          <a:lstStyle/>
          <a:p>
            <a:pPr marL="0" lvl="0" indent="0" algn="ctr" rtl="0">
              <a:lnSpc>
                <a:spcPct val="115000"/>
              </a:lnSpc>
              <a:spcBef>
                <a:spcPts val="0"/>
              </a:spcBef>
              <a:spcAft>
                <a:spcPts val="400"/>
              </a:spcAft>
              <a:buClr>
                <a:schemeClr val="dk1"/>
              </a:buClr>
              <a:buSzPts val="1100"/>
              <a:buFont typeface="Arial"/>
              <a:buNone/>
            </a:pPr>
            <a:r>
              <a:rPr lang="en-IN" sz="4800" dirty="0">
                <a:solidFill>
                  <a:srgbClr val="111111"/>
                </a:solidFill>
                <a:latin typeface="Arial"/>
                <a:ea typeface="Arial"/>
                <a:cs typeface="Arial"/>
                <a:sym typeface="Arial"/>
              </a:rPr>
              <a:t>Contextual Combinatorial Cascading Bandits</a:t>
            </a:r>
            <a:endParaRPr sz="4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52;p39">
            <a:extLst>
              <a:ext uri="{FF2B5EF4-FFF2-40B4-BE49-F238E27FC236}">
                <a16:creationId xmlns:a16="http://schemas.microsoft.com/office/drawing/2014/main" id="{75DA8603-B009-4539-ACA2-AF5224175D4E}"/>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sz="4800" dirty="0"/>
              <a:t>A</a:t>
            </a:r>
            <a:r>
              <a:rPr lang="en-IN" sz="4800" dirty="0" err="1"/>
              <a:t>ssumption</a:t>
            </a:r>
            <a:endParaRPr sz="4800" dirty="0"/>
          </a:p>
        </p:txBody>
      </p:sp>
      <p:sp>
        <p:nvSpPr>
          <p:cNvPr id="6" name="Google Shape;253;p39">
            <a:extLst>
              <a:ext uri="{FF2B5EF4-FFF2-40B4-BE49-F238E27FC236}">
                <a16:creationId xmlns:a16="http://schemas.microsoft.com/office/drawing/2014/main" id="{9EE49233-6054-47FD-B07E-054E09F91DFF}"/>
              </a:ext>
            </a:extLst>
          </p:cNvPr>
          <p:cNvSpPr txBox="1">
            <a:spLocks noGrp="1"/>
          </p:cNvSpPr>
          <p:nvPr>
            <p:ph type="body" idx="1"/>
          </p:nvPr>
        </p:nvSpPr>
        <p:spPr>
          <a:xfrm>
            <a:off x="838200" y="1690688"/>
            <a:ext cx="10515600" cy="4351338"/>
          </a:xfrm>
          <a:prstGeom prst="rect">
            <a:avLst/>
          </a:prstGeom>
          <a:noFill/>
          <a:ln>
            <a:noFill/>
          </a:ln>
        </p:spPr>
        <p:txBody>
          <a:bodyPr spcFirstLastPara="1" wrap="square" lIns="91425" tIns="45700" rIns="91425" bIns="45700" anchor="t" anchorCtr="0">
            <a:noAutofit/>
          </a:bodyPr>
          <a:lstStyle/>
          <a:p>
            <a:r>
              <a:rPr lang="en-US" sz="3200" dirty="0"/>
              <a:t>The weights w are distributed as:</a:t>
            </a:r>
          </a:p>
          <a:p>
            <a:endParaRPr lang="en-US" sz="3200" dirty="0"/>
          </a:p>
          <a:p>
            <a:endParaRPr lang="en-US" sz="3200" dirty="0"/>
          </a:p>
          <a:p>
            <a:pPr marL="114300" indent="0">
              <a:buNone/>
            </a:pPr>
            <a:endParaRPr lang="en-US" sz="3200" dirty="0"/>
          </a:p>
          <a:p>
            <a:r>
              <a:rPr lang="en-US" sz="3200" dirty="0"/>
              <a:t>Under this assumption, they refer to learning problem as a cascading bandit. In this new problem, the weight of any item at time t is drawn independently of the weights of the other items at that, or any other, time.</a:t>
            </a:r>
            <a:endParaRPr sz="3200" dirty="0"/>
          </a:p>
        </p:txBody>
      </p:sp>
      <p:pic>
        <p:nvPicPr>
          <p:cNvPr id="8" name="Picture 7">
            <a:extLst>
              <a:ext uri="{FF2B5EF4-FFF2-40B4-BE49-F238E27FC236}">
                <a16:creationId xmlns:a16="http://schemas.microsoft.com/office/drawing/2014/main" id="{C585EBC5-9E7C-48ED-BC33-EBD69A0C09EA}"/>
              </a:ext>
            </a:extLst>
          </p:cNvPr>
          <p:cNvPicPr>
            <a:picLocks noChangeAspect="1"/>
          </p:cNvPicPr>
          <p:nvPr/>
        </p:nvPicPr>
        <p:blipFill>
          <a:blip r:embed="rId2"/>
          <a:stretch>
            <a:fillRect/>
          </a:stretch>
        </p:blipFill>
        <p:spPr>
          <a:xfrm>
            <a:off x="1676400" y="2286000"/>
            <a:ext cx="6708957" cy="1686527"/>
          </a:xfrm>
          <a:prstGeom prst="rect">
            <a:avLst/>
          </a:prstGeom>
        </p:spPr>
      </p:pic>
      <p:sp>
        <p:nvSpPr>
          <p:cNvPr id="9" name="Google Shape;240;p37">
            <a:extLst>
              <a:ext uri="{FF2B5EF4-FFF2-40B4-BE49-F238E27FC236}">
                <a16:creationId xmlns:a16="http://schemas.microsoft.com/office/drawing/2014/main" id="{4E164BAC-75DB-4F71-9779-14B3A16783CD}"/>
              </a:ext>
            </a:extLst>
          </p:cNvPr>
          <p:cNvSpPr txBox="1">
            <a:spLocks/>
          </p:cNvSpPr>
          <p:nvPr/>
        </p:nvSpPr>
        <p:spPr>
          <a:xfrm>
            <a:off x="1066800" y="6188075"/>
            <a:ext cx="10515600" cy="6096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2800"/>
            </a:pPr>
            <a:r>
              <a:rPr lang="en-US" sz="1200" b="1" dirty="0">
                <a:solidFill>
                  <a:srgbClr val="111111"/>
                </a:solidFill>
                <a:highlight>
                  <a:srgbClr val="FDFDFD"/>
                </a:highlight>
                <a:latin typeface="Arial"/>
                <a:ea typeface="Arial"/>
                <a:cs typeface="Arial"/>
                <a:sym typeface="Arial"/>
              </a:rPr>
              <a:t>Reference:- </a:t>
            </a:r>
            <a:r>
              <a:rPr lang="en-IN" sz="1200" b="1" dirty="0">
                <a:highlight>
                  <a:srgbClr val="FDFDFD"/>
                </a:highlight>
                <a:latin typeface="Arial" panose="020B0604020202020204" pitchFamily="34" charset="0"/>
                <a:cs typeface="Arial" panose="020B0604020202020204" pitchFamily="34" charset="0"/>
              </a:rPr>
              <a:t>Branislav </a:t>
            </a:r>
            <a:r>
              <a:rPr lang="en-IN" sz="1200" b="1" dirty="0" err="1">
                <a:highlight>
                  <a:srgbClr val="FDFDFD"/>
                </a:highlight>
                <a:latin typeface="Arial" panose="020B0604020202020204" pitchFamily="34" charset="0"/>
                <a:cs typeface="Arial" panose="020B0604020202020204" pitchFamily="34" charset="0"/>
              </a:rPr>
              <a:t>Kveton</a:t>
            </a:r>
            <a:r>
              <a:rPr lang="en-US" sz="1200" b="1" dirty="0">
                <a:solidFill>
                  <a:srgbClr val="111111"/>
                </a:solidFill>
                <a:highlight>
                  <a:srgbClr val="FDFDFD"/>
                </a:highlight>
                <a:latin typeface="Arial"/>
                <a:ea typeface="Arial"/>
                <a:cs typeface="Arial"/>
                <a:sym typeface="Arial"/>
              </a:rPr>
              <a:t>, </a:t>
            </a:r>
            <a:r>
              <a:rPr lang="en-IN" sz="1200" b="1" dirty="0">
                <a:highlight>
                  <a:srgbClr val="FDFDFD"/>
                </a:highlight>
                <a:latin typeface="Arial" panose="020B0604020202020204" pitchFamily="34" charset="0"/>
                <a:cs typeface="Arial" panose="020B0604020202020204" pitchFamily="34" charset="0"/>
              </a:rPr>
              <a:t>Csaba </a:t>
            </a:r>
            <a:r>
              <a:rPr lang="en-IN" sz="1200" b="1" dirty="0" err="1">
                <a:highlight>
                  <a:srgbClr val="FDFDFD"/>
                </a:highlight>
                <a:latin typeface="Arial" panose="020B0604020202020204" pitchFamily="34" charset="0"/>
                <a:cs typeface="Arial" panose="020B0604020202020204" pitchFamily="34" charset="0"/>
              </a:rPr>
              <a:t>Szepesv´ari</a:t>
            </a:r>
            <a:r>
              <a:rPr lang="en-IN" sz="1200" b="1" dirty="0">
                <a:highlight>
                  <a:srgbClr val="FDFDFD"/>
                </a:highlight>
                <a:latin typeface="Arial" panose="020B0604020202020204" pitchFamily="34" charset="0"/>
                <a:cs typeface="Arial" panose="020B0604020202020204" pitchFamily="34" charset="0"/>
              </a:rPr>
              <a:t>, Zheng Wen, </a:t>
            </a:r>
            <a:r>
              <a:rPr lang="en-IN" sz="1200" b="1" dirty="0" err="1">
                <a:highlight>
                  <a:srgbClr val="FDFDFD"/>
                </a:highlight>
                <a:latin typeface="Arial" panose="020B0604020202020204" pitchFamily="34" charset="0"/>
                <a:cs typeface="Arial" panose="020B0604020202020204" pitchFamily="34" charset="0"/>
              </a:rPr>
              <a:t>Azin</a:t>
            </a:r>
            <a:r>
              <a:rPr lang="en-IN" sz="1200" b="1" dirty="0">
                <a:highlight>
                  <a:srgbClr val="FDFDFD"/>
                </a:highlight>
                <a:latin typeface="Arial" panose="020B0604020202020204" pitchFamily="34" charset="0"/>
                <a:cs typeface="Arial" panose="020B0604020202020204" pitchFamily="34" charset="0"/>
              </a:rPr>
              <a:t> Ashkan</a:t>
            </a:r>
            <a:r>
              <a:rPr lang="en-US" sz="1200" b="1" i="1" dirty="0">
                <a:solidFill>
                  <a:srgbClr val="111111"/>
                </a:solidFill>
                <a:latin typeface="Arial"/>
                <a:ea typeface="Arial"/>
                <a:cs typeface="Arial"/>
                <a:sym typeface="Arial"/>
              </a:rPr>
              <a:t>; Proceedings of The 32nd International Conference on Machine Learning, Lille, France, 2015. JMLR: W&amp;CP volume 37</a:t>
            </a:r>
            <a:endParaRPr lang="en-US" sz="1200" dirty="0">
              <a:solidFill>
                <a:srgbClr val="111111"/>
              </a:solidFill>
              <a:highlight>
                <a:srgbClr val="FDFDFD"/>
              </a:highlight>
              <a:latin typeface="Arial"/>
              <a:ea typeface="Arial"/>
              <a:cs typeface="Arial"/>
              <a:sym typeface="Arial"/>
            </a:endParaRPr>
          </a:p>
        </p:txBody>
      </p:sp>
    </p:spTree>
    <p:extLst>
      <p:ext uri="{BB962C8B-B14F-4D97-AF65-F5344CB8AC3E}">
        <p14:creationId xmlns:p14="http://schemas.microsoft.com/office/powerpoint/2010/main" val="23025024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dirty="0"/>
              <a:t>              </a:t>
            </a:r>
            <a:r>
              <a:rPr lang="en-IN" sz="4800" dirty="0" err="1"/>
              <a:t>Psuedo</a:t>
            </a:r>
            <a:r>
              <a:rPr lang="en-IN" sz="4800" dirty="0"/>
              <a:t> Code for CascadeUCB1</a:t>
            </a:r>
            <a:endParaRPr sz="4800" dirty="0"/>
          </a:p>
        </p:txBody>
      </p:sp>
      <p:pic>
        <p:nvPicPr>
          <p:cNvPr id="259" name="Google Shape;259;p40"/>
          <p:cNvPicPr preferRelativeResize="0">
            <a:picLocks noGrp="1"/>
          </p:cNvPicPr>
          <p:nvPr>
            <p:ph type="body" idx="1"/>
          </p:nvPr>
        </p:nvPicPr>
        <p:blipFill rotWithShape="1">
          <a:blip r:embed="rId3">
            <a:alphaModFix/>
          </a:blip>
          <a:srcRect/>
          <a:stretch/>
        </p:blipFill>
        <p:spPr>
          <a:xfrm>
            <a:off x="675503" y="1315299"/>
            <a:ext cx="5568778" cy="522313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58;p40">
            <a:extLst>
              <a:ext uri="{FF2B5EF4-FFF2-40B4-BE49-F238E27FC236}">
                <a16:creationId xmlns:a16="http://schemas.microsoft.com/office/drawing/2014/main" id="{6113B071-2D4F-4A36-8E67-ABCD6991D742}"/>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IN" sz="4800" dirty="0"/>
              <a:t>About CascadeUCB1 Algorithm</a:t>
            </a:r>
            <a:endParaRPr sz="4800" dirty="0"/>
          </a:p>
        </p:txBody>
      </p:sp>
      <p:sp>
        <p:nvSpPr>
          <p:cNvPr id="5" name="Google Shape;247;p38">
            <a:extLst>
              <a:ext uri="{FF2B5EF4-FFF2-40B4-BE49-F238E27FC236}">
                <a16:creationId xmlns:a16="http://schemas.microsoft.com/office/drawing/2014/main" id="{DE473577-ACCC-4A1D-9E31-FEC99B59A97C}"/>
              </a:ext>
            </a:extLst>
          </p:cNvPr>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nSpc>
                <a:spcPct val="80000"/>
              </a:lnSpc>
              <a:buSzPts val="2590"/>
            </a:pPr>
            <a:r>
              <a:rPr lang="en-IN" sz="3200" dirty="0"/>
              <a:t>The main part of the algorithm is UCB(Upper Confidence Bound) calculation U(e)</a:t>
            </a:r>
          </a:p>
          <a:p>
            <a:pPr marL="228600" lvl="0" indent="-228600">
              <a:lnSpc>
                <a:spcPct val="80000"/>
              </a:lnSpc>
              <a:buSzPts val="2590"/>
            </a:pPr>
            <a:endParaRPr lang="en-IN" sz="3200" dirty="0"/>
          </a:p>
          <a:p>
            <a:pPr marL="228600" lvl="0" indent="-228600">
              <a:lnSpc>
                <a:spcPct val="80000"/>
              </a:lnSpc>
              <a:buSzPts val="2590"/>
            </a:pPr>
            <a:r>
              <a:rPr lang="en-IN" sz="3200" dirty="0"/>
              <a:t>In </a:t>
            </a:r>
            <a:r>
              <a:rPr lang="en-IN" sz="3200" dirty="0" err="1"/>
              <a:t>CascasdeUCB</a:t>
            </a:r>
            <a:r>
              <a:rPr lang="en-IN" sz="3200" dirty="0"/>
              <a:t> : UCB is calculated as</a:t>
            </a:r>
          </a:p>
          <a:p>
            <a:pPr marL="0" lvl="0" indent="0">
              <a:lnSpc>
                <a:spcPct val="80000"/>
              </a:lnSpc>
              <a:buSzPts val="2590"/>
              <a:buNone/>
            </a:pPr>
            <a:endParaRPr sz="3200" dirty="0"/>
          </a:p>
        </p:txBody>
      </p:sp>
      <p:pic>
        <p:nvPicPr>
          <p:cNvPr id="6" name="Google Shape;260;p40">
            <a:extLst>
              <a:ext uri="{FF2B5EF4-FFF2-40B4-BE49-F238E27FC236}">
                <a16:creationId xmlns:a16="http://schemas.microsoft.com/office/drawing/2014/main" id="{FB9E9AFB-1BF0-49AA-B469-ADBB8F5D3075}"/>
              </a:ext>
            </a:extLst>
          </p:cNvPr>
          <p:cNvPicPr preferRelativeResize="0"/>
          <p:nvPr/>
        </p:nvPicPr>
        <p:blipFill rotWithShape="1">
          <a:blip r:embed="rId2">
            <a:alphaModFix/>
          </a:blip>
          <a:srcRect/>
          <a:stretch/>
        </p:blipFill>
        <p:spPr>
          <a:xfrm>
            <a:off x="2885250" y="3823376"/>
            <a:ext cx="4734750" cy="977224"/>
          </a:xfrm>
          <a:prstGeom prst="rect">
            <a:avLst/>
          </a:prstGeom>
          <a:noFill/>
          <a:ln>
            <a:noFill/>
          </a:ln>
        </p:spPr>
      </p:pic>
      <p:sp>
        <p:nvSpPr>
          <p:cNvPr id="8" name="Google Shape;263;p40">
            <a:extLst>
              <a:ext uri="{FF2B5EF4-FFF2-40B4-BE49-F238E27FC236}">
                <a16:creationId xmlns:a16="http://schemas.microsoft.com/office/drawing/2014/main" id="{6D2C083D-65BE-4B17-B59B-B843864E848C}"/>
              </a:ext>
            </a:extLst>
          </p:cNvPr>
          <p:cNvSpPr txBox="1"/>
          <p:nvPr/>
        </p:nvSpPr>
        <p:spPr>
          <a:xfrm>
            <a:off x="2590800" y="4742539"/>
            <a:ext cx="838200" cy="36286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dirty="0">
                <a:solidFill>
                  <a:schemeClr val="dk1"/>
                </a:solidFill>
                <a:latin typeface="Calibri"/>
                <a:ea typeface="Calibri"/>
                <a:cs typeface="Calibri"/>
                <a:sym typeface="Calibri"/>
              </a:rPr>
              <a:t>Where </a:t>
            </a:r>
            <a:endParaRPr dirty="0"/>
          </a:p>
        </p:txBody>
      </p:sp>
      <p:pic>
        <p:nvPicPr>
          <p:cNvPr id="9" name="Google Shape;261;p40">
            <a:extLst>
              <a:ext uri="{FF2B5EF4-FFF2-40B4-BE49-F238E27FC236}">
                <a16:creationId xmlns:a16="http://schemas.microsoft.com/office/drawing/2014/main" id="{09300F33-2572-40B9-8289-54F5DEDC9703}"/>
              </a:ext>
            </a:extLst>
          </p:cNvPr>
          <p:cNvPicPr preferRelativeResize="0"/>
          <p:nvPr/>
        </p:nvPicPr>
        <p:blipFill rotWithShape="1">
          <a:blip r:embed="rId3">
            <a:alphaModFix/>
          </a:blip>
          <a:srcRect/>
          <a:stretch/>
        </p:blipFill>
        <p:spPr>
          <a:xfrm>
            <a:off x="3810000" y="4710306"/>
            <a:ext cx="2438400" cy="547494"/>
          </a:xfrm>
          <a:prstGeom prst="rect">
            <a:avLst/>
          </a:prstGeom>
          <a:noFill/>
          <a:ln>
            <a:noFill/>
          </a:ln>
        </p:spPr>
      </p:pic>
    </p:spTree>
    <p:extLst>
      <p:ext uri="{BB962C8B-B14F-4D97-AF65-F5344CB8AC3E}">
        <p14:creationId xmlns:p14="http://schemas.microsoft.com/office/powerpoint/2010/main" val="6763095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dirty="0"/>
              <a:t>            </a:t>
            </a:r>
            <a:r>
              <a:rPr lang="en-IN" sz="4800" dirty="0" err="1"/>
              <a:t>Psuedo</a:t>
            </a:r>
            <a:r>
              <a:rPr lang="en-IN" sz="4800" dirty="0"/>
              <a:t> Code for </a:t>
            </a:r>
            <a:r>
              <a:rPr lang="en-IN" sz="4800" dirty="0" err="1"/>
              <a:t>CascadeKLUCB</a:t>
            </a:r>
            <a:endParaRPr sz="4800" dirty="0"/>
          </a:p>
        </p:txBody>
      </p:sp>
      <p:pic>
        <p:nvPicPr>
          <p:cNvPr id="269" name="Google Shape;269;p41"/>
          <p:cNvPicPr preferRelativeResize="0">
            <a:picLocks noGrp="1"/>
          </p:cNvPicPr>
          <p:nvPr>
            <p:ph type="body" idx="1"/>
          </p:nvPr>
        </p:nvPicPr>
        <p:blipFill rotWithShape="1">
          <a:blip r:embed="rId3">
            <a:alphaModFix/>
          </a:blip>
          <a:srcRect/>
          <a:stretch/>
        </p:blipFill>
        <p:spPr>
          <a:xfrm>
            <a:off x="451596" y="1351006"/>
            <a:ext cx="5454933" cy="5330536"/>
          </a:xfrm>
          <a:prstGeom prst="rect">
            <a:avLst/>
          </a:prstGeom>
          <a:noFill/>
          <a:ln>
            <a:noFill/>
          </a:ln>
        </p:spPr>
      </p:pic>
      <p:pic>
        <p:nvPicPr>
          <p:cNvPr id="270" name="Google Shape;270;p41"/>
          <p:cNvPicPr preferRelativeResize="0"/>
          <p:nvPr/>
        </p:nvPicPr>
        <p:blipFill rotWithShape="1">
          <a:blip r:embed="rId4">
            <a:alphaModFix/>
          </a:blip>
          <a:srcRect/>
          <a:stretch/>
        </p:blipFill>
        <p:spPr>
          <a:xfrm>
            <a:off x="5717060" y="5413359"/>
            <a:ext cx="6474940" cy="1036140"/>
          </a:xfrm>
          <a:prstGeom prst="rect">
            <a:avLst/>
          </a:prstGeom>
          <a:noFill/>
          <a:ln>
            <a:noFill/>
          </a:ln>
        </p:spPr>
      </p:pic>
      <p:sp>
        <p:nvSpPr>
          <p:cNvPr id="271" name="Google Shape;271;p41"/>
          <p:cNvSpPr/>
          <p:nvPr/>
        </p:nvSpPr>
        <p:spPr>
          <a:xfrm>
            <a:off x="5717060" y="5181316"/>
            <a:ext cx="819648"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Where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58;p40">
            <a:extLst>
              <a:ext uri="{FF2B5EF4-FFF2-40B4-BE49-F238E27FC236}">
                <a16:creationId xmlns:a16="http://schemas.microsoft.com/office/drawing/2014/main" id="{5912277C-786D-478E-904B-ED4809D28BA8}"/>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IN" sz="4800" dirty="0"/>
              <a:t>About </a:t>
            </a:r>
            <a:r>
              <a:rPr lang="en-IN" sz="4800" dirty="0" err="1"/>
              <a:t>CascadeKLUCB</a:t>
            </a:r>
            <a:r>
              <a:rPr lang="en-IN" sz="4800" dirty="0"/>
              <a:t> Algorithm</a:t>
            </a:r>
            <a:endParaRPr sz="4800" dirty="0"/>
          </a:p>
        </p:txBody>
      </p:sp>
      <p:sp>
        <p:nvSpPr>
          <p:cNvPr id="5" name="Google Shape;247;p38">
            <a:extLst>
              <a:ext uri="{FF2B5EF4-FFF2-40B4-BE49-F238E27FC236}">
                <a16:creationId xmlns:a16="http://schemas.microsoft.com/office/drawing/2014/main" id="{3243DBD4-1C91-469B-BDC0-973FEF7ECDAA}"/>
              </a:ext>
            </a:extLst>
          </p:cNvPr>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nSpc>
                <a:spcPct val="80000"/>
              </a:lnSpc>
              <a:buSzPts val="2590"/>
            </a:pPr>
            <a:r>
              <a:rPr lang="en-IN" sz="3200" dirty="0"/>
              <a:t>The main part of the algorithm is UCB(Upper Confidence Bound) calculation U(e)</a:t>
            </a:r>
          </a:p>
          <a:p>
            <a:pPr marL="228600" lvl="0" indent="-228600">
              <a:lnSpc>
                <a:spcPct val="80000"/>
              </a:lnSpc>
              <a:buSzPts val="2590"/>
            </a:pPr>
            <a:endParaRPr lang="en-IN" sz="3200" dirty="0"/>
          </a:p>
          <a:p>
            <a:pPr marL="228600" lvl="0" indent="-228600">
              <a:lnSpc>
                <a:spcPct val="80000"/>
              </a:lnSpc>
              <a:buSzPts val="2590"/>
            </a:pPr>
            <a:r>
              <a:rPr lang="en-IN" sz="3200" dirty="0"/>
              <a:t>In </a:t>
            </a:r>
            <a:r>
              <a:rPr lang="en-IN" sz="3200" dirty="0" err="1"/>
              <a:t>CascadeKLUCB</a:t>
            </a:r>
            <a:r>
              <a:rPr lang="en-IN" sz="3200" dirty="0"/>
              <a:t> : UCB is calculated as</a:t>
            </a:r>
          </a:p>
          <a:p>
            <a:pPr marL="228600" lvl="0" indent="-228600">
              <a:lnSpc>
                <a:spcPct val="80000"/>
              </a:lnSpc>
              <a:buSzPts val="2590"/>
            </a:pPr>
            <a:endParaRPr lang="en-IN" sz="3200" dirty="0"/>
          </a:p>
          <a:p>
            <a:pPr marL="228600" lvl="0" indent="-228600">
              <a:lnSpc>
                <a:spcPct val="80000"/>
              </a:lnSpc>
              <a:buSzPts val="2590"/>
            </a:pPr>
            <a:endParaRPr lang="en-IN" sz="3200" dirty="0"/>
          </a:p>
          <a:p>
            <a:pPr marL="114300" indent="0">
              <a:buNone/>
            </a:pPr>
            <a:endParaRPr lang="en-IN" sz="3200" dirty="0"/>
          </a:p>
          <a:p>
            <a:pPr marL="114300" indent="0">
              <a:buNone/>
            </a:pPr>
            <a:r>
              <a:rPr lang="en-US" dirty="0"/>
              <a:t>where DKL(p||q) is the </a:t>
            </a:r>
            <a:r>
              <a:rPr lang="en-US" dirty="0" err="1"/>
              <a:t>Kullback-Leibler</a:t>
            </a:r>
            <a:r>
              <a:rPr lang="en-US" dirty="0"/>
              <a:t> (KL) divergence between two      Bernoulli random variables with means p and </a:t>
            </a:r>
            <a:r>
              <a:rPr lang="en-IN" dirty="0"/>
              <a:t>q</a:t>
            </a:r>
          </a:p>
          <a:p>
            <a:pPr marL="0" lvl="0" indent="0">
              <a:lnSpc>
                <a:spcPct val="80000"/>
              </a:lnSpc>
              <a:buSzPts val="2590"/>
              <a:buNone/>
            </a:pPr>
            <a:endParaRPr sz="3200" dirty="0"/>
          </a:p>
        </p:txBody>
      </p:sp>
      <p:pic>
        <p:nvPicPr>
          <p:cNvPr id="6" name="Google Shape;270;p41">
            <a:extLst>
              <a:ext uri="{FF2B5EF4-FFF2-40B4-BE49-F238E27FC236}">
                <a16:creationId xmlns:a16="http://schemas.microsoft.com/office/drawing/2014/main" id="{9001E796-8C76-49EE-B39F-BFA059135F4E}"/>
              </a:ext>
            </a:extLst>
          </p:cNvPr>
          <p:cNvPicPr preferRelativeResize="0"/>
          <p:nvPr/>
        </p:nvPicPr>
        <p:blipFill rotWithShape="1">
          <a:blip r:embed="rId2">
            <a:alphaModFix/>
          </a:blip>
          <a:srcRect/>
          <a:stretch/>
        </p:blipFill>
        <p:spPr>
          <a:xfrm>
            <a:off x="2286000" y="4001294"/>
            <a:ext cx="6477000" cy="1104106"/>
          </a:xfrm>
          <a:prstGeom prst="rect">
            <a:avLst/>
          </a:prstGeom>
          <a:noFill/>
          <a:ln>
            <a:noFill/>
          </a:ln>
        </p:spPr>
      </p:pic>
    </p:spTree>
    <p:extLst>
      <p:ext uri="{BB962C8B-B14F-4D97-AF65-F5344CB8AC3E}">
        <p14:creationId xmlns:p14="http://schemas.microsoft.com/office/powerpoint/2010/main" val="19226605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2"/>
          <p:cNvSpPr txBox="1">
            <a:spLocks noGrp="1"/>
          </p:cNvSpPr>
          <p:nvPr>
            <p:ph type="title"/>
          </p:nvPr>
        </p:nvSpPr>
        <p:spPr>
          <a:xfrm>
            <a:off x="762000" y="228600"/>
            <a:ext cx="10515600" cy="625475"/>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IN" sz="4800" dirty="0"/>
              <a:t>Simulation Results of CascadeUCB1</a:t>
            </a:r>
            <a:endParaRPr sz="4800" dirty="0"/>
          </a:p>
        </p:txBody>
      </p:sp>
      <p:pic>
        <p:nvPicPr>
          <p:cNvPr id="3" name="Picture 2">
            <a:extLst>
              <a:ext uri="{FF2B5EF4-FFF2-40B4-BE49-F238E27FC236}">
                <a16:creationId xmlns:a16="http://schemas.microsoft.com/office/drawing/2014/main" id="{95AE7106-A44A-4809-B806-F0D9D01F02C1}"/>
              </a:ext>
            </a:extLst>
          </p:cNvPr>
          <p:cNvPicPr>
            <a:picLocks noChangeAspect="1"/>
          </p:cNvPicPr>
          <p:nvPr/>
        </p:nvPicPr>
        <p:blipFill>
          <a:blip r:embed="rId3"/>
          <a:stretch>
            <a:fillRect/>
          </a:stretch>
        </p:blipFill>
        <p:spPr>
          <a:xfrm>
            <a:off x="304800" y="1013410"/>
            <a:ext cx="5599922" cy="4288963"/>
          </a:xfrm>
          <a:prstGeom prst="rect">
            <a:avLst/>
          </a:prstGeom>
        </p:spPr>
      </p:pic>
      <p:pic>
        <p:nvPicPr>
          <p:cNvPr id="7" name="Picture 6">
            <a:extLst>
              <a:ext uri="{FF2B5EF4-FFF2-40B4-BE49-F238E27FC236}">
                <a16:creationId xmlns:a16="http://schemas.microsoft.com/office/drawing/2014/main" id="{979A8C21-BA5B-4D35-8B6C-6A69C76B97FF}"/>
              </a:ext>
            </a:extLst>
          </p:cNvPr>
          <p:cNvPicPr>
            <a:picLocks noChangeAspect="1"/>
          </p:cNvPicPr>
          <p:nvPr/>
        </p:nvPicPr>
        <p:blipFill>
          <a:blip r:embed="rId4"/>
          <a:stretch>
            <a:fillRect/>
          </a:stretch>
        </p:blipFill>
        <p:spPr>
          <a:xfrm>
            <a:off x="6287278" y="1008744"/>
            <a:ext cx="5599922" cy="4288964"/>
          </a:xfrm>
          <a:prstGeom prst="rect">
            <a:avLst/>
          </a:prstGeom>
        </p:spPr>
      </p:pic>
      <p:sp>
        <p:nvSpPr>
          <p:cNvPr id="15" name="Google Shape;276;p42">
            <a:extLst>
              <a:ext uri="{FF2B5EF4-FFF2-40B4-BE49-F238E27FC236}">
                <a16:creationId xmlns:a16="http://schemas.microsoft.com/office/drawing/2014/main" id="{9F28E9B3-C387-4943-9AF8-2D5293AF21E2}"/>
              </a:ext>
            </a:extLst>
          </p:cNvPr>
          <p:cNvSpPr txBox="1">
            <a:spLocks/>
          </p:cNvSpPr>
          <p:nvPr/>
        </p:nvSpPr>
        <p:spPr>
          <a:xfrm>
            <a:off x="838200" y="5378450"/>
            <a:ext cx="10515600" cy="62547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endParaRPr lang="en-IN" sz="32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276;p42">
            <a:extLst>
              <a:ext uri="{FF2B5EF4-FFF2-40B4-BE49-F238E27FC236}">
                <a16:creationId xmlns:a16="http://schemas.microsoft.com/office/drawing/2014/main" id="{098B918B-E5F0-4D6E-A66A-BD8A4FC1984A}"/>
              </a:ext>
            </a:extLst>
          </p:cNvPr>
          <p:cNvSpPr txBox="1">
            <a:spLocks noGrp="1"/>
          </p:cNvSpPr>
          <p:nvPr>
            <p:ph type="title"/>
          </p:nvPr>
        </p:nvSpPr>
        <p:spPr>
          <a:xfrm>
            <a:off x="762000" y="228600"/>
            <a:ext cx="10515600" cy="625475"/>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IN" sz="4800" dirty="0"/>
              <a:t>Simulation Results of CascadeUCB1</a:t>
            </a:r>
            <a:endParaRPr sz="4800" dirty="0"/>
          </a:p>
        </p:txBody>
      </p:sp>
      <p:pic>
        <p:nvPicPr>
          <p:cNvPr id="3" name="Picture 2">
            <a:extLst>
              <a:ext uri="{FF2B5EF4-FFF2-40B4-BE49-F238E27FC236}">
                <a16:creationId xmlns:a16="http://schemas.microsoft.com/office/drawing/2014/main" id="{C43960F3-101C-4919-86E7-FB7AA58FCFF2}"/>
              </a:ext>
            </a:extLst>
          </p:cNvPr>
          <p:cNvPicPr>
            <a:picLocks noChangeAspect="1"/>
          </p:cNvPicPr>
          <p:nvPr/>
        </p:nvPicPr>
        <p:blipFill>
          <a:blip r:embed="rId2"/>
          <a:stretch>
            <a:fillRect/>
          </a:stretch>
        </p:blipFill>
        <p:spPr>
          <a:xfrm>
            <a:off x="6316501" y="877402"/>
            <a:ext cx="5852172" cy="4389129"/>
          </a:xfrm>
          <a:prstGeom prst="rect">
            <a:avLst/>
          </a:prstGeom>
        </p:spPr>
      </p:pic>
      <p:pic>
        <p:nvPicPr>
          <p:cNvPr id="7" name="Picture 6">
            <a:extLst>
              <a:ext uri="{FF2B5EF4-FFF2-40B4-BE49-F238E27FC236}">
                <a16:creationId xmlns:a16="http://schemas.microsoft.com/office/drawing/2014/main" id="{C1D7CCEB-DB09-40A5-9725-E34B923151A3}"/>
              </a:ext>
            </a:extLst>
          </p:cNvPr>
          <p:cNvPicPr>
            <a:picLocks noChangeAspect="1"/>
          </p:cNvPicPr>
          <p:nvPr/>
        </p:nvPicPr>
        <p:blipFill>
          <a:blip r:embed="rId3"/>
          <a:stretch>
            <a:fillRect/>
          </a:stretch>
        </p:blipFill>
        <p:spPr>
          <a:xfrm>
            <a:off x="464329" y="854075"/>
            <a:ext cx="5852172" cy="4389129"/>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76;p42">
            <a:extLst>
              <a:ext uri="{FF2B5EF4-FFF2-40B4-BE49-F238E27FC236}">
                <a16:creationId xmlns:a16="http://schemas.microsoft.com/office/drawing/2014/main" id="{7C68AFD0-C5A5-4422-9444-DFAD87C11AE2}"/>
              </a:ext>
            </a:extLst>
          </p:cNvPr>
          <p:cNvSpPr txBox="1">
            <a:spLocks noGrp="1"/>
          </p:cNvSpPr>
          <p:nvPr>
            <p:ph type="title"/>
          </p:nvPr>
        </p:nvSpPr>
        <p:spPr>
          <a:xfrm>
            <a:off x="762000" y="228600"/>
            <a:ext cx="10515600" cy="625475"/>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IN" sz="4800" dirty="0"/>
              <a:t>Simulation Results of </a:t>
            </a:r>
            <a:r>
              <a:rPr lang="en-IN" sz="4800" dirty="0" err="1"/>
              <a:t>CascadeKLUCB</a:t>
            </a:r>
            <a:endParaRPr sz="4800" dirty="0"/>
          </a:p>
        </p:txBody>
      </p:sp>
      <p:pic>
        <p:nvPicPr>
          <p:cNvPr id="6" name="Picture 5">
            <a:extLst>
              <a:ext uri="{FF2B5EF4-FFF2-40B4-BE49-F238E27FC236}">
                <a16:creationId xmlns:a16="http://schemas.microsoft.com/office/drawing/2014/main" id="{2E96CF51-90E6-478D-8824-10CDAD2AD981}"/>
              </a:ext>
            </a:extLst>
          </p:cNvPr>
          <p:cNvPicPr>
            <a:picLocks noChangeAspect="1"/>
          </p:cNvPicPr>
          <p:nvPr/>
        </p:nvPicPr>
        <p:blipFill>
          <a:blip r:embed="rId2"/>
          <a:stretch>
            <a:fillRect/>
          </a:stretch>
        </p:blipFill>
        <p:spPr>
          <a:xfrm>
            <a:off x="304800" y="972660"/>
            <a:ext cx="5912046" cy="4434035"/>
          </a:xfrm>
          <a:prstGeom prst="rect">
            <a:avLst/>
          </a:prstGeom>
        </p:spPr>
      </p:pic>
      <p:pic>
        <p:nvPicPr>
          <p:cNvPr id="8" name="Picture 7">
            <a:extLst>
              <a:ext uri="{FF2B5EF4-FFF2-40B4-BE49-F238E27FC236}">
                <a16:creationId xmlns:a16="http://schemas.microsoft.com/office/drawing/2014/main" id="{12989B06-4508-4E58-B238-19C822477C4F}"/>
              </a:ext>
            </a:extLst>
          </p:cNvPr>
          <p:cNvPicPr>
            <a:picLocks noChangeAspect="1"/>
          </p:cNvPicPr>
          <p:nvPr/>
        </p:nvPicPr>
        <p:blipFill>
          <a:blip r:embed="rId3"/>
          <a:stretch>
            <a:fillRect/>
          </a:stretch>
        </p:blipFill>
        <p:spPr>
          <a:xfrm>
            <a:off x="5867400" y="1066799"/>
            <a:ext cx="5791200" cy="4343401"/>
          </a:xfrm>
          <a:prstGeom prst="rect">
            <a:avLst/>
          </a:prstGeom>
        </p:spPr>
      </p:pic>
    </p:spTree>
    <p:extLst>
      <p:ext uri="{BB962C8B-B14F-4D97-AF65-F5344CB8AC3E}">
        <p14:creationId xmlns:p14="http://schemas.microsoft.com/office/powerpoint/2010/main" val="13395967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94;p45">
            <a:extLst>
              <a:ext uri="{FF2B5EF4-FFF2-40B4-BE49-F238E27FC236}">
                <a16:creationId xmlns:a16="http://schemas.microsoft.com/office/drawing/2014/main" id="{EF3C1AB9-40F5-4788-848D-490A8D92F4CE}"/>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IN" sz="4800" dirty="0"/>
              <a:t>Conclusion</a:t>
            </a:r>
            <a:endParaRPr sz="4800" dirty="0"/>
          </a:p>
        </p:txBody>
      </p:sp>
      <p:sp>
        <p:nvSpPr>
          <p:cNvPr id="5" name="Google Shape;295;p45">
            <a:extLst>
              <a:ext uri="{FF2B5EF4-FFF2-40B4-BE49-F238E27FC236}">
                <a16:creationId xmlns:a16="http://schemas.microsoft.com/office/drawing/2014/main" id="{F8F30AE9-062C-43F7-BCED-484BF90D95C3}"/>
              </a:ext>
            </a:extLst>
          </p:cNvPr>
          <p:cNvSpPr txBox="1">
            <a:spLocks noGrp="1"/>
          </p:cNvSpPr>
          <p:nvPr>
            <p:ph type="body" idx="1"/>
          </p:nvPr>
        </p:nvSpPr>
        <p:spPr>
          <a:xfrm>
            <a:off x="838200" y="1710143"/>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80000"/>
              </a:lnSpc>
              <a:spcBef>
                <a:spcPts val="1000"/>
              </a:spcBef>
              <a:spcAft>
                <a:spcPts val="0"/>
              </a:spcAft>
              <a:buSzPts val="1800"/>
              <a:buChar char="•"/>
            </a:pPr>
            <a:r>
              <a:rPr lang="en-IN" sz="3200" dirty="0"/>
              <a:t>For both algorithms </a:t>
            </a:r>
            <a:r>
              <a:rPr lang="en-IN" sz="3200" dirty="0" err="1"/>
              <a:t>CascadeUCB</a:t>
            </a:r>
            <a:r>
              <a:rPr lang="en-IN" sz="3200" dirty="0"/>
              <a:t> and </a:t>
            </a:r>
            <a:r>
              <a:rPr lang="en-IN" sz="3200" dirty="0" err="1"/>
              <a:t>CascadeKLUCB</a:t>
            </a:r>
            <a:endParaRPr lang="en-IN" sz="3200" dirty="0"/>
          </a:p>
          <a:p>
            <a:pPr marL="0" indent="0">
              <a:lnSpc>
                <a:spcPct val="80000"/>
              </a:lnSpc>
              <a:buNone/>
            </a:pPr>
            <a:endParaRPr lang="en-IN" sz="3200" dirty="0"/>
          </a:p>
          <a:p>
            <a:pPr marL="0" indent="0">
              <a:lnSpc>
                <a:spcPct val="80000"/>
              </a:lnSpc>
              <a:buNone/>
            </a:pPr>
            <a:r>
              <a:rPr lang="en-IN" sz="3200" dirty="0"/>
              <a:t>As K(no of favourable items) increases keeping other things constant cumulative regret decreases</a:t>
            </a:r>
          </a:p>
          <a:p>
            <a:pPr marL="0" lvl="0" indent="0" algn="l" rtl="0">
              <a:lnSpc>
                <a:spcPct val="80000"/>
              </a:lnSpc>
              <a:spcBef>
                <a:spcPts val="1000"/>
              </a:spcBef>
              <a:spcAft>
                <a:spcPts val="0"/>
              </a:spcAft>
              <a:buSzPts val="1800"/>
              <a:buNone/>
            </a:pPr>
            <a:r>
              <a:rPr lang="en-IN" sz="3200" dirty="0"/>
              <a:t>As L(no of items) increases keeping other things constant cumulative regret increases</a:t>
            </a:r>
          </a:p>
          <a:p>
            <a:pPr marL="0" indent="0">
              <a:lnSpc>
                <a:spcPct val="80000"/>
              </a:lnSpc>
              <a:buNone/>
            </a:pPr>
            <a:r>
              <a:rPr lang="en-IN" sz="3200" dirty="0"/>
              <a:t>As Delta decreases keeping other things constant cumulative regret decreases</a:t>
            </a:r>
          </a:p>
          <a:p>
            <a:pPr marL="0" lvl="0" indent="0" algn="l" rtl="0">
              <a:lnSpc>
                <a:spcPct val="80000"/>
              </a:lnSpc>
              <a:spcBef>
                <a:spcPts val="1000"/>
              </a:spcBef>
              <a:spcAft>
                <a:spcPts val="0"/>
              </a:spcAft>
              <a:buSzPts val="1800"/>
              <a:buNone/>
            </a:pPr>
            <a:endParaRPr dirty="0"/>
          </a:p>
        </p:txBody>
      </p:sp>
    </p:spTree>
    <p:extLst>
      <p:ext uri="{BB962C8B-B14F-4D97-AF65-F5344CB8AC3E}">
        <p14:creationId xmlns:p14="http://schemas.microsoft.com/office/powerpoint/2010/main" val="2731315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94;p45">
            <a:extLst>
              <a:ext uri="{FF2B5EF4-FFF2-40B4-BE49-F238E27FC236}">
                <a16:creationId xmlns:a16="http://schemas.microsoft.com/office/drawing/2014/main" id="{71388F1D-0406-47B8-A1EB-9059485E6579}"/>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IN" sz="4800" dirty="0"/>
              <a:t>Conclusion</a:t>
            </a:r>
            <a:endParaRPr sz="4800" dirty="0"/>
          </a:p>
        </p:txBody>
      </p:sp>
      <p:sp>
        <p:nvSpPr>
          <p:cNvPr id="5" name="Google Shape;295;p45">
            <a:extLst>
              <a:ext uri="{FF2B5EF4-FFF2-40B4-BE49-F238E27FC236}">
                <a16:creationId xmlns:a16="http://schemas.microsoft.com/office/drawing/2014/main" id="{4C23ED54-EFC7-4254-AC4E-36E4837BE2B4}"/>
              </a:ext>
            </a:extLst>
          </p:cNvPr>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80000"/>
              </a:lnSpc>
              <a:spcBef>
                <a:spcPts val="1000"/>
              </a:spcBef>
              <a:spcAft>
                <a:spcPts val="0"/>
              </a:spcAft>
              <a:buSzPts val="1800"/>
              <a:buChar char="•"/>
            </a:pPr>
            <a:r>
              <a:rPr lang="en-IN" sz="3200" dirty="0"/>
              <a:t>This can be used to generalize results to more complex problems, such as learning routing paths in computer networks where the connections fail with unknown probabilities.</a:t>
            </a:r>
            <a:endParaRPr sz="3200" dirty="0"/>
          </a:p>
          <a:p>
            <a:pPr marL="228600" lvl="0" indent="-228600" algn="l" rtl="0">
              <a:lnSpc>
                <a:spcPct val="80000"/>
              </a:lnSpc>
              <a:spcBef>
                <a:spcPts val="1000"/>
              </a:spcBef>
              <a:spcAft>
                <a:spcPts val="0"/>
              </a:spcAft>
              <a:buClr>
                <a:schemeClr val="dk1"/>
              </a:buClr>
              <a:buSzPts val="2800"/>
              <a:buChar char="•"/>
            </a:pPr>
            <a:r>
              <a:rPr lang="en-IN" sz="3200" dirty="0"/>
              <a:t>From the theoretical point of view, the gap between our upper and lower bounds should be lowered. In addition,  gap-free bounds should be derived. </a:t>
            </a:r>
            <a:endParaRPr sz="3200" dirty="0"/>
          </a:p>
          <a:p>
            <a:pPr marL="228600" lvl="0" indent="-228600" algn="l" rtl="0">
              <a:lnSpc>
                <a:spcPct val="80000"/>
              </a:lnSpc>
              <a:spcBef>
                <a:spcPts val="1000"/>
              </a:spcBef>
              <a:spcAft>
                <a:spcPts val="0"/>
              </a:spcAft>
              <a:buClr>
                <a:schemeClr val="dk1"/>
              </a:buClr>
              <a:buSzPts val="2800"/>
              <a:buChar char="•"/>
            </a:pPr>
            <a:r>
              <a:rPr lang="en-IN" sz="3200" dirty="0"/>
              <a:t>Finally, the analysis should be refined so that it explains that the reverse ordering of recommended items yields smaller regret</a:t>
            </a:r>
            <a:r>
              <a:rPr lang="en-IN" dirty="0"/>
              <a:t>.</a:t>
            </a:r>
            <a:endParaRPr dirty="0"/>
          </a:p>
        </p:txBody>
      </p:sp>
    </p:spTree>
    <p:extLst>
      <p:ext uri="{BB962C8B-B14F-4D97-AF65-F5344CB8AC3E}">
        <p14:creationId xmlns:p14="http://schemas.microsoft.com/office/powerpoint/2010/main" val="1033349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ctrTitle"/>
          </p:nvPr>
        </p:nvSpPr>
        <p:spPr>
          <a:xfrm>
            <a:off x="1524000" y="1122363"/>
            <a:ext cx="9144000" cy="2387700"/>
          </a:xfrm>
          <a:prstGeom prst="rect">
            <a:avLst/>
          </a:prstGeom>
        </p:spPr>
        <p:txBody>
          <a:bodyPr spcFirstLastPara="1" wrap="square" lIns="91425" tIns="45700" rIns="91425" bIns="45700" anchor="b" anchorCtr="0">
            <a:noAutofit/>
          </a:bodyPr>
          <a:lstStyle/>
          <a:p>
            <a:pPr marL="0" lvl="0" indent="0" algn="ctr" rtl="0">
              <a:lnSpc>
                <a:spcPct val="115000"/>
              </a:lnSpc>
              <a:spcBef>
                <a:spcPts val="0"/>
              </a:spcBef>
              <a:spcAft>
                <a:spcPts val="0"/>
              </a:spcAft>
              <a:buClr>
                <a:schemeClr val="dk1"/>
              </a:buClr>
              <a:buSzPts val="1100"/>
              <a:buFont typeface="Arial"/>
              <a:buNone/>
            </a:pPr>
            <a:r>
              <a:rPr lang="en-IN" sz="3600">
                <a:solidFill>
                  <a:srgbClr val="111111"/>
                </a:solidFill>
                <a:latin typeface="Arial"/>
                <a:ea typeface="Arial"/>
                <a:cs typeface="Arial"/>
                <a:sym typeface="Arial"/>
              </a:rPr>
              <a:t>Contextual Combinatorial Cascading Bandits</a:t>
            </a:r>
            <a:endParaRPr sz="3600">
              <a:solidFill>
                <a:srgbClr val="111111"/>
              </a:solidFill>
              <a:latin typeface="Arial"/>
              <a:ea typeface="Arial"/>
              <a:cs typeface="Arial"/>
              <a:sym typeface="Arial"/>
            </a:endParaRPr>
          </a:p>
          <a:p>
            <a:pPr marL="0" lvl="0" indent="0" algn="l" rtl="0">
              <a:lnSpc>
                <a:spcPct val="115000"/>
              </a:lnSpc>
              <a:spcBef>
                <a:spcPts val="400"/>
              </a:spcBef>
              <a:spcAft>
                <a:spcPts val="0"/>
              </a:spcAft>
              <a:buClr>
                <a:schemeClr val="dk1"/>
              </a:buClr>
              <a:buSzPts val="1100"/>
              <a:buFont typeface="Arial"/>
              <a:buNone/>
            </a:pPr>
            <a:endParaRPr sz="1100">
              <a:latin typeface="Arial"/>
              <a:ea typeface="Arial"/>
              <a:cs typeface="Arial"/>
              <a:sym typeface="Arial"/>
            </a:endParaRPr>
          </a:p>
          <a:p>
            <a:pPr marL="0" lvl="0" indent="0" algn="ctr" rtl="0">
              <a:spcBef>
                <a:spcPts val="0"/>
              </a:spcBef>
              <a:spcAft>
                <a:spcPts val="0"/>
              </a:spcAft>
              <a:buNone/>
            </a:pPr>
            <a:endParaRPr/>
          </a:p>
        </p:txBody>
      </p:sp>
      <p:sp>
        <p:nvSpPr>
          <p:cNvPr id="103" name="Google Shape;103;p16"/>
          <p:cNvSpPr txBox="1">
            <a:spLocks noGrp="1"/>
          </p:cNvSpPr>
          <p:nvPr>
            <p:ph type="subTitle" idx="1"/>
          </p:nvPr>
        </p:nvSpPr>
        <p:spPr>
          <a:xfrm>
            <a:off x="1524000" y="2314150"/>
            <a:ext cx="9144000" cy="38991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IN" sz="2200" dirty="0">
                <a:solidFill>
                  <a:srgbClr val="111111"/>
                </a:solidFill>
                <a:highlight>
                  <a:srgbClr val="FDFDFD"/>
                </a:highlight>
                <a:latin typeface="Arial"/>
                <a:ea typeface="Arial"/>
                <a:cs typeface="Arial"/>
                <a:sym typeface="Arial"/>
              </a:rPr>
              <a:t>The paper proposed the contextual combinatorial cascading bandits, a combinatorial online learning game, where at each time step a learning agent is given a set of contextual information, then selects a list of items, and observes stochastic outcomes of a prefix in the selected items by some stopping criterion. </a:t>
            </a:r>
            <a:endParaRPr sz="2200" dirty="0">
              <a:solidFill>
                <a:srgbClr val="111111"/>
              </a:solidFill>
              <a:highlight>
                <a:srgbClr val="FDFDFD"/>
              </a:highlight>
              <a:latin typeface="Arial"/>
              <a:ea typeface="Arial"/>
              <a:cs typeface="Arial"/>
              <a:sym typeface="Arial"/>
            </a:endParaRPr>
          </a:p>
          <a:p>
            <a:pPr marL="0" lvl="0" indent="0" algn="l" rtl="0">
              <a:spcBef>
                <a:spcPts val="1000"/>
              </a:spcBef>
              <a:spcAft>
                <a:spcPts val="0"/>
              </a:spcAft>
              <a:buNone/>
            </a:pPr>
            <a:r>
              <a:rPr lang="en-IN" sz="2200" dirty="0">
                <a:solidFill>
                  <a:srgbClr val="111111"/>
                </a:solidFill>
                <a:highlight>
                  <a:srgbClr val="FDFDFD"/>
                </a:highlight>
                <a:latin typeface="Arial"/>
                <a:ea typeface="Arial"/>
                <a:cs typeface="Arial"/>
                <a:sym typeface="Arial"/>
              </a:rPr>
              <a:t>We design a UCB-type algorithm, C^3-UCB, for this problem. This work generalizes existing studies in several directions, including contextual information, position discounts, and a more general cascading bandit model. Experiments on synthetic demonstrate the advantage of involving contextual information and position discounts.</a:t>
            </a:r>
            <a:endParaRPr sz="2200" dirty="0">
              <a:solidFill>
                <a:srgbClr val="111111"/>
              </a:solidFill>
              <a:highlight>
                <a:srgbClr val="FDFDFD"/>
              </a:highlight>
              <a:latin typeface="Arial"/>
              <a:ea typeface="Arial"/>
              <a:cs typeface="Arial"/>
              <a:sym typeface="Arial"/>
            </a:endParaRPr>
          </a:p>
          <a:p>
            <a:pPr marL="0" lvl="0" indent="0" algn="l" rtl="0">
              <a:spcBef>
                <a:spcPts val="1000"/>
              </a:spcBef>
              <a:spcAft>
                <a:spcPts val="0"/>
              </a:spcAft>
              <a:buNone/>
            </a:pPr>
            <a:r>
              <a:rPr lang="en-IN" sz="1050" dirty="0">
                <a:solidFill>
                  <a:srgbClr val="111111"/>
                </a:solidFill>
                <a:highlight>
                  <a:srgbClr val="FDFDFD"/>
                </a:highlight>
                <a:latin typeface="Arial"/>
                <a:ea typeface="Arial"/>
                <a:cs typeface="Arial"/>
                <a:sym typeface="Arial"/>
              </a:rPr>
              <a:t>Reference:-</a:t>
            </a:r>
            <a:r>
              <a:rPr lang="en-IN" sz="2200" dirty="0">
                <a:solidFill>
                  <a:srgbClr val="111111"/>
                </a:solidFill>
                <a:highlight>
                  <a:srgbClr val="FDFDFD"/>
                </a:highlight>
                <a:latin typeface="Arial"/>
                <a:ea typeface="Arial"/>
                <a:cs typeface="Arial"/>
                <a:sym typeface="Arial"/>
              </a:rPr>
              <a:t> </a:t>
            </a:r>
            <a:r>
              <a:rPr lang="en-IN" sz="1050" b="1" i="1" dirty="0" err="1">
                <a:solidFill>
                  <a:srgbClr val="111111"/>
                </a:solidFill>
                <a:latin typeface="Arial"/>
                <a:ea typeface="Arial"/>
                <a:cs typeface="Arial"/>
                <a:sym typeface="Arial"/>
              </a:rPr>
              <a:t>Shuai</a:t>
            </a:r>
            <a:r>
              <a:rPr lang="en-IN" sz="1050" b="1" i="1" dirty="0">
                <a:solidFill>
                  <a:srgbClr val="111111"/>
                </a:solidFill>
                <a:latin typeface="Arial"/>
                <a:ea typeface="Arial"/>
                <a:cs typeface="Arial"/>
                <a:sym typeface="Arial"/>
              </a:rPr>
              <a:t> Li, </a:t>
            </a:r>
            <a:r>
              <a:rPr lang="en-IN" sz="1050" b="1" i="1" dirty="0" err="1">
                <a:solidFill>
                  <a:srgbClr val="111111"/>
                </a:solidFill>
                <a:latin typeface="Arial"/>
                <a:ea typeface="Arial"/>
                <a:cs typeface="Arial"/>
                <a:sym typeface="Arial"/>
              </a:rPr>
              <a:t>Baoxiang</a:t>
            </a:r>
            <a:r>
              <a:rPr lang="en-IN" sz="1050" b="1" i="1" dirty="0">
                <a:solidFill>
                  <a:srgbClr val="111111"/>
                </a:solidFill>
                <a:latin typeface="Arial"/>
                <a:ea typeface="Arial"/>
                <a:cs typeface="Arial"/>
                <a:sym typeface="Arial"/>
              </a:rPr>
              <a:t> Wang, </a:t>
            </a:r>
            <a:r>
              <a:rPr lang="en-IN" sz="1050" b="1" i="1" dirty="0" err="1">
                <a:solidFill>
                  <a:srgbClr val="111111"/>
                </a:solidFill>
                <a:latin typeface="Arial"/>
                <a:ea typeface="Arial"/>
                <a:cs typeface="Arial"/>
                <a:sym typeface="Arial"/>
              </a:rPr>
              <a:t>Shengyu</a:t>
            </a:r>
            <a:r>
              <a:rPr lang="en-IN" sz="1050" b="1" i="1" dirty="0">
                <a:solidFill>
                  <a:srgbClr val="111111"/>
                </a:solidFill>
                <a:latin typeface="Arial"/>
                <a:ea typeface="Arial"/>
                <a:cs typeface="Arial"/>
                <a:sym typeface="Arial"/>
              </a:rPr>
              <a:t> Zhang, Wei Chen ; Proceedings of The 33rd International Conference on Machine Learning, PMLR 48:1245-1253, 2016</a:t>
            </a:r>
            <a:endParaRPr sz="2200" dirty="0">
              <a:solidFill>
                <a:srgbClr val="111111"/>
              </a:solidFill>
              <a:highlight>
                <a:srgbClr val="FDFDFD"/>
              </a:highlight>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BC93DC92-9F37-4B99-A2F8-5C8CE17B811B}"/>
              </a:ext>
            </a:extLst>
          </p:cNvPr>
          <p:cNvSpPr txBox="1"/>
          <p:nvPr/>
        </p:nvSpPr>
        <p:spPr>
          <a:xfrm>
            <a:off x="838380" y="3192420"/>
            <a:ext cx="10515240" cy="473160"/>
          </a:xfrm>
          <a:prstGeom prst="rect">
            <a:avLst/>
          </a:prstGeom>
          <a:noFill/>
          <a:ln>
            <a:noFill/>
          </a:ln>
        </p:spPr>
        <p:txBody>
          <a:bodyPr lIns="0" tIns="0" rIns="0" bIns="0" anchor="ctr"/>
          <a:lstStyle/>
          <a:p>
            <a:pPr algn="ctr"/>
            <a:r>
              <a:rPr lang="en-US" sz="4400" b="1" strike="noStrike" spc="-1" dirty="0">
                <a:solidFill>
                  <a:srgbClr val="000000"/>
                </a:solidFill>
                <a:latin typeface="Calibri"/>
              </a:rPr>
              <a:t> COST AWARE CASCADING BANDIT</a:t>
            </a:r>
          </a:p>
        </p:txBody>
      </p:sp>
    </p:spTree>
    <p:extLst>
      <p:ext uri="{BB962C8B-B14F-4D97-AF65-F5344CB8AC3E}">
        <p14:creationId xmlns:p14="http://schemas.microsoft.com/office/powerpoint/2010/main" val="5435317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14400"/>
            <a:ext cx="10515240" cy="533400"/>
          </a:xfrm>
        </p:spPr>
        <p:txBody>
          <a:bodyPr/>
          <a:lstStyle/>
          <a:p>
            <a:pPr algn="ctr"/>
            <a:r>
              <a:rPr lang="en-US" sz="3200" dirty="0"/>
              <a:t>Abstract</a:t>
            </a:r>
          </a:p>
        </p:txBody>
      </p:sp>
      <p:sp>
        <p:nvSpPr>
          <p:cNvPr id="3" name="Subtitle 2"/>
          <p:cNvSpPr>
            <a:spLocks noGrp="1"/>
          </p:cNvSpPr>
          <p:nvPr>
            <p:ph type="subTitle"/>
          </p:nvPr>
        </p:nvSpPr>
        <p:spPr>
          <a:xfrm>
            <a:off x="457200" y="1447800"/>
            <a:ext cx="11506200" cy="4350960"/>
          </a:xfrm>
        </p:spPr>
        <p:txBody>
          <a:bodyPr/>
          <a:lstStyle/>
          <a:p>
            <a:pPr>
              <a:buFont typeface="Arial" pitchFamily="34" charset="0"/>
              <a:buChar char="•"/>
            </a:pPr>
            <a:r>
              <a:rPr lang="en-IN" sz="2800" dirty="0"/>
              <a:t>We propose a cost-aware cascading</a:t>
            </a:r>
          </a:p>
          <a:p>
            <a:r>
              <a:rPr lang="en-US" sz="2800" dirty="0"/>
              <a:t>bandits model by  considering the </a:t>
            </a:r>
            <a:r>
              <a:rPr lang="en-IN" sz="2800" dirty="0"/>
              <a:t>random cost of pulling arms. </a:t>
            </a:r>
          </a:p>
          <a:p>
            <a:endParaRPr lang="en-IN" sz="2800" dirty="0"/>
          </a:p>
          <a:p>
            <a:pPr>
              <a:buFont typeface="Arial" pitchFamily="34" charset="0"/>
              <a:buChar char="•"/>
            </a:pPr>
            <a:r>
              <a:rPr lang="en-US" sz="2800" dirty="0"/>
              <a:t>In each step, the </a:t>
            </a:r>
            <a:r>
              <a:rPr lang="en-IN" sz="2800" dirty="0"/>
              <a:t>learning agent chooses an ordered list of items and</a:t>
            </a:r>
          </a:p>
          <a:p>
            <a:r>
              <a:rPr lang="en-IN" sz="2800" dirty="0"/>
              <a:t>examines them sequentially, until certain stopping condition is satisfied. </a:t>
            </a:r>
          </a:p>
          <a:p>
            <a:endParaRPr lang="en-IN" sz="2800" dirty="0"/>
          </a:p>
          <a:p>
            <a:pPr>
              <a:buFont typeface="Arial" pitchFamily="34" charset="0"/>
              <a:buChar char="•"/>
            </a:pPr>
            <a:r>
              <a:rPr lang="en-IN" sz="2800" dirty="0"/>
              <a:t>Our objective is then to maximize the expected net reward in each step, i.e., the reward obtained in each step minus the total cost incurred</a:t>
            </a:r>
          </a:p>
          <a:p>
            <a:r>
              <a:rPr lang="en-IN" sz="2800" dirty="0"/>
              <a:t>in examining the items, by deciding the ordered</a:t>
            </a:r>
          </a:p>
          <a:p>
            <a:r>
              <a:rPr lang="en-IN" sz="2800" dirty="0"/>
              <a:t>list of items, as well as when to stop examination.</a:t>
            </a:r>
            <a:endParaRPr lang="en-US" sz="2800" dirty="0"/>
          </a:p>
        </p:txBody>
      </p:sp>
      <p:sp>
        <p:nvSpPr>
          <p:cNvPr id="5" name="TextBox 4"/>
          <p:cNvSpPr txBox="1"/>
          <p:nvPr/>
        </p:nvSpPr>
        <p:spPr>
          <a:xfrm>
            <a:off x="381000" y="5867400"/>
            <a:ext cx="11582400" cy="1169551"/>
          </a:xfrm>
          <a:prstGeom prst="rect">
            <a:avLst/>
          </a:prstGeom>
          <a:noFill/>
        </p:spPr>
        <p:txBody>
          <a:bodyPr wrap="square" rtlCol="0">
            <a:spAutoFit/>
          </a:bodyPr>
          <a:lstStyle/>
          <a:p>
            <a:r>
              <a:rPr lang="en-IN" b="1" i="1" dirty="0"/>
              <a:t>Reference - Cost-aware Cascading Bandits</a:t>
            </a:r>
          </a:p>
          <a:p>
            <a:r>
              <a:rPr lang="en-IN" b="1" i="1" dirty="0" err="1">
                <a:hlinkClick r:id="rId2"/>
              </a:rPr>
              <a:t>Ruida</a:t>
            </a:r>
            <a:r>
              <a:rPr lang="en-IN" b="1" i="1" dirty="0">
                <a:hlinkClick r:id="rId2"/>
              </a:rPr>
              <a:t> Zhou</a:t>
            </a:r>
            <a:r>
              <a:rPr lang="en-IN" b="1" i="1" dirty="0"/>
              <a:t>, </a:t>
            </a:r>
            <a:r>
              <a:rPr lang="en-IN" b="1" i="1" dirty="0">
                <a:hlinkClick r:id="rId3"/>
              </a:rPr>
              <a:t>Chao </a:t>
            </a:r>
            <a:r>
              <a:rPr lang="en-IN" b="1" i="1" dirty="0" err="1">
                <a:hlinkClick r:id="rId3"/>
              </a:rPr>
              <a:t>Gan</a:t>
            </a:r>
            <a:r>
              <a:rPr lang="en-IN" b="1" i="1" dirty="0"/>
              <a:t>, </a:t>
            </a:r>
            <a:r>
              <a:rPr lang="en-IN" b="1" i="1" dirty="0">
                <a:hlinkClick r:id="rId4"/>
              </a:rPr>
              <a:t>Cong </a:t>
            </a:r>
            <a:r>
              <a:rPr lang="en-IN" b="1" i="1" dirty="0" err="1">
                <a:hlinkClick r:id="rId4"/>
              </a:rPr>
              <a:t>Shen</a:t>
            </a:r>
            <a:endParaRPr lang="en-IN" b="1" i="1" dirty="0"/>
          </a:p>
          <a:p>
            <a:r>
              <a:rPr lang="en-IN" b="1" i="1" dirty="0"/>
              <a:t>Published in IJCAI 2018</a:t>
            </a:r>
          </a:p>
          <a:p>
            <a:r>
              <a:rPr lang="en-IN" b="1" i="1" dirty="0"/>
              <a:t>DOI:</a:t>
            </a:r>
            <a:r>
              <a:rPr lang="en-IN" b="1" i="1" dirty="0">
                <a:hlinkClick r:id="rId5"/>
              </a:rPr>
              <a:t>10.24963/ijcai.2018/448</a:t>
            </a:r>
            <a:endParaRPr lang="en-IN" b="1" i="1" dirty="0"/>
          </a:p>
          <a:p>
            <a:endParaRPr lang="en-US" b="1" i="1" dirty="0"/>
          </a:p>
        </p:txBody>
      </p:sp>
    </p:spTree>
    <p:extLst>
      <p:ext uri="{BB962C8B-B14F-4D97-AF65-F5344CB8AC3E}">
        <p14:creationId xmlns:p14="http://schemas.microsoft.com/office/powerpoint/2010/main" val="20573682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Shape 1"/>
          <p:cNvSpPr txBox="1"/>
          <p:nvPr/>
        </p:nvSpPr>
        <p:spPr>
          <a:xfrm>
            <a:off x="609600" y="990600"/>
            <a:ext cx="10515240" cy="547200"/>
          </a:xfrm>
          <a:prstGeom prst="rect">
            <a:avLst/>
          </a:prstGeom>
          <a:noFill/>
          <a:ln>
            <a:noFill/>
          </a:ln>
        </p:spPr>
        <p:txBody>
          <a:bodyPr lIns="0" tIns="0" rIns="0" bIns="0" anchor="ctr"/>
          <a:lstStyle/>
          <a:p>
            <a:pPr algn="ctr"/>
            <a:r>
              <a:rPr lang="en-US" sz="3200" strike="noStrike" spc="-1" dirty="0">
                <a:solidFill>
                  <a:srgbClr val="000000"/>
                </a:solidFill>
                <a:latin typeface="Calibri"/>
              </a:rPr>
              <a:t>Introduction</a:t>
            </a:r>
            <a:r>
              <a:rPr lang="en-US" sz="2400" b="1" strike="noStrike" spc="-1" dirty="0">
                <a:solidFill>
                  <a:srgbClr val="000000"/>
                </a:solidFill>
                <a:latin typeface="Calibri"/>
              </a:rPr>
              <a:t> </a:t>
            </a:r>
          </a:p>
        </p:txBody>
      </p:sp>
      <p:sp>
        <p:nvSpPr>
          <p:cNvPr id="5" name="TextBox 4"/>
          <p:cNvSpPr txBox="1"/>
          <p:nvPr/>
        </p:nvSpPr>
        <p:spPr>
          <a:xfrm>
            <a:off x="533400" y="1828800"/>
            <a:ext cx="11201400" cy="3785652"/>
          </a:xfrm>
          <a:prstGeom prst="rect">
            <a:avLst/>
          </a:prstGeom>
          <a:noFill/>
        </p:spPr>
        <p:txBody>
          <a:bodyPr wrap="square" rtlCol="0">
            <a:spAutoFit/>
          </a:bodyPr>
          <a:lstStyle/>
          <a:p>
            <a:pPr>
              <a:buFont typeface="Arial" pitchFamily="34" charset="0"/>
              <a:buChar char="•"/>
            </a:pPr>
            <a:r>
              <a:rPr lang="en-US" sz="2400" spc="-1" dirty="0"/>
              <a:t>In this paper, we introduce a new cost-aware cascading bandits (CCB) model. We consider a set of K items (arms) denoted as [K] = {1, 2, . . . , K}. </a:t>
            </a:r>
          </a:p>
          <a:p>
            <a:pPr>
              <a:buFont typeface="Arial" pitchFamily="34" charset="0"/>
              <a:buChar char="•"/>
            </a:pPr>
            <a:r>
              <a:rPr lang="en-US" sz="2400" spc="-1" dirty="0"/>
              <a:t>Each item </a:t>
            </a:r>
            <a:r>
              <a:rPr lang="en-US" sz="2400" spc="-1" dirty="0" err="1"/>
              <a:t>i</a:t>
            </a:r>
            <a:r>
              <a:rPr lang="en-US" sz="2400" spc="-1" dirty="0"/>
              <a:t> ∈ [K] has two possible states 0 and 1, which evolve according to an independent and identically distributed (</a:t>
            </a:r>
            <a:r>
              <a:rPr lang="en-US" sz="2400" spc="-1" dirty="0" err="1"/>
              <a:t>i.i.d</a:t>
            </a:r>
            <a:r>
              <a:rPr lang="en-US" sz="2400" spc="-1" dirty="0"/>
              <a:t>.) Bernoulli random variable. </a:t>
            </a:r>
          </a:p>
          <a:p>
            <a:pPr>
              <a:buFont typeface="Arial" pitchFamily="34" charset="0"/>
              <a:buChar char="•"/>
            </a:pPr>
            <a:r>
              <a:rPr lang="en-US" sz="2400" spc="-1" dirty="0"/>
              <a:t>The learning agent chooses an ordered list of items in each step and examines them sequentially until certain stopping condition is met. </a:t>
            </a:r>
          </a:p>
          <a:p>
            <a:pPr>
              <a:buFont typeface="Arial" pitchFamily="34" charset="0"/>
              <a:buChar char="•"/>
            </a:pPr>
            <a:r>
              <a:rPr lang="en-US" sz="2400" spc="-1" dirty="0"/>
              <a:t>The reward that the learning agent receives in a step equals one if one of the examined items in that step has state 1; Otherwise, it equals zero. We associate a random cost for examining each item.</a:t>
            </a:r>
          </a:p>
          <a:p>
            <a:endParaRPr lang="en-US" sz="2400" dirty="0"/>
          </a:p>
        </p:txBody>
      </p:sp>
    </p:spTree>
    <p:extLst>
      <p:ext uri="{BB962C8B-B14F-4D97-AF65-F5344CB8AC3E}">
        <p14:creationId xmlns:p14="http://schemas.microsoft.com/office/powerpoint/2010/main" val="380342983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838080" y="365040"/>
            <a:ext cx="10515240" cy="1325160"/>
          </a:xfrm>
          <a:prstGeom prst="rect">
            <a:avLst/>
          </a:prstGeom>
          <a:noFill/>
          <a:ln>
            <a:noFill/>
          </a:ln>
        </p:spPr>
        <p:txBody>
          <a:bodyPr lIns="0" tIns="0" rIns="0" bIns="0" anchor="ctr"/>
          <a:lstStyle/>
          <a:p>
            <a:pPr algn="ctr"/>
            <a:r>
              <a:rPr lang="en-US" sz="4000" b="1" strike="noStrike" spc="-1" dirty="0">
                <a:solidFill>
                  <a:srgbClr val="000000"/>
                </a:solidFill>
                <a:latin typeface="Calibri"/>
              </a:rPr>
              <a:t>Setting up the problem</a:t>
            </a:r>
          </a:p>
        </p:txBody>
      </p:sp>
      <p:sp>
        <p:nvSpPr>
          <p:cNvPr id="118" name="TextShape 2"/>
          <p:cNvSpPr txBox="1"/>
          <p:nvPr/>
        </p:nvSpPr>
        <p:spPr>
          <a:xfrm>
            <a:off x="838080" y="1645920"/>
            <a:ext cx="10317600" cy="4663440"/>
          </a:xfrm>
          <a:prstGeom prst="rect">
            <a:avLst/>
          </a:prstGeom>
          <a:noFill/>
          <a:ln>
            <a:noFill/>
          </a:ln>
        </p:spPr>
        <p:txBody>
          <a:bodyPr lIns="90000" tIns="45000" rIns="90000" bIns="45000"/>
          <a:lstStyle/>
          <a:p>
            <a:pPr>
              <a:buFont typeface="Arial" pitchFamily="34" charset="0"/>
              <a:buChar char="•"/>
            </a:pPr>
            <a:r>
              <a:rPr lang="en-US" sz="2400" b="0" strike="noStrike" spc="-1" dirty="0">
                <a:latin typeface="Arial"/>
              </a:rPr>
              <a:t>In step t, the learning agent chooses an ordered list of arms</a:t>
            </a:r>
          </a:p>
          <a:p>
            <a:r>
              <a:rPr lang="en-US" sz="2400" b="0" strike="noStrike" spc="-1" dirty="0">
                <a:latin typeface="Arial"/>
              </a:rPr>
              <a:t>from [K] and pull the arms sequentially. Once an arm is</a:t>
            </a:r>
          </a:p>
          <a:p>
            <a:r>
              <a:rPr lang="en-US" sz="2400" b="0" strike="noStrike" spc="-1" dirty="0">
                <a:latin typeface="Arial"/>
              </a:rPr>
              <a:t>pulled, its state and the pulling cost are revealed instantly.</a:t>
            </a:r>
          </a:p>
          <a:p>
            <a:pPr>
              <a:buFont typeface="Arial" pitchFamily="34" charset="0"/>
              <a:buChar char="•"/>
            </a:pPr>
            <a:r>
              <a:rPr lang="en-US" sz="2400" b="0" strike="noStrike" spc="-1" dirty="0">
                <a:latin typeface="Arial"/>
              </a:rPr>
              <a:t>Denote the ordered list as I t := {I t (1), I t (2), . . . , I t (|I t |)},</a:t>
            </a:r>
          </a:p>
          <a:p>
            <a:r>
              <a:rPr lang="en-US" sz="2400" b="0" strike="noStrike" spc="-1" dirty="0">
                <a:latin typeface="Arial"/>
              </a:rPr>
              <a:t>where I t (</a:t>
            </a:r>
            <a:r>
              <a:rPr lang="en-US" sz="2400" b="0" strike="noStrike" spc="-1" dirty="0" err="1">
                <a:latin typeface="Arial"/>
              </a:rPr>
              <a:t>i</a:t>
            </a:r>
            <a:r>
              <a:rPr lang="en-US" sz="2400" b="0" strike="noStrike" spc="-1" dirty="0">
                <a:latin typeface="Arial"/>
              </a:rPr>
              <a:t>) is the </a:t>
            </a:r>
            <a:r>
              <a:rPr lang="en-US" sz="2400" b="0" strike="noStrike" spc="-1" dirty="0" err="1">
                <a:latin typeface="Arial"/>
              </a:rPr>
              <a:t>ith</a:t>
            </a:r>
            <a:r>
              <a:rPr lang="en-US" sz="2400" b="0" strike="noStrike" spc="-1" dirty="0">
                <a:latin typeface="Arial"/>
              </a:rPr>
              <a:t> arm to be pulled, and |I t | is the cardinal-</a:t>
            </a:r>
          </a:p>
          <a:p>
            <a:r>
              <a:rPr lang="en-US" sz="2400" b="0" strike="noStrike" spc="-1" dirty="0" err="1">
                <a:latin typeface="Arial"/>
              </a:rPr>
              <a:t>ity</a:t>
            </a:r>
            <a:r>
              <a:rPr lang="en-US" sz="2400" b="0" strike="noStrike" spc="-1" dirty="0">
                <a:latin typeface="Arial"/>
              </a:rPr>
              <a:t> of I t .</a:t>
            </a:r>
            <a:endParaRPr lang="en-US" sz="2400" spc="-1" dirty="0">
              <a:latin typeface="Arial"/>
            </a:endParaRPr>
          </a:p>
          <a:p>
            <a:pPr>
              <a:buFont typeface="Arial" pitchFamily="34" charset="0"/>
              <a:buChar char="•"/>
            </a:pPr>
            <a:r>
              <a:rPr lang="en-US" sz="2400" b="0" strike="noStrike" spc="-1" dirty="0">
                <a:latin typeface="Arial"/>
              </a:rPr>
              <a:t>Denote I  ̃ t as the list of arms that have been actually</a:t>
            </a:r>
          </a:p>
          <a:p>
            <a:r>
              <a:rPr lang="en-US" sz="2400" b="0" strike="noStrike" spc="-1" dirty="0">
                <a:latin typeface="Arial"/>
              </a:rPr>
              <a:t>pulled in step t. The learning agent gets reward one if one of the arms that have been examined in step t has state 1; Otherwise, it equals zero.</a:t>
            </a:r>
          </a:p>
        </p:txBody>
      </p:sp>
    </p:spTree>
    <p:extLst>
      <p:ext uri="{BB962C8B-B14F-4D97-AF65-F5344CB8AC3E}">
        <p14:creationId xmlns:p14="http://schemas.microsoft.com/office/powerpoint/2010/main" val="152393223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838200" y="152400"/>
            <a:ext cx="10515240" cy="854160"/>
          </a:xfrm>
          <a:prstGeom prst="rect">
            <a:avLst/>
          </a:prstGeom>
          <a:noFill/>
          <a:ln>
            <a:noFill/>
          </a:ln>
        </p:spPr>
        <p:txBody>
          <a:bodyPr lIns="0" tIns="0" rIns="0" bIns="0" anchor="ctr"/>
          <a:lstStyle/>
          <a:p>
            <a:pPr algn="ctr"/>
            <a:r>
              <a:rPr lang="en-US" sz="2800" b="1" strike="noStrike" spc="-1" dirty="0">
                <a:solidFill>
                  <a:srgbClr val="000000"/>
                </a:solidFill>
                <a:latin typeface="Calibri"/>
              </a:rPr>
              <a:t>Online Policy and Algorithm</a:t>
            </a:r>
          </a:p>
        </p:txBody>
      </p:sp>
      <p:sp>
        <p:nvSpPr>
          <p:cNvPr id="120" name="TextShape 2"/>
          <p:cNvSpPr txBox="1"/>
          <p:nvPr/>
        </p:nvSpPr>
        <p:spPr>
          <a:xfrm>
            <a:off x="685800" y="1143000"/>
            <a:ext cx="10668000" cy="4634400"/>
          </a:xfrm>
          <a:prstGeom prst="rect">
            <a:avLst/>
          </a:prstGeom>
          <a:noFill/>
          <a:ln>
            <a:noFill/>
          </a:ln>
        </p:spPr>
        <p:txBody>
          <a:bodyPr lIns="90000" tIns="45000" rIns="90000" bIns="45000"/>
          <a:lstStyle/>
          <a:p>
            <a:pPr>
              <a:buFont typeface="Arial" pitchFamily="34" charset="0"/>
              <a:buChar char="•"/>
            </a:pPr>
            <a:r>
              <a:rPr lang="en-US" sz="2400" b="0" strike="noStrike" spc="-1" dirty="0">
                <a:latin typeface="Arial"/>
              </a:rPr>
              <a:t>The net reward structure in our setting is complex. One difficulty is that the</a:t>
            </a:r>
          </a:p>
          <a:p>
            <a:r>
              <a:rPr lang="en-US" sz="2400" b="0" strike="noStrike" spc="-1" dirty="0">
                <a:latin typeface="Arial"/>
              </a:rPr>
              <a:t>learner has to rank θ </a:t>
            </a:r>
            <a:r>
              <a:rPr lang="en-US" sz="2400" b="0" strike="noStrike" spc="-1" dirty="0" err="1">
                <a:latin typeface="Arial"/>
              </a:rPr>
              <a:t>i</a:t>
            </a:r>
            <a:r>
              <a:rPr lang="en-US" sz="2400" b="0" strike="noStrike" spc="-1" dirty="0">
                <a:latin typeface="Arial"/>
              </a:rPr>
              <a:t> /c </a:t>
            </a:r>
            <a:r>
              <a:rPr lang="en-US" sz="2400" b="0" strike="noStrike" spc="-1" dirty="0" err="1">
                <a:latin typeface="Arial"/>
              </a:rPr>
              <a:t>i</a:t>
            </a:r>
            <a:r>
              <a:rPr lang="en-US" sz="2400" b="0" strike="noStrike" spc="-1" dirty="0">
                <a:latin typeface="Arial"/>
              </a:rPr>
              <a:t> and compare it with threshold 1 for Exploitation.</a:t>
            </a:r>
          </a:p>
          <a:p>
            <a:pPr>
              <a:buFont typeface="Arial" pitchFamily="34" charset="0"/>
              <a:buChar char="•"/>
            </a:pPr>
            <a:r>
              <a:rPr lang="en-US" sz="2400" b="0" strike="noStrike" spc="-1" dirty="0">
                <a:latin typeface="Arial"/>
              </a:rPr>
              <a:t> We use an UCB-type indexing policy to rank the arms. The costs are assumed to be random but the learning agent has no knowledge of their distributions.</a:t>
            </a:r>
          </a:p>
          <a:p>
            <a:pPr>
              <a:buFont typeface="Arial" pitchFamily="34" charset="0"/>
              <a:buChar char="•"/>
            </a:pPr>
            <a:r>
              <a:rPr lang="en-US" sz="2400" b="0" strike="noStrike" spc="-1" dirty="0">
                <a:latin typeface="Arial"/>
              </a:rPr>
              <a:t>We use N </a:t>
            </a:r>
            <a:r>
              <a:rPr lang="en-US" sz="2400" b="0" strike="noStrike" spc="-1" dirty="0" err="1">
                <a:latin typeface="Arial"/>
              </a:rPr>
              <a:t>i,t</a:t>
            </a:r>
            <a:r>
              <a:rPr lang="en-US" sz="2400" b="0" strike="noStrike" spc="-1" dirty="0">
                <a:latin typeface="Arial"/>
              </a:rPr>
              <a:t> to track the number of steps that arm </a:t>
            </a:r>
            <a:r>
              <a:rPr lang="en-US" sz="2400" b="0" strike="noStrike" spc="-1" dirty="0" err="1">
                <a:latin typeface="Arial"/>
              </a:rPr>
              <a:t>i</a:t>
            </a:r>
            <a:r>
              <a:rPr lang="en-US" sz="2400" b="0" strike="noStrike" spc="-1" dirty="0">
                <a:latin typeface="Arial"/>
              </a:rPr>
              <a:t> has been pulled up to step </a:t>
            </a:r>
            <a:r>
              <a:rPr lang="en-US" sz="2400" b="0" strike="noStrike" spc="-1" dirty="0" err="1">
                <a:latin typeface="Arial"/>
              </a:rPr>
              <a:t>i</a:t>
            </a:r>
            <a:r>
              <a:rPr lang="en-US" sz="2400" b="0" strike="noStrike" spc="-1" dirty="0">
                <a:latin typeface="Arial"/>
              </a:rPr>
              <a:t>, and θ̂ </a:t>
            </a:r>
            <a:r>
              <a:rPr lang="en-US" sz="2400" b="0" strike="noStrike" spc="-1" dirty="0" err="1">
                <a:latin typeface="Arial"/>
              </a:rPr>
              <a:t>i,t</a:t>
            </a:r>
            <a:r>
              <a:rPr lang="en-US" sz="2400" b="0" strike="noStrike" spc="-1" dirty="0">
                <a:latin typeface="Arial"/>
              </a:rPr>
              <a:t> , ĉ </a:t>
            </a:r>
            <a:r>
              <a:rPr lang="en-US" sz="2400" b="0" strike="noStrike" spc="-1" dirty="0" err="1">
                <a:latin typeface="Arial"/>
              </a:rPr>
              <a:t>i,t</a:t>
            </a:r>
            <a:r>
              <a:rPr lang="en-US" sz="2400" b="0" strike="noStrike" spc="-1" dirty="0">
                <a:latin typeface="Arial"/>
              </a:rPr>
              <a:t> to denote the sample average of θ </a:t>
            </a:r>
            <a:r>
              <a:rPr lang="en-US" sz="2400" b="0" strike="noStrike" spc="-1" dirty="0" err="1">
                <a:latin typeface="Arial"/>
              </a:rPr>
              <a:t>i</a:t>
            </a:r>
            <a:r>
              <a:rPr lang="en-US" sz="2400" b="0" strike="noStrike" spc="-1" dirty="0">
                <a:latin typeface="Arial"/>
              </a:rPr>
              <a:t> and c </a:t>
            </a:r>
            <a:r>
              <a:rPr lang="en-US" sz="2400" b="0" strike="noStrike" spc="-1" dirty="0" err="1">
                <a:latin typeface="Arial"/>
              </a:rPr>
              <a:t>i</a:t>
            </a:r>
            <a:r>
              <a:rPr lang="en-US" sz="2400" b="0" strike="noStrike" spc="-1" dirty="0">
                <a:latin typeface="Arial"/>
              </a:rPr>
              <a:t> at step t, respectively. </a:t>
            </a:r>
          </a:p>
          <a:p>
            <a:pPr>
              <a:buFont typeface="Arial" pitchFamily="34" charset="0"/>
              <a:buChar char="•"/>
            </a:pPr>
            <a:r>
              <a:rPr lang="en-US" sz="2400" b="0" strike="noStrike" spc="-1" dirty="0">
                <a:latin typeface="Arial"/>
              </a:rPr>
              <a:t>The UCB padding term on the state and cost of arm </a:t>
            </a:r>
            <a:r>
              <a:rPr lang="en-US" sz="2400" b="0" strike="noStrike" spc="-1" dirty="0" err="1">
                <a:latin typeface="Arial"/>
              </a:rPr>
              <a:t>i</a:t>
            </a:r>
            <a:r>
              <a:rPr lang="en-US" sz="2400" b="0" strike="noStrike" spc="-1" dirty="0">
                <a:latin typeface="Arial"/>
              </a:rPr>
              <a:t> at step t is</a:t>
            </a:r>
          </a:p>
          <a:p>
            <a:r>
              <a:rPr lang="en-US" sz="2400" b="0" strike="noStrike" spc="-1" dirty="0">
                <a:latin typeface="Arial"/>
              </a:rPr>
              <a:t> where α is a positive constant no less than 1.5.</a:t>
            </a:r>
          </a:p>
          <a:p>
            <a:pPr>
              <a:buFont typeface="Arial" pitchFamily="34" charset="0"/>
              <a:buChar char="•"/>
            </a:pPr>
            <a:r>
              <a:rPr lang="en-US" sz="2400" b="0" strike="noStrike" spc="-1" dirty="0">
                <a:latin typeface="Arial"/>
              </a:rPr>
              <a:t>CC-UCB adopts the OFU principle to construct an upper bound of the ratio </a:t>
            </a:r>
            <a:r>
              <a:rPr lang="en-US" sz="2400" b="0" strike="noStrike" spc="-1" dirty="0" err="1">
                <a:latin typeface="Arial"/>
              </a:rPr>
              <a:t>θi</a:t>
            </a:r>
            <a:r>
              <a:rPr lang="en-US" sz="2400" b="0" strike="noStrike" spc="-1" dirty="0">
                <a:latin typeface="Arial"/>
              </a:rPr>
              <a:t>/</a:t>
            </a:r>
            <a:r>
              <a:rPr lang="en-US" sz="2400" b="0" strike="noStrike" spc="-1" dirty="0" err="1">
                <a:latin typeface="Arial"/>
              </a:rPr>
              <a:t>ci</a:t>
            </a:r>
            <a:r>
              <a:rPr lang="en-US" sz="2400" b="0" strike="noStrike" spc="-1" dirty="0">
                <a:latin typeface="Arial"/>
              </a:rPr>
              <a:t> .</a:t>
            </a:r>
          </a:p>
          <a:p>
            <a:r>
              <a:rPr lang="en-US" sz="2400" b="0" strike="noStrike" spc="-1" dirty="0">
                <a:latin typeface="Arial"/>
              </a:rPr>
              <a:t>we have to deal with two types of regret: the regret caused by pulling “bad” arms</a:t>
            </a:r>
          </a:p>
          <a:p>
            <a:r>
              <a:rPr lang="en-US" sz="2400" b="0" strike="noStrike" spc="-1" dirty="0">
                <a:latin typeface="Arial"/>
              </a:rPr>
              <a:t>(θ </a:t>
            </a:r>
            <a:r>
              <a:rPr lang="en-US" sz="2400" b="0" strike="noStrike" spc="-1" dirty="0" err="1">
                <a:latin typeface="Arial"/>
              </a:rPr>
              <a:t>i</a:t>
            </a:r>
            <a:r>
              <a:rPr lang="en-US" sz="2400" b="0" strike="noStrike" spc="-1" dirty="0">
                <a:latin typeface="Arial"/>
              </a:rPr>
              <a:t> &lt; c </a:t>
            </a:r>
            <a:r>
              <a:rPr lang="en-US" sz="2400" b="0" strike="noStrike" spc="-1" dirty="0" err="1">
                <a:latin typeface="Arial"/>
              </a:rPr>
              <a:t>i</a:t>
            </a:r>
            <a:r>
              <a:rPr lang="en-US" sz="2400" b="0" strike="noStrike" spc="-1" dirty="0">
                <a:latin typeface="Arial"/>
              </a:rPr>
              <a:t> ); and that caused by pulling “good” arms in a wrong order.</a:t>
            </a:r>
          </a:p>
        </p:txBody>
      </p:sp>
      <p:pic>
        <p:nvPicPr>
          <p:cNvPr id="1026" name="Picture 2" descr="W:\Sem 4\IE613\Project\cost_aw.PNG"/>
          <p:cNvPicPr>
            <a:picLocks noChangeAspect="1" noChangeArrowheads="1"/>
          </p:cNvPicPr>
          <p:nvPr/>
        </p:nvPicPr>
        <p:blipFill>
          <a:blip r:embed="rId2" cstate="print"/>
          <a:srcRect/>
          <a:stretch>
            <a:fillRect/>
          </a:stretch>
        </p:blipFill>
        <p:spPr bwMode="auto">
          <a:xfrm>
            <a:off x="9601200" y="4038600"/>
            <a:ext cx="1628775" cy="457200"/>
          </a:xfrm>
          <a:prstGeom prst="rect">
            <a:avLst/>
          </a:prstGeom>
          <a:noFill/>
        </p:spPr>
      </p:pic>
    </p:spTree>
    <p:extLst>
      <p:ext uri="{BB962C8B-B14F-4D97-AF65-F5344CB8AC3E}">
        <p14:creationId xmlns:p14="http://schemas.microsoft.com/office/powerpoint/2010/main" val="361526683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762000" y="0"/>
            <a:ext cx="10515240" cy="775800"/>
          </a:xfrm>
          <a:prstGeom prst="rect">
            <a:avLst/>
          </a:prstGeom>
          <a:noFill/>
          <a:ln>
            <a:noFill/>
          </a:ln>
        </p:spPr>
        <p:txBody>
          <a:bodyPr anchor="ctr"/>
          <a:lstStyle/>
          <a:p>
            <a:pPr>
              <a:lnSpc>
                <a:spcPct val="90000"/>
              </a:lnSpc>
            </a:pPr>
            <a:r>
              <a:rPr lang="en-US" sz="3600" b="0" strike="noStrike" spc="-1" dirty="0">
                <a:solidFill>
                  <a:srgbClr val="000000"/>
                </a:solidFill>
                <a:latin typeface="Calibri Light"/>
              </a:rPr>
              <a:t>              </a:t>
            </a:r>
            <a:r>
              <a:rPr lang="en-US" sz="3600" b="0" strike="noStrike" spc="-1" dirty="0" err="1">
                <a:solidFill>
                  <a:srgbClr val="000000"/>
                </a:solidFill>
                <a:latin typeface="Calibri Light"/>
              </a:rPr>
              <a:t>Psuedo</a:t>
            </a:r>
            <a:r>
              <a:rPr lang="en-US" sz="3600" b="0" strike="noStrike" spc="-1" dirty="0">
                <a:solidFill>
                  <a:srgbClr val="000000"/>
                </a:solidFill>
                <a:latin typeface="Calibri Light"/>
              </a:rPr>
              <a:t> Code for Cost-Aware Cascading Bandit</a:t>
            </a:r>
            <a:endParaRPr lang="en-US" sz="3600" b="0" strike="noStrike" spc="-1" dirty="0">
              <a:solidFill>
                <a:srgbClr val="000000"/>
              </a:solidFill>
              <a:latin typeface="Calibri"/>
            </a:endParaRPr>
          </a:p>
        </p:txBody>
      </p:sp>
      <p:pic>
        <p:nvPicPr>
          <p:cNvPr id="2051" name="Picture 3" descr="W:\Sem 4\IE613\Project\algo2.PNG"/>
          <p:cNvPicPr>
            <a:picLocks noChangeAspect="1" noChangeArrowheads="1"/>
          </p:cNvPicPr>
          <p:nvPr/>
        </p:nvPicPr>
        <p:blipFill>
          <a:blip r:embed="rId2" cstate="print"/>
          <a:srcRect/>
          <a:stretch>
            <a:fillRect/>
          </a:stretch>
        </p:blipFill>
        <p:spPr bwMode="auto">
          <a:xfrm>
            <a:off x="2057400" y="762000"/>
            <a:ext cx="8229600" cy="5620165"/>
          </a:xfrm>
          <a:prstGeom prst="rect">
            <a:avLst/>
          </a:prstGeom>
          <a:noFill/>
        </p:spPr>
      </p:pic>
    </p:spTree>
    <p:extLst>
      <p:ext uri="{BB962C8B-B14F-4D97-AF65-F5344CB8AC3E}">
        <p14:creationId xmlns:p14="http://schemas.microsoft.com/office/powerpoint/2010/main" val="344158631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838080" y="365040"/>
            <a:ext cx="10515240" cy="1325160"/>
          </a:xfrm>
          <a:prstGeom prst="rect">
            <a:avLst/>
          </a:prstGeom>
          <a:noFill/>
          <a:ln>
            <a:noFill/>
          </a:ln>
        </p:spPr>
        <p:txBody>
          <a:bodyPr lIns="0" tIns="0" rIns="0" bIns="0" anchor="ctr"/>
          <a:lstStyle/>
          <a:p>
            <a:pPr algn="ctr"/>
            <a:r>
              <a:rPr lang="en-US" sz="3600" b="0" strike="noStrike" spc="-1" dirty="0">
                <a:solidFill>
                  <a:srgbClr val="000000"/>
                </a:solidFill>
                <a:latin typeface="Calibri"/>
              </a:rPr>
              <a:t>Simulation Results</a:t>
            </a:r>
          </a:p>
        </p:txBody>
      </p:sp>
      <p:sp>
        <p:nvSpPr>
          <p:cNvPr id="3" name="TextBox 2"/>
          <p:cNvSpPr txBox="1"/>
          <p:nvPr/>
        </p:nvSpPr>
        <p:spPr>
          <a:xfrm>
            <a:off x="457200" y="1600200"/>
            <a:ext cx="11125200" cy="707886"/>
          </a:xfrm>
          <a:prstGeom prst="rect">
            <a:avLst/>
          </a:prstGeom>
          <a:noFill/>
        </p:spPr>
        <p:txBody>
          <a:bodyPr wrap="square" rtlCol="0">
            <a:spAutoFit/>
          </a:bodyPr>
          <a:lstStyle/>
          <a:p>
            <a:r>
              <a:rPr lang="en-IN" sz="2000" dirty="0"/>
              <a:t>The following results are obtained for a 6-arm bandit setting with </a:t>
            </a:r>
            <a:r>
              <a:rPr lang="el-GR" sz="2000" dirty="0"/>
              <a:t>θ</a:t>
            </a:r>
            <a:r>
              <a:rPr lang="en-US" sz="2000" dirty="0"/>
              <a:t> = [0.8, 0.7, 0.6, 0.5, 0.4, 0.3] and </a:t>
            </a:r>
            <a:r>
              <a:rPr lang="en-IN" sz="2000" dirty="0"/>
              <a:t>the mean of the cost, c is varied .</a:t>
            </a:r>
            <a:endParaRPr lang="en-US" sz="2000" dirty="0"/>
          </a:p>
        </p:txBody>
      </p:sp>
      <p:pic>
        <p:nvPicPr>
          <p:cNvPr id="1026" name="Picture 2" descr="W:\Sem 4\IE613\Project\myPlots-20190508T111343Z-001\myPlots\c01k6.png"/>
          <p:cNvPicPr>
            <a:picLocks noChangeAspect="1" noChangeArrowheads="1"/>
          </p:cNvPicPr>
          <p:nvPr/>
        </p:nvPicPr>
        <p:blipFill>
          <a:blip r:embed="rId2" cstate="print"/>
          <a:srcRect/>
          <a:stretch>
            <a:fillRect/>
          </a:stretch>
        </p:blipFill>
        <p:spPr bwMode="auto">
          <a:xfrm>
            <a:off x="152400" y="2667000"/>
            <a:ext cx="4164847" cy="3124200"/>
          </a:xfrm>
          <a:prstGeom prst="rect">
            <a:avLst/>
          </a:prstGeom>
          <a:noFill/>
        </p:spPr>
      </p:pic>
      <p:pic>
        <p:nvPicPr>
          <p:cNvPr id="1027" name="Picture 3" descr="W:\Sem 4\IE613\Project\myPlots-20190508T111343Z-001\myPlots\c03k6.png"/>
          <p:cNvPicPr>
            <a:picLocks noChangeAspect="1" noChangeArrowheads="1"/>
          </p:cNvPicPr>
          <p:nvPr/>
        </p:nvPicPr>
        <p:blipFill>
          <a:blip r:embed="rId3" cstate="print"/>
          <a:srcRect/>
          <a:stretch>
            <a:fillRect/>
          </a:stretch>
        </p:blipFill>
        <p:spPr bwMode="auto">
          <a:xfrm>
            <a:off x="4267200" y="2819400"/>
            <a:ext cx="3941964" cy="2957007"/>
          </a:xfrm>
          <a:prstGeom prst="rect">
            <a:avLst/>
          </a:prstGeom>
          <a:noFill/>
        </p:spPr>
      </p:pic>
      <p:pic>
        <p:nvPicPr>
          <p:cNvPr id="1028" name="Picture 4" descr="W:\Sem 4\IE613\Project\myPlots-20190508T111343Z-001\myPlots\c05k6.png"/>
          <p:cNvPicPr>
            <a:picLocks noChangeAspect="1" noChangeArrowheads="1"/>
          </p:cNvPicPr>
          <p:nvPr/>
        </p:nvPicPr>
        <p:blipFill>
          <a:blip r:embed="rId4" cstate="print"/>
          <a:srcRect/>
          <a:stretch>
            <a:fillRect/>
          </a:stretch>
        </p:blipFill>
        <p:spPr bwMode="auto">
          <a:xfrm>
            <a:off x="8149897" y="2819400"/>
            <a:ext cx="4042103" cy="3032125"/>
          </a:xfrm>
          <a:prstGeom prst="rect">
            <a:avLst/>
          </a:prstGeom>
          <a:noFill/>
        </p:spPr>
      </p:pic>
    </p:spTree>
    <p:extLst>
      <p:ext uri="{BB962C8B-B14F-4D97-AF65-F5344CB8AC3E}">
        <p14:creationId xmlns:p14="http://schemas.microsoft.com/office/powerpoint/2010/main" val="280714862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762000" y="0"/>
            <a:ext cx="10515240" cy="852000"/>
          </a:xfrm>
          <a:prstGeom prst="rect">
            <a:avLst/>
          </a:prstGeom>
          <a:noFill/>
          <a:ln>
            <a:noFill/>
          </a:ln>
        </p:spPr>
        <p:txBody>
          <a:bodyPr lIns="0" tIns="0" rIns="0" bIns="0" anchor="ctr"/>
          <a:lstStyle/>
          <a:p>
            <a:pPr algn="ctr"/>
            <a:r>
              <a:rPr lang="en-US" sz="3600" spc="-1" dirty="0">
                <a:solidFill>
                  <a:srgbClr val="000000"/>
                </a:solidFill>
                <a:latin typeface="Calibri"/>
              </a:rPr>
              <a:t>Simulation Results</a:t>
            </a:r>
          </a:p>
        </p:txBody>
      </p:sp>
      <p:sp>
        <p:nvSpPr>
          <p:cNvPr id="5" name="TextBox 4"/>
          <p:cNvSpPr txBox="1"/>
          <p:nvPr/>
        </p:nvSpPr>
        <p:spPr>
          <a:xfrm>
            <a:off x="457200" y="914400"/>
            <a:ext cx="11125200" cy="707886"/>
          </a:xfrm>
          <a:prstGeom prst="rect">
            <a:avLst/>
          </a:prstGeom>
          <a:noFill/>
        </p:spPr>
        <p:txBody>
          <a:bodyPr wrap="square" rtlCol="0">
            <a:spAutoFit/>
          </a:bodyPr>
          <a:lstStyle/>
          <a:p>
            <a:r>
              <a:rPr lang="en-IN" sz="2000" dirty="0"/>
              <a:t>The following results are obtained for a 12-arm bandit setting with </a:t>
            </a:r>
            <a:r>
              <a:rPr lang="el-GR" sz="2000" dirty="0"/>
              <a:t>θ</a:t>
            </a:r>
            <a:r>
              <a:rPr lang="en-US" sz="2000" dirty="0"/>
              <a:t> = [0.5, 0.5, 0.5, 0.5, 0.5, 0.5, 0.3, 0.3, 0.3, 0.3, 0.3, 0.3] and </a:t>
            </a:r>
            <a:r>
              <a:rPr lang="en-IN" sz="2000" dirty="0"/>
              <a:t>the mean of the cost, c is varied .</a:t>
            </a:r>
            <a:endParaRPr lang="en-US" sz="2000" dirty="0"/>
          </a:p>
        </p:txBody>
      </p:sp>
      <p:pic>
        <p:nvPicPr>
          <p:cNvPr id="2050" name="Picture 2" descr="W:\Sem 4\IE613\Project\myPlots-20190508T111343Z-001\myPlots\c01k12.png"/>
          <p:cNvPicPr>
            <a:picLocks noChangeAspect="1" noChangeArrowheads="1"/>
          </p:cNvPicPr>
          <p:nvPr/>
        </p:nvPicPr>
        <p:blipFill>
          <a:blip r:embed="rId3" cstate="print"/>
          <a:srcRect/>
          <a:stretch>
            <a:fillRect/>
          </a:stretch>
        </p:blipFill>
        <p:spPr bwMode="auto">
          <a:xfrm>
            <a:off x="127018" y="2438400"/>
            <a:ext cx="3840107" cy="2880601"/>
          </a:xfrm>
          <a:prstGeom prst="rect">
            <a:avLst/>
          </a:prstGeom>
          <a:noFill/>
        </p:spPr>
      </p:pic>
      <p:pic>
        <p:nvPicPr>
          <p:cNvPr id="2051" name="Picture 3" descr="W:\Sem 4\IE613\Project\myPlots-20190508T111343Z-001\myPlots\c03k12.png"/>
          <p:cNvPicPr>
            <a:picLocks noChangeAspect="1" noChangeArrowheads="1"/>
          </p:cNvPicPr>
          <p:nvPr/>
        </p:nvPicPr>
        <p:blipFill>
          <a:blip r:embed="rId4" cstate="print"/>
          <a:srcRect/>
          <a:stretch>
            <a:fillRect/>
          </a:stretch>
        </p:blipFill>
        <p:spPr bwMode="auto">
          <a:xfrm>
            <a:off x="4038600" y="2438400"/>
            <a:ext cx="3962400" cy="2972337"/>
          </a:xfrm>
          <a:prstGeom prst="rect">
            <a:avLst/>
          </a:prstGeom>
          <a:noFill/>
        </p:spPr>
      </p:pic>
      <p:pic>
        <p:nvPicPr>
          <p:cNvPr id="2052" name="Picture 4" descr="W:\Sem 4\IE613\Project\myPlots-20190508T111343Z-001\myPlots\c05k12.png"/>
          <p:cNvPicPr>
            <a:picLocks noChangeAspect="1" noChangeArrowheads="1"/>
          </p:cNvPicPr>
          <p:nvPr/>
        </p:nvPicPr>
        <p:blipFill>
          <a:blip r:embed="rId5" cstate="print"/>
          <a:srcRect/>
          <a:stretch>
            <a:fillRect/>
          </a:stretch>
        </p:blipFill>
        <p:spPr bwMode="auto">
          <a:xfrm>
            <a:off x="8229600" y="2438400"/>
            <a:ext cx="3962400" cy="2972337"/>
          </a:xfrm>
          <a:prstGeom prst="rect">
            <a:avLst/>
          </a:prstGeom>
          <a:noFill/>
        </p:spPr>
      </p:pic>
    </p:spTree>
    <p:extLst>
      <p:ext uri="{BB962C8B-B14F-4D97-AF65-F5344CB8AC3E}">
        <p14:creationId xmlns:p14="http://schemas.microsoft.com/office/powerpoint/2010/main" val="12235430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1006200" y="182880"/>
            <a:ext cx="10515240" cy="1325160"/>
          </a:xfrm>
          <a:prstGeom prst="rect">
            <a:avLst/>
          </a:prstGeom>
          <a:noFill/>
          <a:ln>
            <a:noFill/>
          </a:ln>
        </p:spPr>
        <p:txBody>
          <a:bodyPr lIns="0" tIns="0" rIns="0" bIns="0" anchor="ctr"/>
          <a:lstStyle/>
          <a:p>
            <a:pPr algn="ctr"/>
            <a:r>
              <a:rPr lang="en-US" sz="4800" b="0" strike="noStrike" spc="-1" dirty="0">
                <a:solidFill>
                  <a:srgbClr val="000000"/>
                </a:solidFill>
                <a:latin typeface="Calibri"/>
              </a:rPr>
              <a:t>Conclusions</a:t>
            </a:r>
          </a:p>
        </p:txBody>
      </p:sp>
      <p:sp>
        <p:nvSpPr>
          <p:cNvPr id="123" name="TextShape 2"/>
          <p:cNvSpPr txBox="1"/>
          <p:nvPr/>
        </p:nvSpPr>
        <p:spPr>
          <a:xfrm>
            <a:off x="1005840" y="1554480"/>
            <a:ext cx="10500360" cy="3161880"/>
          </a:xfrm>
          <a:prstGeom prst="rect">
            <a:avLst/>
          </a:prstGeom>
          <a:noFill/>
          <a:ln>
            <a:noFill/>
          </a:ln>
        </p:spPr>
        <p:txBody>
          <a:bodyPr lIns="90000" tIns="45000" rIns="90000" bIns="45000"/>
          <a:lstStyle/>
          <a:p>
            <a:pPr>
              <a:buFont typeface="Arial" pitchFamily="34" charset="0"/>
              <a:buChar char="•"/>
            </a:pPr>
            <a:r>
              <a:rPr lang="en-US" sz="2400" b="0" strike="noStrike" spc="-1" dirty="0">
                <a:latin typeface="Arial"/>
              </a:rPr>
              <a:t>We observe that the cumulative regret grows sub-linearly</a:t>
            </a:r>
          </a:p>
          <a:p>
            <a:r>
              <a:rPr lang="en-US" sz="2400" b="0" strike="noStrike" spc="-1" dirty="0">
                <a:latin typeface="Arial"/>
              </a:rPr>
              <a:t>in time, and monotonically increases as c increases, which</a:t>
            </a:r>
          </a:p>
          <a:p>
            <a:r>
              <a:rPr lang="en-US" sz="2400" b="0" strike="noStrike" spc="-1" dirty="0">
                <a:latin typeface="Arial"/>
              </a:rPr>
              <a:t>are consistent with our algorithm. </a:t>
            </a:r>
          </a:p>
          <a:p>
            <a:endParaRPr lang="en-US" sz="2400" b="0" strike="noStrike" spc="-1" dirty="0">
              <a:latin typeface="Arial"/>
            </a:endParaRPr>
          </a:p>
          <a:p>
            <a:pPr>
              <a:buFont typeface="Arial" pitchFamily="34" charset="0"/>
              <a:buChar char="•"/>
            </a:pPr>
            <a:r>
              <a:rPr lang="en-US" sz="2400" b="0" strike="noStrike" spc="-1" dirty="0">
                <a:latin typeface="Arial"/>
              </a:rPr>
              <a:t>This indicates that the CC-UCB algorithm performs very well even when some of the assumptions (such as the </a:t>
            </a:r>
            <a:r>
              <a:rPr lang="en-US" sz="2400" b="0" strike="noStrike" spc="-1" dirty="0" err="1">
                <a:latin typeface="Arial"/>
              </a:rPr>
              <a:t>i.i.d</a:t>
            </a:r>
            <a:r>
              <a:rPr lang="en-US" sz="2400" b="0" strike="noStrike" spc="-1" dirty="0">
                <a:latin typeface="Arial"/>
              </a:rPr>
              <a:t>. evolution of arm states) we</a:t>
            </a:r>
          </a:p>
          <a:p>
            <a:r>
              <a:rPr lang="en-US" sz="2400" b="0" strike="noStrike" spc="-1" dirty="0">
                <a:latin typeface="Arial"/>
              </a:rPr>
              <a:t>used to derive the performance bounds do not hold.</a:t>
            </a:r>
          </a:p>
          <a:p>
            <a:endParaRPr lang="en-US" sz="2400" b="0" strike="noStrike" spc="-1" dirty="0">
              <a:latin typeface="Arial"/>
            </a:endParaRPr>
          </a:p>
          <a:p>
            <a:pPr>
              <a:buFont typeface="Arial" pitchFamily="34" charset="0"/>
              <a:buChar char="•"/>
            </a:pPr>
            <a:r>
              <a:rPr lang="en-US" sz="2400" spc="-1" dirty="0">
                <a:latin typeface="Arial"/>
              </a:rPr>
              <a:t>T</a:t>
            </a:r>
            <a:r>
              <a:rPr lang="en-US" sz="2400" b="0" strike="noStrike" spc="-1" dirty="0">
                <a:latin typeface="Arial"/>
              </a:rPr>
              <a:t>he regret </a:t>
            </a:r>
            <a:r>
              <a:rPr lang="en-US" sz="2400" spc="-1" dirty="0">
                <a:latin typeface="Arial"/>
              </a:rPr>
              <a:t>i</a:t>
            </a:r>
            <a:r>
              <a:rPr lang="en-US" sz="2400" b="0" strike="noStrike" spc="-1" dirty="0">
                <a:latin typeface="Arial"/>
              </a:rPr>
              <a:t>ncreases when the number of arms K doubles. Second, the</a:t>
            </a:r>
          </a:p>
          <a:p>
            <a:r>
              <a:rPr lang="en-US" sz="2400" b="0" strike="noStrike" spc="-1" dirty="0">
                <a:latin typeface="Arial"/>
              </a:rPr>
              <a:t>regret decreases when the number of arms in I ∗ (i.e., L) increases. Third, a </a:t>
            </a:r>
            <a:r>
              <a:rPr lang="en-US" sz="2400" b="0" strike="noStrike" spc="-1" dirty="0" err="1">
                <a:latin typeface="Arial"/>
              </a:rPr>
              <a:t>prori</a:t>
            </a:r>
            <a:r>
              <a:rPr lang="en-US" sz="2400" b="0" strike="noStrike" spc="-1" dirty="0">
                <a:latin typeface="Arial"/>
              </a:rPr>
              <a:t> knowledge of cost statistics always improve the regret.</a:t>
            </a:r>
          </a:p>
        </p:txBody>
      </p:sp>
    </p:spTree>
    <p:extLst>
      <p:ext uri="{BB962C8B-B14F-4D97-AF65-F5344CB8AC3E}">
        <p14:creationId xmlns:p14="http://schemas.microsoft.com/office/powerpoint/2010/main" val="259147158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C14D9FF9-EA88-410F-A422-377751548C8C}"/>
              </a:ext>
            </a:extLst>
          </p:cNvPr>
          <p:cNvSpPr txBox="1"/>
          <p:nvPr/>
        </p:nvSpPr>
        <p:spPr>
          <a:xfrm>
            <a:off x="838380" y="2837487"/>
            <a:ext cx="10515240" cy="625560"/>
          </a:xfrm>
          <a:prstGeom prst="rect">
            <a:avLst/>
          </a:prstGeom>
          <a:noFill/>
          <a:ln>
            <a:noFill/>
          </a:ln>
        </p:spPr>
        <p:txBody>
          <a:bodyPr lIns="0" tIns="0" rIns="0" bIns="0" anchor="ctr"/>
          <a:lstStyle/>
          <a:p>
            <a:pPr algn="ctr"/>
            <a:r>
              <a:rPr lang="en-US" sz="2800" b="1" strike="noStrike" spc="-1" dirty="0">
                <a:solidFill>
                  <a:srgbClr val="000000"/>
                </a:solidFill>
                <a:latin typeface="Calibri"/>
              </a:rPr>
              <a:t> </a:t>
            </a:r>
            <a:r>
              <a:rPr lang="en-US" sz="4400" b="1" strike="noStrike" spc="-1" dirty="0">
                <a:solidFill>
                  <a:srgbClr val="000000"/>
                </a:solidFill>
                <a:latin typeface="Calibri"/>
              </a:rPr>
              <a:t>Combinatorial Cascading Bandits</a:t>
            </a:r>
          </a:p>
        </p:txBody>
      </p:sp>
    </p:spTree>
    <p:extLst>
      <p:ext uri="{BB962C8B-B14F-4D97-AF65-F5344CB8AC3E}">
        <p14:creationId xmlns:p14="http://schemas.microsoft.com/office/powerpoint/2010/main" val="2970484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ctrTitle"/>
          </p:nvPr>
        </p:nvSpPr>
        <p:spPr>
          <a:xfrm>
            <a:off x="1524000" y="351049"/>
            <a:ext cx="9144000" cy="9153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IN" sz="4800"/>
              <a:t>Problem Setting</a:t>
            </a:r>
            <a:endParaRPr sz="4800"/>
          </a:p>
        </p:txBody>
      </p:sp>
      <p:sp>
        <p:nvSpPr>
          <p:cNvPr id="109" name="Google Shape;109;p17"/>
          <p:cNvSpPr txBox="1">
            <a:spLocks noGrp="1"/>
          </p:cNvSpPr>
          <p:nvPr>
            <p:ph type="subTitle" idx="1"/>
          </p:nvPr>
        </p:nvSpPr>
        <p:spPr>
          <a:xfrm>
            <a:off x="1524000" y="1366575"/>
            <a:ext cx="9144000" cy="51045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IN" dirty="0"/>
              <a:t> Suppose we have a finite set E = {1, ..., L} of L ground items, also referred to as base arms. Let </a:t>
            </a:r>
            <a:r>
              <a:rPr lang="en-IN" dirty="0" err="1"/>
              <a:t>Π</a:t>
            </a:r>
            <a:r>
              <a:rPr lang="en-IN" baseline="30000" dirty="0" err="1"/>
              <a:t>k</a:t>
            </a:r>
            <a:r>
              <a:rPr lang="en-IN" dirty="0"/>
              <a:t> = {(a</a:t>
            </a:r>
            <a:r>
              <a:rPr lang="en-IN" baseline="30000" dirty="0"/>
              <a:t>1</a:t>
            </a:r>
            <a:r>
              <a:rPr lang="en-IN" dirty="0"/>
              <a:t>, ..., </a:t>
            </a:r>
            <a:r>
              <a:rPr lang="en-IN" dirty="0" err="1"/>
              <a:t>a</a:t>
            </a:r>
            <a:r>
              <a:rPr lang="en-IN" baseline="30000" dirty="0" err="1"/>
              <a:t>k</a:t>
            </a:r>
            <a:r>
              <a:rPr lang="en-IN" dirty="0"/>
              <a:t>) :a</a:t>
            </a:r>
            <a:r>
              <a:rPr lang="en-IN" baseline="30000" dirty="0"/>
              <a:t>1</a:t>
            </a:r>
            <a:r>
              <a:rPr lang="en-IN" dirty="0"/>
              <a:t>, ..., </a:t>
            </a:r>
            <a:r>
              <a:rPr lang="en-IN" dirty="0" err="1"/>
              <a:t>a</a:t>
            </a:r>
            <a:r>
              <a:rPr lang="en-IN" baseline="30000" dirty="0" err="1"/>
              <a:t>k</a:t>
            </a:r>
            <a:r>
              <a:rPr lang="en-IN" dirty="0"/>
              <a:t> ∈ E, a</a:t>
            </a:r>
            <a:r>
              <a:rPr lang="en-IN" baseline="30000" dirty="0"/>
              <a:t>i</a:t>
            </a:r>
            <a:r>
              <a:rPr lang="en-IN" dirty="0"/>
              <a:t> ≠ </a:t>
            </a:r>
            <a:r>
              <a:rPr lang="en-IN" dirty="0" err="1"/>
              <a:t>a</a:t>
            </a:r>
            <a:r>
              <a:rPr lang="en-IN" baseline="30000" dirty="0" err="1"/>
              <a:t>j</a:t>
            </a:r>
            <a:r>
              <a:rPr lang="en-IN" dirty="0"/>
              <a:t> for any </a:t>
            </a:r>
            <a:r>
              <a:rPr lang="en-IN" dirty="0" err="1"/>
              <a:t>i</a:t>
            </a:r>
            <a:r>
              <a:rPr lang="en-IN" dirty="0"/>
              <a:t> ≠ j} be the set of all k-tuples of distinct items from E; we call each of such tuples an action of length k.</a:t>
            </a:r>
            <a:endParaRPr dirty="0"/>
          </a:p>
          <a:p>
            <a:pPr marL="0" lvl="0" indent="0" algn="l" rtl="0">
              <a:spcBef>
                <a:spcPts val="1000"/>
              </a:spcBef>
              <a:spcAft>
                <a:spcPts val="0"/>
              </a:spcAft>
              <a:buNone/>
            </a:pPr>
            <a:r>
              <a:rPr lang="en-IN" dirty="0"/>
              <a:t> Let Π</a:t>
            </a:r>
            <a:r>
              <a:rPr lang="en-IN" baseline="30000" dirty="0"/>
              <a:t>≤K</a:t>
            </a:r>
            <a:r>
              <a:rPr lang="en-IN" dirty="0"/>
              <a:t> = ∪ K k=1Πk </a:t>
            </a:r>
            <a:r>
              <a:rPr lang="en-IN" dirty="0" err="1"/>
              <a:t>deno</a:t>
            </a:r>
            <a:r>
              <a:rPr lang="en-IN" dirty="0"/>
              <a:t>	</a:t>
            </a:r>
            <a:r>
              <a:rPr lang="en-IN" dirty="0" err="1"/>
              <a:t>te</a:t>
            </a:r>
            <a:r>
              <a:rPr lang="en-IN" dirty="0"/>
              <a:t> the set of all actions with length at most K, and let S ⊆ Π≤K be the set of feasible actions with length at most K</a:t>
            </a:r>
            <a:endParaRPr dirty="0"/>
          </a:p>
          <a:p>
            <a:pPr marL="0" lvl="0" indent="0" algn="l" rtl="0">
              <a:spcBef>
                <a:spcPts val="1000"/>
              </a:spcBef>
              <a:spcAft>
                <a:spcPts val="0"/>
              </a:spcAft>
              <a:buNone/>
            </a:pPr>
            <a:r>
              <a:rPr lang="en-IN" dirty="0"/>
              <a:t>At time t, feature vectors x </a:t>
            </a:r>
            <a:r>
              <a:rPr lang="en-IN" dirty="0" err="1"/>
              <a:t>t,a</a:t>
            </a:r>
            <a:r>
              <a:rPr lang="en-IN" dirty="0"/>
              <a:t> ∈ R d×1 with </a:t>
            </a:r>
            <a:r>
              <a:rPr lang="en-IN" dirty="0" err="1"/>
              <a:t>kx</a:t>
            </a:r>
            <a:r>
              <a:rPr lang="en-IN" dirty="0"/>
              <a:t> </a:t>
            </a:r>
            <a:r>
              <a:rPr lang="en-IN" dirty="0" err="1"/>
              <a:t>t,a</a:t>
            </a:r>
            <a:r>
              <a:rPr lang="en-IN" dirty="0"/>
              <a:t> k 2 ≤ 1 for every base arm a ∈ E are revealed to the learning agent.</a:t>
            </a:r>
            <a:endParaRPr dirty="0"/>
          </a:p>
          <a:p>
            <a:pPr marL="0" lvl="0" indent="0" algn="l" rtl="0">
              <a:spcBef>
                <a:spcPts val="1000"/>
              </a:spcBef>
              <a:spcAft>
                <a:spcPts val="0"/>
              </a:spcAft>
              <a:buNone/>
            </a:pPr>
            <a:r>
              <a:rPr lang="en-IN" dirty="0"/>
              <a:t>Then the learning agent recommends a feasible action                               A t = (at1 , ..., a t |A t | ) ∈ S to the user. In the cascading feedback models, the user checks from the first item of recommended action and  stops at the O t -</a:t>
            </a:r>
            <a:r>
              <a:rPr lang="en-IN" dirty="0" err="1"/>
              <a:t>th</a:t>
            </a:r>
            <a:r>
              <a:rPr lang="en-IN" dirty="0"/>
              <a:t> item under some stopping criterion.</a:t>
            </a:r>
            <a:endParaRPr dirty="0"/>
          </a:p>
          <a:p>
            <a:pPr marL="0" lvl="0" indent="0" algn="l" rtl="0">
              <a:spcBef>
                <a:spcPts val="1000"/>
              </a:spcBef>
              <a:spcAft>
                <a:spcPts val="0"/>
              </a:spcAft>
              <a:buClr>
                <a:schemeClr val="dk1"/>
              </a:buClr>
              <a:buSzPts val="1100"/>
              <a:buFont typeface="Arial"/>
              <a:buNone/>
            </a:pPr>
            <a:endParaRPr dirty="0"/>
          </a:p>
          <a:p>
            <a:pPr marL="0" lvl="0" indent="0" algn="l" rtl="0">
              <a:spcBef>
                <a:spcPts val="1000"/>
              </a:spcBef>
              <a:spcAft>
                <a:spcPts val="0"/>
              </a:spcAft>
              <a:buNone/>
            </a:pPr>
            <a:endParaRP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0"/>
            <a:ext cx="10515240" cy="854160"/>
          </a:xfrm>
        </p:spPr>
        <p:txBody>
          <a:bodyPr/>
          <a:lstStyle/>
          <a:p>
            <a:pPr algn="ctr"/>
            <a:r>
              <a:rPr lang="en-US" sz="3200" dirty="0"/>
              <a:t>Abstract</a:t>
            </a:r>
          </a:p>
        </p:txBody>
      </p:sp>
      <p:sp>
        <p:nvSpPr>
          <p:cNvPr id="3" name="Subtitle 2"/>
          <p:cNvSpPr>
            <a:spLocks noGrp="1"/>
          </p:cNvSpPr>
          <p:nvPr>
            <p:ph type="subTitle"/>
          </p:nvPr>
        </p:nvSpPr>
        <p:spPr>
          <a:xfrm>
            <a:off x="762000" y="1295400"/>
            <a:ext cx="10515240" cy="4267200"/>
          </a:xfrm>
        </p:spPr>
        <p:txBody>
          <a:bodyPr/>
          <a:lstStyle/>
          <a:p>
            <a:pPr>
              <a:buFont typeface="Arial" pitchFamily="34" charset="0"/>
              <a:buChar char="•"/>
            </a:pPr>
            <a:r>
              <a:rPr lang="en-IN" sz="2400" dirty="0"/>
              <a:t>We propose combinatorial cascading bandits, a class of partial monitoring problems where at each step a learning agent chooses a </a:t>
            </a:r>
            <a:r>
              <a:rPr lang="en-IN" sz="2400" dirty="0" err="1"/>
              <a:t>tuple</a:t>
            </a:r>
            <a:r>
              <a:rPr lang="en-IN" sz="2400" dirty="0"/>
              <a:t> of ground items subject to constraints and receives a reward if and only if the weights of all chosen items are one.</a:t>
            </a:r>
          </a:p>
          <a:p>
            <a:pPr>
              <a:buFont typeface="Arial" pitchFamily="34" charset="0"/>
              <a:buChar char="•"/>
            </a:pPr>
            <a:endParaRPr lang="en-IN" sz="2400" dirty="0"/>
          </a:p>
          <a:p>
            <a:pPr>
              <a:buFont typeface="Arial" pitchFamily="34" charset="0"/>
              <a:buChar char="•"/>
            </a:pPr>
            <a:r>
              <a:rPr lang="en-IN" sz="2400" dirty="0"/>
              <a:t>The weights of the items are binary, stochastic, and drawn independently</a:t>
            </a:r>
          </a:p>
          <a:p>
            <a:r>
              <a:rPr lang="en-IN" sz="2400" dirty="0"/>
              <a:t>of each other. The agent observes the index of the first chosen item whose weight is zero. </a:t>
            </a:r>
          </a:p>
          <a:p>
            <a:endParaRPr lang="en-IN" sz="2400" dirty="0"/>
          </a:p>
          <a:p>
            <a:pPr>
              <a:buFont typeface="Arial" pitchFamily="34" charset="0"/>
              <a:buChar char="•"/>
            </a:pPr>
            <a:r>
              <a:rPr lang="en-IN" sz="2400" dirty="0"/>
              <a:t>This observation model arises in network routing, for instance, where the</a:t>
            </a:r>
          </a:p>
          <a:p>
            <a:r>
              <a:rPr lang="en-IN" sz="2400" dirty="0"/>
              <a:t>learning agent may only observe the first link in the routing path which is down, </a:t>
            </a:r>
            <a:r>
              <a:rPr lang="en-US" sz="2400" dirty="0"/>
              <a:t>and blocks the path.</a:t>
            </a:r>
          </a:p>
        </p:txBody>
      </p:sp>
      <p:sp>
        <p:nvSpPr>
          <p:cNvPr id="6" name="TextBox 5"/>
          <p:cNvSpPr txBox="1"/>
          <p:nvPr/>
        </p:nvSpPr>
        <p:spPr>
          <a:xfrm>
            <a:off x="762000" y="5943600"/>
            <a:ext cx="11430000" cy="954107"/>
          </a:xfrm>
          <a:prstGeom prst="rect">
            <a:avLst/>
          </a:prstGeom>
          <a:noFill/>
        </p:spPr>
        <p:txBody>
          <a:bodyPr wrap="square" rtlCol="0">
            <a:spAutoFit/>
          </a:bodyPr>
          <a:lstStyle/>
          <a:p>
            <a:r>
              <a:rPr lang="en-US" i="1" dirty="0"/>
              <a:t>Reference - </a:t>
            </a:r>
            <a:r>
              <a:rPr lang="en-US" b="1" i="1" dirty="0"/>
              <a:t>Combinatorial Cascading Bandits in proceedings of NIPS 2015 by </a:t>
            </a:r>
            <a:r>
              <a:rPr lang="en-US" i="1" dirty="0" err="1">
                <a:hlinkClick r:id="rId2"/>
              </a:rPr>
              <a:t>Branislav</a:t>
            </a:r>
            <a:r>
              <a:rPr lang="en-US" i="1" dirty="0">
                <a:hlinkClick r:id="rId2"/>
              </a:rPr>
              <a:t> </a:t>
            </a:r>
            <a:r>
              <a:rPr lang="en-US" i="1" dirty="0" err="1">
                <a:hlinkClick r:id="rId2"/>
              </a:rPr>
              <a:t>Kveton</a:t>
            </a:r>
            <a:r>
              <a:rPr lang="en-US" i="1" dirty="0"/>
              <a:t> </a:t>
            </a:r>
            <a:r>
              <a:rPr lang="en-US" i="1" dirty="0" err="1">
                <a:hlinkClick r:id="rId3"/>
              </a:rPr>
              <a:t>Zheng</a:t>
            </a:r>
            <a:r>
              <a:rPr lang="en-US" i="1" dirty="0">
                <a:hlinkClick r:id="rId3"/>
              </a:rPr>
              <a:t> </a:t>
            </a:r>
            <a:r>
              <a:rPr lang="en-US" i="1" dirty="0" err="1">
                <a:hlinkClick r:id="rId3"/>
              </a:rPr>
              <a:t>Wen</a:t>
            </a:r>
            <a:r>
              <a:rPr lang="en-US" i="1" dirty="0"/>
              <a:t> </a:t>
            </a:r>
            <a:r>
              <a:rPr lang="en-US" i="1" dirty="0" err="1">
                <a:hlinkClick r:id="rId4"/>
              </a:rPr>
              <a:t>Azin</a:t>
            </a:r>
            <a:r>
              <a:rPr lang="en-US" i="1" dirty="0">
                <a:hlinkClick r:id="rId4"/>
              </a:rPr>
              <a:t> </a:t>
            </a:r>
            <a:r>
              <a:rPr lang="en-US" i="1" dirty="0" err="1">
                <a:hlinkClick r:id="rId4"/>
              </a:rPr>
              <a:t>Ashkan</a:t>
            </a:r>
            <a:r>
              <a:rPr lang="en-US" i="1" dirty="0"/>
              <a:t> </a:t>
            </a:r>
            <a:r>
              <a:rPr lang="en-US" i="1" dirty="0" err="1">
                <a:hlinkClick r:id="rId5"/>
              </a:rPr>
              <a:t>Csaba</a:t>
            </a:r>
            <a:r>
              <a:rPr lang="en-US" i="1" dirty="0">
                <a:hlinkClick r:id="rId5"/>
              </a:rPr>
              <a:t> </a:t>
            </a:r>
            <a:r>
              <a:rPr lang="en-US" i="1" dirty="0" err="1">
                <a:hlinkClick r:id="rId5"/>
              </a:rPr>
              <a:t>Szepesvari</a:t>
            </a:r>
            <a:endParaRPr lang="en-US" i="1" dirty="0"/>
          </a:p>
          <a:p>
            <a:endParaRPr lang="en-US" b="1" i="1" dirty="0"/>
          </a:p>
          <a:p>
            <a:endParaRPr lang="en-US" i="1" dirty="0"/>
          </a:p>
        </p:txBody>
      </p:sp>
    </p:spTree>
    <p:extLst>
      <p:ext uri="{BB962C8B-B14F-4D97-AF65-F5344CB8AC3E}">
        <p14:creationId xmlns:p14="http://schemas.microsoft.com/office/powerpoint/2010/main" val="5680401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Shape 1"/>
          <p:cNvSpPr txBox="1"/>
          <p:nvPr/>
        </p:nvSpPr>
        <p:spPr>
          <a:xfrm>
            <a:off x="533400" y="609600"/>
            <a:ext cx="10515240" cy="549360"/>
          </a:xfrm>
          <a:prstGeom prst="rect">
            <a:avLst/>
          </a:prstGeom>
          <a:noFill/>
          <a:ln>
            <a:noFill/>
          </a:ln>
        </p:spPr>
        <p:txBody>
          <a:bodyPr lIns="0" tIns="0" rIns="0" bIns="0" anchor="ctr"/>
          <a:lstStyle/>
          <a:p>
            <a:pPr algn="ctr"/>
            <a:r>
              <a:rPr lang="en-US" sz="2800" b="0" strike="noStrike" spc="-1" dirty="0">
                <a:solidFill>
                  <a:srgbClr val="000000"/>
                </a:solidFill>
                <a:latin typeface="Calibri"/>
              </a:rPr>
              <a:t>Introduction</a:t>
            </a:r>
          </a:p>
        </p:txBody>
      </p:sp>
      <p:sp>
        <p:nvSpPr>
          <p:cNvPr id="4" name="TextShape 2"/>
          <p:cNvSpPr txBox="1"/>
          <p:nvPr/>
        </p:nvSpPr>
        <p:spPr>
          <a:xfrm>
            <a:off x="533400" y="1524000"/>
            <a:ext cx="11049000" cy="4953000"/>
          </a:xfrm>
          <a:prstGeom prst="rect">
            <a:avLst/>
          </a:prstGeom>
          <a:noFill/>
          <a:ln>
            <a:noFill/>
          </a:ln>
        </p:spPr>
        <p:txBody>
          <a:bodyPr lIns="90000" tIns="45000" rIns="90000" bIns="45000"/>
          <a:lstStyle/>
          <a:p>
            <a:pPr>
              <a:buFont typeface="Arial" pitchFamily="34" charset="0"/>
              <a:buChar char="•"/>
            </a:pPr>
            <a:r>
              <a:rPr lang="en-US" sz="2000" b="0" strike="noStrike" spc="-1" dirty="0">
                <a:latin typeface="Arial"/>
              </a:rPr>
              <a:t>In this work, we study a class of combinatorial optimization problems with a binary objective function that returns one if and only if the weights of all chosen items are one. The weights of the items are binary, stochastic, and drawn independently of each other. </a:t>
            </a:r>
          </a:p>
          <a:p>
            <a:pPr>
              <a:buFont typeface="Arial" pitchFamily="34" charset="0"/>
              <a:buChar char="•"/>
            </a:pPr>
            <a:endParaRPr lang="en-US" sz="2000" b="0" strike="noStrike" spc="-1" dirty="0">
              <a:latin typeface="Arial"/>
            </a:endParaRPr>
          </a:p>
          <a:p>
            <a:pPr>
              <a:buFont typeface="Arial" pitchFamily="34" charset="0"/>
              <a:buChar char="•"/>
            </a:pPr>
            <a:r>
              <a:rPr lang="en-US" sz="2000" b="0" strike="noStrike" spc="-1" dirty="0">
                <a:latin typeface="Arial"/>
              </a:rPr>
              <a:t>Combinatorial cascading bandits are a novel framework for online learning of the aforementioned problems where the distribution over the weights of items is unknown. </a:t>
            </a:r>
          </a:p>
          <a:p>
            <a:pPr>
              <a:buFont typeface="Arial" pitchFamily="34" charset="0"/>
              <a:buChar char="•"/>
            </a:pPr>
            <a:endParaRPr lang="en-US" sz="2000" b="0" strike="noStrike" spc="-1" dirty="0">
              <a:latin typeface="Arial"/>
            </a:endParaRPr>
          </a:p>
          <a:p>
            <a:pPr>
              <a:buFont typeface="Arial" pitchFamily="34" charset="0"/>
              <a:buChar char="•"/>
            </a:pPr>
            <a:r>
              <a:rPr lang="en-US" sz="2000" b="0" strike="noStrike" spc="-1" dirty="0">
                <a:latin typeface="Arial"/>
              </a:rPr>
              <a:t>Our goal is to maximize the expected cumulative reward of a learning agent in n steps. Our learning problem is challenging for two main reasons. </a:t>
            </a:r>
          </a:p>
          <a:p>
            <a:pPr>
              <a:buFont typeface="Arial" pitchFamily="34" charset="0"/>
              <a:buChar char="•"/>
            </a:pPr>
            <a:endParaRPr lang="en-US" sz="2000" b="0" strike="noStrike" spc="-1" dirty="0">
              <a:latin typeface="Arial"/>
            </a:endParaRPr>
          </a:p>
          <a:p>
            <a:pPr>
              <a:buFont typeface="Arial" pitchFamily="34" charset="0"/>
              <a:buChar char="•"/>
            </a:pPr>
            <a:r>
              <a:rPr lang="en-US" sz="2000" b="0" strike="noStrike" spc="-1" dirty="0">
                <a:latin typeface="Arial"/>
              </a:rPr>
              <a:t>First, the reward function is non-linear in the weights of chosen items. </a:t>
            </a:r>
          </a:p>
          <a:p>
            <a:pPr>
              <a:buFont typeface="Arial" pitchFamily="34" charset="0"/>
              <a:buChar char="•"/>
            </a:pPr>
            <a:r>
              <a:rPr lang="en-US" sz="2000" b="0" strike="noStrike" spc="-1" dirty="0">
                <a:latin typeface="Arial"/>
              </a:rPr>
              <a:t>Second, we only observe the index of the first chosen item with a zero weight. This kind of feedback arises frequently in network routing, for instance, where the learning agent may only observe the first link in the routing path which is down, and blocks the path.</a:t>
            </a:r>
          </a:p>
        </p:txBody>
      </p:sp>
    </p:spTree>
    <p:extLst>
      <p:ext uri="{BB962C8B-B14F-4D97-AF65-F5344CB8AC3E}">
        <p14:creationId xmlns:p14="http://schemas.microsoft.com/office/powerpoint/2010/main" val="424763152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685800" y="228600"/>
            <a:ext cx="10515240" cy="473160"/>
          </a:xfrm>
          <a:prstGeom prst="rect">
            <a:avLst/>
          </a:prstGeom>
          <a:noFill/>
          <a:ln>
            <a:noFill/>
          </a:ln>
        </p:spPr>
        <p:txBody>
          <a:bodyPr lIns="0" tIns="0" rIns="0" bIns="0" anchor="ctr"/>
          <a:lstStyle/>
          <a:p>
            <a:pPr algn="ctr"/>
            <a:r>
              <a:rPr lang="en-US" sz="3200" b="0" strike="noStrike" spc="-1" dirty="0">
                <a:solidFill>
                  <a:srgbClr val="000000"/>
                </a:solidFill>
                <a:latin typeface="Calibri"/>
              </a:rPr>
              <a:t>Setting up the problem </a:t>
            </a:r>
          </a:p>
        </p:txBody>
      </p:sp>
      <p:sp>
        <p:nvSpPr>
          <p:cNvPr id="4" name="TextBox 3"/>
          <p:cNvSpPr txBox="1"/>
          <p:nvPr/>
        </p:nvSpPr>
        <p:spPr>
          <a:xfrm>
            <a:off x="838200" y="1219200"/>
            <a:ext cx="9982200" cy="923330"/>
          </a:xfrm>
          <a:prstGeom prst="rect">
            <a:avLst/>
          </a:prstGeom>
          <a:noFill/>
        </p:spPr>
        <p:txBody>
          <a:bodyPr wrap="square" rtlCol="0">
            <a:spAutoFit/>
          </a:bodyPr>
          <a:lstStyle/>
          <a:p>
            <a:pPr>
              <a:buFont typeface="Arial" pitchFamily="34" charset="0"/>
              <a:buChar char="•"/>
            </a:pPr>
            <a:r>
              <a:rPr lang="en-US" b="0" strike="noStrike" spc="-1" dirty="0">
                <a:solidFill>
                  <a:srgbClr val="000000"/>
                </a:solidFill>
                <a:latin typeface="Calibri"/>
              </a:rPr>
              <a:t>The problem is represented by a </a:t>
            </a:r>
            <a:r>
              <a:rPr lang="en-US" b="0" strike="noStrike" spc="-1" dirty="0" err="1">
                <a:solidFill>
                  <a:srgbClr val="000000"/>
                </a:solidFill>
                <a:latin typeface="Calibri"/>
              </a:rPr>
              <a:t>tuple</a:t>
            </a:r>
            <a:r>
              <a:rPr lang="en-US" b="0" strike="noStrike" spc="-1" dirty="0">
                <a:solidFill>
                  <a:srgbClr val="000000"/>
                </a:solidFill>
                <a:latin typeface="Calibri"/>
              </a:rPr>
              <a:t> B = (E,P,</a:t>
            </a:r>
            <a:r>
              <a:rPr lang="el-GR" dirty="0"/>
              <a:t> Θ</a:t>
            </a:r>
            <a:r>
              <a:rPr lang="en-US" b="0" strike="noStrike" spc="-1" dirty="0">
                <a:solidFill>
                  <a:srgbClr val="000000"/>
                </a:solidFill>
                <a:latin typeface="Calibri"/>
              </a:rPr>
              <a:t>), where E = {1,……,L} is a ground set of L items, P is a probability distribution over a unit hypercube {0,1}^E, </a:t>
            </a:r>
            <a:r>
              <a:rPr lang="en-US" dirty="0"/>
              <a:t> </a:t>
            </a:r>
            <a:endParaRPr lang="en-US" b="0" strike="noStrike" spc="-1" dirty="0">
              <a:solidFill>
                <a:srgbClr val="000000"/>
              </a:solidFill>
              <a:latin typeface="Calibri"/>
            </a:endParaRPr>
          </a:p>
          <a:p>
            <a:endParaRPr lang="en-US" dirty="0"/>
          </a:p>
        </p:txBody>
      </p:sp>
      <p:pic>
        <p:nvPicPr>
          <p:cNvPr id="3074" name="Picture 2" descr="W:\Sem 4\IE613\Project\nips1.PNG"/>
          <p:cNvPicPr>
            <a:picLocks noChangeAspect="1" noChangeArrowheads="1"/>
          </p:cNvPicPr>
          <p:nvPr/>
        </p:nvPicPr>
        <p:blipFill>
          <a:blip r:embed="rId2" cstate="print"/>
          <a:srcRect/>
          <a:stretch>
            <a:fillRect/>
          </a:stretch>
        </p:blipFill>
        <p:spPr bwMode="auto">
          <a:xfrm>
            <a:off x="6019800" y="1524000"/>
            <a:ext cx="1085850" cy="304800"/>
          </a:xfrm>
          <a:prstGeom prst="rect">
            <a:avLst/>
          </a:prstGeom>
          <a:noFill/>
        </p:spPr>
      </p:pic>
      <p:pic>
        <p:nvPicPr>
          <p:cNvPr id="3075" name="Picture 3" descr="W:\Sem 4\IE613\Project\nips2.PNG"/>
          <p:cNvPicPr>
            <a:picLocks noChangeAspect="1" noChangeArrowheads="1"/>
          </p:cNvPicPr>
          <p:nvPr/>
        </p:nvPicPr>
        <p:blipFill>
          <a:blip r:embed="rId3" cstate="print"/>
          <a:srcRect/>
          <a:stretch>
            <a:fillRect/>
          </a:stretch>
        </p:blipFill>
        <p:spPr bwMode="auto">
          <a:xfrm>
            <a:off x="1447800" y="1904999"/>
            <a:ext cx="8915400" cy="428184"/>
          </a:xfrm>
          <a:prstGeom prst="rect">
            <a:avLst/>
          </a:prstGeom>
          <a:noFill/>
        </p:spPr>
      </p:pic>
      <p:sp>
        <p:nvSpPr>
          <p:cNvPr id="8" name="TextBox 7"/>
          <p:cNvSpPr txBox="1"/>
          <p:nvPr/>
        </p:nvSpPr>
        <p:spPr>
          <a:xfrm>
            <a:off x="7162800" y="1524000"/>
            <a:ext cx="4419600" cy="338554"/>
          </a:xfrm>
          <a:prstGeom prst="rect">
            <a:avLst/>
          </a:prstGeom>
          <a:noFill/>
        </p:spPr>
        <p:txBody>
          <a:bodyPr wrap="square" rtlCol="0">
            <a:spAutoFit/>
          </a:bodyPr>
          <a:lstStyle/>
          <a:p>
            <a:r>
              <a:rPr lang="en-IN" sz="1600" dirty="0"/>
              <a:t>Set of all </a:t>
            </a:r>
            <a:r>
              <a:rPr lang="en-IN" sz="1600" dirty="0" err="1"/>
              <a:t>tuples</a:t>
            </a:r>
            <a:r>
              <a:rPr lang="en-IN" sz="1600" dirty="0"/>
              <a:t> of distinct items from E</a:t>
            </a:r>
            <a:endParaRPr lang="en-US" sz="1600" dirty="0"/>
          </a:p>
        </p:txBody>
      </p:sp>
      <p:sp>
        <p:nvSpPr>
          <p:cNvPr id="10" name="TextBox 9"/>
          <p:cNvSpPr txBox="1"/>
          <p:nvPr/>
        </p:nvSpPr>
        <p:spPr>
          <a:xfrm>
            <a:off x="838200" y="2590800"/>
            <a:ext cx="10668000" cy="1292662"/>
          </a:xfrm>
          <a:prstGeom prst="rect">
            <a:avLst/>
          </a:prstGeom>
          <a:noFill/>
        </p:spPr>
        <p:txBody>
          <a:bodyPr wrap="square" rtlCol="0">
            <a:spAutoFit/>
          </a:bodyPr>
          <a:lstStyle/>
          <a:p>
            <a:pPr>
              <a:buFont typeface="Arial" pitchFamily="34" charset="0"/>
              <a:buChar char="•"/>
            </a:pPr>
            <a:r>
              <a:rPr lang="en-US" sz="2000" b="0" strike="noStrike" spc="-1" dirty="0">
                <a:solidFill>
                  <a:srgbClr val="000000"/>
                </a:solidFill>
                <a:latin typeface="Calibri"/>
              </a:rPr>
              <a:t>Let (wt)^n at t =1 be an </a:t>
            </a:r>
            <a:r>
              <a:rPr lang="en-US" sz="2000" b="0" strike="noStrike" spc="-1" dirty="0" err="1">
                <a:solidFill>
                  <a:srgbClr val="000000"/>
                </a:solidFill>
                <a:latin typeface="Calibri"/>
              </a:rPr>
              <a:t>i.i.d</a:t>
            </a:r>
            <a:r>
              <a:rPr lang="en-US" sz="2000" b="0" strike="noStrike" spc="-1" dirty="0">
                <a:solidFill>
                  <a:srgbClr val="000000"/>
                </a:solidFill>
                <a:latin typeface="Calibri"/>
              </a:rPr>
              <a:t>. sequence of n weights drawn from P, where (wt) belongs to {0,1}^E.  Solution is chosen based on </a:t>
            </a:r>
            <a:r>
              <a:rPr lang="en-US" sz="2000" spc="-1" dirty="0">
                <a:solidFill>
                  <a:srgbClr val="000000"/>
                </a:solidFill>
                <a:latin typeface="Calibri"/>
              </a:rPr>
              <a:t>past observations and binary reward is received</a:t>
            </a:r>
            <a:r>
              <a:rPr lang="en-IN" dirty="0"/>
              <a:t>The reward is one if and only if the weights of all items in At are one. So the reward function is defined as </a:t>
            </a:r>
            <a:endParaRPr lang="en-US" b="0" strike="noStrike" spc="-1" dirty="0">
              <a:solidFill>
                <a:srgbClr val="000000"/>
              </a:solidFill>
              <a:latin typeface="Calibri"/>
            </a:endParaRPr>
          </a:p>
          <a:p>
            <a:endParaRPr lang="en-US" dirty="0"/>
          </a:p>
        </p:txBody>
      </p:sp>
      <p:pic>
        <p:nvPicPr>
          <p:cNvPr id="3076" name="Picture 4" descr="W:\Sem 4\IE613\Project\nips3.PNG"/>
          <p:cNvPicPr>
            <a:picLocks noChangeAspect="1" noChangeArrowheads="1"/>
          </p:cNvPicPr>
          <p:nvPr/>
        </p:nvPicPr>
        <p:blipFill>
          <a:blip r:embed="rId4" cstate="print"/>
          <a:srcRect/>
          <a:stretch>
            <a:fillRect/>
          </a:stretch>
        </p:blipFill>
        <p:spPr bwMode="auto">
          <a:xfrm>
            <a:off x="2438400" y="3581400"/>
            <a:ext cx="6477000" cy="533400"/>
          </a:xfrm>
          <a:prstGeom prst="rect">
            <a:avLst/>
          </a:prstGeom>
          <a:noFill/>
        </p:spPr>
      </p:pic>
      <p:sp>
        <p:nvSpPr>
          <p:cNvPr id="12" name="TextBox 11"/>
          <p:cNvSpPr txBox="1"/>
          <p:nvPr/>
        </p:nvSpPr>
        <p:spPr>
          <a:xfrm>
            <a:off x="838200" y="4267200"/>
            <a:ext cx="10744200" cy="646331"/>
          </a:xfrm>
          <a:prstGeom prst="rect">
            <a:avLst/>
          </a:prstGeom>
          <a:noFill/>
        </p:spPr>
        <p:txBody>
          <a:bodyPr wrap="square" rtlCol="0">
            <a:spAutoFit/>
          </a:bodyPr>
          <a:lstStyle/>
          <a:p>
            <a:pPr>
              <a:buFont typeface="Arial" pitchFamily="34" charset="0"/>
              <a:buChar char="•"/>
            </a:pPr>
            <a:r>
              <a:rPr lang="en-US" dirty="0"/>
              <a:t>The feedback by </a:t>
            </a:r>
            <a:r>
              <a:rPr lang="en-US" dirty="0" err="1"/>
              <a:t>Ot</a:t>
            </a:r>
            <a:r>
              <a:rPr lang="en-US" dirty="0"/>
              <a:t> is </a:t>
            </a:r>
            <a:r>
              <a:rPr lang="en-IN" dirty="0"/>
              <a:t>the index of the first item in At whose weight is zero, and </a:t>
            </a:r>
            <a:r>
              <a:rPr lang="en-IN" dirty="0" err="1"/>
              <a:t>infinte</a:t>
            </a:r>
            <a:r>
              <a:rPr lang="en-IN" dirty="0"/>
              <a:t> if such an item does not exist. </a:t>
            </a:r>
            <a:endParaRPr lang="en-US" dirty="0"/>
          </a:p>
        </p:txBody>
      </p:sp>
      <p:pic>
        <p:nvPicPr>
          <p:cNvPr id="3077" name="Picture 5" descr="W:\Sem 4\IE613\Project\nips4.PNG"/>
          <p:cNvPicPr>
            <a:picLocks noChangeAspect="1" noChangeArrowheads="1"/>
          </p:cNvPicPr>
          <p:nvPr/>
        </p:nvPicPr>
        <p:blipFill>
          <a:blip r:embed="rId5" cstate="print"/>
          <a:srcRect/>
          <a:stretch>
            <a:fillRect/>
          </a:stretch>
        </p:blipFill>
        <p:spPr bwMode="auto">
          <a:xfrm>
            <a:off x="2514600" y="4572000"/>
            <a:ext cx="2847975" cy="257175"/>
          </a:xfrm>
          <a:prstGeom prst="rect">
            <a:avLst/>
          </a:prstGeom>
          <a:noFill/>
        </p:spPr>
      </p:pic>
      <p:sp>
        <p:nvSpPr>
          <p:cNvPr id="14" name="TextBox 13"/>
          <p:cNvSpPr txBox="1"/>
          <p:nvPr/>
        </p:nvSpPr>
        <p:spPr>
          <a:xfrm>
            <a:off x="5334000" y="4495800"/>
            <a:ext cx="6248400" cy="369332"/>
          </a:xfrm>
          <a:prstGeom prst="rect">
            <a:avLst/>
          </a:prstGeom>
          <a:noFill/>
        </p:spPr>
        <p:txBody>
          <a:bodyPr wrap="square" rtlCol="0">
            <a:spAutoFit/>
          </a:bodyPr>
          <a:lstStyle/>
          <a:p>
            <a:r>
              <a:rPr lang="en-IN" dirty="0"/>
              <a:t>is the instantaneous stochastic regret of the agent at </a:t>
            </a:r>
            <a:r>
              <a:rPr lang="en-US" dirty="0"/>
              <a:t>time t</a:t>
            </a:r>
          </a:p>
        </p:txBody>
      </p:sp>
      <p:sp>
        <p:nvSpPr>
          <p:cNvPr id="15" name="TextBox 14"/>
          <p:cNvSpPr txBox="1"/>
          <p:nvPr/>
        </p:nvSpPr>
        <p:spPr>
          <a:xfrm>
            <a:off x="914400" y="5029200"/>
            <a:ext cx="6477000" cy="369332"/>
          </a:xfrm>
          <a:prstGeom prst="rect">
            <a:avLst/>
          </a:prstGeom>
          <a:noFill/>
        </p:spPr>
        <p:txBody>
          <a:bodyPr wrap="square" rtlCol="0">
            <a:spAutoFit/>
          </a:bodyPr>
          <a:lstStyle/>
          <a:p>
            <a:pPr>
              <a:buFont typeface="Arial" pitchFamily="34" charset="0"/>
              <a:buChar char="•"/>
            </a:pPr>
            <a:r>
              <a:rPr lang="en-IN" dirty="0"/>
              <a:t>The optimal solution in hindsight of knowing P  is	</a:t>
            </a:r>
            <a:endParaRPr lang="en-US" dirty="0"/>
          </a:p>
        </p:txBody>
      </p:sp>
      <p:pic>
        <p:nvPicPr>
          <p:cNvPr id="3078" name="Picture 6" descr="W:\Sem 4\IE613\Project\nips5.PNG"/>
          <p:cNvPicPr>
            <a:picLocks noChangeAspect="1" noChangeArrowheads="1"/>
          </p:cNvPicPr>
          <p:nvPr/>
        </p:nvPicPr>
        <p:blipFill>
          <a:blip r:embed="rId6" cstate="print"/>
          <a:srcRect/>
          <a:stretch>
            <a:fillRect/>
          </a:stretch>
        </p:blipFill>
        <p:spPr bwMode="auto">
          <a:xfrm>
            <a:off x="6172200" y="5105400"/>
            <a:ext cx="2143125" cy="247650"/>
          </a:xfrm>
          <a:prstGeom prst="rect">
            <a:avLst/>
          </a:prstGeom>
          <a:noFill/>
        </p:spPr>
      </p:pic>
      <p:sp>
        <p:nvSpPr>
          <p:cNvPr id="17" name="TextBox 16"/>
          <p:cNvSpPr txBox="1"/>
          <p:nvPr/>
        </p:nvSpPr>
        <p:spPr>
          <a:xfrm>
            <a:off x="8382000" y="5029200"/>
            <a:ext cx="5257800" cy="369332"/>
          </a:xfrm>
          <a:prstGeom prst="rect">
            <a:avLst/>
          </a:prstGeom>
          <a:noFill/>
        </p:spPr>
        <p:txBody>
          <a:bodyPr wrap="square" rtlCol="0">
            <a:spAutoFit/>
          </a:bodyPr>
          <a:lstStyle/>
          <a:p>
            <a:r>
              <a:rPr lang="en-US" dirty="0"/>
              <a:t>which is found by factorizing</a:t>
            </a:r>
          </a:p>
        </p:txBody>
      </p:sp>
      <p:sp>
        <p:nvSpPr>
          <p:cNvPr id="18" name="TextBox 17"/>
          <p:cNvSpPr txBox="1"/>
          <p:nvPr/>
        </p:nvSpPr>
        <p:spPr>
          <a:xfrm>
            <a:off x="990600" y="5334000"/>
            <a:ext cx="9677400" cy="646331"/>
          </a:xfrm>
          <a:prstGeom prst="rect">
            <a:avLst/>
          </a:prstGeom>
          <a:noFill/>
        </p:spPr>
        <p:txBody>
          <a:bodyPr wrap="square" rtlCol="0">
            <a:spAutoFit/>
          </a:bodyPr>
          <a:lstStyle/>
          <a:p>
            <a:r>
              <a:rPr lang="en-US" dirty="0"/>
              <a:t>the distribution P as  product of </a:t>
            </a:r>
            <a:r>
              <a:rPr lang="en-US" dirty="0" err="1"/>
              <a:t>Pe</a:t>
            </a:r>
            <a:r>
              <a:rPr lang="en-US" dirty="0"/>
              <a:t>(w(e)) </a:t>
            </a:r>
            <a:r>
              <a:rPr lang="en-IN" dirty="0"/>
              <a:t>where </a:t>
            </a:r>
            <a:r>
              <a:rPr lang="en-IN" dirty="0" err="1"/>
              <a:t>Pe</a:t>
            </a:r>
            <a:r>
              <a:rPr lang="en-IN" dirty="0"/>
              <a:t> is a Bernoulli distribution with mean  w~(e)</a:t>
            </a:r>
            <a:endParaRPr lang="en-US" dirty="0"/>
          </a:p>
          <a:p>
            <a:endParaRPr lang="en-US" dirty="0"/>
          </a:p>
        </p:txBody>
      </p:sp>
    </p:spTree>
    <p:extLst>
      <p:ext uri="{BB962C8B-B14F-4D97-AF65-F5344CB8AC3E}">
        <p14:creationId xmlns:p14="http://schemas.microsoft.com/office/powerpoint/2010/main" val="408199190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838080" y="365040"/>
            <a:ext cx="10515240" cy="1325160"/>
          </a:xfrm>
          <a:prstGeom prst="rect">
            <a:avLst/>
          </a:prstGeom>
          <a:noFill/>
          <a:ln>
            <a:noFill/>
          </a:ln>
        </p:spPr>
        <p:txBody>
          <a:bodyPr lIns="0" tIns="0" rIns="0" bIns="0" anchor="ctr"/>
          <a:lstStyle/>
          <a:p>
            <a:endParaRPr lang="en-US" sz="1800" b="0" strike="noStrike" spc="-1">
              <a:solidFill>
                <a:srgbClr val="000000"/>
              </a:solidFill>
              <a:latin typeface="Calibri"/>
            </a:endParaRPr>
          </a:p>
        </p:txBody>
      </p:sp>
      <p:sp>
        <p:nvSpPr>
          <p:cNvPr id="3" name="TextBox 2"/>
          <p:cNvSpPr txBox="1"/>
          <p:nvPr/>
        </p:nvSpPr>
        <p:spPr>
          <a:xfrm>
            <a:off x="1295400" y="304800"/>
            <a:ext cx="9982200" cy="461665"/>
          </a:xfrm>
          <a:prstGeom prst="rect">
            <a:avLst/>
          </a:prstGeom>
          <a:noFill/>
        </p:spPr>
        <p:txBody>
          <a:bodyPr wrap="square" rtlCol="0">
            <a:spAutoFit/>
          </a:bodyPr>
          <a:lstStyle/>
          <a:p>
            <a:pPr algn="ctr"/>
            <a:r>
              <a:rPr lang="en-US" sz="2400" dirty="0" err="1"/>
              <a:t>Combcascade</a:t>
            </a:r>
            <a:r>
              <a:rPr lang="en-US" sz="2400" dirty="0"/>
              <a:t> algorithm </a:t>
            </a:r>
          </a:p>
        </p:txBody>
      </p:sp>
      <p:sp>
        <p:nvSpPr>
          <p:cNvPr id="4" name="TextBox 3"/>
          <p:cNvSpPr txBox="1"/>
          <p:nvPr/>
        </p:nvSpPr>
        <p:spPr>
          <a:xfrm>
            <a:off x="533400" y="838200"/>
            <a:ext cx="11658600" cy="646331"/>
          </a:xfrm>
          <a:prstGeom prst="rect">
            <a:avLst/>
          </a:prstGeom>
          <a:noFill/>
        </p:spPr>
        <p:txBody>
          <a:bodyPr wrap="square" rtlCol="0">
            <a:spAutoFit/>
          </a:bodyPr>
          <a:lstStyle/>
          <a:p>
            <a:pPr>
              <a:buFont typeface="Arial" pitchFamily="34" charset="0"/>
              <a:buChar char="•"/>
            </a:pPr>
            <a:r>
              <a:rPr lang="en-IN" dirty="0"/>
              <a:t>At time t, </a:t>
            </a:r>
            <a:r>
              <a:rPr lang="en-IN" dirty="0" err="1"/>
              <a:t>CombCascade</a:t>
            </a:r>
            <a:r>
              <a:rPr lang="en-IN" dirty="0"/>
              <a:t> operates in three stages.</a:t>
            </a:r>
          </a:p>
          <a:p>
            <a:pPr>
              <a:buFont typeface="Arial" pitchFamily="34" charset="0"/>
              <a:buChar char="•"/>
            </a:pPr>
            <a:r>
              <a:rPr lang="en-IN" dirty="0"/>
              <a:t> First, it computes the upper confidence bounds (UCBs) </a:t>
            </a:r>
            <a:r>
              <a:rPr lang="en-IN" dirty="0" err="1"/>
              <a:t>Ut</a:t>
            </a:r>
            <a:r>
              <a:rPr lang="en-IN" dirty="0"/>
              <a:t> </a:t>
            </a:r>
            <a:r>
              <a:rPr lang="en-US" dirty="0"/>
              <a:t>∈</a:t>
            </a:r>
            <a:r>
              <a:rPr lang="en-IN" dirty="0"/>
              <a:t> [0, 1]^E on the expected weights of all items in E. </a:t>
            </a:r>
            <a:endParaRPr lang="en-US" dirty="0"/>
          </a:p>
        </p:txBody>
      </p:sp>
      <p:pic>
        <p:nvPicPr>
          <p:cNvPr id="4098" name="Picture 2" descr="W:\Sem 4\IE613\Project\nips6.PNG"/>
          <p:cNvPicPr>
            <a:picLocks noChangeAspect="1" noChangeArrowheads="1"/>
          </p:cNvPicPr>
          <p:nvPr/>
        </p:nvPicPr>
        <p:blipFill>
          <a:blip r:embed="rId2" cstate="print"/>
          <a:srcRect/>
          <a:stretch>
            <a:fillRect/>
          </a:stretch>
        </p:blipFill>
        <p:spPr bwMode="auto">
          <a:xfrm>
            <a:off x="2362200" y="1524001"/>
            <a:ext cx="7543800" cy="381000"/>
          </a:xfrm>
          <a:prstGeom prst="rect">
            <a:avLst/>
          </a:prstGeom>
          <a:noFill/>
        </p:spPr>
      </p:pic>
      <p:sp>
        <p:nvSpPr>
          <p:cNvPr id="6" name="TextBox 5"/>
          <p:cNvSpPr txBox="1"/>
          <p:nvPr/>
        </p:nvSpPr>
        <p:spPr>
          <a:xfrm>
            <a:off x="609600" y="1981200"/>
            <a:ext cx="10210800" cy="646331"/>
          </a:xfrm>
          <a:prstGeom prst="rect">
            <a:avLst/>
          </a:prstGeom>
          <a:noFill/>
        </p:spPr>
        <p:txBody>
          <a:bodyPr wrap="square" rtlCol="0">
            <a:spAutoFit/>
          </a:bodyPr>
          <a:lstStyle/>
          <a:p>
            <a:r>
              <a:rPr lang="en-IN" dirty="0"/>
              <a:t>where ˆ</a:t>
            </a:r>
            <a:r>
              <a:rPr lang="en-IN" dirty="0" err="1"/>
              <a:t>ws</a:t>
            </a:r>
            <a:r>
              <a:rPr lang="en-IN" dirty="0"/>
              <a:t>(e) is the average of s observed weights of item e, </a:t>
            </a:r>
            <a:r>
              <a:rPr lang="en-IN" dirty="0" err="1"/>
              <a:t>Tt</a:t>
            </a:r>
            <a:r>
              <a:rPr lang="en-IN" dirty="0"/>
              <a:t>(e) is the number of times that item e is observed in t steps, and c </a:t>
            </a:r>
            <a:r>
              <a:rPr lang="en-IN" dirty="0" err="1"/>
              <a:t>t,s</a:t>
            </a:r>
            <a:r>
              <a:rPr lang="en-IN" dirty="0"/>
              <a:t> = </a:t>
            </a:r>
            <a:r>
              <a:rPr lang="en-IN" dirty="0" err="1"/>
              <a:t>sqrt</a:t>
            </a:r>
            <a:r>
              <a:rPr lang="en-IN" dirty="0"/>
              <a:t>((1.5 log t)/s) is the radius of a confidence interval</a:t>
            </a:r>
            <a:endParaRPr lang="en-US" dirty="0"/>
          </a:p>
        </p:txBody>
      </p:sp>
      <p:sp>
        <p:nvSpPr>
          <p:cNvPr id="7" name="TextBox 6"/>
          <p:cNvSpPr txBox="1"/>
          <p:nvPr/>
        </p:nvSpPr>
        <p:spPr>
          <a:xfrm>
            <a:off x="609600" y="2743200"/>
            <a:ext cx="10744200" cy="369332"/>
          </a:xfrm>
          <a:prstGeom prst="rect">
            <a:avLst/>
          </a:prstGeom>
          <a:noFill/>
        </p:spPr>
        <p:txBody>
          <a:bodyPr wrap="square" rtlCol="0">
            <a:spAutoFit/>
          </a:bodyPr>
          <a:lstStyle/>
          <a:p>
            <a:pPr>
              <a:buFont typeface="Arial" pitchFamily="34" charset="0"/>
              <a:buChar char="•"/>
            </a:pPr>
            <a:r>
              <a:rPr lang="en-US" dirty="0"/>
              <a:t>After the </a:t>
            </a:r>
            <a:r>
              <a:rPr lang="en-IN" dirty="0"/>
              <a:t>UCBs are computed, </a:t>
            </a:r>
            <a:r>
              <a:rPr lang="en-IN" dirty="0" err="1"/>
              <a:t>CombCascade</a:t>
            </a:r>
            <a:r>
              <a:rPr lang="en-IN" dirty="0"/>
              <a:t> chooses the optimal solution with respect to these UCBs:</a:t>
            </a:r>
            <a:endParaRPr lang="en-US" dirty="0"/>
          </a:p>
        </p:txBody>
      </p:sp>
      <p:pic>
        <p:nvPicPr>
          <p:cNvPr id="4099" name="Picture 3" descr="W:\Sem 4\IE613\Project\nips7.PNG"/>
          <p:cNvPicPr>
            <a:picLocks noChangeAspect="1" noChangeArrowheads="1"/>
          </p:cNvPicPr>
          <p:nvPr/>
        </p:nvPicPr>
        <p:blipFill>
          <a:blip r:embed="rId3" cstate="print"/>
          <a:srcRect/>
          <a:stretch>
            <a:fillRect/>
          </a:stretch>
        </p:blipFill>
        <p:spPr bwMode="auto">
          <a:xfrm>
            <a:off x="3200400" y="3200400"/>
            <a:ext cx="4038600" cy="411142"/>
          </a:xfrm>
          <a:prstGeom prst="rect">
            <a:avLst/>
          </a:prstGeom>
          <a:noFill/>
        </p:spPr>
      </p:pic>
      <p:sp>
        <p:nvSpPr>
          <p:cNvPr id="9" name="TextBox 8"/>
          <p:cNvSpPr txBox="1"/>
          <p:nvPr/>
        </p:nvSpPr>
        <p:spPr>
          <a:xfrm>
            <a:off x="457200" y="3581400"/>
            <a:ext cx="11506200" cy="646331"/>
          </a:xfrm>
          <a:prstGeom prst="rect">
            <a:avLst/>
          </a:prstGeom>
          <a:noFill/>
        </p:spPr>
        <p:txBody>
          <a:bodyPr wrap="square" rtlCol="0">
            <a:spAutoFit/>
          </a:bodyPr>
          <a:lstStyle/>
          <a:p>
            <a:pPr>
              <a:buFont typeface="Arial" pitchFamily="34" charset="0"/>
              <a:buChar char="•"/>
            </a:pPr>
            <a:r>
              <a:rPr lang="en-IN" dirty="0"/>
              <a:t>Finally, </a:t>
            </a:r>
            <a:r>
              <a:rPr lang="en-IN" dirty="0" err="1"/>
              <a:t>CombCascade</a:t>
            </a:r>
            <a:r>
              <a:rPr lang="en-IN" dirty="0"/>
              <a:t> observes </a:t>
            </a:r>
            <a:r>
              <a:rPr lang="en-IN" dirty="0" err="1"/>
              <a:t>Ot</a:t>
            </a:r>
            <a:r>
              <a:rPr lang="en-IN" dirty="0"/>
              <a:t> and updates its estimates of the expected weights based on the</a:t>
            </a:r>
          </a:p>
          <a:p>
            <a:r>
              <a:rPr lang="en-IN" dirty="0"/>
              <a:t>  weights of the observed items  for all items at k such that k </a:t>
            </a:r>
            <a:r>
              <a:rPr lang="en-US" dirty="0"/>
              <a:t>≤</a:t>
            </a:r>
            <a:r>
              <a:rPr lang="en-IN" dirty="0" err="1"/>
              <a:t>Ot</a:t>
            </a:r>
            <a:endParaRPr lang="en-US" dirty="0"/>
          </a:p>
        </p:txBody>
      </p:sp>
      <p:sp>
        <p:nvSpPr>
          <p:cNvPr id="10" name="TextBox 9"/>
          <p:cNvSpPr txBox="1"/>
          <p:nvPr/>
        </p:nvSpPr>
        <p:spPr>
          <a:xfrm>
            <a:off x="457200" y="4343400"/>
            <a:ext cx="11125200" cy="2031325"/>
          </a:xfrm>
          <a:prstGeom prst="rect">
            <a:avLst/>
          </a:prstGeom>
          <a:noFill/>
        </p:spPr>
        <p:txBody>
          <a:bodyPr wrap="square" rtlCol="0">
            <a:spAutoFit/>
          </a:bodyPr>
          <a:lstStyle/>
          <a:p>
            <a:pPr>
              <a:buFont typeface="Arial" pitchFamily="34" charset="0"/>
              <a:buChar char="•"/>
            </a:pPr>
            <a:r>
              <a:rPr lang="en-IN" dirty="0" err="1"/>
              <a:t>CombCascade</a:t>
            </a:r>
            <a:r>
              <a:rPr lang="en-IN" dirty="0"/>
              <a:t> has two attractive properties -</a:t>
            </a:r>
          </a:p>
          <a:p>
            <a:pPr>
              <a:buFont typeface="Arial" pitchFamily="34" charset="0"/>
              <a:buChar char="•"/>
            </a:pPr>
            <a:r>
              <a:rPr lang="en-IN" dirty="0"/>
              <a:t>First, the algorithm is computationally efficient, in the sense that</a:t>
            </a:r>
          </a:p>
          <a:p>
            <a:r>
              <a:rPr lang="en-IN" dirty="0"/>
              <a:t>is the problem of maximizing a linear function on </a:t>
            </a:r>
            <a:r>
              <a:rPr lang="el-GR" dirty="0"/>
              <a:t>Θ</a:t>
            </a:r>
            <a:r>
              <a:rPr lang="en-IN" dirty="0"/>
              <a:t>. This problem can be solved efficiently for various feasible sets </a:t>
            </a:r>
            <a:r>
              <a:rPr lang="el-GR" dirty="0"/>
              <a:t>Θ</a:t>
            </a:r>
            <a:r>
              <a:rPr lang="en-IN" dirty="0"/>
              <a:t>, such as </a:t>
            </a:r>
            <a:r>
              <a:rPr lang="en-IN" dirty="0" err="1"/>
              <a:t>matroids</a:t>
            </a:r>
            <a:r>
              <a:rPr lang="en-IN" dirty="0"/>
              <a:t>, </a:t>
            </a:r>
            <a:r>
              <a:rPr lang="en-IN" dirty="0" err="1"/>
              <a:t>matchings</a:t>
            </a:r>
            <a:r>
              <a:rPr lang="en-IN" dirty="0"/>
              <a:t> and paths. </a:t>
            </a:r>
          </a:p>
          <a:p>
            <a:pPr>
              <a:buFont typeface="Arial" pitchFamily="34" charset="0"/>
              <a:buChar char="•"/>
            </a:pPr>
            <a:r>
              <a:rPr lang="en-IN" dirty="0"/>
              <a:t>Second, </a:t>
            </a:r>
            <a:r>
              <a:rPr lang="en-IN" dirty="0" err="1"/>
              <a:t>CombCascade</a:t>
            </a:r>
            <a:r>
              <a:rPr lang="en-IN" dirty="0"/>
              <a:t> is sample efficient because the UCB of solution A, f(</a:t>
            </a:r>
            <a:r>
              <a:rPr lang="en-IN" dirty="0" err="1"/>
              <a:t>A,Ut</a:t>
            </a:r>
            <a:r>
              <a:rPr lang="en-IN" dirty="0"/>
              <a:t>), is a</a:t>
            </a:r>
          </a:p>
          <a:p>
            <a:r>
              <a:rPr lang="en-IN" dirty="0"/>
              <a:t>product of the UCBs of all items in A, which are estimated separately. The regret of </a:t>
            </a:r>
            <a:r>
              <a:rPr lang="en-IN" dirty="0" err="1"/>
              <a:t>CombCascade</a:t>
            </a:r>
            <a:endParaRPr lang="en-IN" dirty="0"/>
          </a:p>
          <a:p>
            <a:r>
              <a:rPr lang="en-IN" dirty="0"/>
              <a:t>does not depend on |</a:t>
            </a:r>
            <a:r>
              <a:rPr lang="el-GR" dirty="0"/>
              <a:t> Θ </a:t>
            </a:r>
            <a:r>
              <a:rPr lang="en-IN" dirty="0"/>
              <a:t>| and is polynomial in all other quantities of interest.</a:t>
            </a:r>
            <a:endParaRPr lang="en-US" dirty="0"/>
          </a:p>
        </p:txBody>
      </p:sp>
      <p:pic>
        <p:nvPicPr>
          <p:cNvPr id="4100" name="Picture 4" descr="W:\Sem 4\IE613\Project\nips8.PNG"/>
          <p:cNvPicPr>
            <a:picLocks noChangeAspect="1" noChangeArrowheads="1"/>
          </p:cNvPicPr>
          <p:nvPr/>
        </p:nvPicPr>
        <p:blipFill>
          <a:blip r:embed="rId4" cstate="print"/>
          <a:srcRect/>
          <a:stretch>
            <a:fillRect/>
          </a:stretch>
        </p:blipFill>
        <p:spPr bwMode="auto">
          <a:xfrm>
            <a:off x="7315200" y="4648200"/>
            <a:ext cx="2857500" cy="276225"/>
          </a:xfrm>
          <a:prstGeom prst="rect">
            <a:avLst/>
          </a:prstGeom>
          <a:noFill/>
        </p:spPr>
      </p:pic>
    </p:spTree>
    <p:extLst>
      <p:ext uri="{BB962C8B-B14F-4D97-AF65-F5344CB8AC3E}">
        <p14:creationId xmlns:p14="http://schemas.microsoft.com/office/powerpoint/2010/main" val="170884648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838080" y="365040"/>
            <a:ext cx="10515240" cy="1325160"/>
          </a:xfrm>
          <a:prstGeom prst="rect">
            <a:avLst/>
          </a:prstGeom>
          <a:noFill/>
          <a:ln>
            <a:noFill/>
          </a:ln>
        </p:spPr>
        <p:txBody>
          <a:bodyPr lIns="0" tIns="0" rIns="0" bIns="0" anchor="ctr"/>
          <a:lstStyle/>
          <a:p>
            <a:endParaRPr lang="en-US" sz="1800" b="0" strike="noStrike" spc="-1">
              <a:solidFill>
                <a:srgbClr val="000000"/>
              </a:solidFill>
              <a:latin typeface="Calibri"/>
            </a:endParaRPr>
          </a:p>
        </p:txBody>
      </p:sp>
      <p:pic>
        <p:nvPicPr>
          <p:cNvPr id="5122" name="Picture 2" descr="W:\Sem 4\IE613\Project\algo_nips.PNG"/>
          <p:cNvPicPr>
            <a:picLocks noChangeAspect="1" noChangeArrowheads="1"/>
          </p:cNvPicPr>
          <p:nvPr/>
        </p:nvPicPr>
        <p:blipFill>
          <a:blip r:embed="rId2" cstate="print"/>
          <a:srcRect/>
          <a:stretch>
            <a:fillRect/>
          </a:stretch>
        </p:blipFill>
        <p:spPr bwMode="auto">
          <a:xfrm>
            <a:off x="609600" y="1504950"/>
            <a:ext cx="10363200" cy="4972050"/>
          </a:xfrm>
          <a:prstGeom prst="rect">
            <a:avLst/>
          </a:prstGeom>
          <a:noFill/>
        </p:spPr>
      </p:pic>
      <p:sp>
        <p:nvSpPr>
          <p:cNvPr id="4" name="TextShape 1"/>
          <p:cNvSpPr txBox="1"/>
          <p:nvPr/>
        </p:nvSpPr>
        <p:spPr>
          <a:xfrm>
            <a:off x="685800" y="381000"/>
            <a:ext cx="10515240" cy="775800"/>
          </a:xfrm>
          <a:prstGeom prst="rect">
            <a:avLst/>
          </a:prstGeom>
          <a:noFill/>
          <a:ln>
            <a:noFill/>
          </a:ln>
        </p:spPr>
        <p:txBody>
          <a:bodyPr anchor="ctr"/>
          <a:lstStyle/>
          <a:p>
            <a:pPr>
              <a:lnSpc>
                <a:spcPct val="90000"/>
              </a:lnSpc>
            </a:pPr>
            <a:r>
              <a:rPr lang="en-US" sz="3600" b="0" strike="noStrike" spc="-1" dirty="0">
                <a:solidFill>
                  <a:srgbClr val="000000"/>
                </a:solidFill>
                <a:latin typeface="Calibri Light"/>
              </a:rPr>
              <a:t>             </a:t>
            </a:r>
            <a:r>
              <a:rPr lang="en-US" sz="3600" b="0" strike="noStrike" spc="-1" dirty="0" err="1">
                <a:solidFill>
                  <a:srgbClr val="000000"/>
                </a:solidFill>
                <a:latin typeface="Calibri Light"/>
              </a:rPr>
              <a:t>Psuedo</a:t>
            </a:r>
            <a:r>
              <a:rPr lang="en-US" sz="3600" b="0" strike="noStrike" spc="-1" dirty="0">
                <a:solidFill>
                  <a:srgbClr val="000000"/>
                </a:solidFill>
                <a:latin typeface="Calibri Light"/>
              </a:rPr>
              <a:t> Code for Combinatorial Cascading Bandit</a:t>
            </a:r>
            <a:endParaRPr lang="en-US" sz="3600" b="0" strike="noStrike" spc="-1" dirty="0">
              <a:solidFill>
                <a:srgbClr val="000000"/>
              </a:solidFill>
              <a:latin typeface="Calibri"/>
            </a:endParaRPr>
          </a:p>
        </p:txBody>
      </p:sp>
    </p:spTree>
    <p:extLst>
      <p:ext uri="{BB962C8B-B14F-4D97-AF65-F5344CB8AC3E}">
        <p14:creationId xmlns:p14="http://schemas.microsoft.com/office/powerpoint/2010/main" val="385154628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10515240" cy="625560"/>
          </a:xfrm>
        </p:spPr>
        <p:txBody>
          <a:bodyPr/>
          <a:lstStyle/>
          <a:p>
            <a:pPr algn="ctr"/>
            <a:r>
              <a:rPr lang="en-US" sz="3600" b="0" strike="noStrike" spc="-1" dirty="0">
                <a:solidFill>
                  <a:srgbClr val="000000"/>
                </a:solidFill>
                <a:latin typeface="Calibri"/>
              </a:rPr>
              <a:t>Simulation Results</a:t>
            </a:r>
          </a:p>
        </p:txBody>
      </p:sp>
      <p:sp>
        <p:nvSpPr>
          <p:cNvPr id="3" name="Subtitle 2"/>
          <p:cNvSpPr>
            <a:spLocks noGrp="1"/>
          </p:cNvSpPr>
          <p:nvPr>
            <p:ph type="subTitle"/>
          </p:nvPr>
        </p:nvSpPr>
        <p:spPr>
          <a:xfrm>
            <a:off x="381000" y="762000"/>
            <a:ext cx="11582400" cy="990600"/>
          </a:xfrm>
        </p:spPr>
        <p:txBody>
          <a:bodyPr/>
          <a:lstStyle/>
          <a:p>
            <a:r>
              <a:rPr lang="en-IN" sz="2000" dirty="0"/>
              <a:t>The experiment was conducted with three different settings of  w</a:t>
            </a:r>
            <a:r>
              <a:rPr lang="en-US" sz="2000" dirty="0"/>
              <a:t>~</a:t>
            </a:r>
            <a:r>
              <a:rPr lang="en-IN" sz="2000" dirty="0"/>
              <a:t>. The settings of</a:t>
            </a:r>
          </a:p>
          <a:p>
            <a:r>
              <a:rPr lang="en-IN" sz="2000" dirty="0"/>
              <a:t> w</a:t>
            </a:r>
            <a:r>
              <a:rPr lang="en-US" sz="2000" dirty="0"/>
              <a:t>~</a:t>
            </a:r>
            <a:r>
              <a:rPr lang="en-IN" sz="2000" dirty="0"/>
              <a:t> are reported in our plots. We assume that wt(e) are distributed independently, except for the last</a:t>
            </a:r>
          </a:p>
          <a:p>
            <a:r>
              <a:rPr lang="en-US" sz="2000" dirty="0"/>
              <a:t>plot where wt(3) = wt(4). So, in the third plot the modeling assumptions are violated.</a:t>
            </a:r>
          </a:p>
        </p:txBody>
      </p:sp>
      <p:pic>
        <p:nvPicPr>
          <p:cNvPr id="3074" name="Picture 2" descr="W:\Sem 4\IE613\Project\myPlots-20190508T111343Z-001\myPlots\nipsc02.png"/>
          <p:cNvPicPr>
            <a:picLocks noChangeAspect="1" noChangeArrowheads="1"/>
          </p:cNvPicPr>
          <p:nvPr/>
        </p:nvPicPr>
        <p:blipFill>
          <a:blip r:embed="rId2" cstate="print"/>
          <a:srcRect/>
          <a:stretch>
            <a:fillRect/>
          </a:stretch>
        </p:blipFill>
        <p:spPr bwMode="auto">
          <a:xfrm>
            <a:off x="228600" y="3124200"/>
            <a:ext cx="4272035" cy="3204606"/>
          </a:xfrm>
          <a:prstGeom prst="rect">
            <a:avLst/>
          </a:prstGeom>
          <a:noFill/>
        </p:spPr>
      </p:pic>
      <p:pic>
        <p:nvPicPr>
          <p:cNvPr id="3075" name="Picture 3" descr="W:\Sem 4\IE613\Project\myPlots-20190508T111343Z-001\myPlots\nipsc03.png"/>
          <p:cNvPicPr>
            <a:picLocks noChangeAspect="1" noChangeArrowheads="1"/>
          </p:cNvPicPr>
          <p:nvPr/>
        </p:nvPicPr>
        <p:blipFill>
          <a:blip r:embed="rId3" cstate="print"/>
          <a:srcRect/>
          <a:stretch>
            <a:fillRect/>
          </a:stretch>
        </p:blipFill>
        <p:spPr bwMode="auto">
          <a:xfrm>
            <a:off x="4191000" y="3124200"/>
            <a:ext cx="4139410" cy="3105119"/>
          </a:xfrm>
          <a:prstGeom prst="rect">
            <a:avLst/>
          </a:prstGeom>
          <a:noFill/>
        </p:spPr>
      </p:pic>
      <p:pic>
        <p:nvPicPr>
          <p:cNvPr id="3076" name="Picture 4" descr="W:\Sem 4\IE613\Project\myPlots-20190508T111343Z-001\myPlots\nipsc09.png"/>
          <p:cNvPicPr>
            <a:picLocks noChangeAspect="1" noChangeArrowheads="1"/>
          </p:cNvPicPr>
          <p:nvPr/>
        </p:nvPicPr>
        <p:blipFill>
          <a:blip r:embed="rId4" cstate="print"/>
          <a:srcRect/>
          <a:stretch>
            <a:fillRect/>
          </a:stretch>
        </p:blipFill>
        <p:spPr bwMode="auto">
          <a:xfrm>
            <a:off x="8230317" y="3124200"/>
            <a:ext cx="3961683" cy="3200400"/>
          </a:xfrm>
          <a:prstGeom prst="rect">
            <a:avLst/>
          </a:prstGeom>
          <a:noFill/>
        </p:spPr>
      </p:pic>
      <p:pic>
        <p:nvPicPr>
          <p:cNvPr id="3077" name="Picture 5" descr="W:\Sem 4\IE613\Project\nips_result.PNG"/>
          <p:cNvPicPr>
            <a:picLocks noChangeAspect="1" noChangeArrowheads="1"/>
          </p:cNvPicPr>
          <p:nvPr/>
        </p:nvPicPr>
        <p:blipFill>
          <a:blip r:embed="rId5" cstate="print"/>
          <a:srcRect/>
          <a:stretch>
            <a:fillRect/>
          </a:stretch>
        </p:blipFill>
        <p:spPr bwMode="auto">
          <a:xfrm>
            <a:off x="3810000" y="1905000"/>
            <a:ext cx="5334000" cy="266700"/>
          </a:xfrm>
          <a:prstGeom prst="rect">
            <a:avLst/>
          </a:prstGeom>
          <a:noFill/>
        </p:spPr>
      </p:pic>
      <p:sp>
        <p:nvSpPr>
          <p:cNvPr id="8" name="TextBox 7"/>
          <p:cNvSpPr txBox="1"/>
          <p:nvPr/>
        </p:nvSpPr>
        <p:spPr>
          <a:xfrm>
            <a:off x="381000" y="1828800"/>
            <a:ext cx="5410200" cy="369332"/>
          </a:xfrm>
          <a:prstGeom prst="rect">
            <a:avLst/>
          </a:prstGeom>
          <a:noFill/>
        </p:spPr>
        <p:txBody>
          <a:bodyPr wrap="square" rtlCol="0">
            <a:spAutoFit/>
          </a:bodyPr>
          <a:lstStyle/>
          <a:p>
            <a:r>
              <a:rPr lang="en-US" dirty="0"/>
              <a:t>The approximation is used that</a:t>
            </a:r>
          </a:p>
        </p:txBody>
      </p:sp>
    </p:spTree>
    <p:extLst>
      <p:ext uri="{BB962C8B-B14F-4D97-AF65-F5344CB8AC3E}">
        <p14:creationId xmlns:p14="http://schemas.microsoft.com/office/powerpoint/2010/main" val="20249242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838080" y="365040"/>
            <a:ext cx="10515240" cy="1325160"/>
          </a:xfrm>
          <a:prstGeom prst="rect">
            <a:avLst/>
          </a:prstGeom>
          <a:noFill/>
          <a:ln>
            <a:noFill/>
          </a:ln>
        </p:spPr>
        <p:txBody>
          <a:bodyPr lIns="0" tIns="0" rIns="0" bIns="0" anchor="ctr"/>
          <a:lstStyle/>
          <a:p>
            <a:endParaRPr lang="en-US" sz="1800" b="0" strike="noStrike" spc="-1">
              <a:solidFill>
                <a:srgbClr val="000000"/>
              </a:solidFill>
              <a:latin typeface="Calibri"/>
            </a:endParaRPr>
          </a:p>
        </p:txBody>
      </p:sp>
      <p:sp>
        <p:nvSpPr>
          <p:cNvPr id="4" name="TextBox 3"/>
          <p:cNvSpPr txBox="1"/>
          <p:nvPr/>
        </p:nvSpPr>
        <p:spPr>
          <a:xfrm>
            <a:off x="990600" y="228600"/>
            <a:ext cx="9982200" cy="584775"/>
          </a:xfrm>
          <a:prstGeom prst="rect">
            <a:avLst/>
          </a:prstGeom>
          <a:noFill/>
        </p:spPr>
        <p:txBody>
          <a:bodyPr wrap="square" rtlCol="0">
            <a:spAutoFit/>
          </a:bodyPr>
          <a:lstStyle/>
          <a:p>
            <a:pPr algn="ctr"/>
            <a:r>
              <a:rPr lang="en-US" sz="3200" dirty="0"/>
              <a:t>CONCLUSIONS</a:t>
            </a:r>
          </a:p>
        </p:txBody>
      </p:sp>
      <p:sp>
        <p:nvSpPr>
          <p:cNvPr id="5" name="TextBox 4"/>
          <p:cNvSpPr txBox="1"/>
          <p:nvPr/>
        </p:nvSpPr>
        <p:spPr>
          <a:xfrm>
            <a:off x="762000" y="2286000"/>
            <a:ext cx="10210800" cy="3785652"/>
          </a:xfrm>
          <a:prstGeom prst="rect">
            <a:avLst/>
          </a:prstGeom>
          <a:noFill/>
        </p:spPr>
        <p:txBody>
          <a:bodyPr wrap="square" rtlCol="0">
            <a:spAutoFit/>
          </a:bodyPr>
          <a:lstStyle/>
          <a:p>
            <a:pPr>
              <a:buFont typeface="Arial" pitchFamily="34" charset="0"/>
              <a:buChar char="•"/>
            </a:pPr>
            <a:r>
              <a:rPr lang="en-IN" sz="2400" dirty="0" err="1"/>
              <a:t>CombCascade</a:t>
            </a:r>
            <a:r>
              <a:rPr lang="en-IN" sz="2400" dirty="0"/>
              <a:t> is a novel learning algorithm. CombUCB1  chooses solutions with the largest sum of the UCBs. CascadeUCB1  chooses K items out of L with the largest UCBs. </a:t>
            </a:r>
            <a:r>
              <a:rPr lang="en-IN" sz="2400" dirty="0" err="1"/>
              <a:t>CombCascade</a:t>
            </a:r>
            <a:r>
              <a:rPr lang="en-IN" sz="2400" dirty="0"/>
              <a:t> chooses solutions with the largest product of </a:t>
            </a:r>
            <a:r>
              <a:rPr lang="en-US" sz="2400" dirty="0"/>
              <a:t>the UCBs.</a:t>
            </a:r>
          </a:p>
          <a:p>
            <a:pPr>
              <a:buFont typeface="Arial" pitchFamily="34" charset="0"/>
              <a:buChar char="•"/>
            </a:pPr>
            <a:endParaRPr lang="en-US" sz="2400" dirty="0"/>
          </a:p>
          <a:p>
            <a:pPr>
              <a:buFont typeface="Arial" pitchFamily="34" charset="0"/>
              <a:buChar char="•"/>
            </a:pPr>
            <a:r>
              <a:rPr lang="en-IN" sz="2400" dirty="0"/>
              <a:t>The feedback is a non-linear function of the weights and the reward function is non-linear in unknown parameters.</a:t>
            </a:r>
          </a:p>
          <a:p>
            <a:pPr>
              <a:buFont typeface="Arial" pitchFamily="34" charset="0"/>
              <a:buChar char="•"/>
            </a:pPr>
            <a:endParaRPr lang="en-IN" sz="2400" dirty="0"/>
          </a:p>
          <a:p>
            <a:pPr>
              <a:buFont typeface="Arial" pitchFamily="34" charset="0"/>
              <a:buChar char="•"/>
            </a:pPr>
            <a:r>
              <a:rPr lang="en-IN" sz="2400" dirty="0"/>
              <a:t>The n-step regret of </a:t>
            </a:r>
            <a:r>
              <a:rPr lang="en-IN" sz="2400" dirty="0" err="1"/>
              <a:t>CombCascade</a:t>
            </a:r>
            <a:r>
              <a:rPr lang="en-IN" sz="2400" dirty="0"/>
              <a:t> is a concave function of time n for all studied K. This indicates that </a:t>
            </a:r>
            <a:r>
              <a:rPr lang="en-IN" sz="2400" dirty="0" err="1"/>
              <a:t>CombCascade</a:t>
            </a:r>
            <a:r>
              <a:rPr lang="en-IN" sz="2400" dirty="0"/>
              <a:t> solutions improve </a:t>
            </a:r>
            <a:r>
              <a:rPr lang="en-US" sz="2400" dirty="0"/>
              <a:t>over time.</a:t>
            </a:r>
          </a:p>
        </p:txBody>
      </p:sp>
      <p:sp>
        <p:nvSpPr>
          <p:cNvPr id="6" name="TextBox 5"/>
          <p:cNvSpPr txBox="1"/>
          <p:nvPr/>
        </p:nvSpPr>
        <p:spPr>
          <a:xfrm>
            <a:off x="762000" y="1524000"/>
            <a:ext cx="11430000" cy="830997"/>
          </a:xfrm>
          <a:prstGeom prst="rect">
            <a:avLst/>
          </a:prstGeom>
          <a:noFill/>
        </p:spPr>
        <p:txBody>
          <a:bodyPr wrap="square" rtlCol="0">
            <a:spAutoFit/>
          </a:bodyPr>
          <a:lstStyle/>
          <a:p>
            <a:pPr>
              <a:buFont typeface="Arial" pitchFamily="34" charset="0"/>
              <a:buChar char="•"/>
            </a:pPr>
            <a:r>
              <a:rPr lang="en-US" sz="2400" dirty="0"/>
              <a:t>The regret of </a:t>
            </a:r>
            <a:r>
              <a:rPr lang="en-US" sz="2400" dirty="0" err="1"/>
              <a:t>CombCascade</a:t>
            </a:r>
            <a:r>
              <a:rPr lang="en-US" sz="2400" dirty="0"/>
              <a:t> is bounded as R(n) ≦ 131*</a:t>
            </a:r>
            <a:r>
              <a:rPr lang="en-US" sz="2400" dirty="0" err="1"/>
              <a:t>sqrt</a:t>
            </a:r>
            <a:r>
              <a:rPr lang="en-US" sz="2400" dirty="0"/>
              <a:t>( </a:t>
            </a:r>
            <a:r>
              <a:rPr lang="en-US" sz="2400" dirty="0" err="1"/>
              <a:t>KLnlogn</a:t>
            </a:r>
            <a:r>
              <a:rPr lang="en-US" sz="2400" dirty="0"/>
              <a:t>/ f*) + </a:t>
            </a:r>
            <a:r>
              <a:rPr lang="el-GR" sz="2400" dirty="0"/>
              <a:t>π</a:t>
            </a:r>
            <a:r>
              <a:rPr lang="en-US" sz="2400" dirty="0"/>
              <a:t>^2 L/3</a:t>
            </a:r>
          </a:p>
        </p:txBody>
      </p:sp>
    </p:spTree>
    <p:extLst>
      <p:ext uri="{BB962C8B-B14F-4D97-AF65-F5344CB8AC3E}">
        <p14:creationId xmlns:p14="http://schemas.microsoft.com/office/powerpoint/2010/main" val="369607617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IN" sz="4800" dirty="0"/>
              <a:t>Group Members Contribution</a:t>
            </a:r>
            <a:endParaRPr sz="4800" dirty="0"/>
          </a:p>
        </p:txBody>
      </p:sp>
      <p:sp>
        <p:nvSpPr>
          <p:cNvPr id="6" name="Text Placeholder 2">
            <a:extLst>
              <a:ext uri="{FF2B5EF4-FFF2-40B4-BE49-F238E27FC236}">
                <a16:creationId xmlns:a16="http://schemas.microsoft.com/office/drawing/2014/main" id="{14B7330F-9B68-4CBA-A6EA-035D1D93C77C}"/>
              </a:ext>
            </a:extLst>
          </p:cNvPr>
          <p:cNvSpPr>
            <a:spLocks noGrp="1"/>
          </p:cNvSpPr>
          <p:nvPr>
            <p:ph type="body" idx="1"/>
          </p:nvPr>
        </p:nvSpPr>
        <p:spPr>
          <a:xfrm>
            <a:off x="838200" y="1825625"/>
            <a:ext cx="10515600" cy="4351338"/>
          </a:xfrm>
        </p:spPr>
        <p:txBody>
          <a:bodyPr/>
          <a:lstStyle/>
          <a:p>
            <a:pPr marL="228600" lvl="0" indent="-50800">
              <a:spcBef>
                <a:spcPts val="0"/>
              </a:spcBef>
              <a:buSzPts val="2800"/>
              <a:buNone/>
            </a:pPr>
            <a:r>
              <a:rPr lang="en-IN" sz="2400" dirty="0">
                <a:latin typeface="Calibri" panose="020F0502020204030204" pitchFamily="34" charset="0"/>
                <a:cs typeface="Calibri" panose="020F0502020204030204" pitchFamily="34" charset="0"/>
              </a:rPr>
              <a:t>DIVYANSH AHUJA(17D070038) - Studied and implemented the 1)</a:t>
            </a:r>
            <a:r>
              <a:rPr lang="en-IN" sz="2400" dirty="0">
                <a:solidFill>
                  <a:srgbClr val="111111"/>
                </a:solidFill>
                <a:latin typeface="Calibri" panose="020F0502020204030204" pitchFamily="34" charset="0"/>
                <a:ea typeface="Arial"/>
                <a:cs typeface="Calibri" panose="020F0502020204030204" pitchFamily="34" charset="0"/>
                <a:sym typeface="Arial"/>
              </a:rPr>
              <a:t>Contextual Combinatorial Cascading Bandits paper 2)</a:t>
            </a:r>
            <a:r>
              <a:rPr lang="en-IN" sz="2400" dirty="0">
                <a:latin typeface="Calibri" panose="020F0502020204030204" pitchFamily="34" charset="0"/>
                <a:cs typeface="Calibri" panose="020F0502020204030204" pitchFamily="34" charset="0"/>
              </a:rPr>
              <a:t>Thompson Sampling for Cascading Bandits paper, and analysed their regrets and compared the regrets on tweaking the parameters of the algorithm</a:t>
            </a:r>
          </a:p>
          <a:p>
            <a:pPr marL="228600" lvl="0" indent="-50800">
              <a:spcBef>
                <a:spcPts val="0"/>
              </a:spcBef>
              <a:buSzPts val="2800"/>
              <a:buNone/>
            </a:pPr>
            <a:endParaRPr lang="en-IN" sz="2400" dirty="0">
              <a:latin typeface="Calibri" panose="020F0502020204030204" pitchFamily="34" charset="0"/>
              <a:cs typeface="Calibri" panose="020F0502020204030204" pitchFamily="34" charset="0"/>
            </a:endParaRPr>
          </a:p>
          <a:p>
            <a:pPr marL="228600" indent="-50800">
              <a:spcBef>
                <a:spcPts val="0"/>
              </a:spcBef>
              <a:buSzPts val="2800"/>
              <a:buNone/>
            </a:pPr>
            <a:r>
              <a:rPr lang="en-IN" sz="2400" dirty="0">
                <a:latin typeface="Calibri" panose="020F0502020204030204" pitchFamily="34" charset="0"/>
                <a:cs typeface="Calibri" panose="020F0502020204030204" pitchFamily="34" charset="0"/>
              </a:rPr>
              <a:t>NAMAN NARANG(17D070012) – 1) Thorough understanding of a research paper titled  “Cascading Bandits: Learning to Rank in the Cascade Model” 2) Two different and complete implementations of two algorithms in this paper   a) CascadeUCB1 b) </a:t>
            </a:r>
            <a:r>
              <a:rPr lang="en-IN" sz="2400" dirty="0" err="1">
                <a:latin typeface="Calibri" panose="020F0502020204030204" pitchFamily="34" charset="0"/>
                <a:cs typeface="Calibri" panose="020F0502020204030204" pitchFamily="34" charset="0"/>
              </a:rPr>
              <a:t>CascadeKL</a:t>
            </a:r>
            <a:r>
              <a:rPr lang="en-IN" sz="2400" dirty="0">
                <a:latin typeface="Calibri" panose="020F0502020204030204" pitchFamily="34" charset="0"/>
                <a:cs typeface="Calibri" panose="020F0502020204030204" pitchFamily="34" charset="0"/>
              </a:rPr>
              <a:t>-UCB  3) Complete regret comparison of both the algorithms</a:t>
            </a:r>
          </a:p>
          <a:p>
            <a:pPr marL="228600" lvl="0" indent="-50800">
              <a:spcBef>
                <a:spcPts val="0"/>
              </a:spcBef>
              <a:buSzPts val="2800"/>
              <a:buNone/>
            </a:pPr>
            <a:endParaRPr lang="en-IN" sz="2400" dirty="0">
              <a:latin typeface="Calibri" panose="020F0502020204030204" pitchFamily="34" charset="0"/>
              <a:cs typeface="Calibri" panose="020F0502020204030204" pitchFamily="34" charset="0"/>
            </a:endParaRPr>
          </a:p>
          <a:p>
            <a:pPr marL="228600" lvl="0" indent="-50800">
              <a:spcBef>
                <a:spcPts val="0"/>
              </a:spcBef>
              <a:buSzPts val="2800"/>
              <a:buNone/>
            </a:pPr>
            <a:r>
              <a:rPr lang="en-IN" sz="2400" dirty="0">
                <a:latin typeface="Calibri" panose="020F0502020204030204" pitchFamily="34" charset="0"/>
                <a:cs typeface="Calibri" panose="020F0502020204030204" pitchFamily="34" charset="0"/>
              </a:rPr>
              <a:t>SUMRIT GUPTA(170040044) - </a:t>
            </a:r>
            <a:r>
              <a:rPr lang="en-IN" sz="2400" dirty="0">
                <a:latin typeface="Calibri" panose="020F0502020204030204" pitchFamily="34" charset="0"/>
                <a:cs typeface="Calibri" panose="020F0502020204030204" pitchFamily="34" charset="0"/>
                <a:sym typeface="+mn-ea"/>
              </a:rPr>
              <a:t>Studied and implemented the 1)</a:t>
            </a:r>
            <a:r>
              <a:rPr lang="en-IN" sz="2400" dirty="0">
                <a:solidFill>
                  <a:srgbClr val="111111"/>
                </a:solidFill>
                <a:latin typeface="Calibri" panose="020F0502020204030204" pitchFamily="34" charset="0"/>
                <a:ea typeface="Arial" panose="020B0604020202020204"/>
                <a:cs typeface="Calibri" panose="020F0502020204030204" pitchFamily="34" charset="0"/>
                <a:sym typeface="Arial" panose="020B0604020202020204"/>
              </a:rPr>
              <a:t> Combinatorial Cascading Bandits paper </a:t>
            </a:r>
            <a:r>
              <a:rPr lang="en-US" altLang="en-IN" sz="2400" dirty="0">
                <a:solidFill>
                  <a:srgbClr val="111111"/>
                </a:solidFill>
                <a:latin typeface="Calibri" panose="020F0502020204030204" pitchFamily="34" charset="0"/>
                <a:ea typeface="Arial" panose="020B0604020202020204"/>
                <a:cs typeface="Calibri" panose="020F0502020204030204" pitchFamily="34" charset="0"/>
                <a:sym typeface="Arial" panose="020B0604020202020204"/>
              </a:rPr>
              <a:t>(nips 2015)</a:t>
            </a:r>
            <a:r>
              <a:rPr lang="en-IN" sz="2400" dirty="0">
                <a:solidFill>
                  <a:srgbClr val="111111"/>
                </a:solidFill>
                <a:latin typeface="Calibri" panose="020F0502020204030204" pitchFamily="34" charset="0"/>
                <a:ea typeface="Arial" panose="020B0604020202020204"/>
                <a:cs typeface="Calibri" panose="020F0502020204030204" pitchFamily="34" charset="0"/>
                <a:sym typeface="Arial" panose="020B0604020202020204"/>
              </a:rPr>
              <a:t> 2) </a:t>
            </a:r>
            <a:r>
              <a:rPr lang="en-IN" sz="2400" dirty="0">
                <a:latin typeface="Calibri" panose="020F0502020204030204" pitchFamily="34" charset="0"/>
                <a:cs typeface="Calibri" panose="020F0502020204030204" pitchFamily="34" charset="0"/>
                <a:sym typeface="+mn-ea"/>
              </a:rPr>
              <a:t>Cost-aware Cascading Bandits paper, and </a:t>
            </a:r>
            <a:r>
              <a:rPr lang="en-US" sz="2400" dirty="0">
                <a:latin typeface="Calibri" panose="020F0502020204030204" pitchFamily="34" charset="0"/>
                <a:cs typeface="Calibri" panose="020F0502020204030204" pitchFamily="34" charset="0"/>
                <a:sym typeface="+mn-ea"/>
              </a:rPr>
              <a:t>compared the regrets for different parameter settings for both the papers.</a:t>
            </a:r>
            <a:endParaRPr lang="en-US" sz="2400" dirty="0">
              <a:latin typeface="Calibri" panose="020F0502020204030204" pitchFamily="34" charset="0"/>
              <a:cs typeface="Calibri" panose="020F0502020204030204" pitchFamily="34" charset="0"/>
            </a:endParaRPr>
          </a:p>
          <a:p>
            <a:pPr marL="114300" indent="0">
              <a:buNone/>
            </a:pPr>
            <a:r>
              <a:rPr lang="en-IN" sz="2400" dirty="0">
                <a:latin typeface="Calibri" panose="020F0502020204030204" pitchFamily="34" charset="0"/>
                <a:cs typeface="Calibri" panose="020F0502020204030204" pitchFamily="34"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ctrTitle"/>
          </p:nvPr>
        </p:nvSpPr>
        <p:spPr>
          <a:xfrm>
            <a:off x="1524000" y="1122367"/>
            <a:ext cx="9144000" cy="7308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1100"/>
              <a:buFont typeface="Arial"/>
              <a:buNone/>
            </a:pPr>
            <a:r>
              <a:rPr lang="en-IN" sz="4800"/>
              <a:t>Problem Setting</a:t>
            </a:r>
            <a:endParaRPr/>
          </a:p>
        </p:txBody>
      </p:sp>
      <p:sp>
        <p:nvSpPr>
          <p:cNvPr id="115" name="Google Shape;115;p18"/>
          <p:cNvSpPr txBox="1">
            <a:spLocks noGrp="1"/>
          </p:cNvSpPr>
          <p:nvPr>
            <p:ph type="subTitle" idx="1"/>
          </p:nvPr>
        </p:nvSpPr>
        <p:spPr>
          <a:xfrm>
            <a:off x="1524000" y="1932287"/>
            <a:ext cx="9144000" cy="33255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IN" dirty="0"/>
              <a:t>We assume the expected reward of action A is a function f (A, w) of expected weights w = (w(a)) satisfies the following two assumptions.</a:t>
            </a:r>
            <a:endParaRPr dirty="0"/>
          </a:p>
          <a:p>
            <a:pPr marL="457200" lvl="0" indent="-381000" algn="l" rtl="0">
              <a:spcBef>
                <a:spcPts val="1000"/>
              </a:spcBef>
              <a:spcAft>
                <a:spcPts val="0"/>
              </a:spcAft>
              <a:buSzPts val="2400"/>
              <a:buAutoNum type="arabicParenR"/>
            </a:pPr>
            <a:r>
              <a:rPr lang="en-IN" dirty="0"/>
              <a:t>Monotonicity</a:t>
            </a:r>
            <a:endParaRPr dirty="0"/>
          </a:p>
          <a:p>
            <a:pPr marL="457200" lvl="0" indent="-381000" algn="l" rtl="0">
              <a:spcBef>
                <a:spcPts val="0"/>
              </a:spcBef>
              <a:spcAft>
                <a:spcPts val="0"/>
              </a:spcAft>
              <a:buSzPts val="2400"/>
              <a:buAutoNum type="arabicParenR"/>
            </a:pPr>
            <a:r>
              <a:rPr lang="en-IN" dirty="0"/>
              <a:t>Lipschitz continuity</a:t>
            </a:r>
            <a:endParaRPr dirty="0"/>
          </a:p>
          <a:p>
            <a:pPr marL="0" lvl="0" indent="0" algn="l" rtl="0">
              <a:spcBef>
                <a:spcPts val="1000"/>
              </a:spcBef>
              <a:spcAft>
                <a:spcPts val="0"/>
              </a:spcAft>
              <a:buNone/>
            </a:pPr>
            <a:r>
              <a:rPr lang="en-IN" dirty="0"/>
              <a:t>We assume that each </a:t>
            </a:r>
            <a:r>
              <a:rPr lang="en-IN" dirty="0" err="1"/>
              <a:t>wt</a:t>
            </a:r>
            <a:r>
              <a:rPr lang="en-IN" dirty="0"/>
              <a:t>(a) is a random variable with R-sub-Gaussian</a:t>
            </a:r>
            <a:endParaRPr dirty="0"/>
          </a:p>
          <a:p>
            <a:pPr marL="0" lvl="0" indent="0" algn="l" rtl="0">
              <a:spcBef>
                <a:spcPts val="1000"/>
              </a:spcBef>
              <a:spcAft>
                <a:spcPts val="0"/>
              </a:spcAft>
              <a:buNone/>
            </a:pPr>
            <a:r>
              <a:rPr lang="en-IN" dirty="0"/>
              <a:t>tail.</a:t>
            </a: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ctrTitle"/>
          </p:nvPr>
        </p:nvSpPr>
        <p:spPr>
          <a:xfrm>
            <a:off x="1524000" y="491002"/>
            <a:ext cx="9144000" cy="9978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IN" sz="4800"/>
              <a:t>About the algorithm</a:t>
            </a:r>
            <a:endParaRPr sz="4800"/>
          </a:p>
        </p:txBody>
      </p:sp>
      <p:sp>
        <p:nvSpPr>
          <p:cNvPr id="121" name="Google Shape;121;p19"/>
          <p:cNvSpPr txBox="1">
            <a:spLocks noGrp="1"/>
          </p:cNvSpPr>
          <p:nvPr>
            <p:ph type="subTitle" idx="1"/>
          </p:nvPr>
        </p:nvSpPr>
        <p:spPr>
          <a:xfrm>
            <a:off x="1524000" y="1583826"/>
            <a:ext cx="9144000" cy="48624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IN"/>
              <a:t>The </a:t>
            </a:r>
            <a:r>
              <a:rPr lang="en-IN" sz="2200">
                <a:solidFill>
                  <a:srgbClr val="111111"/>
                </a:solidFill>
                <a:highlight>
                  <a:srgbClr val="FDFDFD"/>
                </a:highlight>
                <a:latin typeface="Arial"/>
                <a:ea typeface="Arial"/>
                <a:cs typeface="Arial"/>
                <a:sym typeface="Arial"/>
              </a:rPr>
              <a:t>C^3-UCB algorithm comes up with a upper confidence bound on the mean of arms using the previous data and present context and returns the arms with K-highest UCBs. </a:t>
            </a:r>
            <a:endParaRPr sz="2200">
              <a:solidFill>
                <a:srgbClr val="111111"/>
              </a:solidFill>
              <a:highlight>
                <a:srgbClr val="FDFDFD"/>
              </a:highlight>
              <a:latin typeface="Arial"/>
              <a:ea typeface="Arial"/>
              <a:cs typeface="Arial"/>
              <a:sym typeface="Arial"/>
            </a:endParaRPr>
          </a:p>
          <a:p>
            <a:pPr marL="0" lvl="0" indent="0" algn="l" rtl="0">
              <a:spcBef>
                <a:spcPts val="1000"/>
              </a:spcBef>
              <a:spcAft>
                <a:spcPts val="0"/>
              </a:spcAft>
              <a:buNone/>
            </a:pPr>
            <a:r>
              <a:rPr lang="en-IN" sz="2200">
                <a:solidFill>
                  <a:srgbClr val="111111"/>
                </a:solidFill>
                <a:highlight>
                  <a:srgbClr val="FDFDFD"/>
                </a:highlight>
                <a:latin typeface="Arial"/>
                <a:ea typeface="Arial"/>
                <a:cs typeface="Arial"/>
                <a:sym typeface="Arial"/>
              </a:rPr>
              <a:t>The reference paper also shows that the regret of the algorithm is bounded by O(√T. log(T)).</a:t>
            </a:r>
            <a:endParaRPr sz="2200">
              <a:solidFill>
                <a:srgbClr val="111111"/>
              </a:solidFill>
              <a:highlight>
                <a:srgbClr val="FDFDFD"/>
              </a:highlight>
              <a:latin typeface="Arial"/>
              <a:ea typeface="Arial"/>
              <a:cs typeface="Arial"/>
              <a:sym typeface="Arial"/>
            </a:endParaRPr>
          </a:p>
          <a:p>
            <a:pPr marL="0" lvl="0" indent="0" algn="l" rtl="0">
              <a:spcBef>
                <a:spcPts val="1000"/>
              </a:spcBef>
              <a:spcAft>
                <a:spcPts val="0"/>
              </a:spcAft>
              <a:buNone/>
            </a:pPr>
            <a:endParaRPr sz="2200">
              <a:solidFill>
                <a:srgbClr val="111111"/>
              </a:solidFill>
              <a:highlight>
                <a:srgbClr val="FDFDFD"/>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ctrTitle"/>
          </p:nvPr>
        </p:nvSpPr>
        <p:spPr>
          <a:xfrm>
            <a:off x="1524000" y="1043199"/>
            <a:ext cx="9144000" cy="857400"/>
          </a:xfrm>
          <a:prstGeom prst="rect">
            <a:avLst/>
          </a:prstGeom>
        </p:spPr>
        <p:txBody>
          <a:bodyPr spcFirstLastPara="1" wrap="square" lIns="91425" tIns="45700" rIns="91425" bIns="45700" anchor="b" anchorCtr="0">
            <a:noAutofit/>
          </a:bodyPr>
          <a:lstStyle/>
          <a:p>
            <a:pPr marL="0" lvl="0" indent="0" algn="l" rtl="0">
              <a:spcBef>
                <a:spcPts val="1000"/>
              </a:spcBef>
              <a:spcAft>
                <a:spcPts val="0"/>
              </a:spcAft>
              <a:buClr>
                <a:schemeClr val="dk1"/>
              </a:buClr>
              <a:buSzPts val="1100"/>
              <a:buFont typeface="Arial"/>
              <a:buNone/>
            </a:pPr>
            <a:r>
              <a:rPr lang="en-IN" sz="3600"/>
              <a:t> C</a:t>
            </a:r>
            <a:r>
              <a:rPr lang="en-IN" sz="3600" baseline="30000"/>
              <a:t>3</a:t>
            </a:r>
            <a:r>
              <a:rPr lang="en-IN" sz="3600"/>
              <a:t>-UCB Algorithm</a:t>
            </a:r>
            <a:endParaRPr sz="3600"/>
          </a:p>
        </p:txBody>
      </p:sp>
      <p:sp>
        <p:nvSpPr>
          <p:cNvPr id="127" name="Google Shape;127;p20"/>
          <p:cNvSpPr txBox="1">
            <a:spLocks noGrp="1"/>
          </p:cNvSpPr>
          <p:nvPr>
            <p:ph type="subTitle" idx="1"/>
          </p:nvPr>
        </p:nvSpPr>
        <p:spPr>
          <a:xfrm>
            <a:off x="1524000" y="1900596"/>
            <a:ext cx="9144000" cy="4450500"/>
          </a:xfrm>
          <a:prstGeom prst="rect">
            <a:avLst/>
          </a:prstGeom>
        </p:spPr>
        <p:txBody>
          <a:bodyPr spcFirstLastPara="1" wrap="square" lIns="91425" tIns="45700" rIns="91425" bIns="45700" anchor="t" anchorCtr="0">
            <a:noAutofit/>
          </a:bodyPr>
          <a:lstStyle/>
          <a:p>
            <a:pPr marL="0" lvl="0" indent="0" algn="r" rtl="0">
              <a:spcBef>
                <a:spcPts val="1000"/>
              </a:spcBef>
              <a:spcAft>
                <a:spcPts val="0"/>
              </a:spcAft>
              <a:buNone/>
            </a:pPr>
            <a:r>
              <a:rPr lang="en-IN"/>
              <a:t>      Here O</a:t>
            </a:r>
            <a:r>
              <a:rPr lang="en-IN" baseline="-25000"/>
              <a:t>s</a:t>
            </a:r>
            <a:r>
              <a:rPr lang="en-IN"/>
              <a:t> (U</a:t>
            </a:r>
            <a:r>
              <a:rPr lang="en-IN" baseline="-25000"/>
              <a:t>t</a:t>
            </a:r>
            <a:r>
              <a:rPr lang="en-IN"/>
              <a:t>) on line 10 is the</a:t>
            </a:r>
            <a:endParaRPr/>
          </a:p>
          <a:p>
            <a:pPr marL="0" lvl="0" indent="0" algn="r" rtl="0">
              <a:spcBef>
                <a:spcPts val="1000"/>
              </a:spcBef>
              <a:spcAft>
                <a:spcPts val="0"/>
              </a:spcAft>
              <a:buNone/>
            </a:pPr>
            <a:r>
              <a:rPr lang="en-IN"/>
              <a:t> oracle function , which in our </a:t>
            </a:r>
            <a:endParaRPr/>
          </a:p>
          <a:p>
            <a:pPr marL="0" lvl="0" indent="0" algn="r" rtl="0">
              <a:spcBef>
                <a:spcPts val="1000"/>
              </a:spcBef>
              <a:spcAft>
                <a:spcPts val="0"/>
              </a:spcAft>
              <a:buNone/>
            </a:pPr>
            <a:r>
              <a:rPr lang="en-IN"/>
              <a:t>case returns the K arms </a:t>
            </a:r>
            <a:endParaRPr/>
          </a:p>
          <a:p>
            <a:pPr marL="0" lvl="0" indent="0" algn="r" rtl="0">
              <a:spcBef>
                <a:spcPts val="1000"/>
              </a:spcBef>
              <a:spcAft>
                <a:spcPts val="0"/>
              </a:spcAft>
              <a:buNone/>
            </a:pPr>
            <a:r>
              <a:rPr lang="en-IN"/>
              <a:t> with highest UCBs.</a:t>
            </a:r>
            <a:endParaRPr/>
          </a:p>
          <a:p>
            <a:pPr marL="0" lvl="0" indent="0" algn="r" rtl="0">
              <a:spcBef>
                <a:spcPts val="1000"/>
              </a:spcBef>
              <a:spcAft>
                <a:spcPts val="0"/>
              </a:spcAft>
              <a:buNone/>
            </a:pPr>
            <a:r>
              <a:rPr lang="en-IN"/>
              <a:t>And O(t) is the feedback to </a:t>
            </a:r>
            <a:endParaRPr/>
          </a:p>
          <a:p>
            <a:pPr marL="0" lvl="0" indent="0" algn="r" rtl="0">
              <a:spcBef>
                <a:spcPts val="1000"/>
              </a:spcBef>
              <a:spcAft>
                <a:spcPts val="0"/>
              </a:spcAft>
              <a:buNone/>
            </a:pPr>
            <a:r>
              <a:rPr lang="en-IN"/>
              <a:t> the learner and can be observed </a:t>
            </a:r>
            <a:endParaRPr/>
          </a:p>
          <a:p>
            <a:pPr marL="0" lvl="0" indent="0" algn="r" rtl="0">
              <a:spcBef>
                <a:spcPts val="1000"/>
              </a:spcBef>
              <a:spcAft>
                <a:spcPts val="0"/>
              </a:spcAft>
              <a:buNone/>
            </a:pPr>
            <a:r>
              <a:rPr lang="en-IN"/>
              <a:t>in two ways disscussed </a:t>
            </a:r>
            <a:endParaRPr/>
          </a:p>
          <a:p>
            <a:pPr marL="0" lvl="0" indent="0" algn="r" rtl="0">
              <a:spcBef>
                <a:spcPts val="1000"/>
              </a:spcBef>
              <a:spcAft>
                <a:spcPts val="0"/>
              </a:spcAft>
              <a:buNone/>
            </a:pPr>
            <a:r>
              <a:rPr lang="en-IN"/>
              <a:t>in next slides.</a:t>
            </a:r>
            <a:endParaRPr/>
          </a:p>
          <a:p>
            <a:pPr marL="0" lvl="0" indent="0" algn="r" rtl="0">
              <a:spcBef>
                <a:spcPts val="1000"/>
              </a:spcBef>
              <a:spcAft>
                <a:spcPts val="0"/>
              </a:spcAft>
              <a:buNone/>
            </a:pPr>
            <a:r>
              <a:rPr lang="en-IN"/>
              <a:t>     </a:t>
            </a:r>
            <a:endParaRPr/>
          </a:p>
        </p:txBody>
      </p:sp>
      <p:pic>
        <p:nvPicPr>
          <p:cNvPr id="128" name="Google Shape;128;p20"/>
          <p:cNvPicPr preferRelativeResize="0"/>
          <p:nvPr/>
        </p:nvPicPr>
        <p:blipFill>
          <a:blip r:embed="rId3">
            <a:alphaModFix/>
          </a:blip>
          <a:stretch>
            <a:fillRect/>
          </a:stretch>
        </p:blipFill>
        <p:spPr>
          <a:xfrm>
            <a:off x="1524000" y="1995650"/>
            <a:ext cx="4914900" cy="4355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838200" y="365125"/>
            <a:ext cx="10515600" cy="1060200"/>
          </a:xfrm>
          <a:prstGeom prst="rect">
            <a:avLst/>
          </a:prstGeom>
        </p:spPr>
        <p:txBody>
          <a:bodyPr spcFirstLastPara="1" wrap="square" lIns="91425" tIns="45700" rIns="91425" bIns="45700" anchor="ctr" anchorCtr="0">
            <a:noAutofit/>
          </a:bodyPr>
          <a:lstStyle/>
          <a:p>
            <a:pPr marL="0" lvl="0" indent="0" algn="l" rtl="0">
              <a:spcBef>
                <a:spcPts val="1000"/>
              </a:spcBef>
              <a:spcAft>
                <a:spcPts val="0"/>
              </a:spcAft>
              <a:buClr>
                <a:schemeClr val="dk1"/>
              </a:buClr>
              <a:buSzPts val="1100"/>
              <a:buFont typeface="Arial"/>
              <a:buNone/>
            </a:pPr>
            <a:r>
              <a:rPr lang="en-IN" sz="3600"/>
              <a:t>C</a:t>
            </a:r>
            <a:r>
              <a:rPr lang="en-IN" sz="3600" baseline="30000"/>
              <a:t>3</a:t>
            </a:r>
            <a:r>
              <a:rPr lang="en-IN" sz="3600"/>
              <a:t>-UCB Algorithm</a:t>
            </a:r>
            <a:endParaRPr/>
          </a:p>
        </p:txBody>
      </p:sp>
      <p:sp>
        <p:nvSpPr>
          <p:cNvPr id="134" name="Google Shape;134;p21"/>
          <p:cNvSpPr txBox="1">
            <a:spLocks noGrp="1"/>
          </p:cNvSpPr>
          <p:nvPr>
            <p:ph type="body" idx="1"/>
          </p:nvPr>
        </p:nvSpPr>
        <p:spPr>
          <a:xfrm>
            <a:off x="838200" y="1425325"/>
            <a:ext cx="10515600" cy="47514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Clr>
                <a:schemeClr val="dk1"/>
              </a:buClr>
              <a:buSzPts val="1100"/>
              <a:buFont typeface="Arial"/>
              <a:buNone/>
            </a:pPr>
            <a:r>
              <a:rPr lang="en-IN" dirty="0"/>
              <a:t>Disjunctive Objective - In the problem of cascading recommendation, when recommended with an ordered list of items                                     At = (at1 , ..., </a:t>
            </a:r>
            <a:r>
              <a:rPr lang="en-IN" dirty="0" err="1"/>
              <a:t>at|At</a:t>
            </a:r>
            <a:r>
              <a:rPr lang="en-IN" dirty="0"/>
              <a:t>| ), the user checks the list in that order. The checking  process stops if the user selects one item or has checked all items without selecting anyone. The weight of each base arm a at time t, </a:t>
            </a:r>
            <a:r>
              <a:rPr lang="en-IN" dirty="0" err="1"/>
              <a:t>wt</a:t>
            </a:r>
            <a:r>
              <a:rPr lang="en-IN" dirty="0"/>
              <a:t>(a), is a {0, 1} value indicating whether the user has selected item a or not. Then the random variable O(t) satisfies</a:t>
            </a:r>
            <a:endParaRPr dirty="0"/>
          </a:p>
          <a:p>
            <a:pPr marL="0" lvl="0" indent="0" algn="l" rtl="0">
              <a:spcBef>
                <a:spcPts val="1000"/>
              </a:spcBef>
              <a:spcAft>
                <a:spcPts val="0"/>
              </a:spcAft>
              <a:buNone/>
            </a:pPr>
            <a:endParaRPr dirty="0"/>
          </a:p>
        </p:txBody>
      </p:sp>
      <p:pic>
        <p:nvPicPr>
          <p:cNvPr id="135" name="Google Shape;135;p21"/>
          <p:cNvPicPr preferRelativeResize="0"/>
          <p:nvPr/>
        </p:nvPicPr>
        <p:blipFill>
          <a:blip r:embed="rId3">
            <a:alphaModFix/>
          </a:blip>
          <a:stretch>
            <a:fillRect/>
          </a:stretch>
        </p:blipFill>
        <p:spPr>
          <a:xfrm>
            <a:off x="3256700" y="4744800"/>
            <a:ext cx="5105950" cy="10602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4533</Words>
  <Application>Microsoft Office PowerPoint</Application>
  <PresentationFormat>Widescreen</PresentationFormat>
  <Paragraphs>334</Paragraphs>
  <Slides>57</Slides>
  <Notes>31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Calibri</vt:lpstr>
      <vt:lpstr>Calibri Light</vt:lpstr>
      <vt:lpstr>Office Theme</vt:lpstr>
      <vt:lpstr>IE613 Course Project Survey on Cascading Bandits</vt:lpstr>
      <vt:lpstr>Introduction</vt:lpstr>
      <vt:lpstr>Contextual Combinatorial Cascading Bandits</vt:lpstr>
      <vt:lpstr>Contextual Combinatorial Cascading Bandits  </vt:lpstr>
      <vt:lpstr>Problem Setting</vt:lpstr>
      <vt:lpstr>Problem Setting</vt:lpstr>
      <vt:lpstr>About the algorithm</vt:lpstr>
      <vt:lpstr> C3-UCB Algorithm</vt:lpstr>
      <vt:lpstr>C3-UCB Algorithm</vt:lpstr>
      <vt:lpstr>C3-UCB Algorithm</vt:lpstr>
      <vt:lpstr>Simulation Results</vt:lpstr>
      <vt:lpstr>Simulation Results</vt:lpstr>
      <vt:lpstr>Simulation Results</vt:lpstr>
      <vt:lpstr>Thompson Sampling for Cascading              Bandits</vt:lpstr>
      <vt:lpstr>Thompson Sampling for Cascading Bandits</vt:lpstr>
      <vt:lpstr>Problem Setting </vt:lpstr>
      <vt:lpstr>About the algorithm</vt:lpstr>
      <vt:lpstr>Cascade TS algorithm</vt:lpstr>
      <vt:lpstr>Cascade TS algorithm</vt:lpstr>
      <vt:lpstr>Simulation Results</vt:lpstr>
      <vt:lpstr>Simulations</vt:lpstr>
      <vt:lpstr>Simulation results</vt:lpstr>
      <vt:lpstr>Learning to Rank in the Cascade Model  Cascade UCB1  And  Cascade KL-UCB</vt:lpstr>
      <vt:lpstr>                             Abstract </vt:lpstr>
      <vt:lpstr>                                Abstract </vt:lpstr>
      <vt:lpstr>Introduction</vt:lpstr>
      <vt:lpstr>PowerPoint Presentation</vt:lpstr>
      <vt:lpstr>Setting up the Problem</vt:lpstr>
      <vt:lpstr>Setting up the Problem</vt:lpstr>
      <vt:lpstr>Assumption</vt:lpstr>
      <vt:lpstr>              Psuedo Code for CascadeUCB1</vt:lpstr>
      <vt:lpstr>About CascadeUCB1 Algorithm</vt:lpstr>
      <vt:lpstr>            Psuedo Code for CascadeKLUCB</vt:lpstr>
      <vt:lpstr>About CascadeKLUCB Algorithm</vt:lpstr>
      <vt:lpstr>Simulation Results of CascadeUCB1</vt:lpstr>
      <vt:lpstr>Simulation Results of CascadeUCB1</vt:lpstr>
      <vt:lpstr>Simulation Results of CascadeKLUCB</vt:lpstr>
      <vt:lpstr>Conclusion</vt:lpstr>
      <vt:lpstr>Conclusion</vt:lpstr>
      <vt:lpstr>PowerPoint Presentation</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Abstract</vt:lpstr>
      <vt:lpstr>PowerPoint Presentation</vt:lpstr>
      <vt:lpstr>PowerPoint Presentation</vt:lpstr>
      <vt:lpstr>PowerPoint Presentation</vt:lpstr>
      <vt:lpstr>PowerPoint Presentation</vt:lpstr>
      <vt:lpstr>Simulation Results</vt:lpstr>
      <vt:lpstr>PowerPoint Presentation</vt:lpstr>
      <vt:lpstr>Group Members Contribution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IE613 Course Project Survey on Cascading Bandits</dc:title>
  <dc:creator>sumrit gupta</dc:creator>
  <cp:lastModifiedBy>naman narang</cp:lastModifiedBy>
  <cp:revision>23</cp:revision>
  <dcterms:modified xsi:type="dcterms:W3CDTF">2019-05-09T02:11:50Z</dcterms:modified>
</cp:coreProperties>
</file>