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obst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iEioxuHQDbPmgaU346sFUn04Q4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27E316-6C2D-432B-AAF8-C8CE0E9F891E}">
  <a:tblStyle styleId="{3427E316-6C2D-432B-AAF8-C8CE0E9F891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obster-regular.fnt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ab41.lab41.org/speech-recognition-you-down-with-ctc-8d3b558943f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Gated Recurrent Convolution Neural Network for OCR</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Uzair Sayed and Divyansh Ahuja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a:t>
            </a:r>
            <a:endParaRPr/>
          </a:p>
        </p:txBody>
      </p:sp>
      <p:graphicFrame>
        <p:nvGraphicFramePr>
          <p:cNvPr id="123" name="Google Shape;123;p10"/>
          <p:cNvGraphicFramePr/>
          <p:nvPr/>
        </p:nvGraphicFramePr>
        <p:xfrm>
          <a:off x="952500" y="1238250"/>
          <a:ext cx="3000000" cy="3000000"/>
        </p:xfrm>
        <a:graphic>
          <a:graphicData uri="http://schemas.openxmlformats.org/drawingml/2006/table">
            <a:tbl>
              <a:tblPr>
                <a:noFill/>
                <a:tableStyleId>{3427E316-6C2D-432B-AAF8-C8CE0E9F891E}</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IC03</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Jaderberg et 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89.6%</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Baoguang et 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89.4%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Chen-Yu et 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88.7%</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ResNet-BLSTM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89.9%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Jianfeng Wang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91.2%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Our Implementation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Train(95.7%) Test(88%)</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General Idea</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450">
                <a:solidFill>
                  <a:srgbClr val="161B3D"/>
                </a:solidFill>
                <a:highlight>
                  <a:srgbClr val="FFFFFF"/>
                </a:highlight>
              </a:rPr>
              <a:t>OCR refers to a set of computer vision problems that require us to convert images of digital or hand-written text images to machine readable text in a form your computer can process, store and edit as a text file or as a part of a data entry and manipulation software. </a:t>
            </a:r>
            <a:endParaRPr sz="1450">
              <a:solidFill>
                <a:srgbClr val="161B3D"/>
              </a:solidFill>
              <a:highlight>
                <a:srgbClr val="FFFFFF"/>
              </a:highlight>
            </a:endParaRPr>
          </a:p>
          <a:p>
            <a:pPr indent="-320675" lvl="0" marL="457200" rtl="0" algn="l">
              <a:lnSpc>
                <a:spcPct val="115000"/>
              </a:lnSpc>
              <a:spcBef>
                <a:spcPts val="0"/>
              </a:spcBef>
              <a:spcAft>
                <a:spcPts val="0"/>
              </a:spcAft>
              <a:buClr>
                <a:srgbClr val="161B3D"/>
              </a:buClr>
              <a:buSzPts val="1450"/>
              <a:buChar char="●"/>
            </a:pPr>
            <a:r>
              <a:rPr lang="en" sz="1450">
                <a:solidFill>
                  <a:srgbClr val="161B3D"/>
                </a:solidFill>
                <a:highlight>
                  <a:srgbClr val="FFFFFF"/>
                </a:highlight>
              </a:rPr>
              <a:t>Unlike Recurrent Attention Models, CRNNs don't treat our OCR task as a reinforcement learning problem but as a machine learning problem with a custom loss. The loss used is called </a:t>
            </a:r>
            <a:r>
              <a:rPr lang="en" sz="1450">
                <a:solidFill>
                  <a:srgbClr val="161B3D"/>
                </a:solidFill>
                <a:uFill>
                  <a:noFill/>
                </a:uFill>
                <a:hlinkClick r:id="rId3"/>
              </a:rPr>
              <a:t>CTC loss</a:t>
            </a:r>
            <a:r>
              <a:rPr lang="en" sz="1450">
                <a:solidFill>
                  <a:srgbClr val="161B3D"/>
                </a:solidFill>
                <a:highlight>
                  <a:srgbClr val="FFFFFF"/>
                </a:highlight>
              </a:rPr>
              <a:t>- Connectionist Temporal Classification. </a:t>
            </a:r>
            <a:endParaRPr sz="1450">
              <a:solidFill>
                <a:srgbClr val="161B3D"/>
              </a:solidFill>
              <a:highlight>
                <a:srgbClr val="FFFFFF"/>
              </a:highlight>
            </a:endParaRPr>
          </a:p>
          <a:p>
            <a:pPr indent="-320675" lvl="0" marL="457200" rtl="0" algn="l">
              <a:lnSpc>
                <a:spcPct val="115000"/>
              </a:lnSpc>
              <a:spcBef>
                <a:spcPts val="0"/>
              </a:spcBef>
              <a:spcAft>
                <a:spcPts val="0"/>
              </a:spcAft>
              <a:buClr>
                <a:srgbClr val="161B3D"/>
              </a:buClr>
              <a:buSzPts val="1450"/>
              <a:buChar char="●"/>
            </a:pPr>
            <a:r>
              <a:rPr lang="en" sz="1450">
                <a:solidFill>
                  <a:srgbClr val="161B3D"/>
                </a:solidFill>
                <a:highlight>
                  <a:srgbClr val="FFFFFF"/>
                </a:highlight>
              </a:rPr>
              <a:t>The convolutional layers are used as feature extractors that pass these features to the recurrent layers - bidirectional LSTMs . </a:t>
            </a:r>
            <a:endParaRPr sz="1450">
              <a:solidFill>
                <a:srgbClr val="161B3D"/>
              </a:solidFill>
              <a:highlight>
                <a:srgbClr val="FFFFFF"/>
              </a:highlight>
            </a:endParaRPr>
          </a:p>
          <a:p>
            <a:pPr indent="-320675" lvl="0" marL="457200" rtl="0" algn="l">
              <a:lnSpc>
                <a:spcPct val="115000"/>
              </a:lnSpc>
              <a:spcBef>
                <a:spcPts val="0"/>
              </a:spcBef>
              <a:spcAft>
                <a:spcPts val="0"/>
              </a:spcAft>
              <a:buClr>
                <a:srgbClr val="161B3D"/>
              </a:buClr>
              <a:buSzPts val="1450"/>
              <a:buChar char="●"/>
            </a:pPr>
            <a:r>
              <a:rPr lang="en" sz="1450">
                <a:solidFill>
                  <a:srgbClr val="161B3D"/>
                </a:solidFill>
                <a:highlight>
                  <a:srgbClr val="FFFFFF"/>
                </a:highlight>
              </a:rPr>
              <a:t>These are followed by a transcription layer that uses a probabilistic approach to decode our LSTM outputs. Each frame generated by the LSTM is decoded into a character and these characters are fed into a final decoder/transcription layer which will output the final predicted sequence.</a:t>
            </a:r>
            <a:endParaRPr sz="1450">
              <a:solidFill>
                <a:srgbClr val="161B3D"/>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3942350" y="0"/>
            <a:ext cx="5201651" cy="5143500"/>
          </a:xfrm>
          <a:prstGeom prst="rect">
            <a:avLst/>
          </a:prstGeom>
          <a:noFill/>
          <a:ln>
            <a:noFill/>
          </a:ln>
        </p:spPr>
      </p:pic>
      <p:sp>
        <p:nvSpPr>
          <p:cNvPr id="67" name="Google Shape;67;p3"/>
          <p:cNvSpPr txBox="1"/>
          <p:nvPr/>
        </p:nvSpPr>
        <p:spPr>
          <a:xfrm>
            <a:off x="278150" y="89625"/>
            <a:ext cx="3664200" cy="3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Network Architecture for RCNN</a:t>
            </a:r>
            <a:endParaRPr b="0" i="0" sz="1400" u="none" cap="none" strike="noStrike">
              <a:solidFill>
                <a:srgbClr val="000000"/>
              </a:solidFill>
              <a:latin typeface="Arial"/>
              <a:ea typeface="Arial"/>
              <a:cs typeface="Arial"/>
              <a:sym typeface="Arial"/>
            </a:endParaRPr>
          </a:p>
        </p:txBody>
      </p:sp>
      <p:pic>
        <p:nvPicPr>
          <p:cNvPr id="68" name="Google Shape;68;p3"/>
          <p:cNvPicPr preferRelativeResize="0"/>
          <p:nvPr/>
        </p:nvPicPr>
        <p:blipFill rotWithShape="1">
          <a:blip r:embed="rId4">
            <a:alphaModFix/>
          </a:blip>
          <a:srcRect b="0" l="0" r="0" t="0"/>
          <a:stretch/>
        </p:blipFill>
        <p:spPr>
          <a:xfrm>
            <a:off x="278150" y="754700"/>
            <a:ext cx="3195675" cy="418226"/>
          </a:xfrm>
          <a:prstGeom prst="rect">
            <a:avLst/>
          </a:prstGeom>
          <a:noFill/>
          <a:ln>
            <a:noFill/>
          </a:ln>
        </p:spPr>
      </p:pic>
      <p:sp>
        <p:nvSpPr>
          <p:cNvPr id="69" name="Google Shape;69;p3"/>
          <p:cNvSpPr txBox="1"/>
          <p:nvPr/>
        </p:nvSpPr>
        <p:spPr>
          <a:xfrm>
            <a:off x="481850" y="1243850"/>
            <a:ext cx="2723100" cy="30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Generic RNN Model</a:t>
            </a:r>
            <a:endParaRPr b="0" i="0" sz="1400" u="none" cap="none" strike="noStrike">
              <a:solidFill>
                <a:srgbClr val="000000"/>
              </a:solidFill>
              <a:latin typeface="Arial"/>
              <a:ea typeface="Arial"/>
              <a:cs typeface="Arial"/>
              <a:sym typeface="Arial"/>
            </a:endParaRPr>
          </a:p>
        </p:txBody>
      </p:sp>
      <p:pic>
        <p:nvPicPr>
          <p:cNvPr id="70" name="Google Shape;70;p3"/>
          <p:cNvPicPr preferRelativeResize="0"/>
          <p:nvPr/>
        </p:nvPicPr>
        <p:blipFill rotWithShape="1">
          <a:blip r:embed="rId5">
            <a:alphaModFix/>
          </a:blip>
          <a:srcRect b="0" l="0" r="0" t="0"/>
          <a:stretch/>
        </p:blipFill>
        <p:spPr>
          <a:xfrm>
            <a:off x="333375" y="1987350"/>
            <a:ext cx="3608975" cy="347531"/>
          </a:xfrm>
          <a:prstGeom prst="rect">
            <a:avLst/>
          </a:prstGeom>
          <a:noFill/>
          <a:ln>
            <a:noFill/>
          </a:ln>
        </p:spPr>
      </p:pic>
      <p:sp>
        <p:nvSpPr>
          <p:cNvPr id="71" name="Google Shape;71;p3"/>
          <p:cNvSpPr txBox="1"/>
          <p:nvPr/>
        </p:nvSpPr>
        <p:spPr>
          <a:xfrm>
            <a:off x="582700" y="2566150"/>
            <a:ext cx="3359700" cy="61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CNN that contains RCL is called RCNN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4"/>
          <p:cNvPicPr preferRelativeResize="0"/>
          <p:nvPr/>
        </p:nvPicPr>
        <p:blipFill rotWithShape="1">
          <a:blip r:embed="rId3">
            <a:alphaModFix/>
          </a:blip>
          <a:srcRect b="0" l="0" r="0" t="0"/>
          <a:stretch/>
        </p:blipFill>
        <p:spPr>
          <a:xfrm>
            <a:off x="724388" y="67250"/>
            <a:ext cx="7695225" cy="4697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Gated Recurrent Convolution Layer (GRCL)</a:t>
            </a:r>
            <a:endParaRPr/>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This module is equipped with a gate to control the context modulation in RCL and it can weaken or even cut off some irrelevant context information.</a:t>
            </a:r>
            <a:endParaRPr/>
          </a:p>
          <a:p>
            <a:pPr indent="-342900" lvl="0" marL="457200" rtl="0" algn="l">
              <a:lnSpc>
                <a:spcPct val="115000"/>
              </a:lnSpc>
              <a:spcBef>
                <a:spcPts val="0"/>
              </a:spcBef>
              <a:spcAft>
                <a:spcPts val="0"/>
              </a:spcAft>
              <a:buSzPts val="1800"/>
              <a:buChar char="●"/>
            </a:pPr>
            <a:r>
              <a:rPr lang="en"/>
              <a:t>This is because, with increasing iterations, the size of the effective receptive field will increase unboundedly, which contradicts the biological fact. One needs a mechanism to constrain the growth of the effective receptive field. </a:t>
            </a:r>
            <a:endParaRPr/>
          </a:p>
          <a:p>
            <a:pPr indent="-342900" lvl="0" marL="457200" rtl="0" algn="l">
              <a:lnSpc>
                <a:spcPct val="115000"/>
              </a:lnSpc>
              <a:spcBef>
                <a:spcPts val="0"/>
              </a:spcBef>
              <a:spcAft>
                <a:spcPts val="0"/>
              </a:spcAft>
              <a:buSzPts val="1800"/>
              <a:buChar char="●"/>
            </a:pPr>
            <a:r>
              <a:rPr lang="en"/>
              <a:t>In addition, from the viewpoint of performance enhancing, one also needs to control the context modulation of neurons in RCNN.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6"/>
          <p:cNvPicPr preferRelativeResize="0"/>
          <p:nvPr/>
        </p:nvPicPr>
        <p:blipFill rotWithShape="1">
          <a:blip r:embed="rId3">
            <a:alphaModFix/>
          </a:blip>
          <a:srcRect b="0" l="0" r="0" t="0"/>
          <a:stretch/>
        </p:blipFill>
        <p:spPr>
          <a:xfrm>
            <a:off x="4572000" y="152400"/>
            <a:ext cx="4358099" cy="4453224"/>
          </a:xfrm>
          <a:prstGeom prst="rect">
            <a:avLst/>
          </a:prstGeom>
          <a:noFill/>
          <a:ln>
            <a:noFill/>
          </a:ln>
        </p:spPr>
      </p:pic>
      <p:sp>
        <p:nvSpPr>
          <p:cNvPr id="88" name="Google Shape;88;p6"/>
          <p:cNvSpPr txBox="1"/>
          <p:nvPr/>
        </p:nvSpPr>
        <p:spPr>
          <a:xfrm>
            <a:off x="4594400" y="4706475"/>
            <a:ext cx="4336800" cy="36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GRCL with T=2</a:t>
            </a:r>
            <a:endParaRPr b="0" i="0" sz="1400" u="none" cap="none" strike="noStrike">
              <a:solidFill>
                <a:srgbClr val="000000"/>
              </a:solidFill>
              <a:latin typeface="Arial"/>
              <a:ea typeface="Arial"/>
              <a:cs typeface="Arial"/>
              <a:sym typeface="Arial"/>
            </a:endParaRPr>
          </a:p>
        </p:txBody>
      </p:sp>
      <p:pic>
        <p:nvPicPr>
          <p:cNvPr id="89" name="Google Shape;89;p6"/>
          <p:cNvPicPr preferRelativeResize="0"/>
          <p:nvPr/>
        </p:nvPicPr>
        <p:blipFill rotWithShape="1">
          <a:blip r:embed="rId4">
            <a:alphaModFix/>
          </a:blip>
          <a:srcRect b="0" l="0" r="0" t="0"/>
          <a:stretch/>
        </p:blipFill>
        <p:spPr>
          <a:xfrm>
            <a:off x="123250" y="152400"/>
            <a:ext cx="4684050" cy="903175"/>
          </a:xfrm>
          <a:prstGeom prst="rect">
            <a:avLst/>
          </a:prstGeom>
          <a:noFill/>
          <a:ln>
            <a:noFill/>
          </a:ln>
        </p:spPr>
      </p:pic>
      <p:sp>
        <p:nvSpPr>
          <p:cNvPr id="90" name="Google Shape;90;p6"/>
          <p:cNvSpPr txBox="1"/>
          <p:nvPr/>
        </p:nvSpPr>
        <p:spPr>
          <a:xfrm>
            <a:off x="280150" y="1098175"/>
            <a:ext cx="4112400" cy="36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gate of GRCL</a:t>
            </a:r>
            <a:endParaRPr b="0" i="0" sz="1400" u="none" cap="none" strike="noStrike">
              <a:solidFill>
                <a:srgbClr val="000000"/>
              </a:solidFill>
              <a:latin typeface="Arial"/>
              <a:ea typeface="Arial"/>
              <a:cs typeface="Arial"/>
              <a:sym typeface="Arial"/>
            </a:endParaRPr>
          </a:p>
        </p:txBody>
      </p:sp>
      <p:pic>
        <p:nvPicPr>
          <p:cNvPr id="91" name="Google Shape;91;p6"/>
          <p:cNvPicPr preferRelativeResize="0"/>
          <p:nvPr/>
        </p:nvPicPr>
        <p:blipFill rotWithShape="1">
          <a:blip r:embed="rId5">
            <a:alphaModFix/>
          </a:blip>
          <a:srcRect b="0" l="0" r="0" t="0"/>
          <a:stretch/>
        </p:blipFill>
        <p:spPr>
          <a:xfrm>
            <a:off x="0" y="1964350"/>
            <a:ext cx="4594398" cy="610367"/>
          </a:xfrm>
          <a:prstGeom prst="rect">
            <a:avLst/>
          </a:prstGeom>
          <a:noFill/>
          <a:ln>
            <a:noFill/>
          </a:ln>
        </p:spPr>
      </p:pic>
      <p:sp>
        <p:nvSpPr>
          <p:cNvPr id="92" name="Google Shape;92;p6"/>
          <p:cNvSpPr txBox="1"/>
          <p:nvPr/>
        </p:nvSpPr>
        <p:spPr>
          <a:xfrm>
            <a:off x="145675" y="2610975"/>
            <a:ext cx="4246800" cy="224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GRCL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denotes element-wise multiplication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Batch normalization (BN) is applied after each convolution and element-wise multiplication operation. The parameters and statistics in BN are not shared over different time steps. It is assumed that the input to GRCL is the same over time t, which is denoted by u(0).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 Sequence Extraction</a:t>
            </a:r>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input to the network is a whole image and the image is resized to fixed length and height.</a:t>
            </a:r>
            <a:endParaRPr/>
          </a:p>
          <a:p>
            <a:pPr indent="-342900" lvl="0" marL="457200" rtl="0" algn="l">
              <a:lnSpc>
                <a:spcPct val="115000"/>
              </a:lnSpc>
              <a:spcBef>
                <a:spcPts val="0"/>
              </a:spcBef>
              <a:spcAft>
                <a:spcPts val="0"/>
              </a:spcAft>
              <a:buSzPts val="1800"/>
              <a:buChar char="●"/>
            </a:pPr>
            <a:r>
              <a:rPr lang="en"/>
              <a:t>The feature map in the last layer is sliced from left to right by column to form a feature sequence. Therefore, the i-th feature vector is formed by concatenating the i-th columns of all of the maps.</a:t>
            </a:r>
            <a:endParaRPr/>
          </a:p>
          <a:p>
            <a:pPr indent="-342900" lvl="0" marL="457200" rtl="0" algn="l">
              <a:lnSpc>
                <a:spcPct val="115000"/>
              </a:lnSpc>
              <a:spcBef>
                <a:spcPts val="0"/>
              </a:spcBef>
              <a:spcAft>
                <a:spcPts val="0"/>
              </a:spcAft>
              <a:buSzPts val="1800"/>
              <a:buChar char="●"/>
            </a:pPr>
            <a:r>
              <a:rPr lang="en"/>
              <a:t>Each feature vector generated by the GRCL represents a larger region. This feature vector contains more information than the feature vector generated by the basic convolutional layer, and it is beneficial for the recognition of text.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Sequence Modeling</a:t>
            </a:r>
            <a:endParaRPr/>
          </a:p>
        </p:txBody>
      </p:sp>
      <p:sp>
        <p:nvSpPr>
          <p:cNvPr id="104" name="Google Shape;104;p8"/>
          <p:cNvSpPr txBox="1"/>
          <p:nvPr>
            <p:ph idx="1" type="body"/>
          </p:nvPr>
        </p:nvSpPr>
        <p:spPr>
          <a:xfrm>
            <a:off x="311700" y="1152475"/>
            <a:ext cx="8520600" cy="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An LSTM is used on the top of feature extraction module for sequence modeling.</a:t>
            </a:r>
            <a:endParaRPr/>
          </a:p>
        </p:txBody>
      </p:sp>
      <p:pic>
        <p:nvPicPr>
          <p:cNvPr id="105" name="Google Shape;105;p8"/>
          <p:cNvPicPr preferRelativeResize="0"/>
          <p:nvPr/>
        </p:nvPicPr>
        <p:blipFill rotWithShape="1">
          <a:blip r:embed="rId3">
            <a:alphaModFix/>
          </a:blip>
          <a:srcRect b="0" l="0" r="0" t="0"/>
          <a:stretch/>
        </p:blipFill>
        <p:spPr>
          <a:xfrm>
            <a:off x="4090150" y="1721275"/>
            <a:ext cx="4901451" cy="1356839"/>
          </a:xfrm>
          <a:prstGeom prst="rect">
            <a:avLst/>
          </a:prstGeom>
          <a:noFill/>
          <a:ln>
            <a:noFill/>
          </a:ln>
        </p:spPr>
      </p:pic>
      <p:sp>
        <p:nvSpPr>
          <p:cNvPr id="106" name="Google Shape;106;p8"/>
          <p:cNvSpPr txBox="1"/>
          <p:nvPr/>
        </p:nvSpPr>
        <p:spPr>
          <a:xfrm>
            <a:off x="481850" y="1736900"/>
            <a:ext cx="3507300" cy="3126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γi is defined as an indication factor and its value is 0 or 1. When γi is equal to 1, the gate receives the modulation of the cell’s state.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However, LSTM only considers past events. In fact, the context information from both directions are often complementary. Therefore, we use stacked bidirectional LSTM in our architecture.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Transcription</a:t>
            </a:r>
            <a:endParaRPr/>
          </a:p>
        </p:txBody>
      </p:sp>
      <p:sp>
        <p:nvSpPr>
          <p:cNvPr id="112" name="Google Shape;112;p9"/>
          <p:cNvSpPr txBox="1"/>
          <p:nvPr>
            <p:ph idx="1" type="body"/>
          </p:nvPr>
        </p:nvSpPr>
        <p:spPr>
          <a:xfrm>
            <a:off x="311700" y="1152475"/>
            <a:ext cx="8520600" cy="199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use a lexicon-free transcription, which converts per-frame predictions to real labels without the use of a dictionary</a:t>
            </a:r>
            <a:endParaRPr/>
          </a:p>
          <a:p>
            <a:pPr indent="-342900" lvl="0" marL="457200" rtl="0" algn="l">
              <a:lnSpc>
                <a:spcPct val="115000"/>
              </a:lnSpc>
              <a:spcBef>
                <a:spcPts val="0"/>
              </a:spcBef>
              <a:spcAft>
                <a:spcPts val="0"/>
              </a:spcAft>
              <a:buSzPts val="1800"/>
              <a:buChar char="●"/>
            </a:pPr>
            <a:r>
              <a:rPr lang="en"/>
              <a:t>Given an input image I, the prediction of RNN at each time step is denoted by π</a:t>
            </a:r>
            <a:r>
              <a:rPr baseline="-25000" lang="en"/>
              <a:t>t</a:t>
            </a:r>
            <a:r>
              <a:rPr lang="en"/>
              <a:t>. The sequence π may contain blanks and repeated labels (e.g. (a − b − −b)=(ab − −bb)) and we need a concise representation </a:t>
            </a:r>
            <a:r>
              <a:rPr i="1" lang="en">
                <a:latin typeface="Lobster"/>
                <a:ea typeface="Lobster"/>
                <a:cs typeface="Lobster"/>
                <a:sym typeface="Lobster"/>
              </a:rPr>
              <a:t>l</a:t>
            </a:r>
            <a:r>
              <a:rPr lang="en"/>
              <a:t> (the two examples are both reduced to abb).</a:t>
            </a:r>
            <a:endParaRPr/>
          </a:p>
        </p:txBody>
      </p:sp>
      <p:pic>
        <p:nvPicPr>
          <p:cNvPr id="113" name="Google Shape;113;p9"/>
          <p:cNvPicPr preferRelativeResize="0"/>
          <p:nvPr/>
        </p:nvPicPr>
        <p:blipFill rotWithShape="1">
          <a:blip r:embed="rId3">
            <a:alphaModFix/>
          </a:blip>
          <a:srcRect b="0" l="0" r="0" t="0"/>
          <a:stretch/>
        </p:blipFill>
        <p:spPr>
          <a:xfrm>
            <a:off x="152400" y="3301375"/>
            <a:ext cx="2151716" cy="572700"/>
          </a:xfrm>
          <a:prstGeom prst="rect">
            <a:avLst/>
          </a:prstGeom>
          <a:noFill/>
          <a:ln>
            <a:noFill/>
          </a:ln>
        </p:spPr>
      </p:pic>
      <p:pic>
        <p:nvPicPr>
          <p:cNvPr id="114" name="Google Shape;114;p9"/>
          <p:cNvPicPr preferRelativeResize="0"/>
          <p:nvPr/>
        </p:nvPicPr>
        <p:blipFill rotWithShape="1">
          <a:blip r:embed="rId4">
            <a:alphaModFix/>
          </a:blip>
          <a:srcRect b="0" l="0" r="0" t="0"/>
          <a:stretch/>
        </p:blipFill>
        <p:spPr>
          <a:xfrm>
            <a:off x="311700" y="3874075"/>
            <a:ext cx="2331708" cy="572700"/>
          </a:xfrm>
          <a:prstGeom prst="rect">
            <a:avLst/>
          </a:prstGeom>
          <a:noFill/>
          <a:ln>
            <a:noFill/>
          </a:ln>
        </p:spPr>
      </p:pic>
      <p:pic>
        <p:nvPicPr>
          <p:cNvPr id="115" name="Google Shape;115;p9"/>
          <p:cNvPicPr preferRelativeResize="0"/>
          <p:nvPr/>
        </p:nvPicPr>
        <p:blipFill rotWithShape="1">
          <a:blip r:embed="rId5">
            <a:alphaModFix/>
          </a:blip>
          <a:srcRect b="0" l="0" r="0" t="0"/>
          <a:stretch/>
        </p:blipFill>
        <p:spPr>
          <a:xfrm>
            <a:off x="311700" y="4464350"/>
            <a:ext cx="1345845" cy="572700"/>
          </a:xfrm>
          <a:prstGeom prst="rect">
            <a:avLst/>
          </a:prstGeom>
          <a:noFill/>
          <a:ln>
            <a:noFill/>
          </a:ln>
        </p:spPr>
      </p:pic>
      <p:pic>
        <p:nvPicPr>
          <p:cNvPr id="116" name="Google Shape;116;p9"/>
          <p:cNvPicPr preferRelativeResize="0"/>
          <p:nvPr/>
        </p:nvPicPr>
        <p:blipFill rotWithShape="1">
          <a:blip r:embed="rId6">
            <a:alphaModFix/>
          </a:blip>
          <a:srcRect b="0" l="0" r="7834" t="-23197"/>
          <a:stretch/>
        </p:blipFill>
        <p:spPr>
          <a:xfrm>
            <a:off x="1545475" y="4555925"/>
            <a:ext cx="6612676" cy="389550"/>
          </a:xfrm>
          <a:prstGeom prst="rect">
            <a:avLst/>
          </a:prstGeom>
          <a:noFill/>
          <a:ln>
            <a:noFill/>
          </a:ln>
        </p:spPr>
      </p:pic>
      <p:pic>
        <p:nvPicPr>
          <p:cNvPr id="117" name="Google Shape;117;p9"/>
          <p:cNvPicPr preferRelativeResize="0"/>
          <p:nvPr/>
        </p:nvPicPr>
        <p:blipFill rotWithShape="1">
          <a:blip r:embed="rId7">
            <a:alphaModFix/>
          </a:blip>
          <a:srcRect b="0" l="0" r="0" t="0"/>
          <a:stretch/>
        </p:blipFill>
        <p:spPr>
          <a:xfrm>
            <a:off x="3860358" y="3283725"/>
            <a:ext cx="4705350" cy="104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