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6" r:id="rId4"/>
    <p:sldId id="258" r:id="rId5"/>
    <p:sldId id="259" r:id="rId6"/>
    <p:sldId id="260" r:id="rId7"/>
    <p:sldId id="261" r:id="rId8"/>
    <p:sldId id="264" r:id="rId9"/>
    <p:sldId id="265" r:id="rId10"/>
    <p:sldId id="263" r:id="rId11"/>
    <p:sldId id="262" r:id="rId12"/>
    <p:sldId id="267"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632" autoAdjust="0"/>
    <p:restoredTop sz="94660"/>
  </p:normalViewPr>
  <p:slideViewPr>
    <p:cSldViewPr snapToGrid="0">
      <p:cViewPr varScale="1">
        <p:scale>
          <a:sx n="74" d="100"/>
          <a:sy n="74" d="100"/>
        </p:scale>
        <p:origin x="798"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DDF9E31-4AE7-4D04-B245-DA88DF096C6F}" type="datetimeFigureOut">
              <a:rPr lang="en-US" smtClean="0"/>
              <a:t>11/2/2016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E2AEBA-61B0-47E7-8B2D-6607782E0F76}" type="slidenum">
              <a:rPr lang="en-US" smtClean="0"/>
              <a:t>‹#›</a:t>
            </a:fld>
            <a:endParaRPr lang="en-US" dirty="0"/>
          </a:p>
        </p:txBody>
      </p:sp>
    </p:spTree>
    <p:extLst>
      <p:ext uri="{BB962C8B-B14F-4D97-AF65-F5344CB8AC3E}">
        <p14:creationId xmlns:p14="http://schemas.microsoft.com/office/powerpoint/2010/main" val="19564816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DDF9E31-4AE7-4D04-B245-DA88DF096C6F}" type="datetimeFigureOut">
              <a:rPr lang="en-US" smtClean="0"/>
              <a:t>11/2/2016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E2AEBA-61B0-47E7-8B2D-6607782E0F76}" type="slidenum">
              <a:rPr lang="en-US" smtClean="0"/>
              <a:t>‹#›</a:t>
            </a:fld>
            <a:endParaRPr lang="en-US" dirty="0"/>
          </a:p>
        </p:txBody>
      </p:sp>
    </p:spTree>
    <p:extLst>
      <p:ext uri="{BB962C8B-B14F-4D97-AF65-F5344CB8AC3E}">
        <p14:creationId xmlns:p14="http://schemas.microsoft.com/office/powerpoint/2010/main" val="28739675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DDF9E31-4AE7-4D04-B245-DA88DF096C6F}" type="datetimeFigureOut">
              <a:rPr lang="en-US" smtClean="0"/>
              <a:t>11/2/2016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E2AEBA-61B0-47E7-8B2D-6607782E0F76}" type="slidenum">
              <a:rPr lang="en-US" smtClean="0"/>
              <a:t>‹#›</a:t>
            </a:fld>
            <a:endParaRPr lang="en-US" dirty="0"/>
          </a:p>
        </p:txBody>
      </p:sp>
    </p:spTree>
    <p:extLst>
      <p:ext uri="{BB962C8B-B14F-4D97-AF65-F5344CB8AC3E}">
        <p14:creationId xmlns:p14="http://schemas.microsoft.com/office/powerpoint/2010/main" val="10513494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DDF9E31-4AE7-4D04-B245-DA88DF096C6F}" type="datetimeFigureOut">
              <a:rPr lang="en-US" smtClean="0"/>
              <a:t>11/2/2016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E2AEBA-61B0-47E7-8B2D-6607782E0F76}" type="slidenum">
              <a:rPr lang="en-US" smtClean="0"/>
              <a:t>‹#›</a:t>
            </a:fld>
            <a:endParaRPr lang="en-US" dirty="0"/>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9883776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DDF9E31-4AE7-4D04-B245-DA88DF096C6F}" type="datetimeFigureOut">
              <a:rPr lang="en-US" smtClean="0"/>
              <a:t>11/2/2016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E2AEBA-61B0-47E7-8B2D-6607782E0F76}" type="slidenum">
              <a:rPr lang="en-US" smtClean="0"/>
              <a:t>‹#›</a:t>
            </a:fld>
            <a:endParaRPr lang="en-US" dirty="0"/>
          </a:p>
        </p:txBody>
      </p:sp>
    </p:spTree>
    <p:extLst>
      <p:ext uri="{BB962C8B-B14F-4D97-AF65-F5344CB8AC3E}">
        <p14:creationId xmlns:p14="http://schemas.microsoft.com/office/powerpoint/2010/main" val="31520070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9DDF9E31-4AE7-4D04-B245-DA88DF096C6F}" type="datetimeFigureOut">
              <a:rPr lang="en-US" smtClean="0"/>
              <a:t>11/2/2016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6E2AEBA-61B0-47E7-8B2D-6607782E0F76}" type="slidenum">
              <a:rPr lang="en-US" smtClean="0"/>
              <a:t>‹#›</a:t>
            </a:fld>
            <a:endParaRPr lang="en-US" dirty="0"/>
          </a:p>
        </p:txBody>
      </p:sp>
    </p:spTree>
    <p:extLst>
      <p:ext uri="{BB962C8B-B14F-4D97-AF65-F5344CB8AC3E}">
        <p14:creationId xmlns:p14="http://schemas.microsoft.com/office/powerpoint/2010/main" val="3810196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9DDF9E31-4AE7-4D04-B245-DA88DF096C6F}" type="datetimeFigureOut">
              <a:rPr lang="en-US" smtClean="0"/>
              <a:t>11/2/2016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6E2AEBA-61B0-47E7-8B2D-6607782E0F76}" type="slidenum">
              <a:rPr lang="en-US" smtClean="0"/>
              <a:t>‹#›</a:t>
            </a:fld>
            <a:endParaRPr lang="en-US" dirty="0"/>
          </a:p>
        </p:txBody>
      </p:sp>
    </p:spTree>
    <p:extLst>
      <p:ext uri="{BB962C8B-B14F-4D97-AF65-F5344CB8AC3E}">
        <p14:creationId xmlns:p14="http://schemas.microsoft.com/office/powerpoint/2010/main" val="16950558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DDF9E31-4AE7-4D04-B245-DA88DF096C6F}" type="datetimeFigureOut">
              <a:rPr lang="en-US" smtClean="0"/>
              <a:t>11/2/2016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E2AEBA-61B0-47E7-8B2D-6607782E0F76}" type="slidenum">
              <a:rPr lang="en-US" smtClean="0"/>
              <a:t>‹#›</a:t>
            </a:fld>
            <a:endParaRPr lang="en-US" dirty="0"/>
          </a:p>
        </p:txBody>
      </p:sp>
    </p:spTree>
    <p:extLst>
      <p:ext uri="{BB962C8B-B14F-4D97-AF65-F5344CB8AC3E}">
        <p14:creationId xmlns:p14="http://schemas.microsoft.com/office/powerpoint/2010/main" val="26659765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DDF9E31-4AE7-4D04-B245-DA88DF096C6F}" type="datetimeFigureOut">
              <a:rPr lang="en-US" smtClean="0"/>
              <a:t>11/2/2016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E2AEBA-61B0-47E7-8B2D-6607782E0F76}" type="slidenum">
              <a:rPr lang="en-US" smtClean="0"/>
              <a:t>‹#›</a:t>
            </a:fld>
            <a:endParaRPr lang="en-US" dirty="0"/>
          </a:p>
        </p:txBody>
      </p:sp>
    </p:spTree>
    <p:extLst>
      <p:ext uri="{BB962C8B-B14F-4D97-AF65-F5344CB8AC3E}">
        <p14:creationId xmlns:p14="http://schemas.microsoft.com/office/powerpoint/2010/main" val="37339438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DDF9E31-4AE7-4D04-B245-DA88DF096C6F}" type="datetimeFigureOut">
              <a:rPr lang="en-US" smtClean="0"/>
              <a:t>11/2/2016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E2AEBA-61B0-47E7-8B2D-6607782E0F76}" type="slidenum">
              <a:rPr lang="en-US" smtClean="0"/>
              <a:t>‹#›</a:t>
            </a:fld>
            <a:endParaRPr lang="en-US" dirty="0"/>
          </a:p>
        </p:txBody>
      </p:sp>
    </p:spTree>
    <p:extLst>
      <p:ext uri="{BB962C8B-B14F-4D97-AF65-F5344CB8AC3E}">
        <p14:creationId xmlns:p14="http://schemas.microsoft.com/office/powerpoint/2010/main" val="2495198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smtClean="0"/>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DDF9E31-4AE7-4D04-B245-DA88DF096C6F}" type="datetimeFigureOut">
              <a:rPr lang="en-US" smtClean="0"/>
              <a:t>11/2/2016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E2AEBA-61B0-47E7-8B2D-6607782E0F76}" type="slidenum">
              <a:rPr lang="en-US" smtClean="0"/>
              <a:t>‹#›</a:t>
            </a:fld>
            <a:endParaRPr lang="en-US" dirty="0"/>
          </a:p>
        </p:txBody>
      </p:sp>
    </p:spTree>
    <p:extLst>
      <p:ext uri="{BB962C8B-B14F-4D97-AF65-F5344CB8AC3E}">
        <p14:creationId xmlns:p14="http://schemas.microsoft.com/office/powerpoint/2010/main" val="18090969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DDF9E31-4AE7-4D04-B245-DA88DF096C6F}" type="datetimeFigureOut">
              <a:rPr lang="en-US" smtClean="0"/>
              <a:t>11/2/2016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E2AEBA-61B0-47E7-8B2D-6607782E0F76}" type="slidenum">
              <a:rPr lang="en-US" smtClean="0"/>
              <a:t>‹#›</a:t>
            </a:fld>
            <a:endParaRPr lang="en-US" dirty="0"/>
          </a:p>
        </p:txBody>
      </p:sp>
    </p:spTree>
    <p:extLst>
      <p:ext uri="{BB962C8B-B14F-4D97-AF65-F5344CB8AC3E}">
        <p14:creationId xmlns:p14="http://schemas.microsoft.com/office/powerpoint/2010/main" val="18983641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DDF9E31-4AE7-4D04-B245-DA88DF096C6F}" type="datetimeFigureOut">
              <a:rPr lang="en-US" smtClean="0"/>
              <a:t>11/2/2016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6E2AEBA-61B0-47E7-8B2D-6607782E0F76}" type="slidenum">
              <a:rPr lang="en-US" smtClean="0"/>
              <a:t>‹#›</a:t>
            </a:fld>
            <a:endParaRPr lang="en-US" dirty="0"/>
          </a:p>
        </p:txBody>
      </p:sp>
    </p:spTree>
    <p:extLst>
      <p:ext uri="{BB962C8B-B14F-4D97-AF65-F5344CB8AC3E}">
        <p14:creationId xmlns:p14="http://schemas.microsoft.com/office/powerpoint/2010/main" val="10296350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DDF9E31-4AE7-4D04-B245-DA88DF096C6F}" type="datetimeFigureOut">
              <a:rPr lang="en-US" smtClean="0"/>
              <a:t>11/2/2016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6E2AEBA-61B0-47E7-8B2D-6607782E0F76}" type="slidenum">
              <a:rPr lang="en-US" smtClean="0"/>
              <a:t>‹#›</a:t>
            </a:fld>
            <a:endParaRPr lang="en-US" dirty="0"/>
          </a:p>
        </p:txBody>
      </p:sp>
    </p:spTree>
    <p:extLst>
      <p:ext uri="{BB962C8B-B14F-4D97-AF65-F5344CB8AC3E}">
        <p14:creationId xmlns:p14="http://schemas.microsoft.com/office/powerpoint/2010/main" val="6364734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DF9E31-4AE7-4D04-B245-DA88DF096C6F}" type="datetimeFigureOut">
              <a:rPr lang="en-US" smtClean="0"/>
              <a:t>11/2/2016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6E2AEBA-61B0-47E7-8B2D-6607782E0F76}" type="slidenum">
              <a:rPr lang="en-US" smtClean="0"/>
              <a:t>‹#›</a:t>
            </a:fld>
            <a:endParaRPr lang="en-US" dirty="0"/>
          </a:p>
        </p:txBody>
      </p:sp>
    </p:spTree>
    <p:extLst>
      <p:ext uri="{BB962C8B-B14F-4D97-AF65-F5344CB8AC3E}">
        <p14:creationId xmlns:p14="http://schemas.microsoft.com/office/powerpoint/2010/main" val="39101481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smtClean="0"/>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DDF9E31-4AE7-4D04-B245-DA88DF096C6F}" type="datetimeFigureOut">
              <a:rPr lang="en-US" smtClean="0"/>
              <a:t>11/2/2016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E2AEBA-61B0-47E7-8B2D-6607782E0F76}" type="slidenum">
              <a:rPr lang="en-US" smtClean="0"/>
              <a:t>‹#›</a:t>
            </a:fld>
            <a:endParaRPr lang="en-US" dirty="0"/>
          </a:p>
        </p:txBody>
      </p:sp>
    </p:spTree>
    <p:extLst>
      <p:ext uri="{BB962C8B-B14F-4D97-AF65-F5344CB8AC3E}">
        <p14:creationId xmlns:p14="http://schemas.microsoft.com/office/powerpoint/2010/main" val="19746521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DDF9E31-4AE7-4D04-B245-DA88DF096C6F}" type="datetimeFigureOut">
              <a:rPr lang="en-US" smtClean="0"/>
              <a:t>11/2/2016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E2AEBA-61B0-47E7-8B2D-6607782E0F76}" type="slidenum">
              <a:rPr lang="en-US" smtClean="0"/>
              <a:t>‹#›</a:t>
            </a:fld>
            <a:endParaRPr lang="en-US" dirty="0"/>
          </a:p>
        </p:txBody>
      </p:sp>
    </p:spTree>
    <p:extLst>
      <p:ext uri="{BB962C8B-B14F-4D97-AF65-F5344CB8AC3E}">
        <p14:creationId xmlns:p14="http://schemas.microsoft.com/office/powerpoint/2010/main" val="3480776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9DDF9E31-4AE7-4D04-B245-DA88DF096C6F}" type="datetimeFigureOut">
              <a:rPr lang="en-US" smtClean="0"/>
              <a:t>11/2/2016</a:t>
            </a:fld>
            <a:endParaRPr lang="en-US" dirty="0"/>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86E2AEBA-61B0-47E7-8B2D-6607782E0F76}" type="slidenum">
              <a:rPr lang="en-US" smtClean="0"/>
              <a:t>‹#›</a:t>
            </a:fld>
            <a:endParaRPr lang="en-US" dirty="0"/>
          </a:p>
        </p:txBody>
      </p:sp>
    </p:spTree>
    <p:extLst>
      <p:ext uri="{BB962C8B-B14F-4D97-AF65-F5344CB8AC3E}">
        <p14:creationId xmlns:p14="http://schemas.microsoft.com/office/powerpoint/2010/main" val="111530475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12192000" cy="6858000"/>
          </a:xfrm>
        </p:spPr>
        <p:txBody>
          <a:bodyPr anchor="ctr">
            <a:noAutofit/>
          </a:bodyPr>
          <a:lstStyle/>
          <a:p>
            <a:pPr>
              <a:lnSpc>
                <a:spcPct val="100000"/>
              </a:lnSpc>
            </a:pPr>
            <a:r>
              <a:rPr lang="en-US" sz="7200" dirty="0" smtClean="0">
                <a:solidFill>
                  <a:schemeClr val="tx2">
                    <a:lumMod val="75000"/>
                  </a:schemeClr>
                </a:solidFill>
              </a:rPr>
              <a:t>JAVA</a:t>
            </a:r>
            <a:r>
              <a:rPr lang="en-US" sz="7200" dirty="0" smtClean="0"/>
              <a:t/>
            </a:r>
            <a:br>
              <a:rPr lang="en-US" sz="7200" dirty="0" smtClean="0"/>
            </a:br>
            <a:r>
              <a:rPr lang="en-US" sz="7200" dirty="0" smtClean="0">
                <a:solidFill>
                  <a:schemeClr val="tx2"/>
                </a:solidFill>
              </a:rPr>
              <a:t>Object </a:t>
            </a:r>
            <a:br>
              <a:rPr lang="en-US" sz="7200" dirty="0" smtClean="0">
                <a:solidFill>
                  <a:schemeClr val="tx2"/>
                </a:solidFill>
              </a:rPr>
            </a:br>
            <a:r>
              <a:rPr lang="en-US" sz="7200" dirty="0" smtClean="0">
                <a:solidFill>
                  <a:schemeClr val="tx2"/>
                </a:solidFill>
              </a:rPr>
              <a:t>Oriented Programming</a:t>
            </a:r>
            <a:endParaRPr lang="en-US" sz="7200" dirty="0">
              <a:solidFill>
                <a:schemeClr val="tx2"/>
              </a:solidFill>
            </a:endParaRPr>
          </a:p>
        </p:txBody>
      </p:sp>
    </p:spTree>
    <p:extLst>
      <p:ext uri="{BB962C8B-B14F-4D97-AF65-F5344CB8AC3E}">
        <p14:creationId xmlns:p14="http://schemas.microsoft.com/office/powerpoint/2010/main" val="344847570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30558" y="0"/>
            <a:ext cx="11530884" cy="6858000"/>
          </a:xfrm>
        </p:spPr>
        <p:txBody>
          <a:bodyPr anchor="ctr">
            <a:noAutofit/>
          </a:bodyPr>
          <a:lstStyle/>
          <a:p>
            <a:pPr>
              <a:lnSpc>
                <a:spcPct val="100000"/>
              </a:lnSpc>
            </a:pPr>
            <a:r>
              <a:rPr lang="en-US" sz="7200" dirty="0" smtClean="0">
                <a:solidFill>
                  <a:schemeClr val="tx2">
                    <a:lumMod val="75000"/>
                  </a:schemeClr>
                </a:solidFill>
              </a:rPr>
              <a:t>Abstract Class</a:t>
            </a:r>
            <a:r>
              <a:rPr lang="en-US" sz="7200" dirty="0" smtClean="0">
                <a:solidFill>
                  <a:schemeClr val="tx2">
                    <a:lumMod val="75000"/>
                  </a:schemeClr>
                </a:solidFill>
              </a:rPr>
              <a:t/>
            </a:r>
            <a:br>
              <a:rPr lang="en-US" sz="7200" dirty="0" smtClean="0">
                <a:solidFill>
                  <a:schemeClr val="tx2">
                    <a:lumMod val="75000"/>
                  </a:schemeClr>
                </a:solidFill>
              </a:rPr>
            </a:br>
            <a:r>
              <a:rPr lang="en-US" sz="3200" b="0" cap="none" dirty="0">
                <a:solidFill>
                  <a:schemeClr val="tx2"/>
                </a:solidFill>
                <a:latin typeface="Lato" panose="020F0502020204030203" pitchFamily="34" charset="0"/>
              </a:rPr>
              <a:t/>
            </a:r>
            <a:br>
              <a:rPr lang="en-US" sz="3200" b="0" cap="none" dirty="0">
                <a:solidFill>
                  <a:schemeClr val="tx2"/>
                </a:solidFill>
                <a:latin typeface="Lato" panose="020F0502020204030203" pitchFamily="34" charset="0"/>
              </a:rPr>
            </a:br>
            <a:r>
              <a:rPr lang="en-US" sz="3200" b="0" cap="none" dirty="0">
                <a:solidFill>
                  <a:schemeClr val="tx2"/>
                </a:solidFill>
                <a:latin typeface="Lato" panose="020F0502020204030203" pitchFamily="34" charset="0"/>
              </a:rPr>
              <a:t>Abstraction is a process of </a:t>
            </a:r>
            <a:r>
              <a:rPr lang="en-US" sz="3200" cap="none" dirty="0">
                <a:solidFill>
                  <a:schemeClr val="tx2"/>
                </a:solidFill>
                <a:latin typeface="Lato" panose="020F0502020204030203" pitchFamily="34" charset="0"/>
              </a:rPr>
              <a:t>hiding the implementation details</a:t>
            </a:r>
            <a:r>
              <a:rPr lang="en-US" sz="3200" b="0" cap="none" dirty="0">
                <a:solidFill>
                  <a:schemeClr val="tx2"/>
                </a:solidFill>
                <a:latin typeface="Lato" panose="020F0502020204030203" pitchFamily="34" charset="0"/>
              </a:rPr>
              <a:t> and showing only functionality to the user</a:t>
            </a:r>
            <a:r>
              <a:rPr lang="en-US" sz="3200" b="0" cap="none" dirty="0" smtClean="0">
                <a:solidFill>
                  <a:schemeClr val="tx2"/>
                </a:solidFill>
                <a:latin typeface="Lato" panose="020F0502020204030203" pitchFamily="34" charset="0"/>
              </a:rPr>
              <a:t>.</a:t>
            </a:r>
            <a:br>
              <a:rPr lang="en-US" sz="3200" b="0" cap="none" dirty="0" smtClean="0">
                <a:solidFill>
                  <a:schemeClr val="tx2"/>
                </a:solidFill>
                <a:latin typeface="Lato" panose="020F0502020204030203" pitchFamily="34" charset="0"/>
              </a:rPr>
            </a:br>
            <a:r>
              <a:rPr lang="en-US" sz="3200" b="0" cap="none" dirty="0">
                <a:solidFill>
                  <a:schemeClr val="tx2"/>
                </a:solidFill>
                <a:latin typeface="Lato" panose="020F0502020204030203" pitchFamily="34" charset="0"/>
              </a:rPr>
              <a:t/>
            </a:r>
            <a:br>
              <a:rPr lang="en-US" sz="3200" b="0" cap="none" dirty="0">
                <a:solidFill>
                  <a:schemeClr val="tx2"/>
                </a:solidFill>
                <a:latin typeface="Lato" panose="020F0502020204030203" pitchFamily="34" charset="0"/>
              </a:rPr>
            </a:br>
            <a:r>
              <a:rPr lang="en-US" sz="3200" b="0" cap="none" dirty="0">
                <a:solidFill>
                  <a:schemeClr val="tx2"/>
                </a:solidFill>
                <a:latin typeface="Lato" panose="020F0502020204030203" pitchFamily="34" charset="0"/>
              </a:rPr>
              <a:t>A class that is declared with abstract keyword, is known as abstract class in java. </a:t>
            </a:r>
            <a:r>
              <a:rPr lang="en-US" sz="3200" b="0" cap="none" dirty="0" smtClean="0">
                <a:solidFill>
                  <a:schemeClr val="tx2"/>
                </a:solidFill>
                <a:latin typeface="Lato" panose="020F0502020204030203" pitchFamily="34" charset="0"/>
              </a:rPr>
              <a:t/>
            </a:r>
            <a:br>
              <a:rPr lang="en-US" sz="3200" b="0" cap="none" dirty="0" smtClean="0">
                <a:solidFill>
                  <a:schemeClr val="tx2"/>
                </a:solidFill>
                <a:latin typeface="Lato" panose="020F0502020204030203" pitchFamily="34" charset="0"/>
              </a:rPr>
            </a:br>
            <a:r>
              <a:rPr lang="en-US" sz="3200" b="0" cap="none" dirty="0" smtClean="0">
                <a:solidFill>
                  <a:schemeClr val="tx2"/>
                </a:solidFill>
                <a:latin typeface="Lato" panose="020F0502020204030203" pitchFamily="34" charset="0"/>
              </a:rPr>
              <a:t/>
            </a:r>
            <a:br>
              <a:rPr lang="en-US" sz="3200" b="0" cap="none" dirty="0" smtClean="0">
                <a:solidFill>
                  <a:schemeClr val="tx2"/>
                </a:solidFill>
                <a:latin typeface="Lato" panose="020F0502020204030203" pitchFamily="34" charset="0"/>
              </a:rPr>
            </a:br>
            <a:r>
              <a:rPr lang="en-US" sz="3200" b="0" cap="none" dirty="0" smtClean="0">
                <a:solidFill>
                  <a:schemeClr val="tx2"/>
                </a:solidFill>
                <a:latin typeface="Lato" panose="020F0502020204030203" pitchFamily="34" charset="0"/>
              </a:rPr>
              <a:t>It </a:t>
            </a:r>
            <a:r>
              <a:rPr lang="en-US" sz="3200" b="0" cap="none" dirty="0">
                <a:solidFill>
                  <a:schemeClr val="tx2"/>
                </a:solidFill>
                <a:latin typeface="Lato" panose="020F0502020204030203" pitchFamily="34" charset="0"/>
              </a:rPr>
              <a:t>can </a:t>
            </a:r>
            <a:r>
              <a:rPr lang="en-US" sz="3200" b="0" cap="none" dirty="0" smtClean="0">
                <a:solidFill>
                  <a:schemeClr val="tx2"/>
                </a:solidFill>
                <a:latin typeface="Lato" panose="020F0502020204030203" pitchFamily="34" charset="0"/>
              </a:rPr>
              <a:t>have </a:t>
            </a:r>
            <a:r>
              <a:rPr lang="en-US" sz="3200" cap="none" dirty="0" smtClean="0">
                <a:solidFill>
                  <a:schemeClr val="tx2"/>
                </a:solidFill>
                <a:latin typeface="Lato" panose="020F0502020204030203" pitchFamily="34" charset="0"/>
              </a:rPr>
              <a:t>abstract and non-abstract methods</a:t>
            </a:r>
            <a:r>
              <a:rPr lang="en-US" sz="3200" b="0" cap="none" dirty="0">
                <a:solidFill>
                  <a:schemeClr val="tx2"/>
                </a:solidFill>
                <a:latin typeface="Lato" panose="020F0502020204030203" pitchFamily="34" charset="0"/>
              </a:rPr>
              <a:t> </a:t>
            </a:r>
            <a:r>
              <a:rPr lang="en-US" sz="3200" b="0" cap="none" dirty="0" smtClean="0">
                <a:solidFill>
                  <a:schemeClr val="tx2"/>
                </a:solidFill>
                <a:latin typeface="Lato" panose="020F0502020204030203" pitchFamily="34" charset="0"/>
              </a:rPr>
              <a:t>both.</a:t>
            </a:r>
            <a:br>
              <a:rPr lang="en-US" sz="3200" b="0" cap="none" dirty="0" smtClean="0">
                <a:solidFill>
                  <a:schemeClr val="tx2"/>
                </a:solidFill>
                <a:latin typeface="Lato" panose="020F0502020204030203" pitchFamily="34" charset="0"/>
              </a:rPr>
            </a:br>
            <a:r>
              <a:rPr lang="en-US" sz="3200" cap="none" dirty="0">
                <a:solidFill>
                  <a:schemeClr val="tx2"/>
                </a:solidFill>
                <a:latin typeface="Lato" panose="020F0502020204030203" pitchFamily="34" charset="0"/>
              </a:rPr>
              <a:t/>
            </a:r>
            <a:br>
              <a:rPr lang="en-US" sz="3200" cap="none" dirty="0">
                <a:solidFill>
                  <a:schemeClr val="tx2"/>
                </a:solidFill>
                <a:latin typeface="Lato" panose="020F0502020204030203" pitchFamily="34" charset="0"/>
              </a:rPr>
            </a:br>
            <a:r>
              <a:rPr lang="en-US" sz="3200" cap="none" dirty="0" smtClean="0">
                <a:solidFill>
                  <a:schemeClr val="tx2"/>
                </a:solidFill>
                <a:latin typeface="Lato" panose="020F0502020204030203" pitchFamily="34" charset="0"/>
              </a:rPr>
              <a:t>It achieves 0 to 100% abstraction.</a:t>
            </a:r>
            <a:endParaRPr lang="en-US" sz="3200" cap="none" dirty="0">
              <a:solidFill>
                <a:schemeClr val="tx2"/>
              </a:solidFill>
              <a:latin typeface="Lato" panose="020F0502020204030203" pitchFamily="34" charset="0"/>
            </a:endParaRPr>
          </a:p>
        </p:txBody>
      </p:sp>
      <p:sp>
        <p:nvSpPr>
          <p:cNvPr id="3" name="Rectangle 2"/>
          <p:cNvSpPr/>
          <p:nvPr/>
        </p:nvSpPr>
        <p:spPr>
          <a:xfrm>
            <a:off x="10934925" y="0"/>
            <a:ext cx="1257075" cy="523220"/>
          </a:xfrm>
          <a:prstGeom prst="rect">
            <a:avLst/>
          </a:prstGeom>
          <a:noFill/>
        </p:spPr>
        <p:txBody>
          <a:bodyPr wrap="none" lIns="91440" tIns="45720" rIns="91440" bIns="45720">
            <a:spAutoFit/>
          </a:bodyPr>
          <a:lstStyle/>
          <a:p>
            <a:pPr algn="r"/>
            <a:r>
              <a:rPr lang="en-US" sz="2800" b="1" cap="none" spc="0" dirty="0" smtClean="0">
                <a:ln w="0"/>
                <a:solidFill>
                  <a:schemeClr val="tx1"/>
                </a:solidFill>
                <a:effectLst>
                  <a:outerShdw blurRad="38100" dist="19050" dir="2700000" algn="tl" rotWithShape="0">
                    <a:schemeClr val="dk1">
                      <a:alpha val="40000"/>
                    </a:schemeClr>
                  </a:outerShdw>
                </a:effectLst>
                <a:latin typeface="Montserrat" panose="02000505000000020004" pitchFamily="2" charset="0"/>
              </a:rPr>
              <a:t>Part 5</a:t>
            </a:r>
            <a:endParaRPr lang="en-US" sz="2800" b="1" cap="none" spc="0" dirty="0">
              <a:ln w="0"/>
              <a:solidFill>
                <a:schemeClr val="tx1"/>
              </a:solidFill>
              <a:effectLst>
                <a:outerShdw blurRad="38100" dist="19050" dir="2700000" algn="tl" rotWithShape="0">
                  <a:schemeClr val="dk1">
                    <a:alpha val="40000"/>
                  </a:schemeClr>
                </a:outerShdw>
              </a:effectLst>
              <a:latin typeface="Montserrat" panose="02000505000000020004" pitchFamily="2" charset="0"/>
            </a:endParaRPr>
          </a:p>
        </p:txBody>
      </p:sp>
    </p:spTree>
    <p:extLst>
      <p:ext uri="{BB962C8B-B14F-4D97-AF65-F5344CB8AC3E}">
        <p14:creationId xmlns:p14="http://schemas.microsoft.com/office/powerpoint/2010/main" val="33280854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30558" y="0"/>
            <a:ext cx="11530884" cy="6858000"/>
          </a:xfrm>
        </p:spPr>
        <p:txBody>
          <a:bodyPr anchor="ctr">
            <a:noAutofit/>
          </a:bodyPr>
          <a:lstStyle/>
          <a:p>
            <a:pPr>
              <a:lnSpc>
                <a:spcPct val="100000"/>
              </a:lnSpc>
            </a:pPr>
            <a:r>
              <a:rPr lang="en-US" sz="7200" dirty="0" smtClean="0">
                <a:solidFill>
                  <a:schemeClr val="tx2">
                    <a:lumMod val="75000"/>
                  </a:schemeClr>
                </a:solidFill>
              </a:rPr>
              <a:t>Interface</a:t>
            </a:r>
            <a:br>
              <a:rPr lang="en-US" sz="7200" dirty="0" smtClean="0">
                <a:solidFill>
                  <a:schemeClr val="tx2">
                    <a:lumMod val="75000"/>
                  </a:schemeClr>
                </a:solidFill>
              </a:rPr>
            </a:br>
            <a:r>
              <a:rPr lang="en-US" sz="3200" b="0" cap="none" dirty="0">
                <a:solidFill>
                  <a:schemeClr val="tx2"/>
                </a:solidFill>
                <a:latin typeface="Lato" panose="020F0502020204030203" pitchFamily="34" charset="0"/>
              </a:rPr>
              <a:t/>
            </a:r>
            <a:br>
              <a:rPr lang="en-US" sz="3200" b="0" cap="none" dirty="0">
                <a:solidFill>
                  <a:schemeClr val="tx2"/>
                </a:solidFill>
                <a:latin typeface="Lato" panose="020F0502020204030203" pitchFamily="34" charset="0"/>
              </a:rPr>
            </a:br>
            <a:r>
              <a:rPr lang="en-US" sz="3200" cap="none" dirty="0">
                <a:solidFill>
                  <a:schemeClr val="tx2"/>
                </a:solidFill>
                <a:latin typeface="Lato" panose="020F0502020204030203" pitchFamily="34" charset="0"/>
              </a:rPr>
              <a:t>An interface in java is a blueprint of a class. </a:t>
            </a:r>
            <a:r>
              <a:rPr lang="en-US" sz="3200" cap="none" dirty="0" smtClean="0">
                <a:solidFill>
                  <a:schemeClr val="tx2"/>
                </a:solidFill>
                <a:latin typeface="Lato" panose="020F0502020204030203" pitchFamily="34" charset="0"/>
              </a:rPr>
              <a:t/>
            </a:r>
            <a:br>
              <a:rPr lang="en-US" sz="3200" cap="none" dirty="0" smtClean="0">
                <a:solidFill>
                  <a:schemeClr val="tx2"/>
                </a:solidFill>
                <a:latin typeface="Lato" panose="020F0502020204030203" pitchFamily="34" charset="0"/>
              </a:rPr>
            </a:br>
            <a:r>
              <a:rPr lang="en-US" sz="3200" b="0" cap="none" dirty="0" smtClean="0">
                <a:solidFill>
                  <a:schemeClr val="tx2"/>
                </a:solidFill>
                <a:latin typeface="Lato" panose="020F0502020204030203" pitchFamily="34" charset="0"/>
              </a:rPr>
              <a:t>It </a:t>
            </a:r>
            <a:r>
              <a:rPr lang="en-US" sz="3200" b="0" cap="none" dirty="0">
                <a:solidFill>
                  <a:schemeClr val="tx2"/>
                </a:solidFill>
                <a:latin typeface="Lato" panose="020F0502020204030203" pitchFamily="34" charset="0"/>
              </a:rPr>
              <a:t>has static constants and abstract methods only</a:t>
            </a:r>
            <a:r>
              <a:rPr lang="en-US" sz="3200" b="0" cap="none" dirty="0" smtClean="0">
                <a:solidFill>
                  <a:schemeClr val="tx2"/>
                </a:solidFill>
                <a:latin typeface="Lato" panose="020F0502020204030203" pitchFamily="34" charset="0"/>
              </a:rPr>
              <a:t>.</a:t>
            </a:r>
            <a:br>
              <a:rPr lang="en-US" sz="3200" b="0" cap="none" dirty="0" smtClean="0">
                <a:solidFill>
                  <a:schemeClr val="tx2"/>
                </a:solidFill>
                <a:latin typeface="Lato" panose="020F0502020204030203" pitchFamily="34" charset="0"/>
              </a:rPr>
            </a:br>
            <a:r>
              <a:rPr lang="en-US" sz="3200" b="0" cap="none" dirty="0">
                <a:solidFill>
                  <a:schemeClr val="tx2"/>
                </a:solidFill>
                <a:latin typeface="Lato" panose="020F0502020204030203" pitchFamily="34" charset="0"/>
              </a:rPr>
              <a:t/>
            </a:r>
            <a:br>
              <a:rPr lang="en-US" sz="3200" b="0" cap="none" dirty="0">
                <a:solidFill>
                  <a:schemeClr val="tx2"/>
                </a:solidFill>
                <a:latin typeface="Lato" panose="020F0502020204030203" pitchFamily="34" charset="0"/>
              </a:rPr>
            </a:br>
            <a:r>
              <a:rPr lang="en-US" sz="3200" b="0" cap="none" dirty="0">
                <a:solidFill>
                  <a:schemeClr val="tx2"/>
                </a:solidFill>
                <a:latin typeface="Lato" panose="020F0502020204030203" pitchFamily="34" charset="0"/>
              </a:rPr>
              <a:t>The interface in java is a mechanism to achieve </a:t>
            </a:r>
            <a:r>
              <a:rPr lang="en-US" sz="3200" cap="none" dirty="0">
                <a:solidFill>
                  <a:schemeClr val="tx2"/>
                </a:solidFill>
                <a:latin typeface="Lato" panose="020F0502020204030203" pitchFamily="34" charset="0"/>
              </a:rPr>
              <a:t>fully </a:t>
            </a:r>
            <a:r>
              <a:rPr lang="en-US" sz="3200" cap="none" dirty="0" smtClean="0">
                <a:solidFill>
                  <a:schemeClr val="tx2"/>
                </a:solidFill>
                <a:latin typeface="Lato" panose="020F0502020204030203" pitchFamily="34" charset="0"/>
              </a:rPr>
              <a:t>abstraction </a:t>
            </a:r>
            <a:r>
              <a:rPr lang="en-US" sz="3200" b="0" cap="none" dirty="0" smtClean="0">
                <a:solidFill>
                  <a:schemeClr val="tx2"/>
                </a:solidFill>
                <a:latin typeface="Lato" panose="020F0502020204030203" pitchFamily="34" charset="0"/>
              </a:rPr>
              <a:t>and </a:t>
            </a:r>
            <a:r>
              <a:rPr lang="en-US" sz="3200" b="0" cap="none" dirty="0" smtClean="0">
                <a:solidFill>
                  <a:schemeClr val="tx2"/>
                </a:solidFill>
                <a:latin typeface="Lato" panose="020F0502020204030203" pitchFamily="34" charset="0"/>
              </a:rPr>
              <a:t>hence there </a:t>
            </a:r>
            <a:r>
              <a:rPr lang="en-US" sz="3200" b="0" cap="none" dirty="0" smtClean="0">
                <a:solidFill>
                  <a:schemeClr val="tx2"/>
                </a:solidFill>
                <a:latin typeface="Lato" panose="020F0502020204030203" pitchFamily="34" charset="0"/>
              </a:rPr>
              <a:t>can </a:t>
            </a:r>
            <a:r>
              <a:rPr lang="en-US" sz="3200" b="0" cap="none" dirty="0">
                <a:solidFill>
                  <a:schemeClr val="tx2"/>
                </a:solidFill>
                <a:latin typeface="Lato" panose="020F0502020204030203" pitchFamily="34" charset="0"/>
              </a:rPr>
              <a:t>only be abstract </a:t>
            </a:r>
            <a:r>
              <a:rPr lang="en-US" sz="3200" b="0" cap="none" dirty="0">
                <a:solidFill>
                  <a:schemeClr val="tx2"/>
                </a:solidFill>
                <a:latin typeface="Lato" panose="020F0502020204030203" pitchFamily="34" charset="0"/>
              </a:rPr>
              <a:t>methods in the java interface not method </a:t>
            </a:r>
            <a:r>
              <a:rPr lang="en-US" sz="3200" b="0" cap="none" dirty="0" smtClean="0">
                <a:solidFill>
                  <a:schemeClr val="tx2"/>
                </a:solidFill>
                <a:latin typeface="Lato" panose="020F0502020204030203" pitchFamily="34" charset="0"/>
              </a:rPr>
              <a:t>body.</a:t>
            </a:r>
            <a:r>
              <a:rPr lang="en-US" sz="3200" b="0" cap="none" dirty="0" smtClean="0">
                <a:solidFill>
                  <a:schemeClr val="tx2"/>
                </a:solidFill>
                <a:latin typeface="Lato" panose="020F0502020204030203" pitchFamily="34" charset="0"/>
              </a:rPr>
              <a:t/>
            </a:r>
            <a:br>
              <a:rPr lang="en-US" sz="3200" b="0" cap="none" dirty="0" smtClean="0">
                <a:solidFill>
                  <a:schemeClr val="tx2"/>
                </a:solidFill>
                <a:latin typeface="Lato" panose="020F0502020204030203" pitchFamily="34" charset="0"/>
              </a:rPr>
            </a:br>
            <a:r>
              <a:rPr lang="en-US" sz="3200" b="0" cap="none" dirty="0" smtClean="0">
                <a:solidFill>
                  <a:schemeClr val="tx2"/>
                </a:solidFill>
                <a:latin typeface="Lato" panose="020F0502020204030203" pitchFamily="34" charset="0"/>
              </a:rPr>
              <a:t/>
            </a:r>
            <a:br>
              <a:rPr lang="en-US" sz="3200" b="0" cap="none" dirty="0" smtClean="0">
                <a:solidFill>
                  <a:schemeClr val="tx2"/>
                </a:solidFill>
                <a:latin typeface="Lato" panose="020F0502020204030203" pitchFamily="34" charset="0"/>
              </a:rPr>
            </a:br>
            <a:r>
              <a:rPr lang="en-US" sz="3200" cap="none" dirty="0" smtClean="0">
                <a:solidFill>
                  <a:schemeClr val="tx2"/>
                </a:solidFill>
                <a:latin typeface="Lato" panose="020F0502020204030203" pitchFamily="34" charset="0"/>
              </a:rPr>
              <a:t>It cannot be instantiated just like abstract class</a:t>
            </a:r>
            <a:r>
              <a:rPr lang="en-US" sz="3200" cap="none" dirty="0" smtClean="0">
                <a:solidFill>
                  <a:schemeClr val="tx2"/>
                </a:solidFill>
                <a:latin typeface="Lato" panose="020F0502020204030203" pitchFamily="34" charset="0"/>
              </a:rPr>
              <a:t>.</a:t>
            </a:r>
            <a:endParaRPr lang="en-US" sz="3200" cap="none" dirty="0">
              <a:solidFill>
                <a:schemeClr val="tx2"/>
              </a:solidFill>
              <a:latin typeface="Lato" panose="020F0502020204030203" pitchFamily="34" charset="0"/>
            </a:endParaRPr>
          </a:p>
        </p:txBody>
      </p:sp>
      <p:sp>
        <p:nvSpPr>
          <p:cNvPr id="4" name="Rectangle 3"/>
          <p:cNvSpPr/>
          <p:nvPr/>
        </p:nvSpPr>
        <p:spPr>
          <a:xfrm>
            <a:off x="10923704" y="0"/>
            <a:ext cx="1268296" cy="523220"/>
          </a:xfrm>
          <a:prstGeom prst="rect">
            <a:avLst/>
          </a:prstGeom>
          <a:noFill/>
        </p:spPr>
        <p:txBody>
          <a:bodyPr wrap="none" lIns="91440" tIns="45720" rIns="91440" bIns="45720">
            <a:spAutoFit/>
          </a:bodyPr>
          <a:lstStyle/>
          <a:p>
            <a:pPr algn="r"/>
            <a:r>
              <a:rPr lang="en-US" sz="2800" b="1" cap="none" spc="0" dirty="0" smtClean="0">
                <a:ln w="0"/>
                <a:solidFill>
                  <a:schemeClr val="tx1"/>
                </a:solidFill>
                <a:effectLst>
                  <a:outerShdw blurRad="38100" dist="19050" dir="2700000" algn="tl" rotWithShape="0">
                    <a:schemeClr val="dk1">
                      <a:alpha val="40000"/>
                    </a:schemeClr>
                  </a:outerShdw>
                </a:effectLst>
                <a:latin typeface="Montserrat" panose="02000505000000020004" pitchFamily="2" charset="0"/>
              </a:rPr>
              <a:t>Part 6</a:t>
            </a:r>
            <a:endParaRPr lang="en-US" sz="2800" b="1" cap="none" spc="0" dirty="0">
              <a:ln w="0"/>
              <a:solidFill>
                <a:schemeClr val="tx1"/>
              </a:solidFill>
              <a:effectLst>
                <a:outerShdw blurRad="38100" dist="19050" dir="2700000" algn="tl" rotWithShape="0">
                  <a:schemeClr val="dk1">
                    <a:alpha val="40000"/>
                  </a:schemeClr>
                </a:outerShdw>
              </a:effectLst>
              <a:latin typeface="Montserrat" panose="02000505000000020004" pitchFamily="2" charset="0"/>
            </a:endParaRPr>
          </a:p>
        </p:txBody>
      </p:sp>
    </p:spTree>
    <p:extLst>
      <p:ext uri="{BB962C8B-B14F-4D97-AF65-F5344CB8AC3E}">
        <p14:creationId xmlns:p14="http://schemas.microsoft.com/office/powerpoint/2010/main" val="198024418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30558" y="0"/>
            <a:ext cx="11530884" cy="6858000"/>
          </a:xfrm>
        </p:spPr>
        <p:txBody>
          <a:bodyPr anchor="ctr">
            <a:noAutofit/>
          </a:bodyPr>
          <a:lstStyle/>
          <a:p>
            <a:pPr>
              <a:lnSpc>
                <a:spcPct val="100000"/>
              </a:lnSpc>
            </a:pPr>
            <a:r>
              <a:rPr lang="en-US" sz="7200" dirty="0" smtClean="0">
                <a:solidFill>
                  <a:schemeClr val="tx2">
                    <a:lumMod val="75000"/>
                  </a:schemeClr>
                </a:solidFill>
              </a:rPr>
              <a:t>Inner </a:t>
            </a:r>
            <a:r>
              <a:rPr lang="en-US" sz="7200" dirty="0">
                <a:solidFill>
                  <a:schemeClr val="tx2">
                    <a:lumMod val="75000"/>
                  </a:schemeClr>
                </a:solidFill>
              </a:rPr>
              <a:t>Anonymous </a:t>
            </a:r>
            <a:r>
              <a:rPr lang="en-US" sz="7200" dirty="0" smtClean="0">
                <a:solidFill>
                  <a:schemeClr val="tx2">
                    <a:lumMod val="75000"/>
                  </a:schemeClr>
                </a:solidFill>
              </a:rPr>
              <a:t>Class</a:t>
            </a:r>
            <a:r>
              <a:rPr lang="en-US" sz="7200" dirty="0" smtClean="0">
                <a:solidFill>
                  <a:schemeClr val="tx2">
                    <a:lumMod val="75000"/>
                  </a:schemeClr>
                </a:solidFill>
              </a:rPr>
              <a:t/>
            </a:r>
            <a:br>
              <a:rPr lang="en-US" sz="7200" dirty="0" smtClean="0">
                <a:solidFill>
                  <a:schemeClr val="tx2">
                    <a:lumMod val="75000"/>
                  </a:schemeClr>
                </a:solidFill>
              </a:rPr>
            </a:br>
            <a:r>
              <a:rPr lang="en-US" sz="3200" b="0" cap="none" dirty="0">
                <a:solidFill>
                  <a:schemeClr val="tx2"/>
                </a:solidFill>
                <a:latin typeface="Lato" panose="020F0502020204030203" pitchFamily="34" charset="0"/>
              </a:rPr>
              <a:t/>
            </a:r>
            <a:br>
              <a:rPr lang="en-US" sz="3200" b="0" cap="none" dirty="0">
                <a:solidFill>
                  <a:schemeClr val="tx2"/>
                </a:solidFill>
                <a:latin typeface="Lato" panose="020F0502020204030203" pitchFamily="34" charset="0"/>
              </a:rPr>
            </a:br>
            <a:r>
              <a:rPr lang="en-US" sz="3200" b="0" cap="none" dirty="0">
                <a:solidFill>
                  <a:schemeClr val="tx2"/>
                </a:solidFill>
                <a:latin typeface="Lato" panose="020F0502020204030203" pitchFamily="34" charset="0"/>
              </a:rPr>
              <a:t>A class that have </a:t>
            </a:r>
            <a:r>
              <a:rPr lang="en-US" sz="3200" cap="none" dirty="0">
                <a:solidFill>
                  <a:schemeClr val="tx2"/>
                </a:solidFill>
                <a:latin typeface="Lato" panose="020F0502020204030203" pitchFamily="34" charset="0"/>
              </a:rPr>
              <a:t>no name </a:t>
            </a:r>
            <a:r>
              <a:rPr lang="en-US" sz="3200" b="0" cap="none" dirty="0">
                <a:solidFill>
                  <a:schemeClr val="tx2"/>
                </a:solidFill>
                <a:latin typeface="Lato" panose="020F0502020204030203" pitchFamily="34" charset="0"/>
              </a:rPr>
              <a:t>is known as anonymous inner class in java. </a:t>
            </a:r>
            <a:r>
              <a:rPr lang="en-US" sz="3200" b="0" cap="none" dirty="0" smtClean="0">
                <a:solidFill>
                  <a:schemeClr val="tx2"/>
                </a:solidFill>
                <a:latin typeface="Lato" panose="020F0502020204030203" pitchFamily="34" charset="0"/>
              </a:rPr>
              <a:t/>
            </a:r>
            <a:br>
              <a:rPr lang="en-US" sz="3200" b="0" cap="none" dirty="0" smtClean="0">
                <a:solidFill>
                  <a:schemeClr val="tx2"/>
                </a:solidFill>
                <a:latin typeface="Lato" panose="020F0502020204030203" pitchFamily="34" charset="0"/>
              </a:rPr>
            </a:br>
            <a:r>
              <a:rPr lang="en-US" sz="3200" b="0" cap="none" dirty="0" smtClean="0">
                <a:solidFill>
                  <a:schemeClr val="tx2"/>
                </a:solidFill>
                <a:latin typeface="Lato" panose="020F0502020204030203" pitchFamily="34" charset="0"/>
              </a:rPr>
              <a:t/>
            </a:r>
            <a:br>
              <a:rPr lang="en-US" sz="3200" b="0" cap="none" dirty="0" smtClean="0">
                <a:solidFill>
                  <a:schemeClr val="tx2"/>
                </a:solidFill>
                <a:latin typeface="Lato" panose="020F0502020204030203" pitchFamily="34" charset="0"/>
              </a:rPr>
            </a:br>
            <a:r>
              <a:rPr lang="en-US" sz="3200" b="0" cap="none" dirty="0" smtClean="0">
                <a:solidFill>
                  <a:schemeClr val="tx2"/>
                </a:solidFill>
                <a:latin typeface="Lato" panose="020F0502020204030203" pitchFamily="34" charset="0"/>
              </a:rPr>
              <a:t>It </a:t>
            </a:r>
            <a:r>
              <a:rPr lang="en-US" sz="3200" b="0" cap="none" dirty="0">
                <a:solidFill>
                  <a:schemeClr val="tx2"/>
                </a:solidFill>
                <a:latin typeface="Lato" panose="020F0502020204030203" pitchFamily="34" charset="0"/>
              </a:rPr>
              <a:t>should be used if you have to override method of class or interface.</a:t>
            </a:r>
            <a:endParaRPr lang="en-US" sz="3200" b="0" cap="none" dirty="0">
              <a:solidFill>
                <a:schemeClr val="tx2"/>
              </a:solidFill>
              <a:latin typeface="Lato" panose="020F0502020204030203" pitchFamily="34" charset="0"/>
            </a:endParaRPr>
          </a:p>
        </p:txBody>
      </p:sp>
      <p:sp>
        <p:nvSpPr>
          <p:cNvPr id="3" name="Rectangle 2"/>
          <p:cNvSpPr/>
          <p:nvPr/>
        </p:nvSpPr>
        <p:spPr>
          <a:xfrm>
            <a:off x="10941337" y="0"/>
            <a:ext cx="1250663" cy="523220"/>
          </a:xfrm>
          <a:prstGeom prst="rect">
            <a:avLst/>
          </a:prstGeom>
          <a:noFill/>
        </p:spPr>
        <p:txBody>
          <a:bodyPr wrap="none" lIns="91440" tIns="45720" rIns="91440" bIns="45720">
            <a:spAutoFit/>
          </a:bodyPr>
          <a:lstStyle/>
          <a:p>
            <a:pPr algn="r"/>
            <a:r>
              <a:rPr lang="en-US" sz="2800" b="1" cap="none" spc="0" dirty="0" smtClean="0">
                <a:ln w="0"/>
                <a:solidFill>
                  <a:schemeClr val="tx1"/>
                </a:solidFill>
                <a:effectLst>
                  <a:outerShdw blurRad="38100" dist="19050" dir="2700000" algn="tl" rotWithShape="0">
                    <a:schemeClr val="dk1">
                      <a:alpha val="40000"/>
                    </a:schemeClr>
                  </a:outerShdw>
                </a:effectLst>
                <a:latin typeface="Montserrat" panose="02000505000000020004" pitchFamily="2" charset="0"/>
              </a:rPr>
              <a:t>Part 7</a:t>
            </a:r>
            <a:endParaRPr lang="en-US" sz="2800" b="1" cap="none" spc="0" dirty="0">
              <a:ln w="0"/>
              <a:solidFill>
                <a:schemeClr val="tx1"/>
              </a:solidFill>
              <a:effectLst>
                <a:outerShdw blurRad="38100" dist="19050" dir="2700000" algn="tl" rotWithShape="0">
                  <a:schemeClr val="dk1">
                    <a:alpha val="40000"/>
                  </a:schemeClr>
                </a:outerShdw>
              </a:effectLst>
              <a:latin typeface="Montserrat" panose="02000505000000020004" pitchFamily="2" charset="0"/>
            </a:endParaRPr>
          </a:p>
        </p:txBody>
      </p:sp>
    </p:spTree>
    <p:extLst>
      <p:ext uri="{BB962C8B-B14F-4D97-AF65-F5344CB8AC3E}">
        <p14:creationId xmlns:p14="http://schemas.microsoft.com/office/powerpoint/2010/main" val="189873275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30558" y="0"/>
            <a:ext cx="11530884" cy="6858000"/>
          </a:xfrm>
        </p:spPr>
        <p:txBody>
          <a:bodyPr anchor="ctr">
            <a:noAutofit/>
          </a:bodyPr>
          <a:lstStyle/>
          <a:p>
            <a:pPr>
              <a:lnSpc>
                <a:spcPct val="100000"/>
              </a:lnSpc>
            </a:pPr>
            <a:r>
              <a:rPr lang="en-US" sz="7200" dirty="0" smtClean="0">
                <a:solidFill>
                  <a:schemeClr val="tx2">
                    <a:lumMod val="75000"/>
                  </a:schemeClr>
                </a:solidFill>
              </a:rPr>
              <a:t>Multi-Threading</a:t>
            </a:r>
            <a:r>
              <a:rPr lang="en-US" sz="7200" dirty="0" smtClean="0">
                <a:solidFill>
                  <a:schemeClr val="tx2">
                    <a:lumMod val="75000"/>
                  </a:schemeClr>
                </a:solidFill>
              </a:rPr>
              <a:t/>
            </a:r>
            <a:br>
              <a:rPr lang="en-US" sz="7200" dirty="0" smtClean="0">
                <a:solidFill>
                  <a:schemeClr val="tx2">
                    <a:lumMod val="75000"/>
                  </a:schemeClr>
                </a:solidFill>
              </a:rPr>
            </a:br>
            <a:r>
              <a:rPr lang="en-US" sz="3200" b="0" cap="none" dirty="0" smtClean="0">
                <a:solidFill>
                  <a:schemeClr val="tx2"/>
                </a:solidFill>
                <a:latin typeface="Lato" panose="020F0502020204030203" pitchFamily="34" charset="0"/>
              </a:rPr>
              <a:t/>
            </a:r>
            <a:br>
              <a:rPr lang="en-US" sz="3200" b="0" cap="none" dirty="0" smtClean="0">
                <a:solidFill>
                  <a:schemeClr val="tx2"/>
                </a:solidFill>
                <a:latin typeface="Lato" panose="020F0502020204030203" pitchFamily="34" charset="0"/>
              </a:rPr>
            </a:br>
            <a:r>
              <a:rPr lang="en-US" sz="3200" b="0" cap="none" dirty="0">
                <a:solidFill>
                  <a:schemeClr val="tx2"/>
                </a:solidFill>
                <a:latin typeface="Lato" panose="020F0502020204030203" pitchFamily="34" charset="0"/>
              </a:rPr>
              <a:t>Multithreading in java is a process of executing </a:t>
            </a:r>
            <a:r>
              <a:rPr lang="en-US" sz="3200" cap="none" dirty="0">
                <a:solidFill>
                  <a:schemeClr val="tx2"/>
                </a:solidFill>
                <a:latin typeface="Lato" panose="020F0502020204030203" pitchFamily="34" charset="0"/>
              </a:rPr>
              <a:t>multiple threads simultaneously.</a:t>
            </a:r>
            <a:r>
              <a:rPr lang="en-US" sz="3200" b="0" cap="none" dirty="0">
                <a:solidFill>
                  <a:schemeClr val="tx2"/>
                </a:solidFill>
                <a:latin typeface="Lato" panose="020F0502020204030203" pitchFamily="34" charset="0"/>
              </a:rPr>
              <a:t/>
            </a:r>
            <a:br>
              <a:rPr lang="en-US" sz="3200" b="0" cap="none" dirty="0">
                <a:solidFill>
                  <a:schemeClr val="tx2"/>
                </a:solidFill>
                <a:latin typeface="Lato" panose="020F0502020204030203" pitchFamily="34" charset="0"/>
              </a:rPr>
            </a:br>
            <a:r>
              <a:rPr lang="en-US" sz="3200" b="0" cap="none" dirty="0">
                <a:solidFill>
                  <a:schemeClr val="tx2"/>
                </a:solidFill>
                <a:latin typeface="Lato" panose="020F0502020204030203" pitchFamily="34" charset="0"/>
              </a:rPr>
              <a:t/>
            </a:r>
            <a:br>
              <a:rPr lang="en-US" sz="3200" b="0" cap="none" dirty="0">
                <a:solidFill>
                  <a:schemeClr val="tx2"/>
                </a:solidFill>
                <a:latin typeface="Lato" panose="020F0502020204030203" pitchFamily="34" charset="0"/>
              </a:rPr>
            </a:br>
            <a:r>
              <a:rPr lang="en-US" sz="3200" b="0" cap="none" dirty="0">
                <a:solidFill>
                  <a:schemeClr val="tx2"/>
                </a:solidFill>
                <a:latin typeface="Lato" panose="020F0502020204030203" pitchFamily="34" charset="0"/>
              </a:rPr>
              <a:t>Thread is basically a lightweight sub-process, a smallest unit of processing. </a:t>
            </a:r>
            <a:r>
              <a:rPr lang="en-US" sz="3200" b="0" cap="none" dirty="0" smtClean="0">
                <a:solidFill>
                  <a:schemeClr val="tx2"/>
                </a:solidFill>
                <a:latin typeface="Lato" panose="020F0502020204030203" pitchFamily="34" charset="0"/>
              </a:rPr>
              <a:t>Multiprocessing </a:t>
            </a:r>
            <a:r>
              <a:rPr lang="en-US" sz="3200" b="0" cap="none" dirty="0">
                <a:solidFill>
                  <a:schemeClr val="tx2"/>
                </a:solidFill>
                <a:latin typeface="Lato" panose="020F0502020204030203" pitchFamily="34" charset="0"/>
              </a:rPr>
              <a:t>and multithreading, both are used to achieve multitasking</a:t>
            </a:r>
            <a:r>
              <a:rPr lang="en-US" sz="3200" b="0" cap="none" dirty="0" smtClean="0">
                <a:solidFill>
                  <a:schemeClr val="tx2"/>
                </a:solidFill>
                <a:latin typeface="Lato" panose="020F0502020204030203" pitchFamily="34" charset="0"/>
              </a:rPr>
              <a:t>.</a:t>
            </a:r>
            <a:br>
              <a:rPr lang="en-US" sz="3200" b="0" cap="none" dirty="0" smtClean="0">
                <a:solidFill>
                  <a:schemeClr val="tx2"/>
                </a:solidFill>
                <a:latin typeface="Lato" panose="020F0502020204030203" pitchFamily="34" charset="0"/>
              </a:rPr>
            </a:br>
            <a:r>
              <a:rPr lang="en-US" sz="3200" b="0" cap="none" dirty="0">
                <a:solidFill>
                  <a:schemeClr val="tx2"/>
                </a:solidFill>
                <a:latin typeface="Lato" panose="020F0502020204030203" pitchFamily="34" charset="0"/>
              </a:rPr>
              <a:t/>
            </a:r>
            <a:br>
              <a:rPr lang="en-US" sz="3200" b="0" cap="none" dirty="0">
                <a:solidFill>
                  <a:schemeClr val="tx2"/>
                </a:solidFill>
                <a:latin typeface="Lato" panose="020F0502020204030203" pitchFamily="34" charset="0"/>
              </a:rPr>
            </a:br>
            <a:r>
              <a:rPr lang="en-US" sz="3200" b="0" cap="none" dirty="0">
                <a:solidFill>
                  <a:schemeClr val="tx2"/>
                </a:solidFill>
                <a:latin typeface="Lato" panose="020F0502020204030203" pitchFamily="34" charset="0"/>
              </a:rPr>
              <a:t>It doesn't block the user because threads are independent and you can perform multiple operations at same time.</a:t>
            </a:r>
            <a:endParaRPr lang="en-US" sz="3200" b="0" cap="none" dirty="0">
              <a:solidFill>
                <a:schemeClr val="tx2"/>
              </a:solidFill>
              <a:latin typeface="Lato" panose="020F0502020204030203" pitchFamily="34" charset="0"/>
            </a:endParaRPr>
          </a:p>
        </p:txBody>
      </p:sp>
      <p:sp>
        <p:nvSpPr>
          <p:cNvPr id="4" name="Rectangle 3"/>
          <p:cNvSpPr/>
          <p:nvPr/>
        </p:nvSpPr>
        <p:spPr>
          <a:xfrm>
            <a:off x="10918895" y="0"/>
            <a:ext cx="1273105" cy="523220"/>
          </a:xfrm>
          <a:prstGeom prst="rect">
            <a:avLst/>
          </a:prstGeom>
          <a:noFill/>
        </p:spPr>
        <p:txBody>
          <a:bodyPr wrap="none" lIns="91440" tIns="45720" rIns="91440" bIns="45720">
            <a:spAutoFit/>
          </a:bodyPr>
          <a:lstStyle/>
          <a:p>
            <a:pPr algn="r"/>
            <a:r>
              <a:rPr lang="en-US" sz="2800" b="1" cap="none" spc="0" dirty="0" smtClean="0">
                <a:ln w="0"/>
                <a:solidFill>
                  <a:schemeClr val="tx1"/>
                </a:solidFill>
                <a:effectLst>
                  <a:outerShdw blurRad="38100" dist="19050" dir="2700000" algn="tl" rotWithShape="0">
                    <a:schemeClr val="dk1">
                      <a:alpha val="40000"/>
                    </a:schemeClr>
                  </a:outerShdw>
                </a:effectLst>
                <a:latin typeface="Montserrat" panose="02000505000000020004" pitchFamily="2" charset="0"/>
              </a:rPr>
              <a:t>Part 8</a:t>
            </a:r>
            <a:endParaRPr lang="en-US" sz="2800" b="1" cap="none" spc="0" dirty="0">
              <a:ln w="0"/>
              <a:solidFill>
                <a:schemeClr val="tx1"/>
              </a:solidFill>
              <a:effectLst>
                <a:outerShdw blurRad="38100" dist="19050" dir="2700000" algn="tl" rotWithShape="0">
                  <a:schemeClr val="dk1">
                    <a:alpha val="40000"/>
                  </a:schemeClr>
                </a:outerShdw>
              </a:effectLst>
              <a:latin typeface="Montserrat" panose="02000505000000020004" pitchFamily="2" charset="0"/>
            </a:endParaRPr>
          </a:p>
        </p:txBody>
      </p:sp>
    </p:spTree>
    <p:extLst>
      <p:ext uri="{BB962C8B-B14F-4D97-AF65-F5344CB8AC3E}">
        <p14:creationId xmlns:p14="http://schemas.microsoft.com/office/powerpoint/2010/main" val="280893063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30558" y="0"/>
            <a:ext cx="11530884" cy="6858000"/>
          </a:xfrm>
        </p:spPr>
        <p:txBody>
          <a:bodyPr anchor="ctr">
            <a:noAutofit/>
          </a:bodyPr>
          <a:lstStyle/>
          <a:p>
            <a:pPr>
              <a:lnSpc>
                <a:spcPct val="100000"/>
              </a:lnSpc>
            </a:pPr>
            <a:r>
              <a:rPr lang="en-US" sz="7200" dirty="0" smtClean="0">
                <a:solidFill>
                  <a:schemeClr val="tx2">
                    <a:lumMod val="75000"/>
                  </a:schemeClr>
                </a:solidFill>
              </a:rPr>
              <a:t>END</a:t>
            </a:r>
            <a:endParaRPr lang="en-US" sz="3200" b="0" cap="none" dirty="0">
              <a:solidFill>
                <a:schemeClr val="tx2"/>
              </a:solidFill>
              <a:latin typeface="Lato" panose="020F0502020204030203" pitchFamily="34" charset="0"/>
            </a:endParaRPr>
          </a:p>
        </p:txBody>
      </p:sp>
    </p:spTree>
    <p:extLst>
      <p:ext uri="{BB962C8B-B14F-4D97-AF65-F5344CB8AC3E}">
        <p14:creationId xmlns:p14="http://schemas.microsoft.com/office/powerpoint/2010/main" val="294530328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12192000" cy="6858000"/>
          </a:xfrm>
        </p:spPr>
        <p:txBody>
          <a:bodyPr anchor="ctr">
            <a:noAutofit/>
          </a:bodyPr>
          <a:lstStyle/>
          <a:p>
            <a:pPr>
              <a:lnSpc>
                <a:spcPct val="100000"/>
              </a:lnSpc>
            </a:pPr>
            <a:r>
              <a:rPr lang="en-US" sz="7200" dirty="0" smtClean="0">
                <a:solidFill>
                  <a:schemeClr val="tx2">
                    <a:lumMod val="75000"/>
                  </a:schemeClr>
                </a:solidFill>
              </a:rPr>
              <a:t>Package</a:t>
            </a:r>
            <a:r>
              <a:rPr lang="en-US" sz="7200" dirty="0">
                <a:solidFill>
                  <a:schemeClr val="tx2">
                    <a:lumMod val="75000"/>
                  </a:schemeClr>
                </a:solidFill>
              </a:rPr>
              <a:t/>
            </a:r>
            <a:br>
              <a:rPr lang="en-US" sz="7200" dirty="0">
                <a:solidFill>
                  <a:schemeClr val="tx2">
                    <a:lumMod val="75000"/>
                  </a:schemeClr>
                </a:solidFill>
              </a:rPr>
            </a:br>
            <a:r>
              <a:rPr lang="en-US" sz="3200" b="0" cap="none" dirty="0" smtClean="0">
                <a:solidFill>
                  <a:schemeClr val="tx2"/>
                </a:solidFill>
                <a:latin typeface="Lato" panose="020F0502020204030203" pitchFamily="34" charset="0"/>
              </a:rPr>
              <a:t/>
            </a:r>
            <a:br>
              <a:rPr lang="en-US" sz="3200" b="0" cap="none" dirty="0" smtClean="0">
                <a:solidFill>
                  <a:schemeClr val="tx2"/>
                </a:solidFill>
                <a:latin typeface="Lato" panose="020F0502020204030203" pitchFamily="34" charset="0"/>
              </a:rPr>
            </a:br>
            <a:r>
              <a:rPr lang="en-US" sz="3200" b="0" cap="none" dirty="0">
                <a:solidFill>
                  <a:schemeClr val="tx2"/>
                </a:solidFill>
                <a:latin typeface="Lato" panose="020F0502020204030203" pitchFamily="34" charset="0"/>
              </a:rPr>
              <a:t>A Package can be defined as a grouping of </a:t>
            </a:r>
            <a:r>
              <a:rPr lang="en-US" sz="3200" cap="none" dirty="0">
                <a:solidFill>
                  <a:schemeClr val="tx2"/>
                </a:solidFill>
                <a:latin typeface="Lato" panose="020F0502020204030203" pitchFamily="34" charset="0"/>
              </a:rPr>
              <a:t>related types </a:t>
            </a:r>
            <a:r>
              <a:rPr lang="en-US" sz="3200" b="0" cap="none" dirty="0">
                <a:solidFill>
                  <a:schemeClr val="tx2"/>
                </a:solidFill>
                <a:latin typeface="Lato" panose="020F0502020204030203" pitchFamily="34" charset="0"/>
              </a:rPr>
              <a:t>(classes, interfaces, enumerations and annotations ) </a:t>
            </a:r>
            <a:r>
              <a:rPr lang="en-US" sz="3200" cap="none" dirty="0">
                <a:solidFill>
                  <a:schemeClr val="tx2"/>
                </a:solidFill>
                <a:latin typeface="Lato" panose="020F0502020204030203" pitchFamily="34" charset="0"/>
              </a:rPr>
              <a:t>providing access protection and namespace management</a:t>
            </a:r>
            <a:r>
              <a:rPr lang="en-US" sz="3200" b="0" cap="none" dirty="0">
                <a:solidFill>
                  <a:schemeClr val="tx2"/>
                </a:solidFill>
                <a:latin typeface="Lato" panose="020F0502020204030203" pitchFamily="34" charset="0"/>
              </a:rPr>
              <a:t>.</a:t>
            </a:r>
            <a:endParaRPr lang="en-US" sz="3200" b="0" cap="none" dirty="0">
              <a:solidFill>
                <a:schemeClr val="tx2"/>
              </a:solidFill>
              <a:latin typeface="Lato" panose="020F0502020204030203" pitchFamily="34" charset="0"/>
            </a:endParaRPr>
          </a:p>
        </p:txBody>
      </p:sp>
      <p:sp>
        <p:nvSpPr>
          <p:cNvPr id="3" name="Rectangle 2"/>
          <p:cNvSpPr/>
          <p:nvPr/>
        </p:nvSpPr>
        <p:spPr>
          <a:xfrm>
            <a:off x="11005457" y="0"/>
            <a:ext cx="1186543" cy="523220"/>
          </a:xfrm>
          <a:prstGeom prst="rect">
            <a:avLst/>
          </a:prstGeom>
          <a:noFill/>
        </p:spPr>
        <p:txBody>
          <a:bodyPr wrap="none" lIns="91440" tIns="45720" rIns="91440" bIns="45720">
            <a:spAutoFit/>
          </a:bodyPr>
          <a:lstStyle/>
          <a:p>
            <a:pPr algn="r"/>
            <a:r>
              <a:rPr lang="en-US" sz="2800" b="1" cap="none" spc="0" dirty="0" smtClean="0">
                <a:ln w="0"/>
                <a:solidFill>
                  <a:schemeClr val="tx1"/>
                </a:solidFill>
                <a:effectLst>
                  <a:outerShdw blurRad="38100" dist="19050" dir="2700000" algn="tl" rotWithShape="0">
                    <a:schemeClr val="dk1">
                      <a:alpha val="40000"/>
                    </a:schemeClr>
                  </a:outerShdw>
                </a:effectLst>
                <a:latin typeface="Montserrat" panose="02000505000000020004" pitchFamily="2" charset="0"/>
              </a:rPr>
              <a:t>Part 1</a:t>
            </a:r>
            <a:endParaRPr lang="en-US" sz="2800" b="1" cap="none" spc="0" dirty="0">
              <a:ln w="0"/>
              <a:solidFill>
                <a:schemeClr val="tx1"/>
              </a:solidFill>
              <a:effectLst>
                <a:outerShdw blurRad="38100" dist="19050" dir="2700000" algn="tl" rotWithShape="0">
                  <a:schemeClr val="dk1">
                    <a:alpha val="40000"/>
                  </a:schemeClr>
                </a:outerShdw>
              </a:effectLst>
              <a:latin typeface="Montserrat" panose="02000505000000020004" pitchFamily="2" charset="0"/>
            </a:endParaRPr>
          </a:p>
        </p:txBody>
      </p:sp>
    </p:spTree>
    <p:extLst>
      <p:ext uri="{BB962C8B-B14F-4D97-AF65-F5344CB8AC3E}">
        <p14:creationId xmlns:p14="http://schemas.microsoft.com/office/powerpoint/2010/main" val="20749746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12192000" cy="6858000"/>
          </a:xfrm>
        </p:spPr>
        <p:txBody>
          <a:bodyPr anchor="ctr">
            <a:noAutofit/>
          </a:bodyPr>
          <a:lstStyle/>
          <a:p>
            <a:pPr>
              <a:lnSpc>
                <a:spcPct val="100000"/>
              </a:lnSpc>
            </a:pPr>
            <a:r>
              <a:rPr lang="en-US" sz="7200" dirty="0" smtClean="0">
                <a:solidFill>
                  <a:schemeClr val="tx2">
                    <a:lumMod val="75000"/>
                  </a:schemeClr>
                </a:solidFill>
              </a:rPr>
              <a:t>CLASS</a:t>
            </a:r>
            <a:r>
              <a:rPr lang="en-US" sz="7200" dirty="0">
                <a:solidFill>
                  <a:schemeClr val="tx2">
                    <a:lumMod val="75000"/>
                  </a:schemeClr>
                </a:solidFill>
              </a:rPr>
              <a:t/>
            </a:r>
            <a:br>
              <a:rPr lang="en-US" sz="7200" dirty="0">
                <a:solidFill>
                  <a:schemeClr val="tx2">
                    <a:lumMod val="75000"/>
                  </a:schemeClr>
                </a:solidFill>
              </a:rPr>
            </a:br>
            <a:r>
              <a:rPr lang="en-US" sz="3200" b="0" cap="none" dirty="0" smtClean="0">
                <a:solidFill>
                  <a:schemeClr val="tx2"/>
                </a:solidFill>
                <a:latin typeface="Lato" panose="020F0502020204030203" pitchFamily="34" charset="0"/>
              </a:rPr>
              <a:t/>
            </a:r>
            <a:br>
              <a:rPr lang="en-US" sz="3200" b="0" cap="none" dirty="0" smtClean="0">
                <a:solidFill>
                  <a:schemeClr val="tx2"/>
                </a:solidFill>
                <a:latin typeface="Lato" panose="020F0502020204030203" pitchFamily="34" charset="0"/>
              </a:rPr>
            </a:br>
            <a:r>
              <a:rPr lang="en-US" sz="3200" b="0" cap="none" dirty="0">
                <a:solidFill>
                  <a:schemeClr val="tx2"/>
                </a:solidFill>
                <a:latin typeface="Lato" panose="020F0502020204030203" pitchFamily="34" charset="0"/>
              </a:rPr>
              <a:t>C</a:t>
            </a:r>
            <a:r>
              <a:rPr lang="en-US" sz="3200" b="0" cap="none" dirty="0" smtClean="0">
                <a:solidFill>
                  <a:schemeClr val="tx2"/>
                </a:solidFill>
                <a:latin typeface="Lato" panose="020F0502020204030203" pitchFamily="34" charset="0"/>
              </a:rPr>
              <a:t>ollection of </a:t>
            </a:r>
            <a:r>
              <a:rPr lang="en-US" sz="3200" cap="none" dirty="0" smtClean="0">
                <a:solidFill>
                  <a:schemeClr val="tx2"/>
                </a:solidFill>
                <a:latin typeface="Lato" panose="020F0502020204030203" pitchFamily="34" charset="0"/>
              </a:rPr>
              <a:t>objects</a:t>
            </a:r>
            <a:r>
              <a:rPr lang="en-US" sz="3200" b="0" cap="none" dirty="0" smtClean="0">
                <a:solidFill>
                  <a:schemeClr val="tx2"/>
                </a:solidFill>
                <a:latin typeface="Lato" panose="020F0502020204030203" pitchFamily="34" charset="0"/>
              </a:rPr>
              <a:t> is called class. It is a logical entity.</a:t>
            </a:r>
            <a:endParaRPr lang="en-US" sz="3200" b="0" cap="none" dirty="0">
              <a:solidFill>
                <a:schemeClr val="tx2"/>
              </a:solidFill>
              <a:latin typeface="Lato" panose="020F0502020204030203" pitchFamily="34" charset="0"/>
            </a:endParaRPr>
          </a:p>
        </p:txBody>
      </p:sp>
      <p:sp>
        <p:nvSpPr>
          <p:cNvPr id="3" name="Rectangle 2"/>
          <p:cNvSpPr/>
          <p:nvPr/>
        </p:nvSpPr>
        <p:spPr>
          <a:xfrm>
            <a:off x="11005457" y="0"/>
            <a:ext cx="1186543" cy="523220"/>
          </a:xfrm>
          <a:prstGeom prst="rect">
            <a:avLst/>
          </a:prstGeom>
          <a:noFill/>
        </p:spPr>
        <p:txBody>
          <a:bodyPr wrap="none" lIns="91440" tIns="45720" rIns="91440" bIns="45720">
            <a:spAutoFit/>
          </a:bodyPr>
          <a:lstStyle/>
          <a:p>
            <a:pPr algn="r"/>
            <a:r>
              <a:rPr lang="en-US" sz="2800" b="1" cap="none" spc="0" dirty="0" smtClean="0">
                <a:ln w="0"/>
                <a:solidFill>
                  <a:schemeClr val="tx1"/>
                </a:solidFill>
                <a:effectLst>
                  <a:outerShdw blurRad="38100" dist="19050" dir="2700000" algn="tl" rotWithShape="0">
                    <a:schemeClr val="dk1">
                      <a:alpha val="40000"/>
                    </a:schemeClr>
                  </a:outerShdw>
                </a:effectLst>
                <a:latin typeface="Montserrat" panose="02000505000000020004" pitchFamily="2" charset="0"/>
              </a:rPr>
              <a:t>Part 1</a:t>
            </a:r>
            <a:endParaRPr lang="en-US" sz="2800" b="1" cap="none" spc="0" dirty="0">
              <a:ln w="0"/>
              <a:solidFill>
                <a:schemeClr val="tx1"/>
              </a:solidFill>
              <a:effectLst>
                <a:outerShdw blurRad="38100" dist="19050" dir="2700000" algn="tl" rotWithShape="0">
                  <a:schemeClr val="dk1">
                    <a:alpha val="40000"/>
                  </a:schemeClr>
                </a:outerShdw>
              </a:effectLst>
              <a:latin typeface="Montserrat" panose="02000505000000020004" pitchFamily="2" charset="0"/>
            </a:endParaRPr>
          </a:p>
        </p:txBody>
      </p:sp>
    </p:spTree>
    <p:extLst>
      <p:ext uri="{BB962C8B-B14F-4D97-AF65-F5344CB8AC3E}">
        <p14:creationId xmlns:p14="http://schemas.microsoft.com/office/powerpoint/2010/main" val="113955776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12192000" cy="6858000"/>
          </a:xfrm>
        </p:spPr>
        <p:txBody>
          <a:bodyPr anchor="ctr">
            <a:noAutofit/>
          </a:bodyPr>
          <a:lstStyle/>
          <a:p>
            <a:pPr>
              <a:lnSpc>
                <a:spcPct val="100000"/>
              </a:lnSpc>
            </a:pPr>
            <a:r>
              <a:rPr lang="en-US" sz="7200" dirty="0" smtClean="0">
                <a:solidFill>
                  <a:schemeClr val="tx2">
                    <a:lumMod val="75000"/>
                  </a:schemeClr>
                </a:solidFill>
              </a:rPr>
              <a:t>OBJECT</a:t>
            </a:r>
            <a:br>
              <a:rPr lang="en-US" sz="7200" dirty="0" smtClean="0">
                <a:solidFill>
                  <a:schemeClr val="tx2">
                    <a:lumMod val="75000"/>
                  </a:schemeClr>
                </a:solidFill>
              </a:rPr>
            </a:br>
            <a:r>
              <a:rPr lang="en-US" sz="3200" b="0" cap="none" dirty="0" smtClean="0">
                <a:solidFill>
                  <a:schemeClr val="tx2"/>
                </a:solidFill>
                <a:latin typeface="Lato" panose="020F0502020204030203" pitchFamily="34" charset="0"/>
              </a:rPr>
              <a:t/>
            </a:r>
            <a:br>
              <a:rPr lang="en-US" sz="3200" b="0" cap="none" dirty="0" smtClean="0">
                <a:solidFill>
                  <a:schemeClr val="tx2"/>
                </a:solidFill>
                <a:latin typeface="Lato" panose="020F0502020204030203" pitchFamily="34" charset="0"/>
              </a:rPr>
            </a:br>
            <a:r>
              <a:rPr lang="en-US" sz="3200" b="0" cap="none" dirty="0">
                <a:solidFill>
                  <a:schemeClr val="tx2"/>
                </a:solidFill>
                <a:latin typeface="Lato" panose="020F0502020204030203" pitchFamily="34" charset="0"/>
              </a:rPr>
              <a:t>A</a:t>
            </a:r>
            <a:r>
              <a:rPr lang="en-US" sz="3200" b="0" cap="none" dirty="0" smtClean="0">
                <a:solidFill>
                  <a:schemeClr val="tx2"/>
                </a:solidFill>
                <a:latin typeface="Lato" panose="020F0502020204030203" pitchFamily="34" charset="0"/>
              </a:rPr>
              <a:t>ny entity that has state and behavior is known as an object. </a:t>
            </a:r>
            <a:br>
              <a:rPr lang="en-US" sz="3200" b="0" cap="none" dirty="0" smtClean="0">
                <a:solidFill>
                  <a:schemeClr val="tx2"/>
                </a:solidFill>
                <a:latin typeface="Lato" panose="020F0502020204030203" pitchFamily="34" charset="0"/>
              </a:rPr>
            </a:br>
            <a:r>
              <a:rPr lang="en-US" sz="3200" b="0" cap="none" dirty="0" smtClean="0">
                <a:solidFill>
                  <a:schemeClr val="tx2"/>
                </a:solidFill>
                <a:latin typeface="Lato" panose="020F0502020204030203" pitchFamily="34" charset="0"/>
              </a:rPr>
              <a:t>For example: chair, pen, table, keyboard, bike etc. </a:t>
            </a:r>
            <a:br>
              <a:rPr lang="en-US" sz="3200" b="0" cap="none" dirty="0" smtClean="0">
                <a:solidFill>
                  <a:schemeClr val="tx2"/>
                </a:solidFill>
                <a:latin typeface="Lato" panose="020F0502020204030203" pitchFamily="34" charset="0"/>
              </a:rPr>
            </a:br>
            <a:r>
              <a:rPr lang="en-US" sz="3200" b="0" cap="none" dirty="0" smtClean="0">
                <a:solidFill>
                  <a:schemeClr val="tx2"/>
                </a:solidFill>
                <a:latin typeface="Lato" panose="020F0502020204030203" pitchFamily="34" charset="0"/>
              </a:rPr>
              <a:t>It can be physical and logical.</a:t>
            </a:r>
            <a:endParaRPr lang="en-US" sz="3200" b="0" cap="none" dirty="0">
              <a:solidFill>
                <a:schemeClr val="tx2"/>
              </a:solidFill>
              <a:latin typeface="Lato" panose="020F0502020204030203" pitchFamily="34" charset="0"/>
            </a:endParaRPr>
          </a:p>
        </p:txBody>
      </p:sp>
      <p:sp>
        <p:nvSpPr>
          <p:cNvPr id="3" name="Rectangle 2"/>
          <p:cNvSpPr/>
          <p:nvPr/>
        </p:nvSpPr>
        <p:spPr>
          <a:xfrm>
            <a:off x="11005457" y="0"/>
            <a:ext cx="1186543" cy="523220"/>
          </a:xfrm>
          <a:prstGeom prst="rect">
            <a:avLst/>
          </a:prstGeom>
          <a:noFill/>
        </p:spPr>
        <p:txBody>
          <a:bodyPr wrap="none" lIns="91440" tIns="45720" rIns="91440" bIns="45720">
            <a:spAutoFit/>
          </a:bodyPr>
          <a:lstStyle/>
          <a:p>
            <a:pPr algn="r"/>
            <a:r>
              <a:rPr lang="en-US" sz="2800" b="1" cap="none" spc="0" dirty="0" smtClean="0">
                <a:ln w="0"/>
                <a:solidFill>
                  <a:schemeClr val="tx1"/>
                </a:solidFill>
                <a:effectLst>
                  <a:outerShdw blurRad="38100" dist="19050" dir="2700000" algn="tl" rotWithShape="0">
                    <a:schemeClr val="dk1">
                      <a:alpha val="40000"/>
                    </a:schemeClr>
                  </a:outerShdw>
                </a:effectLst>
                <a:latin typeface="Montserrat" panose="02000505000000020004" pitchFamily="2" charset="0"/>
              </a:rPr>
              <a:t>Part 1</a:t>
            </a:r>
            <a:endParaRPr lang="en-US" sz="2800" b="1" cap="none" spc="0" dirty="0">
              <a:ln w="0"/>
              <a:solidFill>
                <a:schemeClr val="tx1"/>
              </a:solidFill>
              <a:effectLst>
                <a:outerShdw blurRad="38100" dist="19050" dir="2700000" algn="tl" rotWithShape="0">
                  <a:schemeClr val="dk1">
                    <a:alpha val="40000"/>
                  </a:schemeClr>
                </a:outerShdw>
              </a:effectLst>
              <a:latin typeface="Montserrat" panose="02000505000000020004" pitchFamily="2" charset="0"/>
            </a:endParaRPr>
          </a:p>
        </p:txBody>
      </p:sp>
    </p:spTree>
    <p:extLst>
      <p:ext uri="{BB962C8B-B14F-4D97-AF65-F5344CB8AC3E}">
        <p14:creationId xmlns:p14="http://schemas.microsoft.com/office/powerpoint/2010/main" val="209752743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7527" y="0"/>
            <a:ext cx="11736946" cy="6858000"/>
          </a:xfrm>
        </p:spPr>
        <p:txBody>
          <a:bodyPr anchor="ctr">
            <a:noAutofit/>
          </a:bodyPr>
          <a:lstStyle/>
          <a:p>
            <a:pPr>
              <a:lnSpc>
                <a:spcPct val="100000"/>
              </a:lnSpc>
            </a:pPr>
            <a:r>
              <a:rPr lang="en-US" sz="7200" dirty="0" smtClean="0">
                <a:solidFill>
                  <a:schemeClr val="tx2">
                    <a:lumMod val="75000"/>
                  </a:schemeClr>
                </a:solidFill>
              </a:rPr>
              <a:t>Instance Variable</a:t>
            </a:r>
            <a:br>
              <a:rPr lang="en-US" sz="7200" dirty="0" smtClean="0">
                <a:solidFill>
                  <a:schemeClr val="tx2">
                    <a:lumMod val="75000"/>
                  </a:schemeClr>
                </a:solidFill>
              </a:rPr>
            </a:br>
            <a:r>
              <a:rPr lang="en-US" sz="3200" b="0" cap="none" dirty="0" smtClean="0">
                <a:solidFill>
                  <a:schemeClr val="tx2"/>
                </a:solidFill>
                <a:latin typeface="Lato" panose="020F0502020204030203" pitchFamily="34" charset="0"/>
              </a:rPr>
              <a:t/>
            </a:r>
            <a:br>
              <a:rPr lang="en-US" sz="3200" b="0" cap="none" dirty="0" smtClean="0">
                <a:solidFill>
                  <a:schemeClr val="tx2"/>
                </a:solidFill>
                <a:latin typeface="Lato" panose="020F0502020204030203" pitchFamily="34" charset="0"/>
              </a:rPr>
            </a:br>
            <a:r>
              <a:rPr lang="en-US" sz="3200" b="0" cap="none" dirty="0" smtClean="0">
                <a:solidFill>
                  <a:schemeClr val="tx2"/>
                </a:solidFill>
                <a:latin typeface="Lato" panose="020F0502020204030203" pitchFamily="34" charset="0"/>
              </a:rPr>
              <a:t>A variable that is created inside the class but outside the method, is known as instance variable and is </a:t>
            </a:r>
            <a:r>
              <a:rPr lang="en-US" sz="3200" cap="none" dirty="0" smtClean="0">
                <a:solidFill>
                  <a:schemeClr val="tx2"/>
                </a:solidFill>
                <a:latin typeface="Lato" panose="020F0502020204030203" pitchFamily="34" charset="0"/>
              </a:rPr>
              <a:t>non-static</a:t>
            </a:r>
            <a:r>
              <a:rPr lang="en-US" sz="3200" b="0" cap="none" dirty="0" smtClean="0">
                <a:solidFill>
                  <a:schemeClr val="tx2"/>
                </a:solidFill>
                <a:latin typeface="Lato" panose="020F0502020204030203" pitchFamily="34" charset="0"/>
              </a:rPr>
              <a:t>.</a:t>
            </a:r>
            <a:br>
              <a:rPr lang="en-US" sz="3200" b="0" cap="none" dirty="0" smtClean="0">
                <a:solidFill>
                  <a:schemeClr val="tx2"/>
                </a:solidFill>
                <a:latin typeface="Lato" panose="020F0502020204030203" pitchFamily="34" charset="0"/>
              </a:rPr>
            </a:br>
            <a:r>
              <a:rPr lang="en-US" sz="3200" b="0" cap="none" dirty="0" smtClean="0">
                <a:solidFill>
                  <a:schemeClr val="tx2"/>
                </a:solidFill>
                <a:latin typeface="Lato" panose="020F0502020204030203" pitchFamily="34" charset="0"/>
              </a:rPr>
              <a:t>Instance variable doesn't get memory at compile time. </a:t>
            </a:r>
            <a:br>
              <a:rPr lang="en-US" sz="3200" b="0" cap="none" dirty="0" smtClean="0">
                <a:solidFill>
                  <a:schemeClr val="tx2"/>
                </a:solidFill>
                <a:latin typeface="Lato" panose="020F0502020204030203" pitchFamily="34" charset="0"/>
              </a:rPr>
            </a:br>
            <a:r>
              <a:rPr lang="en-US" sz="3200" cap="none" dirty="0" smtClean="0">
                <a:solidFill>
                  <a:schemeClr val="tx2"/>
                </a:solidFill>
                <a:latin typeface="Lato" panose="020F0502020204030203" pitchFamily="34" charset="0"/>
              </a:rPr>
              <a:t>It gets memory at runtime when object (instance) is created. </a:t>
            </a:r>
            <a:endParaRPr lang="en-US" sz="3200" cap="none" dirty="0">
              <a:solidFill>
                <a:schemeClr val="tx2"/>
              </a:solidFill>
              <a:latin typeface="Lato" panose="020F0502020204030203" pitchFamily="34" charset="0"/>
            </a:endParaRPr>
          </a:p>
        </p:txBody>
      </p:sp>
      <p:sp>
        <p:nvSpPr>
          <p:cNvPr id="3" name="Rectangle 2"/>
          <p:cNvSpPr/>
          <p:nvPr/>
        </p:nvSpPr>
        <p:spPr>
          <a:xfrm>
            <a:off x="10931719" y="0"/>
            <a:ext cx="1260281" cy="523220"/>
          </a:xfrm>
          <a:prstGeom prst="rect">
            <a:avLst/>
          </a:prstGeom>
          <a:noFill/>
        </p:spPr>
        <p:txBody>
          <a:bodyPr wrap="none" lIns="91440" tIns="45720" rIns="91440" bIns="45720">
            <a:spAutoFit/>
          </a:bodyPr>
          <a:lstStyle/>
          <a:p>
            <a:pPr algn="r"/>
            <a:r>
              <a:rPr lang="en-US" sz="2800" b="1" cap="none" spc="0" dirty="0" smtClean="0">
                <a:ln w="0"/>
                <a:solidFill>
                  <a:schemeClr val="tx1"/>
                </a:solidFill>
                <a:effectLst>
                  <a:outerShdw blurRad="38100" dist="19050" dir="2700000" algn="tl" rotWithShape="0">
                    <a:schemeClr val="dk1">
                      <a:alpha val="40000"/>
                    </a:schemeClr>
                  </a:outerShdw>
                </a:effectLst>
                <a:latin typeface="Montserrat" panose="02000505000000020004" pitchFamily="2" charset="0"/>
              </a:rPr>
              <a:t>Part 2</a:t>
            </a:r>
            <a:endParaRPr lang="en-US" sz="2800" b="1" cap="none" spc="0" dirty="0">
              <a:ln w="0"/>
              <a:solidFill>
                <a:schemeClr val="tx1"/>
              </a:solidFill>
              <a:effectLst>
                <a:outerShdw blurRad="38100" dist="19050" dir="2700000" algn="tl" rotWithShape="0">
                  <a:schemeClr val="dk1">
                    <a:alpha val="40000"/>
                  </a:schemeClr>
                </a:outerShdw>
              </a:effectLst>
              <a:latin typeface="Montserrat" panose="02000505000000020004" pitchFamily="2" charset="0"/>
            </a:endParaRPr>
          </a:p>
        </p:txBody>
      </p:sp>
    </p:spTree>
    <p:extLst>
      <p:ext uri="{BB962C8B-B14F-4D97-AF65-F5344CB8AC3E}">
        <p14:creationId xmlns:p14="http://schemas.microsoft.com/office/powerpoint/2010/main" val="223542766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4648" y="0"/>
            <a:ext cx="11762704" cy="6858000"/>
          </a:xfrm>
        </p:spPr>
        <p:txBody>
          <a:bodyPr anchor="ctr">
            <a:noAutofit/>
          </a:bodyPr>
          <a:lstStyle/>
          <a:p>
            <a:pPr>
              <a:lnSpc>
                <a:spcPct val="100000"/>
              </a:lnSpc>
            </a:pPr>
            <a:r>
              <a:rPr lang="en-US" sz="7200" dirty="0" smtClean="0">
                <a:solidFill>
                  <a:schemeClr val="tx2">
                    <a:lumMod val="75000"/>
                  </a:schemeClr>
                </a:solidFill>
              </a:rPr>
              <a:t>Class Variable</a:t>
            </a:r>
            <a:r>
              <a:rPr lang="en-US" sz="7200" dirty="0">
                <a:solidFill>
                  <a:schemeClr val="tx2">
                    <a:lumMod val="75000"/>
                  </a:schemeClr>
                </a:solidFill>
              </a:rPr>
              <a:t/>
            </a:r>
            <a:br>
              <a:rPr lang="en-US" sz="7200" dirty="0">
                <a:solidFill>
                  <a:schemeClr val="tx2">
                    <a:lumMod val="75000"/>
                  </a:schemeClr>
                </a:solidFill>
              </a:rPr>
            </a:br>
            <a:r>
              <a:rPr lang="en-US" sz="3200" b="0" cap="none" dirty="0">
                <a:solidFill>
                  <a:schemeClr val="tx2"/>
                </a:solidFill>
                <a:latin typeface="Lato" panose="020F0502020204030203" pitchFamily="34" charset="0"/>
              </a:rPr>
              <a:t/>
            </a:r>
            <a:br>
              <a:rPr lang="en-US" sz="3200" b="0" cap="none" dirty="0">
                <a:solidFill>
                  <a:schemeClr val="tx2"/>
                </a:solidFill>
                <a:latin typeface="Lato" panose="020F0502020204030203" pitchFamily="34" charset="0"/>
              </a:rPr>
            </a:br>
            <a:r>
              <a:rPr lang="en-US" sz="3200" b="0" cap="none" dirty="0" smtClean="0">
                <a:solidFill>
                  <a:schemeClr val="tx2"/>
                </a:solidFill>
                <a:latin typeface="Lato" panose="020F0502020204030203" pitchFamily="34" charset="0"/>
              </a:rPr>
              <a:t>A variable that is </a:t>
            </a:r>
            <a:r>
              <a:rPr lang="en-US" sz="3200" cap="none" dirty="0" smtClean="0">
                <a:solidFill>
                  <a:schemeClr val="tx2"/>
                </a:solidFill>
                <a:latin typeface="Lato" panose="020F0502020204030203" pitchFamily="34" charset="0"/>
              </a:rPr>
              <a:t>static</a:t>
            </a:r>
            <a:r>
              <a:rPr lang="en-US" sz="3200" b="0" cap="none" dirty="0" smtClean="0">
                <a:solidFill>
                  <a:schemeClr val="tx2"/>
                </a:solidFill>
                <a:latin typeface="Lato" panose="020F0502020204030203" pitchFamily="34" charset="0"/>
              </a:rPr>
              <a:t> and does not appear inside a function is called class </a:t>
            </a:r>
            <a:r>
              <a:rPr lang="en-US" sz="3200" b="0" cap="none" dirty="0">
                <a:solidFill>
                  <a:schemeClr val="tx2"/>
                </a:solidFill>
                <a:latin typeface="Lato" panose="020F0502020204030203" pitchFamily="34" charset="0"/>
              </a:rPr>
              <a:t>v</a:t>
            </a:r>
            <a:r>
              <a:rPr lang="en-US" sz="3200" b="0" cap="none" dirty="0" smtClean="0">
                <a:solidFill>
                  <a:schemeClr val="tx2"/>
                </a:solidFill>
                <a:latin typeface="Lato" panose="020F0502020204030203" pitchFamily="34" charset="0"/>
              </a:rPr>
              <a:t>ariable.</a:t>
            </a:r>
            <a:br>
              <a:rPr lang="en-US" sz="3200" b="0" cap="none" dirty="0" smtClean="0">
                <a:solidFill>
                  <a:schemeClr val="tx2"/>
                </a:solidFill>
                <a:latin typeface="Lato" panose="020F0502020204030203" pitchFamily="34" charset="0"/>
              </a:rPr>
            </a:br>
            <a:r>
              <a:rPr lang="en-US" sz="3200" cap="none" dirty="0" smtClean="0">
                <a:solidFill>
                  <a:schemeClr val="tx2"/>
                </a:solidFill>
                <a:latin typeface="Lato" panose="020F0502020204030203" pitchFamily="34" charset="0"/>
              </a:rPr>
              <a:t>It gets memory at compile time and is shared by all the instances at the run time.</a:t>
            </a:r>
            <a:endParaRPr lang="en-US" sz="3200" cap="none" dirty="0">
              <a:solidFill>
                <a:schemeClr val="tx2"/>
              </a:solidFill>
              <a:latin typeface="Lato" panose="020F0502020204030203" pitchFamily="34" charset="0"/>
            </a:endParaRPr>
          </a:p>
        </p:txBody>
      </p:sp>
      <p:sp>
        <p:nvSpPr>
          <p:cNvPr id="3" name="Rectangle 2"/>
          <p:cNvSpPr/>
          <p:nvPr/>
        </p:nvSpPr>
        <p:spPr>
          <a:xfrm>
            <a:off x="10931719" y="0"/>
            <a:ext cx="1260281" cy="523220"/>
          </a:xfrm>
          <a:prstGeom prst="rect">
            <a:avLst/>
          </a:prstGeom>
          <a:noFill/>
        </p:spPr>
        <p:txBody>
          <a:bodyPr wrap="none" lIns="91440" tIns="45720" rIns="91440" bIns="45720">
            <a:spAutoFit/>
          </a:bodyPr>
          <a:lstStyle/>
          <a:p>
            <a:pPr algn="r"/>
            <a:r>
              <a:rPr lang="en-US" sz="2800" b="1" cap="none" spc="0" dirty="0" smtClean="0">
                <a:ln w="0"/>
                <a:solidFill>
                  <a:schemeClr val="tx1"/>
                </a:solidFill>
                <a:effectLst>
                  <a:outerShdw blurRad="38100" dist="19050" dir="2700000" algn="tl" rotWithShape="0">
                    <a:schemeClr val="dk1">
                      <a:alpha val="40000"/>
                    </a:schemeClr>
                  </a:outerShdw>
                </a:effectLst>
                <a:latin typeface="Montserrat" panose="02000505000000020004" pitchFamily="2" charset="0"/>
              </a:rPr>
              <a:t>Part 2</a:t>
            </a:r>
            <a:endParaRPr lang="en-US" sz="2800" b="1" cap="none" spc="0" dirty="0">
              <a:ln w="0"/>
              <a:solidFill>
                <a:schemeClr val="tx1"/>
              </a:solidFill>
              <a:effectLst>
                <a:outerShdw blurRad="38100" dist="19050" dir="2700000" algn="tl" rotWithShape="0">
                  <a:schemeClr val="dk1">
                    <a:alpha val="40000"/>
                  </a:schemeClr>
                </a:outerShdw>
              </a:effectLst>
              <a:latin typeface="Montserrat" panose="02000505000000020004" pitchFamily="2" charset="0"/>
            </a:endParaRPr>
          </a:p>
        </p:txBody>
      </p:sp>
    </p:spTree>
    <p:extLst>
      <p:ext uri="{BB962C8B-B14F-4D97-AF65-F5344CB8AC3E}">
        <p14:creationId xmlns:p14="http://schemas.microsoft.com/office/powerpoint/2010/main" val="137507834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30558" y="0"/>
            <a:ext cx="11530884" cy="6858000"/>
          </a:xfrm>
        </p:spPr>
        <p:txBody>
          <a:bodyPr anchor="ctr">
            <a:noAutofit/>
          </a:bodyPr>
          <a:lstStyle/>
          <a:p>
            <a:pPr>
              <a:lnSpc>
                <a:spcPct val="100000"/>
              </a:lnSpc>
            </a:pPr>
            <a:r>
              <a:rPr lang="en-US" sz="7200" dirty="0">
                <a:solidFill>
                  <a:schemeClr val="tx2">
                    <a:lumMod val="75000"/>
                  </a:schemeClr>
                </a:solidFill>
              </a:rPr>
              <a:t>Inheritance</a:t>
            </a:r>
            <a:br>
              <a:rPr lang="en-US" sz="7200" dirty="0">
                <a:solidFill>
                  <a:schemeClr val="tx2">
                    <a:lumMod val="75000"/>
                  </a:schemeClr>
                </a:solidFill>
              </a:rPr>
            </a:br>
            <a:r>
              <a:rPr lang="en-US" sz="3200" b="0" cap="none" dirty="0">
                <a:solidFill>
                  <a:schemeClr val="tx2"/>
                </a:solidFill>
                <a:latin typeface="Lato" panose="020F0502020204030203" pitchFamily="34" charset="0"/>
              </a:rPr>
              <a:t/>
            </a:r>
            <a:br>
              <a:rPr lang="en-US" sz="3200" b="0" cap="none" dirty="0">
                <a:solidFill>
                  <a:schemeClr val="tx2"/>
                </a:solidFill>
                <a:latin typeface="Lato" panose="020F0502020204030203" pitchFamily="34" charset="0"/>
              </a:rPr>
            </a:br>
            <a:r>
              <a:rPr lang="en-US" sz="3200" b="0" cap="none" dirty="0">
                <a:solidFill>
                  <a:schemeClr val="tx2"/>
                </a:solidFill>
                <a:latin typeface="Lato" panose="020F0502020204030203" pitchFamily="34" charset="0"/>
              </a:rPr>
              <a:t>When one object acquires all the properties and </a:t>
            </a:r>
            <a:r>
              <a:rPr lang="en-US" sz="3200" b="0" cap="none" dirty="0" smtClean="0">
                <a:solidFill>
                  <a:schemeClr val="tx2"/>
                </a:solidFill>
                <a:latin typeface="Lato" panose="020F0502020204030203" pitchFamily="34" charset="0"/>
              </a:rPr>
              <a:t>behaviors </a:t>
            </a:r>
            <a:r>
              <a:rPr lang="en-US" sz="3200" b="0" cap="none" dirty="0">
                <a:solidFill>
                  <a:schemeClr val="tx2"/>
                </a:solidFill>
                <a:latin typeface="Lato" panose="020F0502020204030203" pitchFamily="34" charset="0"/>
              </a:rPr>
              <a:t>of parent object </a:t>
            </a:r>
            <a:r>
              <a:rPr lang="en-US" sz="3200" b="0" cap="none" dirty="0" smtClean="0">
                <a:solidFill>
                  <a:schemeClr val="tx2"/>
                </a:solidFill>
                <a:latin typeface="Lato" panose="020F0502020204030203" pitchFamily="34" charset="0"/>
              </a:rPr>
              <a:t>then it known as inheritance. </a:t>
            </a:r>
            <a:br>
              <a:rPr lang="en-US" sz="3200" b="0" cap="none" dirty="0" smtClean="0">
                <a:solidFill>
                  <a:schemeClr val="tx2"/>
                </a:solidFill>
                <a:latin typeface="Lato" panose="020F0502020204030203" pitchFamily="34" charset="0"/>
              </a:rPr>
            </a:br>
            <a:r>
              <a:rPr lang="en-US" sz="3200" b="0" cap="none" dirty="0" smtClean="0">
                <a:solidFill>
                  <a:schemeClr val="tx2"/>
                </a:solidFill>
                <a:latin typeface="Lato" panose="020F0502020204030203" pitchFamily="34" charset="0"/>
              </a:rPr>
              <a:t>It </a:t>
            </a:r>
            <a:r>
              <a:rPr lang="en-US" sz="3200" b="0" cap="none" dirty="0">
                <a:solidFill>
                  <a:schemeClr val="tx2"/>
                </a:solidFill>
                <a:latin typeface="Lato" panose="020F0502020204030203" pitchFamily="34" charset="0"/>
              </a:rPr>
              <a:t>provides code reusability. </a:t>
            </a:r>
            <a:r>
              <a:rPr lang="en-US" sz="3200" b="0" cap="none" dirty="0" smtClean="0">
                <a:solidFill>
                  <a:schemeClr val="tx2"/>
                </a:solidFill>
                <a:latin typeface="Lato" panose="020F0502020204030203" pitchFamily="34" charset="0"/>
              </a:rPr>
              <a:t/>
            </a:r>
            <a:br>
              <a:rPr lang="en-US" sz="3200" b="0" cap="none" dirty="0" smtClean="0">
                <a:solidFill>
                  <a:schemeClr val="tx2"/>
                </a:solidFill>
                <a:latin typeface="Lato" panose="020F0502020204030203" pitchFamily="34" charset="0"/>
              </a:rPr>
            </a:br>
            <a:r>
              <a:rPr lang="en-US" sz="3200" cap="none" dirty="0" smtClean="0">
                <a:solidFill>
                  <a:schemeClr val="tx2"/>
                </a:solidFill>
                <a:latin typeface="Lato" panose="020F0502020204030203" pitchFamily="34" charset="0"/>
              </a:rPr>
              <a:t>It </a:t>
            </a:r>
            <a:r>
              <a:rPr lang="en-US" sz="3200" cap="none" dirty="0">
                <a:solidFill>
                  <a:schemeClr val="tx2"/>
                </a:solidFill>
                <a:latin typeface="Lato" panose="020F0502020204030203" pitchFamily="34" charset="0"/>
              </a:rPr>
              <a:t>is used to achieve runtime polymorphism</a:t>
            </a:r>
            <a:r>
              <a:rPr lang="en-US" sz="3200" cap="none" dirty="0" smtClean="0">
                <a:solidFill>
                  <a:schemeClr val="tx2"/>
                </a:solidFill>
                <a:latin typeface="Lato" panose="020F0502020204030203" pitchFamily="34" charset="0"/>
              </a:rPr>
              <a:t>.</a:t>
            </a:r>
            <a:br>
              <a:rPr lang="en-US" sz="3200" cap="none" dirty="0" smtClean="0">
                <a:solidFill>
                  <a:schemeClr val="tx2"/>
                </a:solidFill>
                <a:latin typeface="Lato" panose="020F0502020204030203" pitchFamily="34" charset="0"/>
              </a:rPr>
            </a:br>
            <a:r>
              <a:rPr lang="en-US" sz="3200" cap="none" dirty="0" smtClean="0">
                <a:solidFill>
                  <a:schemeClr val="tx2"/>
                </a:solidFill>
                <a:latin typeface="Lato" panose="020F0502020204030203" pitchFamily="34" charset="0"/>
              </a:rPr>
              <a:t>It is an IS-A relationship.</a:t>
            </a:r>
            <a:endParaRPr lang="en-US" sz="3200" cap="none" dirty="0">
              <a:solidFill>
                <a:schemeClr val="tx2"/>
              </a:solidFill>
              <a:latin typeface="Lato" panose="020F0502020204030203" pitchFamily="34" charset="0"/>
            </a:endParaRPr>
          </a:p>
        </p:txBody>
      </p:sp>
      <p:sp>
        <p:nvSpPr>
          <p:cNvPr id="3" name="Rectangle 2"/>
          <p:cNvSpPr/>
          <p:nvPr/>
        </p:nvSpPr>
        <p:spPr>
          <a:xfrm>
            <a:off x="10938131" y="0"/>
            <a:ext cx="1253869" cy="523220"/>
          </a:xfrm>
          <a:prstGeom prst="rect">
            <a:avLst/>
          </a:prstGeom>
          <a:noFill/>
        </p:spPr>
        <p:txBody>
          <a:bodyPr wrap="none" lIns="91440" tIns="45720" rIns="91440" bIns="45720">
            <a:spAutoFit/>
          </a:bodyPr>
          <a:lstStyle/>
          <a:p>
            <a:pPr algn="r"/>
            <a:r>
              <a:rPr lang="en-US" sz="2800" b="1" cap="none" spc="0" dirty="0" smtClean="0">
                <a:ln w="0"/>
                <a:solidFill>
                  <a:schemeClr val="tx1"/>
                </a:solidFill>
                <a:effectLst>
                  <a:outerShdw blurRad="38100" dist="19050" dir="2700000" algn="tl" rotWithShape="0">
                    <a:schemeClr val="dk1">
                      <a:alpha val="40000"/>
                    </a:schemeClr>
                  </a:outerShdw>
                </a:effectLst>
                <a:latin typeface="Montserrat" panose="02000505000000020004" pitchFamily="2" charset="0"/>
              </a:rPr>
              <a:t>Part 3</a:t>
            </a:r>
            <a:endParaRPr lang="en-US" sz="2800" b="1" cap="none" spc="0" dirty="0">
              <a:ln w="0"/>
              <a:solidFill>
                <a:schemeClr val="tx1"/>
              </a:solidFill>
              <a:effectLst>
                <a:outerShdw blurRad="38100" dist="19050" dir="2700000" algn="tl" rotWithShape="0">
                  <a:schemeClr val="dk1">
                    <a:alpha val="40000"/>
                  </a:schemeClr>
                </a:outerShdw>
              </a:effectLst>
              <a:latin typeface="Montserrat" panose="02000505000000020004" pitchFamily="2" charset="0"/>
            </a:endParaRPr>
          </a:p>
        </p:txBody>
      </p:sp>
    </p:spTree>
    <p:extLst>
      <p:ext uri="{BB962C8B-B14F-4D97-AF65-F5344CB8AC3E}">
        <p14:creationId xmlns:p14="http://schemas.microsoft.com/office/powerpoint/2010/main" val="246194385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30558" y="0"/>
            <a:ext cx="11530884" cy="6858000"/>
          </a:xfrm>
        </p:spPr>
        <p:txBody>
          <a:bodyPr anchor="ctr">
            <a:noAutofit/>
          </a:bodyPr>
          <a:lstStyle/>
          <a:p>
            <a:pPr>
              <a:lnSpc>
                <a:spcPct val="100000"/>
              </a:lnSpc>
            </a:pPr>
            <a:r>
              <a:rPr lang="en-US" sz="7200" dirty="0" smtClean="0">
                <a:solidFill>
                  <a:schemeClr val="tx2">
                    <a:lumMod val="75000"/>
                  </a:schemeClr>
                </a:solidFill>
              </a:rPr>
              <a:t>Method Overloading</a:t>
            </a:r>
            <a:r>
              <a:rPr lang="en-US" sz="7200" dirty="0">
                <a:solidFill>
                  <a:schemeClr val="tx2">
                    <a:lumMod val="75000"/>
                  </a:schemeClr>
                </a:solidFill>
              </a:rPr>
              <a:t/>
            </a:r>
            <a:br>
              <a:rPr lang="en-US" sz="7200" dirty="0">
                <a:solidFill>
                  <a:schemeClr val="tx2">
                    <a:lumMod val="75000"/>
                  </a:schemeClr>
                </a:solidFill>
              </a:rPr>
            </a:br>
            <a:r>
              <a:rPr lang="en-US" sz="3200" b="0" cap="none" dirty="0">
                <a:solidFill>
                  <a:schemeClr val="tx2"/>
                </a:solidFill>
                <a:latin typeface="Lato" panose="020F0502020204030203" pitchFamily="34" charset="0"/>
              </a:rPr>
              <a:t/>
            </a:r>
            <a:br>
              <a:rPr lang="en-US" sz="3200" b="0" cap="none" dirty="0">
                <a:solidFill>
                  <a:schemeClr val="tx2"/>
                </a:solidFill>
                <a:latin typeface="Lato" panose="020F0502020204030203" pitchFamily="34" charset="0"/>
              </a:rPr>
            </a:br>
            <a:r>
              <a:rPr lang="en-US" sz="3200" b="0" cap="none" dirty="0">
                <a:solidFill>
                  <a:schemeClr val="tx2"/>
                </a:solidFill>
                <a:latin typeface="Lato" panose="020F0502020204030203" pitchFamily="34" charset="0"/>
              </a:rPr>
              <a:t>If a class have multiple methods by </a:t>
            </a:r>
            <a:r>
              <a:rPr lang="en-US" sz="3200" cap="none" dirty="0">
                <a:solidFill>
                  <a:schemeClr val="tx2"/>
                </a:solidFill>
                <a:latin typeface="Lato" panose="020F0502020204030203" pitchFamily="34" charset="0"/>
              </a:rPr>
              <a:t>same name but different parameters</a:t>
            </a:r>
            <a:r>
              <a:rPr lang="en-US" sz="3200" b="0" cap="none" dirty="0">
                <a:solidFill>
                  <a:schemeClr val="tx2"/>
                </a:solidFill>
                <a:latin typeface="Lato" panose="020F0502020204030203" pitchFamily="34" charset="0"/>
              </a:rPr>
              <a:t>, it is known as Method Overloading</a:t>
            </a:r>
            <a:r>
              <a:rPr lang="en-US" sz="3200" b="0" cap="none" dirty="0" smtClean="0">
                <a:solidFill>
                  <a:schemeClr val="tx2"/>
                </a:solidFill>
                <a:latin typeface="Lato" panose="020F0502020204030203" pitchFamily="34" charset="0"/>
              </a:rPr>
              <a:t>.</a:t>
            </a:r>
            <a:br>
              <a:rPr lang="en-US" sz="3200" b="0" cap="none" dirty="0" smtClean="0">
                <a:solidFill>
                  <a:schemeClr val="tx2"/>
                </a:solidFill>
                <a:latin typeface="Lato" panose="020F0502020204030203" pitchFamily="34" charset="0"/>
              </a:rPr>
            </a:br>
            <a:r>
              <a:rPr lang="en-US" sz="3200" b="0" cap="none" dirty="0">
                <a:solidFill>
                  <a:schemeClr val="tx2"/>
                </a:solidFill>
                <a:latin typeface="Lato" panose="020F0502020204030203" pitchFamily="34" charset="0"/>
              </a:rPr>
              <a:t/>
            </a:r>
            <a:br>
              <a:rPr lang="en-US" sz="3200" b="0" cap="none" dirty="0">
                <a:solidFill>
                  <a:schemeClr val="tx2"/>
                </a:solidFill>
                <a:latin typeface="Lato" panose="020F0502020204030203" pitchFamily="34" charset="0"/>
              </a:rPr>
            </a:br>
            <a:r>
              <a:rPr lang="en-US" sz="3200" b="0" cap="none" dirty="0">
                <a:solidFill>
                  <a:schemeClr val="tx2"/>
                </a:solidFill>
                <a:latin typeface="Lato" panose="020F0502020204030203" pitchFamily="34" charset="0"/>
              </a:rPr>
              <a:t>If we have to perform only one operation, having same name of the methods increases the readability of the program.</a:t>
            </a:r>
            <a:endParaRPr lang="en-US" sz="3200" cap="none" dirty="0">
              <a:solidFill>
                <a:schemeClr val="tx2"/>
              </a:solidFill>
              <a:latin typeface="Lato" panose="020F0502020204030203" pitchFamily="34" charset="0"/>
            </a:endParaRPr>
          </a:p>
        </p:txBody>
      </p:sp>
      <p:sp>
        <p:nvSpPr>
          <p:cNvPr id="3" name="Rectangle 2"/>
          <p:cNvSpPr/>
          <p:nvPr/>
        </p:nvSpPr>
        <p:spPr>
          <a:xfrm>
            <a:off x="10938131" y="0"/>
            <a:ext cx="1253869" cy="523220"/>
          </a:xfrm>
          <a:prstGeom prst="rect">
            <a:avLst/>
          </a:prstGeom>
          <a:noFill/>
        </p:spPr>
        <p:txBody>
          <a:bodyPr wrap="none" lIns="91440" tIns="45720" rIns="91440" bIns="45720">
            <a:spAutoFit/>
          </a:bodyPr>
          <a:lstStyle/>
          <a:p>
            <a:pPr algn="r"/>
            <a:r>
              <a:rPr lang="en-US" sz="2800" b="1" cap="none" spc="0" dirty="0" smtClean="0">
                <a:ln w="0"/>
                <a:solidFill>
                  <a:schemeClr val="tx1"/>
                </a:solidFill>
                <a:effectLst>
                  <a:outerShdw blurRad="38100" dist="19050" dir="2700000" algn="tl" rotWithShape="0">
                    <a:schemeClr val="dk1">
                      <a:alpha val="40000"/>
                    </a:schemeClr>
                  </a:outerShdw>
                </a:effectLst>
                <a:latin typeface="Montserrat" panose="02000505000000020004" pitchFamily="2" charset="0"/>
              </a:rPr>
              <a:t>Part 4</a:t>
            </a:r>
            <a:endParaRPr lang="en-US" sz="2800" b="1" cap="none" spc="0" dirty="0">
              <a:ln w="0"/>
              <a:solidFill>
                <a:schemeClr val="tx1"/>
              </a:solidFill>
              <a:effectLst>
                <a:outerShdw blurRad="38100" dist="19050" dir="2700000" algn="tl" rotWithShape="0">
                  <a:schemeClr val="dk1">
                    <a:alpha val="40000"/>
                  </a:schemeClr>
                </a:outerShdw>
              </a:effectLst>
              <a:latin typeface="Montserrat" panose="02000505000000020004" pitchFamily="2" charset="0"/>
            </a:endParaRPr>
          </a:p>
        </p:txBody>
      </p:sp>
    </p:spTree>
    <p:extLst>
      <p:ext uri="{BB962C8B-B14F-4D97-AF65-F5344CB8AC3E}">
        <p14:creationId xmlns:p14="http://schemas.microsoft.com/office/powerpoint/2010/main" val="117911867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30558" y="0"/>
            <a:ext cx="11530884" cy="6858000"/>
          </a:xfrm>
        </p:spPr>
        <p:txBody>
          <a:bodyPr anchor="ctr">
            <a:noAutofit/>
          </a:bodyPr>
          <a:lstStyle/>
          <a:p>
            <a:pPr>
              <a:lnSpc>
                <a:spcPct val="100000"/>
              </a:lnSpc>
            </a:pPr>
            <a:r>
              <a:rPr lang="en-US" sz="7200" dirty="0" smtClean="0">
                <a:solidFill>
                  <a:schemeClr val="tx2">
                    <a:lumMod val="75000"/>
                  </a:schemeClr>
                </a:solidFill>
              </a:rPr>
              <a:t>Method </a:t>
            </a:r>
            <a:br>
              <a:rPr lang="en-US" sz="7200" dirty="0" smtClean="0">
                <a:solidFill>
                  <a:schemeClr val="tx2">
                    <a:lumMod val="75000"/>
                  </a:schemeClr>
                </a:solidFill>
              </a:rPr>
            </a:br>
            <a:r>
              <a:rPr lang="en-US" sz="7200" dirty="0" smtClean="0">
                <a:solidFill>
                  <a:schemeClr val="tx2">
                    <a:lumMod val="75000"/>
                  </a:schemeClr>
                </a:solidFill>
              </a:rPr>
              <a:t>Overriding</a:t>
            </a:r>
            <a:br>
              <a:rPr lang="en-US" sz="7200" dirty="0" smtClean="0">
                <a:solidFill>
                  <a:schemeClr val="tx2">
                    <a:lumMod val="75000"/>
                  </a:schemeClr>
                </a:solidFill>
              </a:rPr>
            </a:br>
            <a:r>
              <a:rPr lang="en-US" sz="3200" b="0" cap="none" dirty="0" smtClean="0">
                <a:solidFill>
                  <a:schemeClr val="tx2"/>
                </a:solidFill>
                <a:latin typeface="Lato" panose="020F0502020204030203" pitchFamily="34" charset="0"/>
              </a:rPr>
              <a:t/>
            </a:r>
            <a:br>
              <a:rPr lang="en-US" sz="3200" b="0" cap="none" dirty="0" smtClean="0">
                <a:solidFill>
                  <a:schemeClr val="tx2"/>
                </a:solidFill>
                <a:latin typeface="Lato" panose="020F0502020204030203" pitchFamily="34" charset="0"/>
              </a:rPr>
            </a:br>
            <a:r>
              <a:rPr lang="en-US" sz="3200" b="0" cap="none" dirty="0" smtClean="0">
                <a:solidFill>
                  <a:schemeClr val="tx2"/>
                </a:solidFill>
                <a:latin typeface="Lato" panose="020F0502020204030203" pitchFamily="34" charset="0"/>
              </a:rPr>
              <a:t>If subclass has the </a:t>
            </a:r>
            <a:r>
              <a:rPr lang="en-US" sz="3200" cap="none" dirty="0" smtClean="0">
                <a:solidFill>
                  <a:schemeClr val="tx2"/>
                </a:solidFill>
                <a:latin typeface="Lato" panose="020F0502020204030203" pitchFamily="34" charset="0"/>
              </a:rPr>
              <a:t>same method as declared in the parent class</a:t>
            </a:r>
            <a:r>
              <a:rPr lang="en-US" sz="3200" b="0" cap="none" dirty="0">
                <a:solidFill>
                  <a:schemeClr val="tx2"/>
                </a:solidFill>
                <a:latin typeface="Lato" panose="020F0502020204030203" pitchFamily="34" charset="0"/>
              </a:rPr>
              <a:t>, it is known as Method Overriding.</a:t>
            </a:r>
            <a:br>
              <a:rPr lang="en-US" sz="3200" b="0" cap="none" dirty="0">
                <a:solidFill>
                  <a:schemeClr val="tx2"/>
                </a:solidFill>
                <a:latin typeface="Lato" panose="020F0502020204030203" pitchFamily="34" charset="0"/>
              </a:rPr>
            </a:br>
            <a:r>
              <a:rPr lang="en-US" sz="3200" b="0" cap="none" dirty="0">
                <a:solidFill>
                  <a:schemeClr val="tx2"/>
                </a:solidFill>
                <a:latin typeface="Lato" panose="020F0502020204030203" pitchFamily="34" charset="0"/>
              </a:rPr>
              <a:t/>
            </a:r>
            <a:br>
              <a:rPr lang="en-US" sz="3200" b="0" cap="none" dirty="0">
                <a:solidFill>
                  <a:schemeClr val="tx2"/>
                </a:solidFill>
                <a:latin typeface="Lato" panose="020F0502020204030203" pitchFamily="34" charset="0"/>
              </a:rPr>
            </a:br>
            <a:r>
              <a:rPr lang="en-US" sz="3200" b="0" cap="none" dirty="0">
                <a:solidFill>
                  <a:schemeClr val="tx2"/>
                </a:solidFill>
                <a:latin typeface="Lato" panose="020F0502020204030203" pitchFamily="34" charset="0"/>
              </a:rPr>
              <a:t>Method overriding is used to provide specific implementation of a method that is already provided by its super class.</a:t>
            </a:r>
            <a:endParaRPr lang="en-US" sz="3200" cap="none" dirty="0">
              <a:solidFill>
                <a:schemeClr val="tx2"/>
              </a:solidFill>
              <a:latin typeface="Lato" panose="020F0502020204030203" pitchFamily="34" charset="0"/>
            </a:endParaRPr>
          </a:p>
        </p:txBody>
      </p:sp>
      <p:sp>
        <p:nvSpPr>
          <p:cNvPr id="3" name="Rectangle 2"/>
          <p:cNvSpPr/>
          <p:nvPr/>
        </p:nvSpPr>
        <p:spPr>
          <a:xfrm>
            <a:off x="10938131" y="0"/>
            <a:ext cx="1253869" cy="523220"/>
          </a:xfrm>
          <a:prstGeom prst="rect">
            <a:avLst/>
          </a:prstGeom>
          <a:noFill/>
        </p:spPr>
        <p:txBody>
          <a:bodyPr wrap="none" lIns="91440" tIns="45720" rIns="91440" bIns="45720">
            <a:spAutoFit/>
          </a:bodyPr>
          <a:lstStyle/>
          <a:p>
            <a:pPr algn="r"/>
            <a:r>
              <a:rPr lang="en-US" sz="2800" b="1" cap="none" spc="0" dirty="0" smtClean="0">
                <a:ln w="0"/>
                <a:solidFill>
                  <a:schemeClr val="tx1"/>
                </a:solidFill>
                <a:effectLst>
                  <a:outerShdw blurRad="38100" dist="19050" dir="2700000" algn="tl" rotWithShape="0">
                    <a:schemeClr val="dk1">
                      <a:alpha val="40000"/>
                    </a:schemeClr>
                  </a:outerShdw>
                </a:effectLst>
                <a:latin typeface="Montserrat" panose="02000505000000020004" pitchFamily="2" charset="0"/>
              </a:rPr>
              <a:t>Part 4</a:t>
            </a:r>
            <a:endParaRPr lang="en-US" sz="2800" b="1" cap="none" spc="0" dirty="0">
              <a:ln w="0"/>
              <a:solidFill>
                <a:schemeClr val="tx1"/>
              </a:solidFill>
              <a:effectLst>
                <a:outerShdw blurRad="38100" dist="19050" dir="2700000" algn="tl" rotWithShape="0">
                  <a:schemeClr val="dk1">
                    <a:alpha val="40000"/>
                  </a:schemeClr>
                </a:outerShdw>
              </a:effectLst>
              <a:latin typeface="Montserrat" panose="02000505000000020004" pitchFamily="2" charset="0"/>
            </a:endParaRPr>
          </a:p>
        </p:txBody>
      </p:sp>
    </p:spTree>
    <p:extLst>
      <p:ext uri="{BB962C8B-B14F-4D97-AF65-F5344CB8AC3E}">
        <p14:creationId xmlns:p14="http://schemas.microsoft.com/office/powerpoint/2010/main" val="138714333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348</TotalTime>
  <Words>44</Words>
  <Application>Microsoft Office PowerPoint</Application>
  <PresentationFormat>Widescreen</PresentationFormat>
  <Paragraphs>26</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Bookman Old Style</vt:lpstr>
      <vt:lpstr>Lato</vt:lpstr>
      <vt:lpstr>Montserrat</vt:lpstr>
      <vt:lpstr>Rockwell</vt:lpstr>
      <vt:lpstr>Damask</vt:lpstr>
      <vt:lpstr>JAVA Object  Oriented Programming</vt:lpstr>
      <vt:lpstr>Package  A Package can be defined as a grouping of related types (classes, interfaces, enumerations and annotations ) providing access protection and namespace management.</vt:lpstr>
      <vt:lpstr>CLASS  Collection of objects is called class. It is a logical entity.</vt:lpstr>
      <vt:lpstr>OBJECT  Any entity that has state and behavior is known as an object.  For example: chair, pen, table, keyboard, bike etc.  It can be physical and logical.</vt:lpstr>
      <vt:lpstr>Instance Variable  A variable that is created inside the class but outside the method, is known as instance variable and is non-static. Instance variable doesn't get memory at compile time.  It gets memory at runtime when object (instance) is created. </vt:lpstr>
      <vt:lpstr>Class Variable  A variable that is static and does not appear inside a function is called class variable. It gets memory at compile time and is shared by all the instances at the run time.</vt:lpstr>
      <vt:lpstr>Inheritance  When one object acquires all the properties and behaviors of parent object then it known as inheritance.  It provides code reusability.  It is used to achieve runtime polymorphism. It is an IS-A relationship.</vt:lpstr>
      <vt:lpstr>Method Overloading  If a class have multiple methods by same name but different parameters, it is known as Method Overloading.  If we have to perform only one operation, having same name of the methods increases the readability of the program.</vt:lpstr>
      <vt:lpstr>Method  Overriding  If subclass has the same method as declared in the parent class, it is known as Method Overriding.  Method overriding is used to provide specific implementation of a method that is already provided by its super class.</vt:lpstr>
      <vt:lpstr>Abstract Class  Abstraction is a process of hiding the implementation details and showing only functionality to the user.  A class that is declared with abstract keyword, is known as abstract class in java.   It can have abstract and non-abstract methods both.  It achieves 0 to 100% abstraction.</vt:lpstr>
      <vt:lpstr>Interface  An interface in java is a blueprint of a class.  It has static constants and abstract methods only.  The interface in java is a mechanism to achieve fully abstraction and hence there can only be abstract methods in the java interface not method body.  It cannot be instantiated just like abstract class.</vt:lpstr>
      <vt:lpstr>Inner Anonymous Class  A class that have no name is known as anonymous inner class in java.   It should be used if you have to override method of class or interface.</vt:lpstr>
      <vt:lpstr>Multi-Threading  Multithreading in java is a process of executing multiple threads simultaneously.  Thread is basically a lightweight sub-process, a smallest unit of processing. Multiprocessing and multithreading, both are used to achieve multitasking.  It doesn't block the user because threads are independent and you can perform multiple operations at same time.</vt:lpstr>
      <vt:lpstr>END</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Object Oriented Programming</dc:title>
  <dc:creator>Divya Mamgai</dc:creator>
  <cp:lastModifiedBy>Divya Mamgai</cp:lastModifiedBy>
  <cp:revision>156</cp:revision>
  <dcterms:created xsi:type="dcterms:W3CDTF">2016-10-31T11:06:54Z</dcterms:created>
  <dcterms:modified xsi:type="dcterms:W3CDTF">2016-11-02T15:17:05Z</dcterms:modified>
</cp:coreProperties>
</file>