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7" r:id="rId4"/>
    <p:sldMasterId id="2147483709" r:id="rId5"/>
    <p:sldMasterId id="2147483721" r:id="rId6"/>
  </p:sldMasterIdLst>
  <p:notesMasterIdLst>
    <p:notesMasterId r:id="rId46"/>
  </p:notesMasterIdLst>
  <p:sldIdLst>
    <p:sldId id="347" r:id="rId7"/>
    <p:sldId id="258" r:id="rId8"/>
    <p:sldId id="291" r:id="rId9"/>
    <p:sldId id="307" r:id="rId10"/>
    <p:sldId id="316" r:id="rId11"/>
    <p:sldId id="336" r:id="rId12"/>
    <p:sldId id="310" r:id="rId13"/>
    <p:sldId id="311" r:id="rId14"/>
    <p:sldId id="312" r:id="rId15"/>
    <p:sldId id="313" r:id="rId16"/>
    <p:sldId id="314" r:id="rId17"/>
    <p:sldId id="334" r:id="rId18"/>
    <p:sldId id="344" r:id="rId19"/>
    <p:sldId id="345" r:id="rId20"/>
    <p:sldId id="315" r:id="rId21"/>
    <p:sldId id="346" r:id="rId22"/>
    <p:sldId id="317" r:id="rId23"/>
    <p:sldId id="318" r:id="rId24"/>
    <p:sldId id="319" r:id="rId25"/>
    <p:sldId id="322" r:id="rId26"/>
    <p:sldId id="320" r:id="rId27"/>
    <p:sldId id="323" r:id="rId28"/>
    <p:sldId id="324" r:id="rId29"/>
    <p:sldId id="325" r:id="rId30"/>
    <p:sldId id="326" r:id="rId31"/>
    <p:sldId id="328" r:id="rId32"/>
    <p:sldId id="331" r:id="rId33"/>
    <p:sldId id="332" r:id="rId34"/>
    <p:sldId id="333" r:id="rId35"/>
    <p:sldId id="335" r:id="rId36"/>
    <p:sldId id="283" r:id="rId37"/>
    <p:sldId id="284" r:id="rId38"/>
    <p:sldId id="286" r:id="rId39"/>
    <p:sldId id="338" r:id="rId40"/>
    <p:sldId id="339" r:id="rId41"/>
    <p:sldId id="340" r:id="rId42"/>
    <p:sldId id="341" r:id="rId43"/>
    <p:sldId id="342" r:id="rId44"/>
    <p:sldId id="343"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D66"/>
    <a:srgbClr val="F2F2F2"/>
    <a:srgbClr val="E87A23"/>
    <a:srgbClr val="ED7D31"/>
    <a:srgbClr val="00FF00"/>
    <a:srgbClr val="FF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434" autoAdjust="0"/>
  </p:normalViewPr>
  <p:slideViewPr>
    <p:cSldViewPr>
      <p:cViewPr varScale="1">
        <p:scale>
          <a:sx n="69" d="100"/>
          <a:sy n="69" d="100"/>
        </p:scale>
        <p:origin x="1038" y="42"/>
      </p:cViewPr>
      <p:guideLst>
        <p:guide orient="horz" pos="2160"/>
        <p:guide pos="3840"/>
      </p:guideLst>
    </p:cSldViewPr>
  </p:slideViewPr>
  <p:outlineViewPr>
    <p:cViewPr>
      <p:scale>
        <a:sx n="33" d="100"/>
        <a:sy n="33" d="100"/>
      </p:scale>
      <p:origin x="0" y="-252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25425D0-3ECE-420E-9130-D13D915528F8}" type="datetimeFigureOut">
              <a:rPr lang="en-US" smtClean="0"/>
              <a:pPr/>
              <a:t>2/27/2022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D2F2318-E25A-4C0A-9D76-B30B703A9430}" type="slidenum">
              <a:rPr lang="en-US" smtClean="0"/>
              <a:pPr/>
              <a:t>‹#›</a:t>
            </a:fld>
            <a:endParaRPr lang="en-US"/>
          </a:p>
        </p:txBody>
      </p:sp>
    </p:spTree>
    <p:extLst>
      <p:ext uri="{BB962C8B-B14F-4D97-AF65-F5344CB8AC3E}">
        <p14:creationId xmlns:p14="http://schemas.microsoft.com/office/powerpoint/2010/main" val="126169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F2318-E25A-4C0A-9D76-B30B703A9430}" type="slidenum">
              <a:rPr lang="en-US" smtClean="0"/>
              <a:pPr/>
              <a:t>2</a:t>
            </a:fld>
            <a:endParaRPr lang="en-US"/>
          </a:p>
        </p:txBody>
      </p:sp>
    </p:spTree>
    <p:extLst>
      <p:ext uri="{BB962C8B-B14F-4D97-AF65-F5344CB8AC3E}">
        <p14:creationId xmlns:p14="http://schemas.microsoft.com/office/powerpoint/2010/main" val="31279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99622F-DC27-6E4D-80EB-5A6117330FAE}" type="datetime1">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62273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DCC7-F5A3-F54A-8412-78F07FF2601F}" type="datetime1">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97430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FF6D2-335C-6748-BEAD-B38E52C128C7}" type="datetime1">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69439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1EEF7828-B2C2-6249-ACC8-7F26D02698E9}"/>
              </a:ext>
            </a:extLst>
          </p:cNvPr>
          <p:cNvPicPr>
            <a:picLocks noChangeAspect="1"/>
          </p:cNvPicPr>
          <p:nvPr/>
        </p:nvPicPr>
        <p:blipFill>
          <a:blip r:embed="rId2"/>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fld id="{0AE56384-A506-C646-ACE4-0A747B69E112}" type="datetime1">
              <a:rPr lang="en-US" smtClean="0"/>
              <a:t>2/27/2022</a:t>
            </a:fld>
            <a:endParaRPr lang="en-US"/>
          </a:p>
        </p:txBody>
      </p:sp>
      <p:sp>
        <p:nvSpPr>
          <p:cNvPr id="7" name="Text Placeholder 6">
            <a:extLst>
              <a:ext uri="{FF2B5EF4-FFF2-40B4-BE49-F238E27FC236}">
                <a16:creationId xmlns:a16="http://schemas.microsoft.com/office/drawing/2014/main" id="{4FDA9DA1-CE52-8443-B8D6-E23FE3EF4E9F}"/>
              </a:ext>
            </a:extLst>
          </p:cNvPr>
          <p:cNvSpPr>
            <a:spLocks noGrp="1"/>
          </p:cNvSpPr>
          <p:nvPr>
            <p:ph type="body" sz="quarter" idx="13" hasCustomPrompt="1"/>
          </p:nvPr>
        </p:nvSpPr>
        <p:spPr>
          <a:xfrm>
            <a:off x="3383201" y="2196789"/>
            <a:ext cx="7195151" cy="815352"/>
          </a:xfr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dirty="0"/>
              <a:t>Code - Module Name</a:t>
            </a:r>
          </a:p>
          <a:p>
            <a:pPr lvl="4"/>
            <a:endParaRPr lang="x-none" dirty="0"/>
          </a:p>
        </p:txBody>
      </p:sp>
      <p:pic>
        <p:nvPicPr>
          <p:cNvPr id="16" name="Picture 15" descr="A close up of a sign&#10;&#10;Description automatically generated">
            <a:extLst>
              <a:ext uri="{FF2B5EF4-FFF2-40B4-BE49-F238E27FC236}">
                <a16:creationId xmlns:a16="http://schemas.microsoft.com/office/drawing/2014/main" id="{A6374280-EE02-3945-8F18-DCD500B9C199}"/>
              </a:ext>
            </a:extLst>
          </p:cNvPr>
          <p:cNvPicPr>
            <a:picLocks noChangeAspect="1"/>
          </p:cNvPicPr>
          <p:nvPr/>
        </p:nvPicPr>
        <p:blipFill>
          <a:blip r:embed="rId3"/>
          <a:stretch>
            <a:fillRect/>
          </a:stretch>
        </p:blipFill>
        <p:spPr>
          <a:xfrm>
            <a:off x="246773" y="303388"/>
            <a:ext cx="3406344" cy="1135448"/>
          </a:xfrm>
          <a:prstGeom prst="rect">
            <a:avLst/>
          </a:prstGeom>
        </p:spPr>
      </p:pic>
      <p:sp>
        <p:nvSpPr>
          <p:cNvPr id="9" name="Text Placeholder 6">
            <a:extLst>
              <a:ext uri="{FF2B5EF4-FFF2-40B4-BE49-F238E27FC236}">
                <a16:creationId xmlns:a16="http://schemas.microsoft.com/office/drawing/2014/main" id="{D939BDE5-D244-FF40-80F2-B60858EDCFD4}"/>
              </a:ext>
            </a:extLst>
          </p:cNvPr>
          <p:cNvSpPr>
            <a:spLocks noGrp="1"/>
          </p:cNvSpPr>
          <p:nvPr>
            <p:ph type="body" sz="quarter" idx="14" hasCustomPrompt="1"/>
          </p:nvPr>
        </p:nvSpPr>
        <p:spPr>
          <a:xfrm>
            <a:off x="3904908" y="3217206"/>
            <a:ext cx="7195151" cy="1991724"/>
          </a:xfr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sz="3600" dirty="0"/>
              <a:t>Lecture N</a:t>
            </a:r>
          </a:p>
          <a:p>
            <a:pPr lvl="0"/>
            <a:r>
              <a:rPr lang="en-GB" sz="3600" dirty="0"/>
              <a:t>Topic</a:t>
            </a:r>
          </a:p>
          <a:p>
            <a:pPr lvl="0"/>
            <a:r>
              <a:rPr lang="en-GB" sz="3600" dirty="0"/>
              <a:t>Lecturer Name</a:t>
            </a:r>
          </a:p>
          <a:p>
            <a:pPr lvl="4"/>
            <a:endParaRPr lang="x-none" dirty="0"/>
          </a:p>
        </p:txBody>
      </p:sp>
    </p:spTree>
    <p:extLst>
      <p:ext uri="{BB962C8B-B14F-4D97-AF65-F5344CB8AC3E}">
        <p14:creationId xmlns:p14="http://schemas.microsoft.com/office/powerpoint/2010/main" val="408918206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atin typeface="+mn-lt"/>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56384-A506-C646-ACE4-0A747B69E112}" type="datetime1">
              <a:rPr lang="en-US" smtClean="0"/>
              <a:t>2/27/2022</a:t>
            </a:fld>
            <a:endParaRPr lang="en-US"/>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8991240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56384-A506-C646-ACE4-0A747B69E112}" type="datetime1">
              <a:rPr lang="en-US" smtClean="0"/>
              <a:t>2/27/2022</a:t>
            </a:fld>
            <a:endParaRPr lang="en-US"/>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409403267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56384-A506-C646-ACE4-0A747B69E112}" type="datetime1">
              <a:rPr lang="en-US" smtClean="0"/>
              <a:t>2/27/2022</a:t>
            </a:fld>
            <a:endParaRPr lang="en-US"/>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90288935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E56384-A506-C646-ACE4-0A747B69E112}" type="datetime1">
              <a:rPr lang="en-US" smtClean="0"/>
              <a:t>2/27/2022</a:t>
            </a:fld>
            <a:endParaRPr lang="en-US"/>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946524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E56384-A506-C646-ACE4-0A747B69E112}" type="datetime1">
              <a:rPr lang="en-US" smtClean="0"/>
              <a:t>2/27/2022</a:t>
            </a:fld>
            <a:endParaRPr lang="en-US"/>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272398817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56384-A506-C646-ACE4-0A747B69E112}" type="datetime1">
              <a:rPr lang="en-US" smtClean="0"/>
              <a:t>2/27/2022</a:t>
            </a:fld>
            <a:endParaRPr lang="en-US"/>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304621238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E56384-A506-C646-ACE4-0A747B69E112}" type="datetime1">
              <a:rPr lang="en-US" smtClean="0"/>
              <a:t>2/27/2022</a:t>
            </a:fld>
            <a:endParaRPr lang="en-US"/>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123968093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9E6A6B0-E07D-7A4E-9C17-34F6E529FF07}" type="datetime1">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022859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E56384-A506-C646-ACE4-0A747B69E112}" type="datetime1">
              <a:rPr lang="en-US" smtClean="0"/>
              <a:t>2/27/2022</a:t>
            </a:fld>
            <a:endParaRPr lang="en-US"/>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111092253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56384-A506-C646-ACE4-0A747B69E112}" type="datetime1">
              <a:rPr lang="en-US" smtClean="0"/>
              <a:t>2/27/2022</a:t>
            </a:fld>
            <a:endParaRPr lang="en-US"/>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31906498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56384-A506-C646-ACE4-0A747B69E112}" type="datetime1">
              <a:rPr lang="en-US" smtClean="0"/>
              <a:t>2/27/2022</a:t>
            </a:fld>
            <a:endParaRPr lang="en-US"/>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07138D8-17A4-5542-BC90-8E3E8BB82911}" type="slidenum">
              <a:rPr lang="x-none" smtClean="0"/>
              <a:t>‹#›</a:t>
            </a:fld>
            <a:endParaRPr lang="x-none"/>
          </a:p>
        </p:txBody>
      </p:sp>
    </p:spTree>
    <p:extLst>
      <p:ext uri="{BB962C8B-B14F-4D97-AF65-F5344CB8AC3E}">
        <p14:creationId xmlns:p14="http://schemas.microsoft.com/office/powerpoint/2010/main" val="4067247165"/>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2BDE25-0E3B-014D-AB08-0AD4741190BF}" type="datetime1">
              <a:rPr lang="en-US" smtClean="0"/>
              <a:t>2/27/2022</a:t>
            </a:fld>
            <a:endParaRPr lang="en-US"/>
          </a:p>
        </p:txBody>
      </p:sp>
      <p:sp>
        <p:nvSpPr>
          <p:cNvPr id="6" name="Slide Number Placeholder 5"/>
          <p:cNvSpPr>
            <a:spLocks noGrp="1"/>
          </p:cNvSpPr>
          <p:nvPr>
            <p:ph type="sldNum" sz="quarter" idx="12"/>
          </p:nvPr>
        </p:nvSpPr>
        <p:spPr>
          <a:xfrm>
            <a:off x="11480800" y="6385720"/>
            <a:ext cx="609600" cy="365125"/>
          </a:xfrm>
          <a:prstGeom prst="rect">
            <a:avLst/>
          </a:prstGeom>
        </p:spPr>
        <p:txBody>
          <a:bodyPr/>
          <a:lstStyle/>
          <a:p>
            <a:fld id="{82811DF7-A42A-4107-A9E6-6C3947535C56}" type="slidenum">
              <a:rPr lang="en-US" smtClean="0"/>
              <a:pPr/>
              <a:t>‹#›</a:t>
            </a:fld>
            <a:endParaRPr lang="en-US"/>
          </a:p>
        </p:txBody>
      </p:sp>
    </p:spTree>
    <p:extLst>
      <p:ext uri="{BB962C8B-B14F-4D97-AF65-F5344CB8AC3E}">
        <p14:creationId xmlns:p14="http://schemas.microsoft.com/office/powerpoint/2010/main" val="31864930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close up of a sign&#10;&#10;Description automatically generated">
            <a:extLst>
              <a:ext uri="{FF2B5EF4-FFF2-40B4-BE49-F238E27FC236}">
                <a16:creationId xmlns:a16="http://schemas.microsoft.com/office/drawing/2014/main" id="{E241D156-A2A4-AA41-8F24-6F29CD914024}"/>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9" name="Picture 8" descr="A close up of a sign&#10;&#10;Description automatically generated">
            <a:extLst>
              <a:ext uri="{FF2B5EF4-FFF2-40B4-BE49-F238E27FC236}">
                <a16:creationId xmlns:a16="http://schemas.microsoft.com/office/drawing/2014/main" id="{F01D8E5F-8265-9840-9341-6C27A5EEB5EE}"/>
              </a:ext>
            </a:extLst>
          </p:cNvPr>
          <p:cNvPicPr>
            <a:picLocks noChangeAspect="1"/>
          </p:cNvPicPr>
          <p:nvPr userDrawn="1"/>
        </p:nvPicPr>
        <p:blipFill>
          <a:blip r:embed="rId3"/>
          <a:stretch>
            <a:fillRect/>
          </a:stretch>
        </p:blipFill>
        <p:spPr>
          <a:xfrm>
            <a:off x="246773" y="303388"/>
            <a:ext cx="3406344" cy="1135448"/>
          </a:xfrm>
          <a:prstGeom prst="rect">
            <a:avLst/>
          </a:prstGeom>
        </p:spPr>
      </p:pic>
      <p:sp>
        <p:nvSpPr>
          <p:cNvPr id="11" name="Text Placeholder 6">
            <a:extLst>
              <a:ext uri="{FF2B5EF4-FFF2-40B4-BE49-F238E27FC236}">
                <a16:creationId xmlns:a16="http://schemas.microsoft.com/office/drawing/2014/main" id="{AFEC7928-F94D-C141-9599-44AA58DCD28D}"/>
              </a:ext>
            </a:extLst>
          </p:cNvPr>
          <p:cNvSpPr>
            <a:spLocks noGrp="1"/>
          </p:cNvSpPr>
          <p:nvPr>
            <p:ph type="body" sz="quarter" idx="13" hasCustomPrompt="1"/>
          </p:nvPr>
        </p:nvSpPr>
        <p:spPr>
          <a:xfrm>
            <a:off x="3383201" y="2196789"/>
            <a:ext cx="7195151" cy="815352"/>
          </a:xfrm>
          <a:prstGeom prst="rect">
            <a:avLst/>
          </a:prstGeo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dirty="0"/>
              <a:t>Code - Module Name</a:t>
            </a:r>
          </a:p>
          <a:p>
            <a:pPr lvl="4"/>
            <a:endParaRPr lang="x-none" dirty="0"/>
          </a:p>
        </p:txBody>
      </p:sp>
      <p:sp>
        <p:nvSpPr>
          <p:cNvPr id="6" name="Text Placeholder 6">
            <a:extLst>
              <a:ext uri="{FF2B5EF4-FFF2-40B4-BE49-F238E27FC236}">
                <a16:creationId xmlns:a16="http://schemas.microsoft.com/office/drawing/2014/main" id="{6A55C290-0B7A-CD49-8ED4-25631D938FA8}"/>
              </a:ext>
            </a:extLst>
          </p:cNvPr>
          <p:cNvSpPr>
            <a:spLocks noGrp="1"/>
          </p:cNvSpPr>
          <p:nvPr>
            <p:ph type="body" sz="quarter" idx="14" hasCustomPrompt="1"/>
          </p:nvPr>
        </p:nvSpPr>
        <p:spPr>
          <a:xfrm>
            <a:off x="3904908" y="3217206"/>
            <a:ext cx="7195151" cy="1991724"/>
          </a:xfrm>
          <a:prstGeom prst="rect">
            <a:avLst/>
          </a:prstGeo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sz="3600" dirty="0"/>
              <a:t>Lecture N</a:t>
            </a:r>
          </a:p>
          <a:p>
            <a:pPr lvl="0"/>
            <a:r>
              <a:rPr lang="en-GB" sz="3600" dirty="0"/>
              <a:t>Topic</a:t>
            </a:r>
          </a:p>
          <a:p>
            <a:pPr lvl="0"/>
            <a:r>
              <a:rPr lang="en-GB" sz="3600" dirty="0"/>
              <a:t>Lecturer Name</a:t>
            </a:r>
          </a:p>
          <a:p>
            <a:pPr lvl="4"/>
            <a:endParaRPr lang="x-none" dirty="0"/>
          </a:p>
        </p:txBody>
      </p:sp>
    </p:spTree>
    <p:extLst>
      <p:ext uri="{BB962C8B-B14F-4D97-AF65-F5344CB8AC3E}">
        <p14:creationId xmlns:p14="http://schemas.microsoft.com/office/powerpoint/2010/main" val="376573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4671-2548-9B4A-BC90-1ABE627594F5}"/>
              </a:ext>
            </a:extLst>
          </p:cNvPr>
          <p:cNvSpPr>
            <a:spLocks noGrp="1"/>
          </p:cNvSpPr>
          <p:nvPr>
            <p:ph type="title"/>
          </p:nvPr>
        </p:nvSpPr>
        <p:spPr>
          <a:xfrm>
            <a:off x="838200" y="365125"/>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6C5569FD-E7A8-A74A-A927-2163C5DE8191}"/>
              </a:ext>
            </a:extLst>
          </p:cNvPr>
          <p:cNvSpPr>
            <a:spLocks noGrp="1"/>
          </p:cNvSpPr>
          <p:nvPr>
            <p:ph idx="1"/>
          </p:nvPr>
        </p:nvSpPr>
        <p:spPr>
          <a:xfrm>
            <a:off x="838200" y="1825625"/>
            <a:ext cx="10515600" cy="4351338"/>
          </a:xfrm>
          <a:prstGeom prst="rect">
            <a:avLst/>
          </a:prstGeo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F2D0C97-F2BE-1F46-8DF3-8613C7F290AE}"/>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5" name="Footer Placeholder 4">
            <a:extLst>
              <a:ext uri="{FF2B5EF4-FFF2-40B4-BE49-F238E27FC236}">
                <a16:creationId xmlns:a16="http://schemas.microsoft.com/office/drawing/2014/main" id="{4AD5D1BA-4427-5F48-BCA8-775A2EAA8109}"/>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A31FA457-CD19-7E42-BCE7-19B42ECF4BE3}"/>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1335359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8224-E7F2-D948-A75F-27BE76022D0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6A73274C-2B21-0E4A-A8E9-C4D4E96E6FA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E7795-320A-AC41-9319-FA00A973BE9D}"/>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5" name="Footer Placeholder 4">
            <a:extLst>
              <a:ext uri="{FF2B5EF4-FFF2-40B4-BE49-F238E27FC236}">
                <a16:creationId xmlns:a16="http://schemas.microsoft.com/office/drawing/2014/main" id="{83C24889-94C4-FE4A-9EBD-FA34D0443B60}"/>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106BF730-9B59-8B4F-B1CD-A90E43E43ACB}"/>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3553757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1C7E-F47F-A740-8161-500BA0D2CF1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347DE7F3-B809-3045-901F-BB37003309C8}"/>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EFCA977B-1B4C-1849-A510-DDB31D1A934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456FE30D-E1F2-764A-9FF3-4DDFE8D0F30A}"/>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6" name="Footer Placeholder 5">
            <a:extLst>
              <a:ext uri="{FF2B5EF4-FFF2-40B4-BE49-F238E27FC236}">
                <a16:creationId xmlns:a16="http://schemas.microsoft.com/office/drawing/2014/main" id="{E8037FC9-FF28-704F-8F73-3DCC03041845}"/>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7" name="Slide Number Placeholder 6">
            <a:extLst>
              <a:ext uri="{FF2B5EF4-FFF2-40B4-BE49-F238E27FC236}">
                <a16:creationId xmlns:a16="http://schemas.microsoft.com/office/drawing/2014/main" id="{C8239922-8FF3-334D-8AC6-167CC3ABD9DB}"/>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0114445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440F-30BD-EC47-8F28-28E35C0CED1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A69DA827-0A00-0648-B3C1-5EB6984BEF0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653E0A-ADA9-D640-8D2A-C335F0671C8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EAEB8E11-FD7A-4B4D-8CC4-981C10EC3E8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37FC6-D39A-6640-BEFD-A3934C1D67E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4B38863D-C098-2A48-85BA-53A743E6A2CB}"/>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8" name="Footer Placeholder 7">
            <a:extLst>
              <a:ext uri="{FF2B5EF4-FFF2-40B4-BE49-F238E27FC236}">
                <a16:creationId xmlns:a16="http://schemas.microsoft.com/office/drawing/2014/main" id="{858E1737-7D3B-AC4D-B2DE-7CAB5F1F0574}"/>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9" name="Slide Number Placeholder 8">
            <a:extLst>
              <a:ext uri="{FF2B5EF4-FFF2-40B4-BE49-F238E27FC236}">
                <a16:creationId xmlns:a16="http://schemas.microsoft.com/office/drawing/2014/main" id="{36FC1A37-0D4F-1E44-AB54-2A9C08D720D0}"/>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44892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CF2-4FE2-0C4E-AEC9-EB428EBA2E4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B1089262-86FD-7942-AE17-870A15962E49}"/>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4" name="Footer Placeholder 3">
            <a:extLst>
              <a:ext uri="{FF2B5EF4-FFF2-40B4-BE49-F238E27FC236}">
                <a16:creationId xmlns:a16="http://schemas.microsoft.com/office/drawing/2014/main" id="{698D7CE8-E9C6-394E-9DAE-F509FDB9EE02}"/>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5" name="Slide Number Placeholder 4">
            <a:extLst>
              <a:ext uri="{FF2B5EF4-FFF2-40B4-BE49-F238E27FC236}">
                <a16:creationId xmlns:a16="http://schemas.microsoft.com/office/drawing/2014/main" id="{0AEAA6A5-D0FA-D541-A385-0FA4D8DE43CB}"/>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69969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6328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41372-4AA9-3441-B767-BA047677001D}"/>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3" name="Footer Placeholder 2">
            <a:extLst>
              <a:ext uri="{FF2B5EF4-FFF2-40B4-BE49-F238E27FC236}">
                <a16:creationId xmlns:a16="http://schemas.microsoft.com/office/drawing/2014/main" id="{BEC336D2-6CA7-5E40-BEA6-53E1620E2268}"/>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4" name="Slide Number Placeholder 3">
            <a:extLst>
              <a:ext uri="{FF2B5EF4-FFF2-40B4-BE49-F238E27FC236}">
                <a16:creationId xmlns:a16="http://schemas.microsoft.com/office/drawing/2014/main" id="{C09F1234-6AFD-AA4B-B051-5E11EF962970}"/>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761027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361E-BD52-844C-8A6A-E222CA60094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874FF224-5B8F-DB4D-81C2-5F1D81FE3E0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D93F5B4C-BF1F-734B-BC03-36188B6CAE5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B5693-0A12-1148-B9BA-7B0E67A43B28}"/>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6" name="Footer Placeholder 5">
            <a:extLst>
              <a:ext uri="{FF2B5EF4-FFF2-40B4-BE49-F238E27FC236}">
                <a16:creationId xmlns:a16="http://schemas.microsoft.com/office/drawing/2014/main" id="{0BA2E3EC-0501-DA47-9535-DE116BB81570}"/>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7" name="Slide Number Placeholder 6">
            <a:extLst>
              <a:ext uri="{FF2B5EF4-FFF2-40B4-BE49-F238E27FC236}">
                <a16:creationId xmlns:a16="http://schemas.microsoft.com/office/drawing/2014/main" id="{D50B25EA-A6C9-354B-8B1D-1EEAC246EE98}"/>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944926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0641-E214-4E42-B539-42FF88BF057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50E43784-F0EF-6F42-B7A0-9379BC2273F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x-none"/>
          </a:p>
        </p:txBody>
      </p:sp>
      <p:sp>
        <p:nvSpPr>
          <p:cNvPr id="4" name="Text Placeholder 3">
            <a:extLst>
              <a:ext uri="{FF2B5EF4-FFF2-40B4-BE49-F238E27FC236}">
                <a16:creationId xmlns:a16="http://schemas.microsoft.com/office/drawing/2014/main" id="{E01D639B-E1B6-AD43-9162-E3F15504603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6F307-58F8-994F-98FB-536A4E056F21}"/>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6" name="Footer Placeholder 5">
            <a:extLst>
              <a:ext uri="{FF2B5EF4-FFF2-40B4-BE49-F238E27FC236}">
                <a16:creationId xmlns:a16="http://schemas.microsoft.com/office/drawing/2014/main" id="{37E646F2-FC06-4C49-B044-3A96AD8851C1}"/>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7" name="Slide Number Placeholder 6">
            <a:extLst>
              <a:ext uri="{FF2B5EF4-FFF2-40B4-BE49-F238E27FC236}">
                <a16:creationId xmlns:a16="http://schemas.microsoft.com/office/drawing/2014/main" id="{33C1C94D-A47C-FE48-BD38-11973AF91D94}"/>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14707468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7E0F-1F1B-A847-8BEA-0716D072CB9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94A535DE-2758-BE47-87AA-DA04AB40BFE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B130FD5-1ECF-064E-B6B3-F6EC46746EBA}"/>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5" name="Footer Placeholder 4">
            <a:extLst>
              <a:ext uri="{FF2B5EF4-FFF2-40B4-BE49-F238E27FC236}">
                <a16:creationId xmlns:a16="http://schemas.microsoft.com/office/drawing/2014/main" id="{80E3543A-6C83-194B-8589-B5C624CECD36}"/>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988BD9C0-70AE-A44A-8305-6C32BDB15C27}"/>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8800196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C077D-2EDB-BC42-B959-CEA813812D70}"/>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740515B0-AD48-6E41-AC9E-DEC15DB568AD}"/>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26F8E1C-5EA0-3D4A-B64B-FD9A0F2E5DF3}"/>
              </a:ext>
            </a:extLst>
          </p:cNvPr>
          <p:cNvSpPr>
            <a:spLocks noGrp="1"/>
          </p:cNvSpPr>
          <p:nvPr>
            <p:ph type="dt" sz="half" idx="10"/>
          </p:nvPr>
        </p:nvSpPr>
        <p:spPr/>
        <p:txBody>
          <a:bodyPr/>
          <a:lstStyle/>
          <a:p>
            <a:fld id="{A68CD59B-C6C2-C84A-A9B5-AB286FEC8FEA}" type="datetimeFigureOut">
              <a:rPr lang="x-none" smtClean="0"/>
              <a:t>2/27/2022</a:t>
            </a:fld>
            <a:endParaRPr lang="x-none"/>
          </a:p>
        </p:txBody>
      </p:sp>
      <p:sp>
        <p:nvSpPr>
          <p:cNvPr id="5" name="Footer Placeholder 4">
            <a:extLst>
              <a:ext uri="{FF2B5EF4-FFF2-40B4-BE49-F238E27FC236}">
                <a16:creationId xmlns:a16="http://schemas.microsoft.com/office/drawing/2014/main" id="{90AC8324-3C92-E941-B869-105EBE245BEC}"/>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FC4F6284-20B3-0840-8AEA-87581B17CEAC}"/>
              </a:ext>
            </a:extLst>
          </p:cNvPr>
          <p:cNvSpPr>
            <a:spLocks noGrp="1"/>
          </p:cNvSpPr>
          <p:nvPr>
            <p:ph type="sldNum" sz="quarter" idx="12"/>
          </p:nvPr>
        </p:nvSpPr>
        <p:spPr>
          <a:xfrm>
            <a:off x="8610600" y="6356350"/>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3887370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close up of a sign&#10;&#10;Description automatically generated">
            <a:extLst>
              <a:ext uri="{FF2B5EF4-FFF2-40B4-BE49-F238E27FC236}">
                <a16:creationId xmlns:a16="http://schemas.microsoft.com/office/drawing/2014/main" id="{C24D18CF-89A3-BF48-A490-7D1906AD74FF}"/>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9" name="Picture 8" descr="A close up of a sign&#10;&#10;Description automatically generated">
            <a:extLst>
              <a:ext uri="{FF2B5EF4-FFF2-40B4-BE49-F238E27FC236}">
                <a16:creationId xmlns:a16="http://schemas.microsoft.com/office/drawing/2014/main" id="{36E61CA8-E35C-2448-901A-D4F36D201251}"/>
              </a:ext>
            </a:extLst>
          </p:cNvPr>
          <p:cNvPicPr>
            <a:picLocks noChangeAspect="1"/>
          </p:cNvPicPr>
          <p:nvPr userDrawn="1"/>
        </p:nvPicPr>
        <p:blipFill>
          <a:blip r:embed="rId3"/>
          <a:stretch>
            <a:fillRect/>
          </a:stretch>
        </p:blipFill>
        <p:spPr>
          <a:xfrm>
            <a:off x="246773" y="303388"/>
            <a:ext cx="3406344" cy="1135448"/>
          </a:xfrm>
          <a:prstGeom prst="rect">
            <a:avLst/>
          </a:prstGeom>
        </p:spPr>
      </p:pic>
      <p:sp>
        <p:nvSpPr>
          <p:cNvPr id="13" name="Text Placeholder 6">
            <a:extLst>
              <a:ext uri="{FF2B5EF4-FFF2-40B4-BE49-F238E27FC236}">
                <a16:creationId xmlns:a16="http://schemas.microsoft.com/office/drawing/2014/main" id="{2F6304E1-D957-4548-8D94-C8F685FDBEAD}"/>
              </a:ext>
            </a:extLst>
          </p:cNvPr>
          <p:cNvSpPr>
            <a:spLocks noGrp="1"/>
          </p:cNvSpPr>
          <p:nvPr>
            <p:ph type="body" sz="quarter" idx="13" hasCustomPrompt="1"/>
          </p:nvPr>
        </p:nvSpPr>
        <p:spPr>
          <a:xfrm>
            <a:off x="3383201" y="2196789"/>
            <a:ext cx="7195151" cy="815352"/>
          </a:xfrm>
          <a:prstGeom prst="rect">
            <a:avLst/>
          </a:prstGeo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dirty="0"/>
              <a:t>Code - Module Name</a:t>
            </a:r>
          </a:p>
          <a:p>
            <a:pPr lvl="4"/>
            <a:endParaRPr lang="x-none" dirty="0"/>
          </a:p>
        </p:txBody>
      </p:sp>
      <p:sp>
        <p:nvSpPr>
          <p:cNvPr id="6" name="Text Placeholder 6">
            <a:extLst>
              <a:ext uri="{FF2B5EF4-FFF2-40B4-BE49-F238E27FC236}">
                <a16:creationId xmlns:a16="http://schemas.microsoft.com/office/drawing/2014/main" id="{2949BD21-1F58-F74D-9D98-21A3ADDDC79B}"/>
              </a:ext>
            </a:extLst>
          </p:cNvPr>
          <p:cNvSpPr>
            <a:spLocks noGrp="1"/>
          </p:cNvSpPr>
          <p:nvPr>
            <p:ph type="body" sz="quarter" idx="14" hasCustomPrompt="1"/>
          </p:nvPr>
        </p:nvSpPr>
        <p:spPr>
          <a:xfrm>
            <a:off x="3904908" y="3217206"/>
            <a:ext cx="7195151" cy="1991724"/>
          </a:xfrm>
          <a:prstGeom prst="rect">
            <a:avLst/>
          </a:prstGeo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sz="3600" dirty="0"/>
              <a:t>Lecture N</a:t>
            </a:r>
          </a:p>
          <a:p>
            <a:pPr lvl="0"/>
            <a:r>
              <a:rPr lang="en-GB" sz="3600" dirty="0"/>
              <a:t>Topic</a:t>
            </a:r>
          </a:p>
          <a:p>
            <a:pPr lvl="0"/>
            <a:r>
              <a:rPr lang="en-GB" sz="3600" dirty="0"/>
              <a:t>Lecturer Name</a:t>
            </a:r>
          </a:p>
          <a:p>
            <a:pPr lvl="4"/>
            <a:endParaRPr lang="x-none" dirty="0"/>
          </a:p>
        </p:txBody>
      </p:sp>
    </p:spTree>
    <p:extLst>
      <p:ext uri="{BB962C8B-B14F-4D97-AF65-F5344CB8AC3E}">
        <p14:creationId xmlns:p14="http://schemas.microsoft.com/office/powerpoint/2010/main" val="33940193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5DFE-D4AA-884A-B0AF-909119139979}"/>
              </a:ext>
            </a:extLst>
          </p:cNvPr>
          <p:cNvSpPr>
            <a:spLocks noGrp="1"/>
          </p:cNvSpPr>
          <p:nvPr>
            <p:ph type="title"/>
          </p:nvPr>
        </p:nvSpPr>
        <p:spPr>
          <a:xfrm>
            <a:off x="838200" y="365125"/>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573A78A9-BE45-8147-A585-E8BF901F42B9}"/>
              </a:ext>
            </a:extLst>
          </p:cNvPr>
          <p:cNvSpPr>
            <a:spLocks noGrp="1"/>
          </p:cNvSpPr>
          <p:nvPr>
            <p:ph idx="1"/>
          </p:nvPr>
        </p:nvSpPr>
        <p:spPr>
          <a:xfrm>
            <a:off x="838200" y="1825625"/>
            <a:ext cx="10515600" cy="4351338"/>
          </a:xfrm>
          <a:prstGeom prst="rect">
            <a:avLst/>
          </a:prstGeo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4" name="Date Placeholder 3">
            <a:extLst>
              <a:ext uri="{FF2B5EF4-FFF2-40B4-BE49-F238E27FC236}">
                <a16:creationId xmlns:a16="http://schemas.microsoft.com/office/drawing/2014/main" id="{1D0ED910-A7F2-3C4F-942D-96EC31BD6A48}"/>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5" name="Footer Placeholder 4">
            <a:extLst>
              <a:ext uri="{FF2B5EF4-FFF2-40B4-BE49-F238E27FC236}">
                <a16:creationId xmlns:a16="http://schemas.microsoft.com/office/drawing/2014/main" id="{2E1B81F6-89F5-094B-B16A-B100DF462CD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107FA00-28C6-BA47-9BCA-7602B6A468B0}"/>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509592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8632-3FF1-114F-89D8-26506CF7FE6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50DDBC5B-0688-4245-914D-57EEBBBCA10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0DCD3-0138-984B-9BCF-6A74A20B5B62}"/>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5" name="Footer Placeholder 4">
            <a:extLst>
              <a:ext uri="{FF2B5EF4-FFF2-40B4-BE49-F238E27FC236}">
                <a16:creationId xmlns:a16="http://schemas.microsoft.com/office/drawing/2014/main" id="{3E5E250C-F25C-8346-9557-E4D2F5B179B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F5E146A-B9E0-2445-8288-0E18F947DFCB}"/>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22623526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2DBE-F99A-AC47-AC4D-FD4FF28535A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1EF8C7D9-6025-3D48-B9EF-8468F88C9B9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A47C8ECB-A5E1-6846-B4E5-6725A1E594B0}"/>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1C7030B0-F053-F540-A7D4-08C5A3FF4421}"/>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6" name="Footer Placeholder 5">
            <a:extLst>
              <a:ext uri="{FF2B5EF4-FFF2-40B4-BE49-F238E27FC236}">
                <a16:creationId xmlns:a16="http://schemas.microsoft.com/office/drawing/2014/main" id="{66C28EE3-05A7-C746-A06A-68E7C5993C6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2E2372DA-7F41-3B43-AAD3-06278222C0A0}"/>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42470450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CD59-2B2F-6342-84CC-CDBFBF009A2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8606C3F1-A786-B74F-87EE-CCD26105F1F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B797CC-B575-114C-AC86-C67B45A168C0}"/>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622AE595-D8FB-8848-A7E1-4324FAE228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88016-0A86-5B47-B42F-A3FCBEAF999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9D4D908D-C1E4-7D48-ABB0-FD884D88BBBE}"/>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8" name="Footer Placeholder 7">
            <a:extLst>
              <a:ext uri="{FF2B5EF4-FFF2-40B4-BE49-F238E27FC236}">
                <a16:creationId xmlns:a16="http://schemas.microsoft.com/office/drawing/2014/main" id="{A51DCA8C-250C-4E4C-BB6E-24A1E1072B2E}"/>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06A10730-617D-044F-9490-2AD97541D30C}"/>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301664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8AE71E-C708-8048-B873-9764252AFD88}" type="datetime1">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6365596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C8B4-28B8-7041-BEB1-52BD3610C5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ABCB3380-E09E-3C43-9A92-E6EB0B3D3F44}"/>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4" name="Footer Placeholder 3">
            <a:extLst>
              <a:ext uri="{FF2B5EF4-FFF2-40B4-BE49-F238E27FC236}">
                <a16:creationId xmlns:a16="http://schemas.microsoft.com/office/drawing/2014/main" id="{1794D097-9D59-9C4B-BD9A-0A0E9785B945}"/>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239D3078-4BD3-854C-BA6D-351397A82853}"/>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3239673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3292B-95FC-A54C-9E21-7CA64D61B241}"/>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3" name="Footer Placeholder 2">
            <a:extLst>
              <a:ext uri="{FF2B5EF4-FFF2-40B4-BE49-F238E27FC236}">
                <a16:creationId xmlns:a16="http://schemas.microsoft.com/office/drawing/2014/main" id="{32F27E7C-3225-5F43-948B-76F37A8FA29A}"/>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3876F8A8-3F94-954F-BD63-8F423C03E873}"/>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16353438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1035-7105-3F46-B23E-61880CF37DC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8F928537-2308-084C-85CA-D1F5990BFB6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E63C8F6B-0EB7-EF42-B6FC-DED9B2D7D7C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35400-3E45-6E4C-ACDA-7B27CF3EA822}"/>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6" name="Footer Placeholder 5">
            <a:extLst>
              <a:ext uri="{FF2B5EF4-FFF2-40B4-BE49-F238E27FC236}">
                <a16:creationId xmlns:a16="http://schemas.microsoft.com/office/drawing/2014/main" id="{D3763210-D575-3D45-AF1D-8B81BF9727A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F8D18E9-72B9-5447-BBC9-A7B58B6B4275}"/>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10226566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AE6D-A7C6-864C-A0E6-98D870462E3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E23753E8-2A7F-BA43-B4B3-415AB2E9C40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x-none"/>
          </a:p>
        </p:txBody>
      </p:sp>
      <p:sp>
        <p:nvSpPr>
          <p:cNvPr id="4" name="Text Placeholder 3">
            <a:extLst>
              <a:ext uri="{FF2B5EF4-FFF2-40B4-BE49-F238E27FC236}">
                <a16:creationId xmlns:a16="http://schemas.microsoft.com/office/drawing/2014/main" id="{90DEA259-B848-884C-9F89-9D13CB3523E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63B9E-0D38-434D-A026-41C9B601C93B}"/>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6" name="Footer Placeholder 5">
            <a:extLst>
              <a:ext uri="{FF2B5EF4-FFF2-40B4-BE49-F238E27FC236}">
                <a16:creationId xmlns:a16="http://schemas.microsoft.com/office/drawing/2014/main" id="{50D3B9E2-8D80-7742-9888-1EC7509D962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12FB6CA9-994F-1245-9771-E23FDCA94C41}"/>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35774111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9689-1C00-884F-82C8-067B59B40A5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F9029053-FF3C-FF48-AEE9-7FA009A38ED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BA20541-2512-D84F-AD2C-DA512A9E7F99}"/>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5" name="Footer Placeholder 4">
            <a:extLst>
              <a:ext uri="{FF2B5EF4-FFF2-40B4-BE49-F238E27FC236}">
                <a16:creationId xmlns:a16="http://schemas.microsoft.com/office/drawing/2014/main" id="{ED2571CD-CC46-FA4F-897E-4535749F7E5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1C40A0A-EA86-7442-BE2F-385D1E22D6AF}"/>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7962205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5A014-6951-BE44-8A86-DAA0F07B74B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FFEBB579-260D-AB49-9B80-1A21613D324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26DDAA9-5C47-284E-9934-5E8E122B0A63}"/>
              </a:ext>
            </a:extLst>
          </p:cNvPr>
          <p:cNvSpPr>
            <a:spLocks noGrp="1"/>
          </p:cNvSpPr>
          <p:nvPr>
            <p:ph type="dt" sz="half" idx="10"/>
          </p:nvPr>
        </p:nvSpPr>
        <p:spPr/>
        <p:txBody>
          <a:bodyPr/>
          <a:lstStyle/>
          <a:p>
            <a:fld id="{F4F5BACE-BCC1-184F-A700-DFA15150D1CF}" type="datetimeFigureOut">
              <a:rPr lang="x-none" smtClean="0"/>
              <a:t>2/27/2022</a:t>
            </a:fld>
            <a:endParaRPr lang="x-none"/>
          </a:p>
        </p:txBody>
      </p:sp>
      <p:sp>
        <p:nvSpPr>
          <p:cNvPr id="5" name="Footer Placeholder 4">
            <a:extLst>
              <a:ext uri="{FF2B5EF4-FFF2-40B4-BE49-F238E27FC236}">
                <a16:creationId xmlns:a16="http://schemas.microsoft.com/office/drawing/2014/main" id="{6C907007-A1FA-1D4F-8D2E-DC92C17B324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B864ABA-6D4C-764D-8FDA-62C57A76DDFA}"/>
              </a:ext>
            </a:extLst>
          </p:cNvPr>
          <p:cNvSpPr>
            <a:spLocks noGrp="1"/>
          </p:cNvSpPr>
          <p:nvPr>
            <p:ph type="sldNum" sz="quarter" idx="12"/>
          </p:nvPr>
        </p:nvSpPr>
        <p:spPr/>
        <p:txBody>
          <a:bodyPr/>
          <a:lstStyle/>
          <a:p>
            <a:fld id="{86337ECD-691F-C34D-A1DE-BB16D10A8AA5}" type="slidenum">
              <a:rPr lang="x-none" smtClean="0"/>
              <a:t>‹#›</a:t>
            </a:fld>
            <a:endParaRPr lang="x-none"/>
          </a:p>
        </p:txBody>
      </p:sp>
    </p:spTree>
    <p:extLst>
      <p:ext uri="{BB962C8B-B14F-4D97-AF65-F5344CB8AC3E}">
        <p14:creationId xmlns:p14="http://schemas.microsoft.com/office/powerpoint/2010/main" val="10346518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A129F7F3-9F03-6745-82D9-1C58E2ED724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8" name="Picture 7" descr="A close up of a sign&#10;&#10;Description automatically generated">
            <a:extLst>
              <a:ext uri="{FF2B5EF4-FFF2-40B4-BE49-F238E27FC236}">
                <a16:creationId xmlns:a16="http://schemas.microsoft.com/office/drawing/2014/main" id="{6EB73741-F5ED-864D-931A-858A844D7359}"/>
              </a:ext>
            </a:extLst>
          </p:cNvPr>
          <p:cNvPicPr>
            <a:picLocks noChangeAspect="1"/>
          </p:cNvPicPr>
          <p:nvPr userDrawn="1"/>
        </p:nvPicPr>
        <p:blipFill>
          <a:blip r:embed="rId3"/>
          <a:stretch>
            <a:fillRect/>
          </a:stretch>
        </p:blipFill>
        <p:spPr>
          <a:xfrm>
            <a:off x="246773" y="303388"/>
            <a:ext cx="3406344" cy="1135448"/>
          </a:xfrm>
          <a:prstGeom prst="rect">
            <a:avLst/>
          </a:prstGeom>
        </p:spPr>
      </p:pic>
      <p:sp>
        <p:nvSpPr>
          <p:cNvPr id="9" name="Text Placeholder 6">
            <a:extLst>
              <a:ext uri="{FF2B5EF4-FFF2-40B4-BE49-F238E27FC236}">
                <a16:creationId xmlns:a16="http://schemas.microsoft.com/office/drawing/2014/main" id="{51CA3039-84A1-C946-A5F7-5CBD9EE42433}"/>
              </a:ext>
            </a:extLst>
          </p:cNvPr>
          <p:cNvSpPr>
            <a:spLocks noGrp="1"/>
          </p:cNvSpPr>
          <p:nvPr>
            <p:ph type="body" sz="quarter" idx="13" hasCustomPrompt="1"/>
          </p:nvPr>
        </p:nvSpPr>
        <p:spPr>
          <a:xfrm>
            <a:off x="3383201" y="2196789"/>
            <a:ext cx="7195151" cy="815352"/>
          </a:xfrm>
          <a:prstGeom prst="rect">
            <a:avLst/>
          </a:prstGeo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dirty="0"/>
              <a:t>Code - Module Name</a:t>
            </a:r>
          </a:p>
          <a:p>
            <a:pPr lvl="4"/>
            <a:endParaRPr lang="x-none" dirty="0"/>
          </a:p>
        </p:txBody>
      </p:sp>
      <p:sp>
        <p:nvSpPr>
          <p:cNvPr id="6" name="Text Placeholder 6">
            <a:extLst>
              <a:ext uri="{FF2B5EF4-FFF2-40B4-BE49-F238E27FC236}">
                <a16:creationId xmlns:a16="http://schemas.microsoft.com/office/drawing/2014/main" id="{24264AD4-A097-5B4B-98C9-A1C1BF02FC99}"/>
              </a:ext>
            </a:extLst>
          </p:cNvPr>
          <p:cNvSpPr>
            <a:spLocks noGrp="1"/>
          </p:cNvSpPr>
          <p:nvPr>
            <p:ph type="body" sz="quarter" idx="14" hasCustomPrompt="1"/>
          </p:nvPr>
        </p:nvSpPr>
        <p:spPr>
          <a:xfrm>
            <a:off x="3904908" y="3217206"/>
            <a:ext cx="7195151" cy="1991724"/>
          </a:xfrm>
          <a:prstGeom prst="rect">
            <a:avLst/>
          </a:prstGeo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sz="3600" dirty="0"/>
              <a:t>Lecture N</a:t>
            </a:r>
          </a:p>
          <a:p>
            <a:pPr lvl="0"/>
            <a:r>
              <a:rPr lang="en-GB" sz="3600" dirty="0"/>
              <a:t>Topic</a:t>
            </a:r>
          </a:p>
          <a:p>
            <a:pPr lvl="0"/>
            <a:r>
              <a:rPr lang="en-GB" sz="3600" dirty="0"/>
              <a:t>Lecturer Name</a:t>
            </a:r>
          </a:p>
          <a:p>
            <a:pPr lvl="4"/>
            <a:endParaRPr lang="x-none" dirty="0"/>
          </a:p>
        </p:txBody>
      </p:sp>
    </p:spTree>
    <p:extLst>
      <p:ext uri="{BB962C8B-B14F-4D97-AF65-F5344CB8AC3E}">
        <p14:creationId xmlns:p14="http://schemas.microsoft.com/office/powerpoint/2010/main" val="3086698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BA11-1A32-C54B-9309-C6FC3DF54538}"/>
              </a:ext>
            </a:extLst>
          </p:cNvPr>
          <p:cNvSpPr>
            <a:spLocks noGrp="1"/>
          </p:cNvSpPr>
          <p:nvPr>
            <p:ph type="title"/>
          </p:nvPr>
        </p:nvSpPr>
        <p:spPr>
          <a:xfrm>
            <a:off x="838200" y="365125"/>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4BDBCA5A-D390-484A-A55D-EBAE9C167A07}"/>
              </a:ext>
            </a:extLst>
          </p:cNvPr>
          <p:cNvSpPr>
            <a:spLocks noGrp="1"/>
          </p:cNvSpPr>
          <p:nvPr>
            <p:ph idx="1"/>
          </p:nvPr>
        </p:nvSpPr>
        <p:spPr>
          <a:xfrm>
            <a:off x="838200" y="1825625"/>
            <a:ext cx="10515600" cy="4351338"/>
          </a:xfrm>
          <a:prstGeom prst="rect">
            <a:avLst/>
          </a:prstGeo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830A0CE0-255B-9D48-9895-1DBBF8FB3CBB}"/>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5" name="Footer Placeholder 4">
            <a:extLst>
              <a:ext uri="{FF2B5EF4-FFF2-40B4-BE49-F238E27FC236}">
                <a16:creationId xmlns:a16="http://schemas.microsoft.com/office/drawing/2014/main" id="{95200B41-8B4D-3641-A6E2-4EAEEDAC370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E60300A-5925-B849-9D04-6ACF51730C04}"/>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1146387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10CD-5FF6-D644-8F75-3C6E0F56D82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9FBA6A57-A120-F94D-8EA3-EA3D86415DB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21499-307A-7643-ADE6-D298E00C8F61}"/>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5" name="Footer Placeholder 4">
            <a:extLst>
              <a:ext uri="{FF2B5EF4-FFF2-40B4-BE49-F238E27FC236}">
                <a16:creationId xmlns:a16="http://schemas.microsoft.com/office/drawing/2014/main" id="{DA4F30D1-7714-374F-BC33-73B2A62006C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70E1605-2E39-8141-97F7-8C650BA23517}"/>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27293318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3FCB-D002-214D-B46A-827BC002DCE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7EE28CA7-1D76-6E4F-87EA-6BDB547CC000}"/>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FE48C7E8-E7DE-D34B-BA57-8BD8A6E945D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E5526544-4FE6-B44F-A69D-7A923256031D}"/>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6" name="Footer Placeholder 5">
            <a:extLst>
              <a:ext uri="{FF2B5EF4-FFF2-40B4-BE49-F238E27FC236}">
                <a16:creationId xmlns:a16="http://schemas.microsoft.com/office/drawing/2014/main" id="{A759E1D6-3EEE-B84B-8130-05675423593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6E8D2B60-A597-0942-BB72-AC0130F4353F}"/>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160681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E2E0B2-8F0E-E541-A881-26952164E626}" type="datetime1">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256497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9156-7ED5-6F41-97D9-1B4750005CA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39787EFE-7F1F-5041-AE5E-693F96ABB2D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5EA84-F4FA-4E4D-852B-D0A78283B1F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A6763292-D36A-5A45-B6AF-B1ACAFB2411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B6209-A769-6240-9DC9-34223F0438E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3E30CFE5-EF40-C04C-A4DD-83D3392085BC}"/>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8" name="Footer Placeholder 7">
            <a:extLst>
              <a:ext uri="{FF2B5EF4-FFF2-40B4-BE49-F238E27FC236}">
                <a16:creationId xmlns:a16="http://schemas.microsoft.com/office/drawing/2014/main" id="{5FADC4E6-AD1E-4F43-BC6C-2FF050C6B418}"/>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35D8BF98-4A8B-9D45-BC3D-148F8219708A}"/>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22325361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01A1-9589-2B40-9187-92DC385362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ADAB0B05-C27C-7640-8ABE-679BF30C1886}"/>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4" name="Footer Placeholder 3">
            <a:extLst>
              <a:ext uri="{FF2B5EF4-FFF2-40B4-BE49-F238E27FC236}">
                <a16:creationId xmlns:a16="http://schemas.microsoft.com/office/drawing/2014/main" id="{9D38BC55-A0B6-9049-AF6D-5C21E1940D34}"/>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F27D89E6-B899-8A41-99BC-FE0CBF252403}"/>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31359721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71877D-7DAA-A24D-9830-DA354FB5E0C0}"/>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3" name="Footer Placeholder 2">
            <a:extLst>
              <a:ext uri="{FF2B5EF4-FFF2-40B4-BE49-F238E27FC236}">
                <a16:creationId xmlns:a16="http://schemas.microsoft.com/office/drawing/2014/main" id="{2EAF4227-3C44-644C-98C2-6091B0D94E28}"/>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E4BBBC5F-BACA-B445-ADDB-B88691DE6E67}"/>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38149099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82E9-373E-1B42-B3E5-DED5A09BEA1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1DD3C892-7991-DB4A-9FCB-6BEC76DF3ED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4A5D14E8-9C9F-3C45-8ED5-01DA001F09E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0D87D-73D0-E24D-B666-C32B866F4A25}"/>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6" name="Footer Placeholder 5">
            <a:extLst>
              <a:ext uri="{FF2B5EF4-FFF2-40B4-BE49-F238E27FC236}">
                <a16:creationId xmlns:a16="http://schemas.microsoft.com/office/drawing/2014/main" id="{EA8C982A-56C6-6C4B-9164-375366226C2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1055C7F-5748-A947-9451-D18E491C095B}"/>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724671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E9F9-3F5C-5F4A-AB69-E3FDCC703E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F9A7E557-0685-DE49-A6F7-FAF3135D1E7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x-none"/>
          </a:p>
        </p:txBody>
      </p:sp>
      <p:sp>
        <p:nvSpPr>
          <p:cNvPr id="4" name="Text Placeholder 3">
            <a:extLst>
              <a:ext uri="{FF2B5EF4-FFF2-40B4-BE49-F238E27FC236}">
                <a16:creationId xmlns:a16="http://schemas.microsoft.com/office/drawing/2014/main" id="{E0058FE6-9CAD-854A-B539-D16466D05F6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5E515-7DAA-E648-BD3E-E4FEE608EAEF}"/>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6" name="Footer Placeholder 5">
            <a:extLst>
              <a:ext uri="{FF2B5EF4-FFF2-40B4-BE49-F238E27FC236}">
                <a16:creationId xmlns:a16="http://schemas.microsoft.com/office/drawing/2014/main" id="{AD80FF43-7001-1845-ABEA-41845D262EA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08757134-E5FE-A54C-9B90-EA4CBFA2BE1D}"/>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41654010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99E8-36B5-0949-8513-689C34F5563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768ABE95-8117-C043-8DB8-E267B453A9C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DEF5E56E-ECDE-A644-96DE-56082F595438}"/>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5" name="Footer Placeholder 4">
            <a:extLst>
              <a:ext uri="{FF2B5EF4-FFF2-40B4-BE49-F238E27FC236}">
                <a16:creationId xmlns:a16="http://schemas.microsoft.com/office/drawing/2014/main" id="{13C3A234-4F81-A841-B3AF-33C41FFF546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F8A6CA2-D71B-C04F-8425-17588281E5C9}"/>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15671690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B5A0C-AF3E-DD4A-9869-9D0CB4AA8F2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4E54FB47-CB7D-D541-AADE-0A562EAABE6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6217B44-9C32-5040-9951-6284080FB3F8}"/>
              </a:ext>
            </a:extLst>
          </p:cNvPr>
          <p:cNvSpPr>
            <a:spLocks noGrp="1"/>
          </p:cNvSpPr>
          <p:nvPr>
            <p:ph type="dt" sz="half" idx="10"/>
          </p:nvPr>
        </p:nvSpPr>
        <p:spPr/>
        <p:txBody>
          <a:bodyPr/>
          <a:lstStyle/>
          <a:p>
            <a:fld id="{2420E6BC-1CF3-D548-872D-25FC8E072151}" type="datetimeFigureOut">
              <a:rPr lang="x-none" smtClean="0"/>
              <a:t>2/27/2022</a:t>
            </a:fld>
            <a:endParaRPr lang="x-none"/>
          </a:p>
        </p:txBody>
      </p:sp>
      <p:sp>
        <p:nvSpPr>
          <p:cNvPr id="5" name="Footer Placeholder 4">
            <a:extLst>
              <a:ext uri="{FF2B5EF4-FFF2-40B4-BE49-F238E27FC236}">
                <a16:creationId xmlns:a16="http://schemas.microsoft.com/office/drawing/2014/main" id="{3CD8170D-7439-1C4C-B41A-F911F36F622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B49A723-3CA4-C843-9091-FB60545BB6BC}"/>
              </a:ext>
            </a:extLst>
          </p:cNvPr>
          <p:cNvSpPr>
            <a:spLocks noGrp="1"/>
          </p:cNvSpPr>
          <p:nvPr>
            <p:ph type="sldNum" sz="quarter" idx="12"/>
          </p:nvPr>
        </p:nvSpPr>
        <p:spPr/>
        <p:txBody>
          <a:bodyPr/>
          <a:lstStyle/>
          <a:p>
            <a:fld id="{B970EFAC-9DE5-EE49-9E0C-0108BFBCFC7D}" type="slidenum">
              <a:rPr lang="x-none" smtClean="0"/>
              <a:t>‹#›</a:t>
            </a:fld>
            <a:endParaRPr lang="x-none"/>
          </a:p>
        </p:txBody>
      </p:sp>
    </p:spTree>
    <p:extLst>
      <p:ext uri="{BB962C8B-B14F-4D97-AF65-F5344CB8AC3E}">
        <p14:creationId xmlns:p14="http://schemas.microsoft.com/office/powerpoint/2010/main" val="350651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FE6D7474-90FC-2843-A6C6-7EC64A439997}"/>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8" name="Picture 7" descr="A close up of a sign&#10;&#10;Description automatically generated">
            <a:extLst>
              <a:ext uri="{FF2B5EF4-FFF2-40B4-BE49-F238E27FC236}">
                <a16:creationId xmlns:a16="http://schemas.microsoft.com/office/drawing/2014/main" id="{AF2137A8-B7A9-2A46-AC45-4250534E9195}"/>
              </a:ext>
            </a:extLst>
          </p:cNvPr>
          <p:cNvPicPr>
            <a:picLocks noChangeAspect="1"/>
          </p:cNvPicPr>
          <p:nvPr userDrawn="1"/>
        </p:nvPicPr>
        <p:blipFill>
          <a:blip r:embed="rId3"/>
          <a:stretch>
            <a:fillRect/>
          </a:stretch>
        </p:blipFill>
        <p:spPr>
          <a:xfrm>
            <a:off x="246773" y="303388"/>
            <a:ext cx="3406344" cy="1135448"/>
          </a:xfrm>
          <a:prstGeom prst="rect">
            <a:avLst/>
          </a:prstGeom>
        </p:spPr>
      </p:pic>
      <p:sp>
        <p:nvSpPr>
          <p:cNvPr id="9" name="Text Placeholder 6">
            <a:extLst>
              <a:ext uri="{FF2B5EF4-FFF2-40B4-BE49-F238E27FC236}">
                <a16:creationId xmlns:a16="http://schemas.microsoft.com/office/drawing/2014/main" id="{AC908751-67EF-B24F-9891-A9E6E4047715}"/>
              </a:ext>
            </a:extLst>
          </p:cNvPr>
          <p:cNvSpPr>
            <a:spLocks noGrp="1"/>
          </p:cNvSpPr>
          <p:nvPr>
            <p:ph type="body" sz="quarter" idx="13" hasCustomPrompt="1"/>
          </p:nvPr>
        </p:nvSpPr>
        <p:spPr>
          <a:xfrm>
            <a:off x="3383201" y="2196789"/>
            <a:ext cx="7195151" cy="815352"/>
          </a:xfrm>
          <a:prstGeom prst="rect">
            <a:avLst/>
          </a:prstGeo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dirty="0"/>
              <a:t>Code - Module Name</a:t>
            </a:r>
          </a:p>
          <a:p>
            <a:pPr lvl="4"/>
            <a:endParaRPr lang="x-none" dirty="0"/>
          </a:p>
        </p:txBody>
      </p:sp>
      <p:sp>
        <p:nvSpPr>
          <p:cNvPr id="6" name="Text Placeholder 6">
            <a:extLst>
              <a:ext uri="{FF2B5EF4-FFF2-40B4-BE49-F238E27FC236}">
                <a16:creationId xmlns:a16="http://schemas.microsoft.com/office/drawing/2014/main" id="{B8097590-88B5-144D-AFF3-0A7EEBB73187}"/>
              </a:ext>
            </a:extLst>
          </p:cNvPr>
          <p:cNvSpPr>
            <a:spLocks noGrp="1"/>
          </p:cNvSpPr>
          <p:nvPr>
            <p:ph type="body" sz="quarter" idx="14" hasCustomPrompt="1"/>
          </p:nvPr>
        </p:nvSpPr>
        <p:spPr>
          <a:xfrm>
            <a:off x="3904908" y="3217206"/>
            <a:ext cx="7195151" cy="1991724"/>
          </a:xfrm>
          <a:prstGeom prst="rect">
            <a:avLst/>
          </a:prstGeo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sz="3600" dirty="0"/>
              <a:t>Lecture N</a:t>
            </a:r>
          </a:p>
          <a:p>
            <a:pPr lvl="0"/>
            <a:r>
              <a:rPr lang="en-GB" sz="3600" dirty="0"/>
              <a:t>Topic</a:t>
            </a:r>
          </a:p>
          <a:p>
            <a:pPr lvl="0"/>
            <a:r>
              <a:rPr lang="en-GB" sz="3600" dirty="0"/>
              <a:t>Lecturer Name</a:t>
            </a:r>
          </a:p>
          <a:p>
            <a:pPr lvl="4"/>
            <a:endParaRPr lang="x-none" dirty="0"/>
          </a:p>
        </p:txBody>
      </p:sp>
    </p:spTree>
    <p:extLst>
      <p:ext uri="{BB962C8B-B14F-4D97-AF65-F5344CB8AC3E}">
        <p14:creationId xmlns:p14="http://schemas.microsoft.com/office/powerpoint/2010/main" val="41326312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2487-9088-DE47-98DB-6EAF683015CE}"/>
              </a:ext>
            </a:extLst>
          </p:cNvPr>
          <p:cNvSpPr>
            <a:spLocks noGrp="1"/>
          </p:cNvSpPr>
          <p:nvPr>
            <p:ph type="title"/>
          </p:nvPr>
        </p:nvSpPr>
        <p:spPr>
          <a:xfrm>
            <a:off x="838200" y="365125"/>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7D174E3A-DC25-E64A-888C-94941F13A332}"/>
              </a:ext>
            </a:extLst>
          </p:cNvPr>
          <p:cNvSpPr>
            <a:spLocks noGrp="1"/>
          </p:cNvSpPr>
          <p:nvPr>
            <p:ph idx="1"/>
          </p:nvPr>
        </p:nvSpPr>
        <p:spPr>
          <a:xfrm>
            <a:off x="838200" y="1825625"/>
            <a:ext cx="10515600" cy="4351338"/>
          </a:xfrm>
          <a:prstGeom prst="rect">
            <a:avLst/>
          </a:prstGeo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DCA14187-3913-374E-AEAF-80AA66EC093A}"/>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5" name="Footer Placeholder 4">
            <a:extLst>
              <a:ext uri="{FF2B5EF4-FFF2-40B4-BE49-F238E27FC236}">
                <a16:creationId xmlns:a16="http://schemas.microsoft.com/office/drawing/2014/main" id="{AA24E1D9-21DE-9141-9208-3C74FF80822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F7364CB-CA1E-5244-A1D2-083E4C3E48C1}"/>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27782905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F076-D2AB-2943-AF9A-72D3F8071DB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853F7BF9-0A61-FF4F-8395-027DE0E1818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C7C4D-D285-9A4B-8BB5-373860950CBB}"/>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5" name="Footer Placeholder 4">
            <a:extLst>
              <a:ext uri="{FF2B5EF4-FFF2-40B4-BE49-F238E27FC236}">
                <a16:creationId xmlns:a16="http://schemas.microsoft.com/office/drawing/2014/main" id="{28D86127-0EA6-214A-B083-D35F0E932E7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0EE0EDF-60E5-5D4D-9636-8177179025DF}"/>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370714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28D78-157E-6441-A2E9-690CAD17061D}" type="datetime1">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7560250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3584-DBD9-744B-8E72-102A4829C97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902AA3D-4A15-E34C-8AF7-1009883ABF26}"/>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8D136B84-F8B1-F84F-BF1F-6272CA32923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8DC513C1-A08B-2F44-8DA7-121F90D4F188}"/>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6" name="Footer Placeholder 5">
            <a:extLst>
              <a:ext uri="{FF2B5EF4-FFF2-40B4-BE49-F238E27FC236}">
                <a16:creationId xmlns:a16="http://schemas.microsoft.com/office/drawing/2014/main" id="{14144FEE-4967-624A-9F10-4D7B7D288E6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05C9A911-0630-4544-BC4F-184673FFF6BF}"/>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40573771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0E63-D2DB-5D47-878D-DDAFFC9B0C2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D3CFEB6B-B92B-CC49-8718-2EE2EEC1FCE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5D6C4-21DD-DD4F-B969-021619D97D5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BCC4CCE0-F6C0-C14E-942C-C53C6113FB6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EE15A-649F-F841-861A-E96BFED1A238}"/>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30E5F3CB-0847-A149-B2D3-F83591B34359}"/>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8" name="Footer Placeholder 7">
            <a:extLst>
              <a:ext uri="{FF2B5EF4-FFF2-40B4-BE49-F238E27FC236}">
                <a16:creationId xmlns:a16="http://schemas.microsoft.com/office/drawing/2014/main" id="{D48C7ECC-B6CB-2E4D-A93D-44C1F6F4DE72}"/>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325921A9-D953-1441-89E0-852D67E235F1}"/>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27326341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5A48-96BB-C249-92DA-6D671E6A111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D8E95BC2-7F4F-A74F-8B65-D090BFF71206}"/>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4" name="Footer Placeholder 3">
            <a:extLst>
              <a:ext uri="{FF2B5EF4-FFF2-40B4-BE49-F238E27FC236}">
                <a16:creationId xmlns:a16="http://schemas.microsoft.com/office/drawing/2014/main" id="{20B41E8C-783A-3842-BA95-91CFE50A5439}"/>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30657E49-737A-774F-BEED-4D74F35079B8}"/>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22744882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E19AB-93A9-CB4F-A97D-C6D0E4C5B500}"/>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3" name="Footer Placeholder 2">
            <a:extLst>
              <a:ext uri="{FF2B5EF4-FFF2-40B4-BE49-F238E27FC236}">
                <a16:creationId xmlns:a16="http://schemas.microsoft.com/office/drawing/2014/main" id="{49093FA0-71C8-3749-A2F2-ECC7B4B2CB61}"/>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4AFEE156-6187-6141-BD3E-DA6E1C3A1429}"/>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9575454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1BC4-F8C9-5947-940B-1390E37FB82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7A9B7F54-094F-B143-83C5-95C52D9AC41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AA1066C6-C25C-984E-A0DD-D5415E5145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0D5CD-069C-1948-8349-806190536AEF}"/>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6" name="Footer Placeholder 5">
            <a:extLst>
              <a:ext uri="{FF2B5EF4-FFF2-40B4-BE49-F238E27FC236}">
                <a16:creationId xmlns:a16="http://schemas.microsoft.com/office/drawing/2014/main" id="{3E5A0036-3325-A94F-85AA-183519D77CE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432C2FD6-A57A-A249-8976-340497AEC66E}"/>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5253508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09B5-A5B5-A14A-9542-024E78DDA27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07006178-F035-6845-97F1-5BE5570EB99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x-none"/>
          </a:p>
        </p:txBody>
      </p:sp>
      <p:sp>
        <p:nvSpPr>
          <p:cNvPr id="4" name="Text Placeholder 3">
            <a:extLst>
              <a:ext uri="{FF2B5EF4-FFF2-40B4-BE49-F238E27FC236}">
                <a16:creationId xmlns:a16="http://schemas.microsoft.com/office/drawing/2014/main" id="{1249A715-7EC3-FB42-9E17-B990CE9D9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79DB0-B002-9645-AC57-C3D147390A4B}"/>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6" name="Footer Placeholder 5">
            <a:extLst>
              <a:ext uri="{FF2B5EF4-FFF2-40B4-BE49-F238E27FC236}">
                <a16:creationId xmlns:a16="http://schemas.microsoft.com/office/drawing/2014/main" id="{06D3AAF8-51B9-5C45-B2CD-732A4D78152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7662CF3-0416-BF4C-AA63-4B8A7263C003}"/>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33105026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ADB3-2C61-564D-997C-1DA70B29EA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96FF8161-6881-D741-89D9-C165F33EE90B}"/>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EDAD1751-1B65-1F49-A8C2-325477A841ED}"/>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5" name="Footer Placeholder 4">
            <a:extLst>
              <a:ext uri="{FF2B5EF4-FFF2-40B4-BE49-F238E27FC236}">
                <a16:creationId xmlns:a16="http://schemas.microsoft.com/office/drawing/2014/main" id="{F4DFCD24-4D35-674F-8BF1-400416E768A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7827FF32-CD5B-FF41-9C75-89644CC9276B}"/>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42874851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3B775-5606-8445-B5C6-D71237AC314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7E9F18FC-BDED-8C40-9D95-42AC248059B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58FA7EB-3179-0548-99F6-45FFD5239B2A}"/>
              </a:ext>
            </a:extLst>
          </p:cNvPr>
          <p:cNvSpPr>
            <a:spLocks noGrp="1"/>
          </p:cNvSpPr>
          <p:nvPr>
            <p:ph type="dt" sz="half" idx="10"/>
          </p:nvPr>
        </p:nvSpPr>
        <p:spPr/>
        <p:txBody>
          <a:bodyPr/>
          <a:lstStyle/>
          <a:p>
            <a:fld id="{B40F6062-965F-0D4F-9928-5BD13379ABC1}" type="datetimeFigureOut">
              <a:rPr lang="x-none" smtClean="0"/>
              <a:t>2/27/2022</a:t>
            </a:fld>
            <a:endParaRPr lang="x-none"/>
          </a:p>
        </p:txBody>
      </p:sp>
      <p:sp>
        <p:nvSpPr>
          <p:cNvPr id="5" name="Footer Placeholder 4">
            <a:extLst>
              <a:ext uri="{FF2B5EF4-FFF2-40B4-BE49-F238E27FC236}">
                <a16:creationId xmlns:a16="http://schemas.microsoft.com/office/drawing/2014/main" id="{8881DB21-8761-1A49-86D0-64300BFB6DF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4A24DBE-D2F1-5E4D-A1D3-D403F04B2E0C}"/>
              </a:ext>
            </a:extLst>
          </p:cNvPr>
          <p:cNvSpPr>
            <a:spLocks noGrp="1"/>
          </p:cNvSpPr>
          <p:nvPr>
            <p:ph type="sldNum" sz="quarter" idx="12"/>
          </p:nvPr>
        </p:nvSpPr>
        <p:spPr/>
        <p:txBody>
          <a:bodyPr/>
          <a:lstStyle/>
          <a:p>
            <a:fld id="{746662C7-B6AF-AC44-9DED-1AD9FB7CAF7F}" type="slidenum">
              <a:rPr lang="x-none" smtClean="0"/>
              <a:t>‹#›</a:t>
            </a:fld>
            <a:endParaRPr lang="x-none"/>
          </a:p>
        </p:txBody>
      </p:sp>
    </p:spTree>
    <p:extLst>
      <p:ext uri="{BB962C8B-B14F-4D97-AF65-F5344CB8AC3E}">
        <p14:creationId xmlns:p14="http://schemas.microsoft.com/office/powerpoint/2010/main" val="41336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01619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3109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0232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6.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7.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8.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a:off x="0" y="6400801"/>
            <a:ext cx="12192000" cy="457201"/>
          </a:xfrm>
          <a:prstGeom prst="rect">
            <a:avLst/>
          </a:prstGeom>
        </p:spPr>
      </p:pic>
      <p:sp>
        <p:nvSpPr>
          <p:cNvPr id="2" name="Title Placeholder 1"/>
          <p:cNvSpPr>
            <a:spLocks noGrp="1"/>
          </p:cNvSpPr>
          <p:nvPr>
            <p:ph type="title"/>
          </p:nvPr>
        </p:nvSpPr>
        <p:spPr>
          <a:xfrm>
            <a:off x="838200" y="365125"/>
            <a:ext cx="10515600" cy="10826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2/27/2022</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sp>
        <p:nvSpPr>
          <p:cNvPr id="11" name="TextBox 10"/>
          <p:cNvSpPr txBox="1"/>
          <p:nvPr userDrawn="1"/>
        </p:nvSpPr>
        <p:spPr>
          <a:xfrm>
            <a:off x="0" y="6553200"/>
            <a:ext cx="12192000" cy="338554"/>
          </a:xfrm>
          <a:prstGeom prst="rect">
            <a:avLst/>
          </a:prstGeom>
          <a:noFill/>
        </p:spPr>
        <p:txBody>
          <a:bodyPr wrap="square" rtlCol="0">
            <a:spAutoFit/>
          </a:bodyPr>
          <a:lstStyle/>
          <a:p>
            <a:pPr algn="r"/>
            <a:r>
              <a:rPr lang="en-US" sz="1600" b="1" dirty="0">
                <a:solidFill>
                  <a:srgbClr val="E87A23"/>
                </a:solidFill>
              </a:rPr>
              <a:t>SLIIT </a:t>
            </a:r>
            <a:r>
              <a:rPr lang="en-US" sz="1600" b="1" baseline="0" dirty="0">
                <a:solidFill>
                  <a:srgbClr val="E87A23"/>
                </a:solidFill>
              </a:rPr>
              <a:t> - Faculty of Computing</a:t>
            </a:r>
            <a:endParaRPr lang="en-US" sz="1600" b="1" dirty="0">
              <a:solidFill>
                <a:srgbClr val="E87A23"/>
              </a:solidFill>
            </a:endParaRPr>
          </a:p>
        </p:txBody>
      </p:sp>
      <p:pic>
        <p:nvPicPr>
          <p:cNvPr id="12" name="Picture 11"/>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10160000" cy="457201"/>
          </a:xfrm>
          <a:prstGeom prst="rect">
            <a:avLst/>
          </a:prstGeom>
        </p:spPr>
      </p:pic>
      <p:sp>
        <p:nvSpPr>
          <p:cNvPr id="10" name="TextBox 9"/>
          <p:cNvSpPr txBox="1"/>
          <p:nvPr userDrawn="1"/>
        </p:nvSpPr>
        <p:spPr>
          <a:xfrm>
            <a:off x="0" y="-76200"/>
            <a:ext cx="5892800" cy="338554"/>
          </a:xfrm>
          <a:prstGeom prst="rect">
            <a:avLst/>
          </a:prstGeom>
          <a:noFill/>
        </p:spPr>
        <p:txBody>
          <a:bodyPr wrap="square" rtlCol="0">
            <a:spAutoFit/>
          </a:bodyPr>
          <a:lstStyle/>
          <a:p>
            <a:r>
              <a:rPr lang="en-US" sz="1600" b="1" dirty="0">
                <a:solidFill>
                  <a:schemeClr val="bg1"/>
                </a:solidFill>
              </a:rPr>
              <a:t>Data</a:t>
            </a:r>
            <a:r>
              <a:rPr lang="en-US" sz="1600" b="1" baseline="0" dirty="0">
                <a:solidFill>
                  <a:schemeClr val="bg1"/>
                </a:solidFill>
              </a:rPr>
              <a:t> Structures and Algorithms</a:t>
            </a:r>
            <a:endParaRPr lang="en-US" sz="1600" b="1" dirty="0">
              <a:solidFill>
                <a:schemeClr val="bg1"/>
              </a:solidFill>
            </a:endParaRPr>
          </a:p>
        </p:txBody>
      </p:sp>
      <p:cxnSp>
        <p:nvCxnSpPr>
          <p:cNvPr id="17" name="Straight Connector 16"/>
          <p:cNvCxnSpPr/>
          <p:nvPr userDrawn="1"/>
        </p:nvCxnSpPr>
        <p:spPr>
          <a:xfrm>
            <a:off x="838200" y="1447800"/>
            <a:ext cx="105156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377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photo, table, person, monitor&#10;&#10;Description automatically generated">
            <a:extLst>
              <a:ext uri="{FF2B5EF4-FFF2-40B4-BE49-F238E27FC236}">
                <a16:creationId xmlns:a16="http://schemas.microsoft.com/office/drawing/2014/main" id="{B74E64AB-3617-6444-977E-451665F3AA02}"/>
              </a:ext>
            </a:extLst>
          </p:cNvPr>
          <p:cNvPicPr>
            <a:picLocks noChangeAspect="1"/>
          </p:cNvPicPr>
          <p:nvPr/>
        </p:nvPicPr>
        <p:blipFill>
          <a:blip r:embed="rId14"/>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56384-A506-C646-ACE4-0A747B69E112}" type="datetime1">
              <a:rPr lang="en-US" smtClean="0"/>
              <a:t>2/27/2022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138D8-17A4-5542-BC90-8E3E8BB82911}" type="slidenum">
              <a:rPr lang="x-none" smtClean="0"/>
              <a:t>‹#›</a:t>
            </a:fld>
            <a:endParaRPr lang="x-none"/>
          </a:p>
        </p:txBody>
      </p:sp>
      <p:sp>
        <p:nvSpPr>
          <p:cNvPr id="11" name="Rectangle 10">
            <a:extLst>
              <a:ext uri="{FF2B5EF4-FFF2-40B4-BE49-F238E27FC236}">
                <a16:creationId xmlns:a16="http://schemas.microsoft.com/office/drawing/2014/main" id="{519207C1-EF3A-474B-9260-57BDCDAABA5F}"/>
              </a:ext>
            </a:extLst>
          </p:cNvPr>
          <p:cNvSpPr/>
          <p:nvPr/>
        </p:nvSpPr>
        <p:spPr>
          <a:xfrm>
            <a:off x="3438283" y="6489700"/>
            <a:ext cx="8682597"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IT270|DSA| Trees| Samantha Rajapaksha</a:t>
            </a:r>
          </a:p>
        </p:txBody>
      </p:sp>
      <p:sp>
        <p:nvSpPr>
          <p:cNvPr id="12" name="TextBox 11"/>
          <p:cNvSpPr txBox="1"/>
          <p:nvPr userDrawn="1"/>
        </p:nvSpPr>
        <p:spPr>
          <a:xfrm>
            <a:off x="0" y="0"/>
            <a:ext cx="12192000" cy="338554"/>
          </a:xfrm>
          <a:prstGeom prst="rect">
            <a:avLst/>
          </a:prstGeom>
          <a:noFill/>
        </p:spPr>
        <p:txBody>
          <a:bodyPr wrap="square" rtlCol="0">
            <a:spAutoFit/>
          </a:bodyPr>
          <a:lstStyle/>
          <a:p>
            <a:r>
              <a:rPr lang="en-US" sz="1600" b="1" dirty="0">
                <a:solidFill>
                  <a:schemeClr val="tx1"/>
                </a:solidFill>
              </a:rPr>
              <a:t>Data</a:t>
            </a:r>
            <a:r>
              <a:rPr lang="en-US" sz="1600" b="1" baseline="0" dirty="0">
                <a:solidFill>
                  <a:schemeClr val="tx1"/>
                </a:solidFill>
              </a:rPr>
              <a:t> Structures and Algorithms</a:t>
            </a:r>
            <a:endParaRPr lang="en-US" sz="1600" b="1" dirty="0">
              <a:solidFill>
                <a:schemeClr val="tx1"/>
              </a:solidFill>
            </a:endParaRPr>
          </a:p>
        </p:txBody>
      </p:sp>
    </p:spTree>
    <p:extLst>
      <p:ext uri="{BB962C8B-B14F-4D97-AF65-F5344CB8AC3E}">
        <p14:creationId xmlns:p14="http://schemas.microsoft.com/office/powerpoint/2010/main" val="20887379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6E16D633-DACB-C846-BDA7-A364E505FA47}"/>
              </a:ext>
            </a:extLst>
          </p:cNvPr>
          <p:cNvPicPr>
            <a:picLocks noChangeAspect="1"/>
          </p:cNvPicPr>
          <p:nvPr/>
        </p:nvPicPr>
        <p:blipFill>
          <a:blip r:embed="rId13"/>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56595381-8FBB-074E-85C0-EC0EE065C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CD59B-C6C2-C84A-A9B5-AB286FEC8FEA}" type="datetimeFigureOut">
              <a:rPr lang="x-none" smtClean="0"/>
              <a:t>2/27/2022</a:t>
            </a:fld>
            <a:endParaRPr lang="x-none"/>
          </a:p>
        </p:txBody>
      </p:sp>
      <p:sp>
        <p:nvSpPr>
          <p:cNvPr id="11" name="Rectangle 10">
            <a:extLst>
              <a:ext uri="{FF2B5EF4-FFF2-40B4-BE49-F238E27FC236}">
                <a16:creationId xmlns:a16="http://schemas.microsoft.com/office/drawing/2014/main" id="{AD468D55-7135-BC4F-B4E1-521E101CC930}"/>
              </a:ext>
            </a:extLst>
          </p:cNvPr>
          <p:cNvSpPr/>
          <p:nvPr/>
        </p:nvSpPr>
        <p:spPr>
          <a:xfrm>
            <a:off x="3438283" y="6489700"/>
            <a:ext cx="8682597"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Module Code | Module Name | Lecture Title | Lecturer</a:t>
            </a:r>
          </a:p>
        </p:txBody>
      </p:sp>
      <p:sp>
        <p:nvSpPr>
          <p:cNvPr id="7" name="Title Placeholder 1">
            <a:extLst>
              <a:ext uri="{FF2B5EF4-FFF2-40B4-BE49-F238E27FC236}">
                <a16:creationId xmlns:a16="http://schemas.microsoft.com/office/drawing/2014/main" id="{EEDC7D24-32C7-4B48-9F10-434887CD42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A26083DB-7BD6-3E47-B765-25CEE4F6A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277935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5DBD57C8-B4C6-3C42-B6F4-C955BD6C8AAC}"/>
              </a:ext>
            </a:extLst>
          </p:cNvPr>
          <p:cNvPicPr>
            <a:picLocks noChangeAspect="1"/>
          </p:cNvPicPr>
          <p:nvPr/>
        </p:nvPicPr>
        <p:blipFill>
          <a:blip r:embed="rId13"/>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3E6AAD40-79E3-9A4C-A0B7-F3988464DA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5BACE-BCC1-184F-A700-DFA15150D1CF}" type="datetimeFigureOut">
              <a:rPr lang="x-none" smtClean="0"/>
              <a:t>2/27/2022</a:t>
            </a:fld>
            <a:endParaRPr lang="x-none"/>
          </a:p>
        </p:txBody>
      </p:sp>
      <p:sp>
        <p:nvSpPr>
          <p:cNvPr id="5" name="Footer Placeholder 4">
            <a:extLst>
              <a:ext uri="{FF2B5EF4-FFF2-40B4-BE49-F238E27FC236}">
                <a16:creationId xmlns:a16="http://schemas.microsoft.com/office/drawing/2014/main" id="{82E49F6B-E24B-774B-9985-5552F8469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CD308542-B565-C84C-A36F-281CEF297D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37ECD-691F-C34D-A1DE-BB16D10A8AA5}" type="slidenum">
              <a:rPr lang="x-none" smtClean="0"/>
              <a:t>‹#›</a:t>
            </a:fld>
            <a:endParaRPr lang="x-none"/>
          </a:p>
        </p:txBody>
      </p:sp>
      <p:sp>
        <p:nvSpPr>
          <p:cNvPr id="11" name="Rectangle 10">
            <a:extLst>
              <a:ext uri="{FF2B5EF4-FFF2-40B4-BE49-F238E27FC236}">
                <a16:creationId xmlns:a16="http://schemas.microsoft.com/office/drawing/2014/main" id="{E286BD2B-3DFA-E24B-97EC-B151268D4BE7}"/>
              </a:ext>
            </a:extLst>
          </p:cNvPr>
          <p:cNvSpPr/>
          <p:nvPr/>
        </p:nvSpPr>
        <p:spPr>
          <a:xfrm>
            <a:off x="3438283" y="6489700"/>
            <a:ext cx="8682597"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Module Code | Module Name | Lecture Title | Lecturer</a:t>
            </a:r>
          </a:p>
        </p:txBody>
      </p:sp>
      <p:sp>
        <p:nvSpPr>
          <p:cNvPr id="12" name="Title Placeholder 1">
            <a:extLst>
              <a:ext uri="{FF2B5EF4-FFF2-40B4-BE49-F238E27FC236}">
                <a16:creationId xmlns:a16="http://schemas.microsoft.com/office/drawing/2014/main" id="{1AFE1AAF-B956-2C44-8FEC-72B4E552A3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2253E3D6-10BE-B648-833C-3BF1365C4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922744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close up of a sign&#10;&#10;Description automatically generated">
            <a:extLst>
              <a:ext uri="{FF2B5EF4-FFF2-40B4-BE49-F238E27FC236}">
                <a16:creationId xmlns:a16="http://schemas.microsoft.com/office/drawing/2014/main" id="{086F86B0-CCE5-C247-8C3E-609758EDD34E}"/>
              </a:ext>
            </a:extLst>
          </p:cNvPr>
          <p:cNvPicPr>
            <a:picLocks noChangeAspect="1"/>
          </p:cNvPicPr>
          <p:nvPr/>
        </p:nvPicPr>
        <p:blipFill>
          <a:blip r:embed="rId13"/>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F9F3B6E8-2F8C-BD44-8621-09962AFC7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0E6BC-1CF3-D548-872D-25FC8E072151}" type="datetimeFigureOut">
              <a:rPr lang="x-none" smtClean="0"/>
              <a:t>2/27/2022</a:t>
            </a:fld>
            <a:endParaRPr lang="x-none"/>
          </a:p>
        </p:txBody>
      </p:sp>
      <p:sp>
        <p:nvSpPr>
          <p:cNvPr id="5" name="Footer Placeholder 4">
            <a:extLst>
              <a:ext uri="{FF2B5EF4-FFF2-40B4-BE49-F238E27FC236}">
                <a16:creationId xmlns:a16="http://schemas.microsoft.com/office/drawing/2014/main" id="{89BA8008-CB95-3B4A-A2A6-E3FFA6232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05499DA9-A326-0744-B496-956389595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0EFAC-9DE5-EE49-9E0C-0108BFBCFC7D}" type="slidenum">
              <a:rPr lang="x-none" smtClean="0"/>
              <a:t>‹#›</a:t>
            </a:fld>
            <a:endParaRPr lang="x-none"/>
          </a:p>
        </p:txBody>
      </p:sp>
      <p:sp>
        <p:nvSpPr>
          <p:cNvPr id="9" name="Rectangle 8">
            <a:extLst>
              <a:ext uri="{FF2B5EF4-FFF2-40B4-BE49-F238E27FC236}">
                <a16:creationId xmlns:a16="http://schemas.microsoft.com/office/drawing/2014/main" id="{B37D14D5-B266-324D-813B-7D2146A87BE8}"/>
              </a:ext>
            </a:extLst>
          </p:cNvPr>
          <p:cNvSpPr/>
          <p:nvPr/>
        </p:nvSpPr>
        <p:spPr>
          <a:xfrm>
            <a:off x="3438283" y="6489700"/>
            <a:ext cx="8753717"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Module Code | Module Name | Lecture Title | Lecturer</a:t>
            </a:r>
          </a:p>
        </p:txBody>
      </p:sp>
      <p:sp>
        <p:nvSpPr>
          <p:cNvPr id="11" name="Title Placeholder 1">
            <a:extLst>
              <a:ext uri="{FF2B5EF4-FFF2-40B4-BE49-F238E27FC236}">
                <a16:creationId xmlns:a16="http://schemas.microsoft.com/office/drawing/2014/main" id="{6BB38998-2073-AE42-9998-1D746B331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7DE789EF-2F79-8949-A254-5D7CCF0BE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508749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close up of a sign&#10;&#10;Description automatically generated">
            <a:extLst>
              <a:ext uri="{FF2B5EF4-FFF2-40B4-BE49-F238E27FC236}">
                <a16:creationId xmlns:a16="http://schemas.microsoft.com/office/drawing/2014/main" id="{FDF5791D-2785-FF4E-BB9F-BA95F7A785C8}"/>
              </a:ext>
            </a:extLst>
          </p:cNvPr>
          <p:cNvPicPr>
            <a:picLocks noChangeAspect="1"/>
          </p:cNvPicPr>
          <p:nvPr/>
        </p:nvPicPr>
        <p:blipFill>
          <a:blip r:embed="rId13"/>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8422662D-6CBD-3E40-8908-73A2E1800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F6062-965F-0D4F-9928-5BD13379ABC1}" type="datetimeFigureOut">
              <a:rPr lang="x-none" smtClean="0"/>
              <a:t>2/27/2022</a:t>
            </a:fld>
            <a:endParaRPr lang="x-none"/>
          </a:p>
        </p:txBody>
      </p:sp>
      <p:sp>
        <p:nvSpPr>
          <p:cNvPr id="5" name="Footer Placeholder 4">
            <a:extLst>
              <a:ext uri="{FF2B5EF4-FFF2-40B4-BE49-F238E27FC236}">
                <a16:creationId xmlns:a16="http://schemas.microsoft.com/office/drawing/2014/main" id="{C39A0E31-479D-AC42-8143-0F5CF079B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900B0FD9-7401-9440-955C-2CC29D60A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662C7-B6AF-AC44-9DED-1AD9FB7CAF7F}" type="slidenum">
              <a:rPr lang="x-none" smtClean="0"/>
              <a:t>‹#›</a:t>
            </a:fld>
            <a:endParaRPr lang="x-none"/>
          </a:p>
        </p:txBody>
      </p:sp>
      <p:sp>
        <p:nvSpPr>
          <p:cNvPr id="9" name="Rectangle 8">
            <a:extLst>
              <a:ext uri="{FF2B5EF4-FFF2-40B4-BE49-F238E27FC236}">
                <a16:creationId xmlns:a16="http://schemas.microsoft.com/office/drawing/2014/main" id="{63CBA682-B826-3E41-9370-D9CBAB4FDEDF}"/>
              </a:ext>
            </a:extLst>
          </p:cNvPr>
          <p:cNvSpPr/>
          <p:nvPr/>
        </p:nvSpPr>
        <p:spPr>
          <a:xfrm>
            <a:off x="3438283" y="6489700"/>
            <a:ext cx="8682597"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Module Code | Module Name | Lecture Title | Lecturer</a:t>
            </a:r>
          </a:p>
        </p:txBody>
      </p:sp>
      <p:sp>
        <p:nvSpPr>
          <p:cNvPr id="11" name="Title Placeholder 1">
            <a:extLst>
              <a:ext uri="{FF2B5EF4-FFF2-40B4-BE49-F238E27FC236}">
                <a16:creationId xmlns:a16="http://schemas.microsoft.com/office/drawing/2014/main" id="{32C0FA02-C8CF-7F45-AE8B-B2EE204AA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D46E731A-CE3E-B047-95B9-5CD6C76C5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565452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170182"/>
            <a:ext cx="6105525" cy="1470025"/>
          </a:xfrm>
        </p:spPr>
        <p:txBody>
          <a:bodyPr/>
          <a:lstStyle/>
          <a:p>
            <a:r>
              <a:rPr lang="en-US" dirty="0"/>
              <a:t>Tree Data Structure</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601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 Insert</a:t>
            </a:r>
          </a:p>
        </p:txBody>
      </p:sp>
      <p:sp>
        <p:nvSpPr>
          <p:cNvPr id="3" name="Content Placeholder 2"/>
          <p:cNvSpPr>
            <a:spLocks noGrp="1"/>
          </p:cNvSpPr>
          <p:nvPr>
            <p:ph idx="1"/>
          </p:nvPr>
        </p:nvSpPr>
        <p:spPr/>
        <p:txBody>
          <a:bodyPr/>
          <a:lstStyle/>
          <a:p>
            <a:r>
              <a:rPr lang="en-US" dirty="0"/>
              <a:t>Create a new node.</a:t>
            </a:r>
          </a:p>
          <a:p>
            <a:r>
              <a:rPr lang="en-US" dirty="0"/>
              <a:t>Find the place (parent)  to insert a new node.</a:t>
            </a:r>
          </a:p>
          <a:p>
            <a:r>
              <a:rPr lang="en-US" dirty="0"/>
              <a:t>When the parent is found, the new node is connected as its left or right child, depending on whether the new node’s key is less than or greater than that of the parent.  </a:t>
            </a:r>
          </a:p>
        </p:txBody>
      </p:sp>
      <p:sp>
        <p:nvSpPr>
          <p:cNvPr id="4" name="Slide Number Placeholder 3"/>
          <p:cNvSpPr>
            <a:spLocks noGrp="1"/>
          </p:cNvSpPr>
          <p:nvPr>
            <p:ph type="sldNum" sz="quarter" idx="12"/>
          </p:nvPr>
        </p:nvSpPr>
        <p:spPr/>
        <p:txBody>
          <a:bodyPr/>
          <a:lstStyle/>
          <a:p>
            <a:fld id="{51A71D3D-F011-47C0-9290-685F7D9F6412}" type="slidenum">
              <a:rPr lang="en-US" smtClean="0"/>
              <a:t>10</a:t>
            </a:fld>
            <a:endParaRPr lang="en-US"/>
          </a:p>
        </p:txBody>
      </p:sp>
    </p:spTree>
    <p:extLst>
      <p:ext uri="{BB962C8B-B14F-4D97-AF65-F5344CB8AC3E}">
        <p14:creationId xmlns:p14="http://schemas.microsoft.com/office/powerpoint/2010/main" val="29448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3551286" y="5345668"/>
            <a:ext cx="1096914"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null</a:t>
            </a:r>
            <a:endParaRPr lang="en-US" sz="2100" b="1" dirty="0">
              <a:latin typeface="Segoe UI" panose="020B0502040204020203" pitchFamily="34" charset="0"/>
              <a:cs typeface="Segoe UI" panose="020B0502040204020203" pitchFamily="34" charset="0"/>
            </a:endParaRPr>
          </a:p>
        </p:txBody>
      </p:sp>
      <p:grpSp>
        <p:nvGrpSpPr>
          <p:cNvPr id="57" name="Group 56"/>
          <p:cNvGrpSpPr/>
          <p:nvPr/>
        </p:nvGrpSpPr>
        <p:grpSpPr>
          <a:xfrm>
            <a:off x="2186376" y="1784948"/>
            <a:ext cx="2290223" cy="4539652"/>
            <a:chOff x="883166" y="260773"/>
            <a:chExt cx="3053631" cy="6052870"/>
          </a:xfrm>
        </p:grpSpPr>
        <p:grpSp>
          <p:nvGrpSpPr>
            <p:cNvPr id="44" name="Group 43"/>
            <p:cNvGrpSpPr/>
            <p:nvPr/>
          </p:nvGrpSpPr>
          <p:grpSpPr>
            <a:xfrm>
              <a:off x="1358297" y="260773"/>
              <a:ext cx="2496502" cy="4809172"/>
              <a:chOff x="1358297" y="826819"/>
              <a:chExt cx="2496502" cy="4809172"/>
            </a:xfrm>
          </p:grpSpPr>
          <p:grpSp>
            <p:nvGrpSpPr>
              <p:cNvPr id="77" name="Group 76"/>
              <p:cNvGrpSpPr/>
              <p:nvPr/>
            </p:nvGrpSpPr>
            <p:grpSpPr>
              <a:xfrm>
                <a:off x="1358297" y="826819"/>
                <a:ext cx="2496502" cy="4094022"/>
                <a:chOff x="2316374" y="600129"/>
                <a:chExt cx="2496502" cy="4094022"/>
              </a:xfrm>
            </p:grpSpPr>
            <p:grpSp>
              <p:nvGrpSpPr>
                <p:cNvPr id="82" name="Group 81"/>
                <p:cNvGrpSpPr/>
                <p:nvPr/>
              </p:nvGrpSpPr>
              <p:grpSpPr>
                <a:xfrm>
                  <a:off x="2316374" y="1427444"/>
                  <a:ext cx="2485949" cy="3266707"/>
                  <a:chOff x="3380410" y="761008"/>
                  <a:chExt cx="2485949" cy="3266707"/>
                </a:xfrm>
              </p:grpSpPr>
              <p:cxnSp>
                <p:nvCxnSpPr>
                  <p:cNvPr id="87" name="Straight Connector 86"/>
                  <p:cNvCxnSpPr/>
                  <p:nvPr/>
                </p:nvCxnSpPr>
                <p:spPr>
                  <a:xfrm flipV="1">
                    <a:off x="4784962" y="761008"/>
                    <a:ext cx="518077" cy="88460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V="1">
                    <a:off x="3935876" y="2407615"/>
                    <a:ext cx="653033" cy="848632"/>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flipV="1">
                    <a:off x="4842240" y="2472928"/>
                    <a:ext cx="770788" cy="1104308"/>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92" name="Flowchart: Connector 91"/>
                  <p:cNvSpPr/>
                  <p:nvPr/>
                </p:nvSpPr>
                <p:spPr>
                  <a:xfrm>
                    <a:off x="3380410" y="320040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30</a:t>
                    </a:r>
                  </a:p>
                </p:txBody>
              </p:sp>
              <p:sp>
                <p:nvSpPr>
                  <p:cNvPr id="94" name="Flowchart: Connector 93"/>
                  <p:cNvSpPr/>
                  <p:nvPr/>
                </p:nvSpPr>
                <p:spPr>
                  <a:xfrm>
                    <a:off x="4360419" y="1645614"/>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40</a:t>
                    </a:r>
                  </a:p>
                </p:txBody>
              </p:sp>
              <p:sp>
                <p:nvSpPr>
                  <p:cNvPr id="96" name="Flowchart: Connector 95"/>
                  <p:cNvSpPr/>
                  <p:nvPr/>
                </p:nvSpPr>
                <p:spPr>
                  <a:xfrm>
                    <a:off x="5017273" y="3149293"/>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50</a:t>
                    </a:r>
                  </a:p>
                </p:txBody>
              </p:sp>
            </p:grpSp>
            <p:sp>
              <p:nvSpPr>
                <p:cNvPr id="86" name="Flowchart: Connector 85"/>
                <p:cNvSpPr/>
                <p:nvPr/>
              </p:nvSpPr>
              <p:spPr>
                <a:xfrm>
                  <a:off x="3963790" y="6001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60</a:t>
                  </a:r>
                </a:p>
              </p:txBody>
            </p:sp>
          </p:grpSp>
          <p:cxnSp>
            <p:nvCxnSpPr>
              <p:cNvPr id="99" name="Straight Arrow Connector 98"/>
              <p:cNvCxnSpPr/>
              <p:nvPr/>
            </p:nvCxnSpPr>
            <p:spPr>
              <a:xfrm flipH="1">
                <a:off x="3077184" y="1862375"/>
                <a:ext cx="353072" cy="705202"/>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a:off x="3132288" y="3366054"/>
                <a:ext cx="397412" cy="61530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flipH="1">
                <a:off x="3010856" y="4930789"/>
                <a:ext cx="353072" cy="705202"/>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103" name="TextBox 102"/>
            <p:cNvSpPr txBox="1"/>
            <p:nvPr/>
          </p:nvSpPr>
          <p:spPr>
            <a:xfrm>
              <a:off x="883166" y="5821200"/>
              <a:ext cx="3053631"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a) Before insertion</a:t>
              </a:r>
              <a:endParaRPr lang="en-US" sz="2100" b="1" dirty="0">
                <a:latin typeface="Segoe UI" panose="020B0502040204020203" pitchFamily="34" charset="0"/>
                <a:cs typeface="Segoe UI" panose="020B0502040204020203" pitchFamily="34" charset="0"/>
              </a:endParaRPr>
            </a:p>
          </p:txBody>
        </p:sp>
      </p:grpSp>
      <p:grpSp>
        <p:nvGrpSpPr>
          <p:cNvPr id="56" name="Group 55"/>
          <p:cNvGrpSpPr/>
          <p:nvPr/>
        </p:nvGrpSpPr>
        <p:grpSpPr>
          <a:xfrm>
            <a:off x="6761769" y="1676401"/>
            <a:ext cx="2290223" cy="4720079"/>
            <a:chOff x="6983690" y="195460"/>
            <a:chExt cx="3053631" cy="6293439"/>
          </a:xfrm>
        </p:grpSpPr>
        <p:grpSp>
          <p:nvGrpSpPr>
            <p:cNvPr id="55" name="Group 54"/>
            <p:cNvGrpSpPr/>
            <p:nvPr/>
          </p:nvGrpSpPr>
          <p:grpSpPr>
            <a:xfrm>
              <a:off x="7105954" y="195460"/>
              <a:ext cx="2496502" cy="5619019"/>
              <a:chOff x="7105954" y="826819"/>
              <a:chExt cx="2496502" cy="5619019"/>
            </a:xfrm>
          </p:grpSpPr>
          <p:grpSp>
            <p:nvGrpSpPr>
              <p:cNvPr id="45" name="Group 44"/>
              <p:cNvGrpSpPr/>
              <p:nvPr/>
            </p:nvGrpSpPr>
            <p:grpSpPr>
              <a:xfrm>
                <a:off x="7105954" y="826819"/>
                <a:ext cx="2496502" cy="4094022"/>
                <a:chOff x="2316374" y="600129"/>
                <a:chExt cx="2496502" cy="4094022"/>
              </a:xfrm>
            </p:grpSpPr>
            <p:grpSp>
              <p:nvGrpSpPr>
                <p:cNvPr id="46" name="Group 45"/>
                <p:cNvGrpSpPr/>
                <p:nvPr/>
              </p:nvGrpSpPr>
              <p:grpSpPr>
                <a:xfrm>
                  <a:off x="2316374" y="1427444"/>
                  <a:ext cx="2485949" cy="3266707"/>
                  <a:chOff x="3380410" y="761008"/>
                  <a:chExt cx="2485949" cy="3266707"/>
                </a:xfrm>
              </p:grpSpPr>
              <p:cxnSp>
                <p:nvCxnSpPr>
                  <p:cNvPr id="48" name="Straight Connector 47"/>
                  <p:cNvCxnSpPr/>
                  <p:nvPr/>
                </p:nvCxnSpPr>
                <p:spPr>
                  <a:xfrm flipV="1">
                    <a:off x="4784962" y="761008"/>
                    <a:ext cx="518077" cy="88460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3935876" y="2407615"/>
                    <a:ext cx="653033" cy="848632"/>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flipV="1">
                    <a:off x="4842240" y="2472928"/>
                    <a:ext cx="770788" cy="1104308"/>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52" name="Flowchart: Connector 51"/>
                  <p:cNvSpPr/>
                  <p:nvPr/>
                </p:nvSpPr>
                <p:spPr>
                  <a:xfrm>
                    <a:off x="3380410" y="320040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30</a:t>
                    </a:r>
                  </a:p>
                </p:txBody>
              </p:sp>
              <p:sp>
                <p:nvSpPr>
                  <p:cNvPr id="53" name="Flowchart: Connector 52"/>
                  <p:cNvSpPr/>
                  <p:nvPr/>
                </p:nvSpPr>
                <p:spPr>
                  <a:xfrm>
                    <a:off x="4360419" y="1645614"/>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40</a:t>
                    </a:r>
                  </a:p>
                </p:txBody>
              </p:sp>
              <p:sp>
                <p:nvSpPr>
                  <p:cNvPr id="54" name="Flowchart: Connector 53"/>
                  <p:cNvSpPr/>
                  <p:nvPr/>
                </p:nvSpPr>
                <p:spPr>
                  <a:xfrm>
                    <a:off x="5017273" y="3149293"/>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50</a:t>
                    </a:r>
                  </a:p>
                </p:txBody>
              </p:sp>
            </p:grpSp>
            <p:sp>
              <p:nvSpPr>
                <p:cNvPr id="47" name="Flowchart: Connector 46"/>
                <p:cNvSpPr/>
                <p:nvPr/>
              </p:nvSpPr>
              <p:spPr>
                <a:xfrm>
                  <a:off x="3963790" y="6001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60</a:t>
                  </a:r>
                </a:p>
              </p:txBody>
            </p:sp>
          </p:grpSp>
          <p:cxnSp>
            <p:nvCxnSpPr>
              <p:cNvPr id="97" name="Straight Connector 96"/>
              <p:cNvCxnSpPr/>
              <p:nvPr/>
            </p:nvCxnSpPr>
            <p:spPr>
              <a:xfrm flipV="1">
                <a:off x="8375550" y="4825738"/>
                <a:ext cx="653033" cy="848632"/>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98" name="Flowchart: Connector 97"/>
              <p:cNvSpPr/>
              <p:nvPr/>
            </p:nvSpPr>
            <p:spPr>
              <a:xfrm>
                <a:off x="7820084" y="5618525"/>
                <a:ext cx="849086" cy="827313"/>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45</a:t>
                </a:r>
              </a:p>
            </p:txBody>
          </p:sp>
        </p:grpSp>
        <p:sp>
          <p:nvSpPr>
            <p:cNvPr id="104" name="TextBox 103"/>
            <p:cNvSpPr txBox="1"/>
            <p:nvPr/>
          </p:nvSpPr>
          <p:spPr>
            <a:xfrm>
              <a:off x="6983690" y="5996456"/>
              <a:ext cx="3053631"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b) After insertion</a:t>
              </a:r>
              <a:endParaRPr lang="en-US" sz="2100" b="1" dirty="0">
                <a:latin typeface="Segoe UI" panose="020B0502040204020203" pitchFamily="34" charset="0"/>
                <a:cs typeface="Segoe UI" panose="020B0502040204020203" pitchFamily="34" charset="0"/>
              </a:endParaRPr>
            </a:p>
          </p:txBody>
        </p:sp>
      </p:grpSp>
      <p:sp>
        <p:nvSpPr>
          <p:cNvPr id="2" name="Rectangle 1"/>
          <p:cNvSpPr/>
          <p:nvPr/>
        </p:nvSpPr>
        <p:spPr>
          <a:xfrm>
            <a:off x="1981200" y="609600"/>
            <a:ext cx="8001000" cy="685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sz="3200" dirty="0"/>
              <a:t>Insert value 45</a:t>
            </a:r>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8358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lstStyle/>
          <a:p>
            <a:r>
              <a:rPr lang="en-US" dirty="0"/>
              <a:t>Draw a tree after inserting number 8 </a:t>
            </a:r>
          </a:p>
        </p:txBody>
      </p:sp>
      <p:sp>
        <p:nvSpPr>
          <p:cNvPr id="4" name="Slide Number Placeholder 3"/>
          <p:cNvSpPr>
            <a:spLocks noGrp="1"/>
          </p:cNvSpPr>
          <p:nvPr>
            <p:ph type="sldNum" sz="quarter" idx="12"/>
          </p:nvPr>
        </p:nvSpPr>
        <p:spPr/>
        <p:txBody>
          <a:bodyPr/>
          <a:lstStyle/>
          <a:p>
            <a:fld id="{51A71D3D-F011-47C0-9290-685F7D9F6412}" type="slidenum">
              <a:rPr lang="en-US" smtClean="0"/>
              <a:t>12</a:t>
            </a:fld>
            <a:endParaRPr lang="en-US"/>
          </a:p>
        </p:txBody>
      </p:sp>
      <p:grpSp>
        <p:nvGrpSpPr>
          <p:cNvPr id="16" name="Group 15"/>
          <p:cNvGrpSpPr/>
          <p:nvPr/>
        </p:nvGrpSpPr>
        <p:grpSpPr>
          <a:xfrm>
            <a:off x="3155745" y="2577018"/>
            <a:ext cx="5338101" cy="3671382"/>
            <a:chOff x="2175659" y="186472"/>
            <a:chExt cx="7117468" cy="4764200"/>
          </a:xfrm>
        </p:grpSpPr>
        <p:sp>
          <p:nvSpPr>
            <p:cNvPr id="21" name="Flowchart: Connector 20"/>
            <p:cNvSpPr/>
            <p:nvPr/>
          </p:nvSpPr>
          <p:spPr>
            <a:xfrm>
              <a:off x="2672503" y="4109148"/>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26</a:t>
              </a:r>
            </a:p>
          </p:txBody>
        </p:sp>
        <p:grpSp>
          <p:nvGrpSpPr>
            <p:cNvPr id="22" name="Group 21"/>
            <p:cNvGrpSpPr/>
            <p:nvPr/>
          </p:nvGrpSpPr>
          <p:grpSpPr>
            <a:xfrm>
              <a:off x="2175659" y="186472"/>
              <a:ext cx="7117468" cy="4764200"/>
              <a:chOff x="2175659" y="186472"/>
              <a:chExt cx="7117468" cy="4764200"/>
            </a:xfrm>
          </p:grpSpPr>
          <p:grpSp>
            <p:nvGrpSpPr>
              <p:cNvPr id="23" name="Group 22"/>
              <p:cNvGrpSpPr/>
              <p:nvPr/>
            </p:nvGrpSpPr>
            <p:grpSpPr>
              <a:xfrm>
                <a:off x="2175659" y="600129"/>
                <a:ext cx="3663448" cy="4350543"/>
                <a:chOff x="2175659" y="600129"/>
                <a:chExt cx="3663448" cy="4350543"/>
              </a:xfrm>
            </p:grpSpPr>
            <p:cxnSp>
              <p:nvCxnSpPr>
                <p:cNvPr id="34" name="Straight Connector 33"/>
                <p:cNvCxnSpPr/>
                <p:nvPr/>
              </p:nvCxnSpPr>
              <p:spPr>
                <a:xfrm flipV="1">
                  <a:off x="4016823" y="600129"/>
                  <a:ext cx="1197450" cy="413657"/>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35" name="Straight Connector 34"/>
                <p:cNvCxnSpPr>
                  <a:stCxn id="37" idx="0"/>
                  <a:endCxn id="38" idx="3"/>
                </p:cNvCxnSpPr>
                <p:nvPr/>
              </p:nvCxnSpPr>
              <p:spPr>
                <a:xfrm flipV="1">
                  <a:off x="2600202" y="1598786"/>
                  <a:ext cx="79445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36" name="Straight Connector 35"/>
                <p:cNvCxnSpPr>
                  <a:stCxn id="41" idx="0"/>
                  <a:endCxn id="38" idx="5"/>
                </p:cNvCxnSpPr>
                <p:nvPr/>
              </p:nvCxnSpPr>
              <p:spPr>
                <a:xfrm flipH="1" flipV="1">
                  <a:off x="3995052" y="1598786"/>
                  <a:ext cx="738548"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7" name="Flowchart: Connector 36"/>
                <p:cNvSpPr/>
                <p:nvPr/>
              </p:nvSpPr>
              <p:spPr>
                <a:xfrm>
                  <a:off x="2175659" y="24403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13</a:t>
                  </a:r>
                </a:p>
              </p:txBody>
            </p:sp>
            <p:sp>
              <p:nvSpPr>
                <p:cNvPr id="38" name="Flowchart: Connector 37"/>
                <p:cNvSpPr/>
                <p:nvPr/>
              </p:nvSpPr>
              <p:spPr>
                <a:xfrm>
                  <a:off x="3270312" y="892629"/>
                  <a:ext cx="849087" cy="827313"/>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27</a:t>
                  </a:r>
                </a:p>
              </p:txBody>
            </p:sp>
            <p:cxnSp>
              <p:nvCxnSpPr>
                <p:cNvPr id="39" name="Straight Connector 38"/>
                <p:cNvCxnSpPr>
                  <a:stCxn id="21" idx="0"/>
                  <a:endCxn id="37" idx="4"/>
                </p:cNvCxnSpPr>
                <p:nvPr/>
              </p:nvCxnSpPr>
              <p:spPr>
                <a:xfrm flipH="1" flipV="1">
                  <a:off x="2600202" y="3267624"/>
                  <a:ext cx="496844"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nvGrpSpPr>
                <p:cNvPr id="40" name="Group 39"/>
                <p:cNvGrpSpPr/>
                <p:nvPr/>
              </p:nvGrpSpPr>
              <p:grpSpPr>
                <a:xfrm>
                  <a:off x="3579236" y="2440310"/>
                  <a:ext cx="2259871" cy="2510362"/>
                  <a:chOff x="3579236" y="2440310"/>
                  <a:chExt cx="2259871" cy="2510362"/>
                </a:xfrm>
              </p:grpSpPr>
              <p:sp>
                <p:nvSpPr>
                  <p:cNvPr id="41" name="Flowchart: Connector 40"/>
                  <p:cNvSpPr/>
                  <p:nvPr/>
                </p:nvSpPr>
                <p:spPr>
                  <a:xfrm>
                    <a:off x="4309057" y="24403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51</a:t>
                    </a:r>
                  </a:p>
                </p:txBody>
              </p:sp>
              <p:cxnSp>
                <p:nvCxnSpPr>
                  <p:cNvPr id="42" name="Straight Connector 41"/>
                  <p:cNvCxnSpPr/>
                  <p:nvPr/>
                </p:nvCxnSpPr>
                <p:spPr>
                  <a:xfrm flipV="1">
                    <a:off x="4164437" y="3281834"/>
                    <a:ext cx="60408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43" name="Flowchart: Connector 42"/>
                  <p:cNvSpPr/>
                  <p:nvPr/>
                </p:nvSpPr>
                <p:spPr>
                  <a:xfrm>
                    <a:off x="3579236" y="4123358"/>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33</a:t>
                    </a:r>
                  </a:p>
                </p:txBody>
              </p:sp>
              <p:cxnSp>
                <p:nvCxnSpPr>
                  <p:cNvPr id="44" name="Straight Connector 43"/>
                  <p:cNvCxnSpPr/>
                  <p:nvPr/>
                </p:nvCxnSpPr>
                <p:spPr>
                  <a:xfrm flipH="1" flipV="1">
                    <a:off x="4768523" y="3281834"/>
                    <a:ext cx="628744" cy="82731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45" name="Flowchart: Connector 44"/>
                  <p:cNvSpPr/>
                  <p:nvPr/>
                </p:nvSpPr>
                <p:spPr>
                  <a:xfrm>
                    <a:off x="4990021" y="4123358"/>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58</a:t>
                    </a:r>
                  </a:p>
                </p:txBody>
              </p:sp>
            </p:grpSp>
          </p:grpSp>
          <p:grpSp>
            <p:nvGrpSpPr>
              <p:cNvPr id="24" name="Group 23"/>
              <p:cNvGrpSpPr/>
              <p:nvPr/>
            </p:nvGrpSpPr>
            <p:grpSpPr>
              <a:xfrm>
                <a:off x="5192502" y="186472"/>
                <a:ext cx="4100625" cy="4732038"/>
                <a:chOff x="5192502" y="186472"/>
                <a:chExt cx="4100625" cy="4732038"/>
              </a:xfrm>
            </p:grpSpPr>
            <p:cxnSp>
              <p:nvCxnSpPr>
                <p:cNvPr id="25" name="Straight Connector 24"/>
                <p:cNvCxnSpPr>
                  <a:stCxn id="26" idx="6"/>
                  <a:endCxn id="29" idx="1"/>
                </p:cNvCxnSpPr>
                <p:nvPr/>
              </p:nvCxnSpPr>
              <p:spPr>
                <a:xfrm>
                  <a:off x="6041588" y="600129"/>
                  <a:ext cx="1320951" cy="413657"/>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26" name="Flowchart: Connector 25"/>
                <p:cNvSpPr/>
                <p:nvPr/>
              </p:nvSpPr>
              <p:spPr>
                <a:xfrm>
                  <a:off x="5192502" y="186472"/>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63</a:t>
                  </a:r>
                </a:p>
              </p:txBody>
            </p:sp>
            <p:cxnSp>
              <p:nvCxnSpPr>
                <p:cNvPr id="27" name="Straight Connector 26"/>
                <p:cNvCxnSpPr>
                  <a:stCxn id="30" idx="7"/>
                  <a:endCxn id="29" idx="3"/>
                </p:cNvCxnSpPr>
                <p:nvPr/>
              </p:nvCxnSpPr>
              <p:spPr>
                <a:xfrm flipV="1">
                  <a:off x="6478941" y="1598786"/>
                  <a:ext cx="883598"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8" name="Straight Connector 27"/>
                <p:cNvCxnSpPr>
                  <a:stCxn id="31" idx="1"/>
                  <a:endCxn id="29" idx="5"/>
                </p:cNvCxnSpPr>
                <p:nvPr/>
              </p:nvCxnSpPr>
              <p:spPr>
                <a:xfrm flipH="1" flipV="1">
                  <a:off x="7962933" y="1598786"/>
                  <a:ext cx="605454"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29" name="Flowchart: Connector 28"/>
                <p:cNvSpPr/>
                <p:nvPr/>
              </p:nvSpPr>
              <p:spPr>
                <a:xfrm>
                  <a:off x="7238193" y="8926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80</a:t>
                  </a:r>
                </a:p>
              </p:txBody>
            </p:sp>
            <p:sp>
              <p:nvSpPr>
                <p:cNvPr id="30" name="Flowchart: Connector 29"/>
                <p:cNvSpPr/>
                <p:nvPr/>
              </p:nvSpPr>
              <p:spPr>
                <a:xfrm>
                  <a:off x="5754201" y="24403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70</a:t>
                  </a:r>
                </a:p>
              </p:txBody>
            </p:sp>
            <p:sp>
              <p:nvSpPr>
                <p:cNvPr id="31" name="Flowchart: Connector 30"/>
                <p:cNvSpPr/>
                <p:nvPr/>
              </p:nvSpPr>
              <p:spPr>
                <a:xfrm>
                  <a:off x="8444041" y="24403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92</a:t>
                  </a:r>
                </a:p>
              </p:txBody>
            </p:sp>
            <p:cxnSp>
              <p:nvCxnSpPr>
                <p:cNvPr id="32" name="Straight Connector 31"/>
                <p:cNvCxnSpPr/>
                <p:nvPr/>
              </p:nvCxnSpPr>
              <p:spPr>
                <a:xfrm flipV="1">
                  <a:off x="8141998" y="3249672"/>
                  <a:ext cx="60408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3" name="Flowchart: Connector 32"/>
                <p:cNvSpPr/>
                <p:nvPr/>
              </p:nvSpPr>
              <p:spPr>
                <a:xfrm>
                  <a:off x="7556797" y="4091196"/>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82</a:t>
                  </a:r>
                </a:p>
              </p:txBody>
            </p:sp>
          </p:grpSp>
        </p:grpSp>
      </p:grpSp>
    </p:spTree>
    <p:extLst>
      <p:ext uri="{BB962C8B-B14F-4D97-AF65-F5344CB8AC3E}">
        <p14:creationId xmlns:p14="http://schemas.microsoft.com/office/powerpoint/2010/main" val="232017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a:t>
            </a:r>
            <a:r>
              <a:rPr lang="en-US" dirty="0" err="1"/>
              <a:t>vs</a:t>
            </a:r>
            <a:r>
              <a:rPr lang="en-US" dirty="0"/>
              <a:t> DFS for Binary Tree</a:t>
            </a:r>
          </a:p>
        </p:txBody>
      </p:sp>
      <p:sp>
        <p:nvSpPr>
          <p:cNvPr id="3" name="Content Placeholder 2"/>
          <p:cNvSpPr>
            <a:spLocks noGrp="1"/>
          </p:cNvSpPr>
          <p:nvPr>
            <p:ph idx="1"/>
          </p:nvPr>
        </p:nvSpPr>
        <p:spPr/>
        <p:txBody>
          <a:bodyPr/>
          <a:lstStyle/>
          <a:p>
            <a:pPr marL="0" indent="0">
              <a:buNone/>
            </a:pPr>
            <a:r>
              <a:rPr lang="en-US" dirty="0"/>
              <a:t>A Tree is typically traversed in two ways:</a:t>
            </a:r>
          </a:p>
          <a:p>
            <a:endParaRPr lang="en-US" dirty="0"/>
          </a:p>
          <a:p>
            <a:r>
              <a:rPr lang="en-US" dirty="0"/>
              <a:t>Breadth First Traversal (Or Level Order Traversal)</a:t>
            </a:r>
          </a:p>
          <a:p>
            <a:r>
              <a:rPr lang="en-US" dirty="0"/>
              <a:t>Depth First Traversals</a:t>
            </a:r>
          </a:p>
          <a:p>
            <a:pPr marL="914400" lvl="1" indent="-457200">
              <a:buFont typeface="+mj-lt"/>
              <a:buAutoNum type="arabicPeriod"/>
            </a:pPr>
            <a:r>
              <a:rPr lang="en-US" dirty="0" err="1"/>
              <a:t>Inorder</a:t>
            </a:r>
            <a:r>
              <a:rPr lang="en-US" dirty="0"/>
              <a:t> Traversal (Left-Root-Right)</a:t>
            </a:r>
          </a:p>
          <a:p>
            <a:pPr marL="914400" lvl="1" indent="-457200">
              <a:buFont typeface="+mj-lt"/>
              <a:buAutoNum type="arabicPeriod"/>
            </a:pPr>
            <a:r>
              <a:rPr lang="en-US" dirty="0"/>
              <a:t>Preorder Traversal (Root-Left-Right)</a:t>
            </a:r>
          </a:p>
          <a:p>
            <a:pPr marL="914400" lvl="1" indent="-457200">
              <a:buFont typeface="+mj-lt"/>
              <a:buAutoNum type="arabicPeriod"/>
            </a:pPr>
            <a:r>
              <a:rPr lang="en-US" dirty="0" err="1"/>
              <a:t>Postorder</a:t>
            </a:r>
            <a:r>
              <a:rPr lang="en-US" dirty="0"/>
              <a:t> Traversal (Left-Right-Root)</a:t>
            </a:r>
          </a:p>
        </p:txBody>
      </p:sp>
      <p:sp>
        <p:nvSpPr>
          <p:cNvPr id="4" name="Slide Number Placeholder 3"/>
          <p:cNvSpPr>
            <a:spLocks noGrp="1"/>
          </p:cNvSpPr>
          <p:nvPr>
            <p:ph type="sldNum" sz="quarter" idx="12"/>
          </p:nvPr>
        </p:nvSpPr>
        <p:spPr/>
        <p:txBody>
          <a:bodyPr/>
          <a:lstStyle/>
          <a:p>
            <a:fld id="{51A71D3D-F011-47C0-9290-685F7D9F6412}" type="slidenum">
              <a:rPr lang="en-US" smtClean="0"/>
              <a:t>13</a:t>
            </a:fld>
            <a:endParaRPr lang="en-US"/>
          </a:p>
        </p:txBody>
      </p:sp>
    </p:spTree>
    <p:extLst>
      <p:ext uri="{BB962C8B-B14F-4D97-AF65-F5344CB8AC3E}">
        <p14:creationId xmlns:p14="http://schemas.microsoft.com/office/powerpoint/2010/main" val="66252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098" name="Picture 2" descr="Example Tre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77112" y="2664755"/>
            <a:ext cx="2466975" cy="14859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1A71D3D-F011-47C0-9290-685F7D9F6412}" type="slidenum">
              <a:rPr lang="en-US" smtClean="0"/>
              <a:t>14</a:t>
            </a:fld>
            <a:endParaRPr lang="en-US"/>
          </a:p>
        </p:txBody>
      </p:sp>
      <p:sp>
        <p:nvSpPr>
          <p:cNvPr id="5" name="Rectangle 4"/>
          <p:cNvSpPr/>
          <p:nvPr/>
        </p:nvSpPr>
        <p:spPr>
          <a:xfrm>
            <a:off x="1600200" y="2253543"/>
            <a:ext cx="6400800" cy="2308324"/>
          </a:xfrm>
          <a:prstGeom prst="rect">
            <a:avLst/>
          </a:prstGeom>
        </p:spPr>
        <p:txBody>
          <a:bodyPr wrap="square">
            <a:spAutoFit/>
          </a:bodyPr>
          <a:lstStyle/>
          <a:p>
            <a:r>
              <a:rPr lang="en-US" dirty="0"/>
              <a:t>BFS and DFSs of above Tree</a:t>
            </a:r>
          </a:p>
          <a:p>
            <a:endParaRPr lang="en-US" dirty="0"/>
          </a:p>
          <a:p>
            <a:r>
              <a:rPr lang="en-US" dirty="0"/>
              <a:t>Breadth First Traversal : 1 2 3 4 5</a:t>
            </a:r>
          </a:p>
          <a:p>
            <a:endParaRPr lang="en-US" dirty="0"/>
          </a:p>
          <a:p>
            <a:r>
              <a:rPr lang="en-US" dirty="0"/>
              <a:t>Depth First Traversals:</a:t>
            </a:r>
          </a:p>
          <a:p>
            <a:r>
              <a:rPr lang="en-US" dirty="0"/>
              <a:t>      Preorder Traversal : 1 2 4 5 3 </a:t>
            </a:r>
          </a:p>
          <a:p>
            <a:r>
              <a:rPr lang="en-US" dirty="0"/>
              <a:t>      </a:t>
            </a:r>
            <a:r>
              <a:rPr lang="en-US" dirty="0" err="1"/>
              <a:t>Inorder</a:t>
            </a:r>
            <a:r>
              <a:rPr lang="en-US" dirty="0"/>
              <a:t> Traversal  :  4 2 5 1 3 </a:t>
            </a:r>
          </a:p>
          <a:p>
            <a:r>
              <a:rPr lang="en-US" dirty="0"/>
              <a:t>      </a:t>
            </a:r>
            <a:r>
              <a:rPr lang="en-US" dirty="0" err="1"/>
              <a:t>Postorder</a:t>
            </a:r>
            <a:r>
              <a:rPr lang="en-US" dirty="0"/>
              <a:t> Traversal : 4 5 2 3 1</a:t>
            </a:r>
          </a:p>
        </p:txBody>
      </p:sp>
    </p:spTree>
    <p:extLst>
      <p:ext uri="{BB962C8B-B14F-4D97-AF65-F5344CB8AC3E}">
        <p14:creationId xmlns:p14="http://schemas.microsoft.com/office/powerpoint/2010/main" val="318406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a:t>
            </a:r>
          </a:p>
        </p:txBody>
      </p:sp>
      <p:sp>
        <p:nvSpPr>
          <p:cNvPr id="3" name="Content Placeholder 2"/>
          <p:cNvSpPr>
            <a:spLocks noGrp="1"/>
          </p:cNvSpPr>
          <p:nvPr>
            <p:ph idx="1"/>
          </p:nvPr>
        </p:nvSpPr>
        <p:spPr/>
        <p:txBody>
          <a:bodyPr/>
          <a:lstStyle/>
          <a:p>
            <a:r>
              <a:rPr lang="en-US" dirty="0"/>
              <a:t>Traverse a tree means to visit all the nodes in some specified order.</a:t>
            </a:r>
          </a:p>
          <a:p>
            <a:r>
              <a:rPr lang="en-US" dirty="0"/>
              <a:t>There are three common ways to traverse a tree</a:t>
            </a:r>
          </a:p>
          <a:p>
            <a:pPr lvl="1">
              <a:buFont typeface="Wingdings" panose="05000000000000000000" pitchFamily="2" charset="2"/>
              <a:buChar char="Ø"/>
            </a:pPr>
            <a:r>
              <a:rPr lang="en-US" dirty="0"/>
              <a:t>Pre order</a:t>
            </a:r>
          </a:p>
          <a:p>
            <a:pPr lvl="1">
              <a:buFont typeface="Wingdings" panose="05000000000000000000" pitchFamily="2" charset="2"/>
              <a:buChar char="Ø"/>
            </a:pPr>
            <a:r>
              <a:rPr lang="en-US" dirty="0"/>
              <a:t>In order</a:t>
            </a:r>
          </a:p>
          <a:p>
            <a:pPr lvl="1">
              <a:buFont typeface="Wingdings" panose="05000000000000000000" pitchFamily="2" charset="2"/>
              <a:buChar char="Ø"/>
            </a:pPr>
            <a:r>
              <a:rPr lang="en-US" dirty="0"/>
              <a:t>Post order</a:t>
            </a:r>
          </a:p>
        </p:txBody>
      </p:sp>
      <p:sp>
        <p:nvSpPr>
          <p:cNvPr id="4" name="Slide Number Placeholder 3"/>
          <p:cNvSpPr>
            <a:spLocks noGrp="1"/>
          </p:cNvSpPr>
          <p:nvPr>
            <p:ph type="sldNum" sz="quarter" idx="12"/>
          </p:nvPr>
        </p:nvSpPr>
        <p:spPr/>
        <p:txBody>
          <a:bodyPr/>
          <a:lstStyle/>
          <a:p>
            <a:fld id="{51A71D3D-F011-47C0-9290-685F7D9F6412}" type="slidenum">
              <a:rPr lang="en-US" smtClean="0"/>
              <a:t>15</a:t>
            </a:fld>
            <a:endParaRPr lang="en-US"/>
          </a:p>
        </p:txBody>
      </p:sp>
    </p:spTree>
    <p:extLst>
      <p:ext uri="{BB962C8B-B14F-4D97-AF65-F5344CB8AC3E}">
        <p14:creationId xmlns:p14="http://schemas.microsoft.com/office/powerpoint/2010/main" val="123396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5122" name="Picture 2" descr="https://media.geeksforgeeks.org/wp-content/cdn-uploads/Preorder-from-Inorder-and-Postorder-traversals.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4000" y="703739"/>
            <a:ext cx="7476272" cy="539226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1A71D3D-F011-47C0-9290-685F7D9F6412}" type="slidenum">
              <a:rPr lang="en-US" smtClean="0"/>
              <a:t>16</a:t>
            </a:fld>
            <a:endParaRPr lang="en-US"/>
          </a:p>
        </p:txBody>
      </p:sp>
    </p:spTree>
    <p:extLst>
      <p:ext uri="{BB962C8B-B14F-4D97-AF65-F5344CB8AC3E}">
        <p14:creationId xmlns:p14="http://schemas.microsoft.com/office/powerpoint/2010/main" val="1438998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traversing</a:t>
            </a:r>
          </a:p>
        </p:txBody>
      </p:sp>
      <p:sp>
        <p:nvSpPr>
          <p:cNvPr id="3" name="Content Placeholder 2"/>
          <p:cNvSpPr>
            <a:spLocks noGrp="1"/>
          </p:cNvSpPr>
          <p:nvPr>
            <p:ph idx="1"/>
          </p:nvPr>
        </p:nvSpPr>
        <p:spPr/>
        <p:txBody>
          <a:bodyPr/>
          <a:lstStyle/>
          <a:p>
            <a:r>
              <a:rPr lang="en-US" dirty="0"/>
              <a:t>Call itself to traverse the node’s left subtree</a:t>
            </a:r>
          </a:p>
          <a:p>
            <a:r>
              <a:rPr lang="en-US" dirty="0"/>
              <a:t>Visit the node</a:t>
            </a:r>
          </a:p>
          <a:p>
            <a:r>
              <a:rPr lang="en-US" dirty="0"/>
              <a:t>Call itself to traverse the node’s right subtree</a:t>
            </a:r>
          </a:p>
        </p:txBody>
      </p:sp>
      <p:sp>
        <p:nvSpPr>
          <p:cNvPr id="4" name="Slide Number Placeholder 3"/>
          <p:cNvSpPr>
            <a:spLocks noGrp="1"/>
          </p:cNvSpPr>
          <p:nvPr>
            <p:ph type="sldNum" sz="quarter" idx="12"/>
          </p:nvPr>
        </p:nvSpPr>
        <p:spPr/>
        <p:txBody>
          <a:bodyPr/>
          <a:lstStyle/>
          <a:p>
            <a:fld id="{51A71D3D-F011-47C0-9290-685F7D9F6412}" type="slidenum">
              <a:rPr lang="en-US" smtClean="0"/>
              <a:t>17</a:t>
            </a:fld>
            <a:endParaRPr lang="en-US"/>
          </a:p>
        </p:txBody>
      </p:sp>
    </p:spTree>
    <p:extLst>
      <p:ext uri="{BB962C8B-B14F-4D97-AF65-F5344CB8AC3E}">
        <p14:creationId xmlns:p14="http://schemas.microsoft.com/office/powerpoint/2010/main" val="10586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2385769" y="1597296"/>
            <a:ext cx="7596431" cy="4574904"/>
            <a:chOff x="507334" y="186472"/>
            <a:chExt cx="10143275" cy="6099872"/>
          </a:xfrm>
        </p:grpSpPr>
        <p:cxnSp>
          <p:nvCxnSpPr>
            <p:cNvPr id="21" name="Straight Arrow Connector 20"/>
            <p:cNvCxnSpPr/>
            <p:nvPr/>
          </p:nvCxnSpPr>
          <p:spPr>
            <a:xfrm flipH="1">
              <a:off x="1457558" y="2905073"/>
              <a:ext cx="687882" cy="717998"/>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nvGrpSpPr>
            <p:cNvPr id="65" name="Group 64"/>
            <p:cNvGrpSpPr/>
            <p:nvPr/>
          </p:nvGrpSpPr>
          <p:grpSpPr>
            <a:xfrm>
              <a:off x="507334" y="186472"/>
              <a:ext cx="10143275" cy="6099872"/>
              <a:chOff x="507334" y="186472"/>
              <a:chExt cx="10143275" cy="6099872"/>
            </a:xfrm>
          </p:grpSpPr>
          <p:cxnSp>
            <p:nvCxnSpPr>
              <p:cNvPr id="6" name="Straight Connector 5"/>
              <p:cNvCxnSpPr>
                <a:stCxn id="10" idx="7"/>
                <a:endCxn id="16" idx="3"/>
              </p:cNvCxnSpPr>
              <p:nvPr/>
            </p:nvCxnSpPr>
            <p:spPr>
              <a:xfrm flipV="1">
                <a:off x="2990665" y="892629"/>
                <a:ext cx="2326183" cy="1514528"/>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7" name="Straight Connector 6"/>
              <p:cNvCxnSpPr>
                <a:stCxn id="9" idx="0"/>
                <a:endCxn id="10" idx="3"/>
              </p:cNvCxnSpPr>
              <p:nvPr/>
            </p:nvCxnSpPr>
            <p:spPr>
              <a:xfrm flipV="1">
                <a:off x="1595815" y="2992157"/>
                <a:ext cx="79445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8" name="Straight Connector 7"/>
              <p:cNvCxnSpPr>
                <a:stCxn id="14" idx="0"/>
                <a:endCxn id="10" idx="5"/>
              </p:cNvCxnSpPr>
              <p:nvPr/>
            </p:nvCxnSpPr>
            <p:spPr>
              <a:xfrm flipH="1" flipV="1">
                <a:off x="2990665" y="2992157"/>
                <a:ext cx="738548"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9" name="Flowchart: Connector 8"/>
              <p:cNvSpPr/>
              <p:nvPr/>
            </p:nvSpPr>
            <p:spPr>
              <a:xfrm>
                <a:off x="1171272"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20</a:t>
                </a:r>
              </a:p>
            </p:txBody>
          </p:sp>
          <p:sp>
            <p:nvSpPr>
              <p:cNvPr id="10" name="Flowchart: Connector 9"/>
              <p:cNvSpPr/>
              <p:nvPr/>
            </p:nvSpPr>
            <p:spPr>
              <a:xfrm>
                <a:off x="2265925" y="228600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30</a:t>
                </a:r>
              </a:p>
            </p:txBody>
          </p:sp>
          <p:sp>
            <p:nvSpPr>
              <p:cNvPr id="14" name="Flowchart: Connector 13"/>
              <p:cNvSpPr/>
              <p:nvPr/>
            </p:nvSpPr>
            <p:spPr>
              <a:xfrm>
                <a:off x="3304670"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40</a:t>
                </a:r>
              </a:p>
            </p:txBody>
          </p:sp>
          <p:cxnSp>
            <p:nvCxnSpPr>
              <p:cNvPr id="15" name="Straight Connector 14"/>
              <p:cNvCxnSpPr>
                <a:stCxn id="16" idx="5"/>
                <a:endCxn id="17" idx="1"/>
              </p:cNvCxnSpPr>
              <p:nvPr/>
            </p:nvCxnSpPr>
            <p:spPr>
              <a:xfrm>
                <a:off x="5917242" y="892629"/>
                <a:ext cx="2184670" cy="1514528"/>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16" name="Flowchart: Connector 15"/>
              <p:cNvSpPr/>
              <p:nvPr/>
            </p:nvSpPr>
            <p:spPr>
              <a:xfrm>
                <a:off x="5192502" y="186472"/>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50</a:t>
                </a:r>
              </a:p>
            </p:txBody>
          </p:sp>
          <p:sp>
            <p:nvSpPr>
              <p:cNvPr id="17" name="Flowchart: Connector 16"/>
              <p:cNvSpPr/>
              <p:nvPr/>
            </p:nvSpPr>
            <p:spPr>
              <a:xfrm>
                <a:off x="7977566" y="228600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60</a:t>
                </a:r>
              </a:p>
            </p:txBody>
          </p:sp>
          <p:cxnSp>
            <p:nvCxnSpPr>
              <p:cNvPr id="18" name="Straight Arrow Connector 17"/>
              <p:cNvCxnSpPr/>
              <p:nvPr/>
            </p:nvCxnSpPr>
            <p:spPr>
              <a:xfrm flipH="1">
                <a:off x="3349060" y="1013786"/>
                <a:ext cx="1118702" cy="695245"/>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892629" y="4749035"/>
                <a:ext cx="564929" cy="99957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1650540" y="4749035"/>
                <a:ext cx="494900" cy="99957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3972862" y="4749035"/>
                <a:ext cx="494900" cy="99957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a:off x="3164284" y="4760417"/>
                <a:ext cx="564929" cy="99957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4144130" y="1167130"/>
                <a:ext cx="1364053" cy="256712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flipV="1">
                <a:off x="6858864" y="1227709"/>
                <a:ext cx="1046067" cy="753491"/>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6461115" y="1649893"/>
                <a:ext cx="791711" cy="636107"/>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7695101" y="3190121"/>
                <a:ext cx="564929" cy="99957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8579202" y="3195738"/>
                <a:ext cx="494900" cy="99957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3576815" y="860432"/>
                <a:ext cx="534236" cy="492443"/>
              </a:xfrm>
              <a:prstGeom prst="rect">
                <a:avLst/>
              </a:prstGeom>
              <a:noFill/>
            </p:spPr>
            <p:txBody>
              <a:bodyPr wrap="square" rtlCol="0">
                <a:spAutoFit/>
              </a:bodyPr>
              <a:lstStyle/>
              <a:p>
                <a:r>
                  <a:rPr lang="en-US" b="1" dirty="0">
                    <a:cs typeface="Segoe UI" panose="020B0502040204020203" pitchFamily="34" charset="0"/>
                  </a:rPr>
                  <a:t>1</a:t>
                </a:r>
                <a:endParaRPr lang="en-US" sz="2100" b="1" dirty="0">
                  <a:cs typeface="Segoe UI" panose="020B0502040204020203" pitchFamily="34" charset="0"/>
                </a:endParaRPr>
              </a:p>
            </p:txBody>
          </p:sp>
          <p:sp>
            <p:nvSpPr>
              <p:cNvPr id="50" name="TextBox 49"/>
              <p:cNvSpPr txBox="1"/>
              <p:nvPr/>
            </p:nvSpPr>
            <p:spPr>
              <a:xfrm>
                <a:off x="1443334" y="2733116"/>
                <a:ext cx="534236" cy="492443"/>
              </a:xfrm>
              <a:prstGeom prst="rect">
                <a:avLst/>
              </a:prstGeom>
              <a:noFill/>
            </p:spPr>
            <p:txBody>
              <a:bodyPr wrap="square" rtlCol="0">
                <a:spAutoFit/>
              </a:bodyPr>
              <a:lstStyle/>
              <a:p>
                <a:r>
                  <a:rPr lang="en-US" b="1" dirty="0">
                    <a:cs typeface="Segoe UI" panose="020B0502040204020203" pitchFamily="34" charset="0"/>
                  </a:rPr>
                  <a:t>2</a:t>
                </a:r>
                <a:endParaRPr lang="en-US" sz="2100" b="1" dirty="0">
                  <a:cs typeface="Segoe UI" panose="020B0502040204020203" pitchFamily="34" charset="0"/>
                </a:endParaRPr>
              </a:p>
            </p:txBody>
          </p:sp>
          <p:sp>
            <p:nvSpPr>
              <p:cNvPr id="51" name="TextBox 50"/>
              <p:cNvSpPr txBox="1"/>
              <p:nvPr/>
            </p:nvSpPr>
            <p:spPr>
              <a:xfrm>
                <a:off x="786627" y="4779314"/>
                <a:ext cx="534236" cy="492443"/>
              </a:xfrm>
              <a:prstGeom prst="rect">
                <a:avLst/>
              </a:prstGeom>
              <a:noFill/>
            </p:spPr>
            <p:txBody>
              <a:bodyPr wrap="square" rtlCol="0">
                <a:spAutoFit/>
              </a:bodyPr>
              <a:lstStyle/>
              <a:p>
                <a:r>
                  <a:rPr lang="en-US" b="1" dirty="0">
                    <a:cs typeface="Segoe UI" panose="020B0502040204020203" pitchFamily="34" charset="0"/>
                  </a:rPr>
                  <a:t>3</a:t>
                </a:r>
                <a:endParaRPr lang="en-US" sz="2100" b="1" dirty="0">
                  <a:cs typeface="Segoe UI" panose="020B0502040204020203" pitchFamily="34" charset="0"/>
                </a:endParaRPr>
              </a:p>
            </p:txBody>
          </p:sp>
          <p:sp>
            <p:nvSpPr>
              <p:cNvPr id="52" name="TextBox 51"/>
              <p:cNvSpPr txBox="1"/>
              <p:nvPr/>
            </p:nvSpPr>
            <p:spPr>
              <a:xfrm>
                <a:off x="1942165" y="4710092"/>
                <a:ext cx="588998" cy="492443"/>
              </a:xfrm>
              <a:prstGeom prst="rect">
                <a:avLst/>
              </a:prstGeom>
              <a:noFill/>
            </p:spPr>
            <p:txBody>
              <a:bodyPr wrap="square" rtlCol="0">
                <a:spAutoFit/>
              </a:bodyPr>
              <a:lstStyle/>
              <a:p>
                <a:r>
                  <a:rPr lang="en-US" b="1" dirty="0">
                    <a:cs typeface="Segoe UI" panose="020B0502040204020203" pitchFamily="34" charset="0"/>
                  </a:rPr>
                  <a:t>5</a:t>
                </a:r>
                <a:endParaRPr lang="en-US" sz="2100" b="1" dirty="0">
                  <a:cs typeface="Segoe UI" panose="020B0502040204020203" pitchFamily="34" charset="0"/>
                </a:endParaRPr>
              </a:p>
            </p:txBody>
          </p:sp>
          <p:sp>
            <p:nvSpPr>
              <p:cNvPr id="53" name="TextBox 52"/>
              <p:cNvSpPr txBox="1"/>
              <p:nvPr/>
            </p:nvSpPr>
            <p:spPr>
              <a:xfrm>
                <a:off x="2990665" y="4779314"/>
                <a:ext cx="534236" cy="492443"/>
              </a:xfrm>
              <a:prstGeom prst="rect">
                <a:avLst/>
              </a:prstGeom>
              <a:noFill/>
            </p:spPr>
            <p:txBody>
              <a:bodyPr wrap="square" rtlCol="0">
                <a:spAutoFit/>
              </a:bodyPr>
              <a:lstStyle/>
              <a:p>
                <a:r>
                  <a:rPr lang="en-US" b="1" dirty="0">
                    <a:cs typeface="Segoe UI" panose="020B0502040204020203" pitchFamily="34" charset="0"/>
                  </a:rPr>
                  <a:t>9</a:t>
                </a:r>
                <a:endParaRPr lang="en-US" sz="2100" b="1" dirty="0">
                  <a:cs typeface="Segoe UI" panose="020B0502040204020203" pitchFamily="34" charset="0"/>
                </a:endParaRPr>
              </a:p>
            </p:txBody>
          </p:sp>
          <p:sp>
            <p:nvSpPr>
              <p:cNvPr id="54" name="TextBox 53"/>
              <p:cNvSpPr txBox="1"/>
              <p:nvPr/>
            </p:nvSpPr>
            <p:spPr>
              <a:xfrm>
                <a:off x="4444292" y="4779313"/>
                <a:ext cx="1063890" cy="492443"/>
              </a:xfrm>
              <a:prstGeom prst="rect">
                <a:avLst/>
              </a:prstGeom>
              <a:noFill/>
            </p:spPr>
            <p:txBody>
              <a:bodyPr wrap="square" rtlCol="0">
                <a:spAutoFit/>
              </a:bodyPr>
              <a:lstStyle/>
              <a:p>
                <a:r>
                  <a:rPr lang="en-US" b="1" dirty="0">
                    <a:cs typeface="Segoe UI" panose="020B0502040204020203" pitchFamily="34" charset="0"/>
                  </a:rPr>
                  <a:t>11</a:t>
                </a:r>
                <a:endParaRPr lang="en-US" sz="2100" b="1" dirty="0">
                  <a:cs typeface="Segoe UI" panose="020B0502040204020203" pitchFamily="34" charset="0"/>
                </a:endParaRPr>
              </a:p>
            </p:txBody>
          </p:sp>
          <p:sp>
            <p:nvSpPr>
              <p:cNvPr id="55" name="TextBox 54"/>
              <p:cNvSpPr txBox="1"/>
              <p:nvPr/>
            </p:nvSpPr>
            <p:spPr>
              <a:xfrm>
                <a:off x="4978527" y="2349887"/>
                <a:ext cx="892615" cy="492443"/>
              </a:xfrm>
              <a:prstGeom prst="rect">
                <a:avLst/>
              </a:prstGeom>
              <a:noFill/>
            </p:spPr>
            <p:txBody>
              <a:bodyPr wrap="square" rtlCol="0">
                <a:spAutoFit/>
              </a:bodyPr>
              <a:lstStyle/>
              <a:p>
                <a:r>
                  <a:rPr lang="en-US" b="1" dirty="0">
                    <a:cs typeface="Segoe UI" panose="020B0502040204020203" pitchFamily="34" charset="0"/>
                  </a:rPr>
                  <a:t>12</a:t>
                </a:r>
                <a:endParaRPr lang="en-US" sz="2100" b="1" dirty="0">
                  <a:cs typeface="Segoe UI" panose="020B0502040204020203" pitchFamily="34" charset="0"/>
                </a:endParaRPr>
              </a:p>
            </p:txBody>
          </p:sp>
          <p:sp>
            <p:nvSpPr>
              <p:cNvPr id="56" name="TextBox 55"/>
              <p:cNvSpPr txBox="1"/>
              <p:nvPr/>
            </p:nvSpPr>
            <p:spPr>
              <a:xfrm>
                <a:off x="7444792" y="1041371"/>
                <a:ext cx="1134409" cy="492443"/>
              </a:xfrm>
              <a:prstGeom prst="rect">
                <a:avLst/>
              </a:prstGeom>
              <a:noFill/>
            </p:spPr>
            <p:txBody>
              <a:bodyPr wrap="square" rtlCol="0">
                <a:spAutoFit/>
              </a:bodyPr>
              <a:lstStyle/>
              <a:p>
                <a:r>
                  <a:rPr lang="en-US" b="1" dirty="0">
                    <a:cs typeface="Segoe UI" panose="020B0502040204020203" pitchFamily="34" charset="0"/>
                  </a:rPr>
                  <a:t>18</a:t>
                </a:r>
                <a:endParaRPr lang="en-US" sz="2100" b="1" dirty="0">
                  <a:cs typeface="Segoe UI" panose="020B0502040204020203" pitchFamily="34" charset="0"/>
                </a:endParaRPr>
              </a:p>
            </p:txBody>
          </p:sp>
          <p:sp>
            <p:nvSpPr>
              <p:cNvPr id="57" name="TextBox 56"/>
              <p:cNvSpPr txBox="1"/>
              <p:nvPr/>
            </p:nvSpPr>
            <p:spPr>
              <a:xfrm>
                <a:off x="6312057" y="1936705"/>
                <a:ext cx="940769" cy="492443"/>
              </a:xfrm>
              <a:prstGeom prst="rect">
                <a:avLst/>
              </a:prstGeom>
              <a:noFill/>
            </p:spPr>
            <p:txBody>
              <a:bodyPr wrap="square" rtlCol="0">
                <a:spAutoFit/>
              </a:bodyPr>
              <a:lstStyle/>
              <a:p>
                <a:r>
                  <a:rPr lang="en-US" b="1" dirty="0">
                    <a:cs typeface="Segoe UI" panose="020B0502040204020203" pitchFamily="34" charset="0"/>
                  </a:rPr>
                  <a:t>14</a:t>
                </a:r>
                <a:endParaRPr lang="en-US" sz="2100" b="1" dirty="0">
                  <a:cs typeface="Segoe UI" panose="020B0502040204020203" pitchFamily="34" charset="0"/>
                </a:endParaRPr>
              </a:p>
            </p:txBody>
          </p:sp>
          <p:sp>
            <p:nvSpPr>
              <p:cNvPr id="58" name="TextBox 57"/>
              <p:cNvSpPr txBox="1"/>
              <p:nvPr/>
            </p:nvSpPr>
            <p:spPr>
              <a:xfrm>
                <a:off x="6858864" y="3366056"/>
                <a:ext cx="952573" cy="492443"/>
              </a:xfrm>
              <a:prstGeom prst="rect">
                <a:avLst/>
              </a:prstGeom>
              <a:noFill/>
            </p:spPr>
            <p:txBody>
              <a:bodyPr wrap="square" rtlCol="0">
                <a:spAutoFit/>
              </a:bodyPr>
              <a:lstStyle/>
              <a:p>
                <a:r>
                  <a:rPr lang="en-US" b="1" dirty="0">
                    <a:cs typeface="Segoe UI" panose="020B0502040204020203" pitchFamily="34" charset="0"/>
                  </a:rPr>
                  <a:t>15</a:t>
                </a:r>
                <a:endParaRPr lang="en-US" sz="2100" b="1" dirty="0">
                  <a:cs typeface="Segoe UI" panose="020B0502040204020203" pitchFamily="34" charset="0"/>
                </a:endParaRPr>
              </a:p>
            </p:txBody>
          </p:sp>
          <p:sp>
            <p:nvSpPr>
              <p:cNvPr id="59" name="TextBox 58"/>
              <p:cNvSpPr txBox="1"/>
              <p:nvPr/>
            </p:nvSpPr>
            <p:spPr>
              <a:xfrm>
                <a:off x="9014080" y="3375517"/>
                <a:ext cx="984273" cy="492443"/>
              </a:xfrm>
              <a:prstGeom prst="rect">
                <a:avLst/>
              </a:prstGeom>
              <a:noFill/>
            </p:spPr>
            <p:txBody>
              <a:bodyPr wrap="square" rtlCol="0">
                <a:spAutoFit/>
              </a:bodyPr>
              <a:lstStyle/>
              <a:p>
                <a:r>
                  <a:rPr lang="en-US" b="1" dirty="0">
                    <a:cs typeface="Segoe UI" panose="020B0502040204020203" pitchFamily="34" charset="0"/>
                  </a:rPr>
                  <a:t>17</a:t>
                </a:r>
                <a:endParaRPr lang="en-US" sz="2100" b="1" dirty="0">
                  <a:cs typeface="Segoe UI" panose="020B0502040204020203" pitchFamily="34" charset="0"/>
                </a:endParaRPr>
              </a:p>
            </p:txBody>
          </p:sp>
          <p:sp>
            <p:nvSpPr>
              <p:cNvPr id="60" name="TextBox 59"/>
              <p:cNvSpPr txBox="1"/>
              <p:nvPr/>
            </p:nvSpPr>
            <p:spPr>
              <a:xfrm>
                <a:off x="8692268" y="1972743"/>
                <a:ext cx="1958341" cy="492443"/>
              </a:xfrm>
              <a:prstGeom prst="rect">
                <a:avLst/>
              </a:prstGeom>
              <a:noFill/>
            </p:spPr>
            <p:txBody>
              <a:bodyPr wrap="square" rtlCol="0">
                <a:spAutoFit/>
              </a:bodyPr>
              <a:lstStyle/>
              <a:p>
                <a:r>
                  <a:rPr lang="en-US" b="1" dirty="0">
                    <a:cs typeface="Segoe UI" panose="020B0502040204020203" pitchFamily="34" charset="0"/>
                  </a:rPr>
                  <a:t>16. Visit 60</a:t>
                </a:r>
                <a:endParaRPr lang="en-US" sz="2100" b="1" dirty="0">
                  <a:cs typeface="Segoe UI" panose="020B0502040204020203" pitchFamily="34" charset="0"/>
                </a:endParaRPr>
              </a:p>
            </p:txBody>
          </p:sp>
          <p:sp>
            <p:nvSpPr>
              <p:cNvPr id="61" name="TextBox 60"/>
              <p:cNvSpPr txBox="1"/>
              <p:nvPr/>
            </p:nvSpPr>
            <p:spPr>
              <a:xfrm>
                <a:off x="6454089" y="338872"/>
                <a:ext cx="1958341" cy="492443"/>
              </a:xfrm>
              <a:prstGeom prst="rect">
                <a:avLst/>
              </a:prstGeom>
              <a:noFill/>
            </p:spPr>
            <p:txBody>
              <a:bodyPr wrap="square" rtlCol="0">
                <a:spAutoFit/>
              </a:bodyPr>
              <a:lstStyle/>
              <a:p>
                <a:r>
                  <a:rPr lang="en-US" b="1" dirty="0">
                    <a:cs typeface="Segoe UI" panose="020B0502040204020203" pitchFamily="34" charset="0"/>
                  </a:rPr>
                  <a:t>13. Visit 50</a:t>
                </a:r>
                <a:endParaRPr lang="en-US" sz="2100" b="1" dirty="0">
                  <a:cs typeface="Segoe UI" panose="020B0502040204020203" pitchFamily="34" charset="0"/>
                </a:endParaRPr>
              </a:p>
            </p:txBody>
          </p:sp>
          <p:sp>
            <p:nvSpPr>
              <p:cNvPr id="62" name="TextBox 61"/>
              <p:cNvSpPr txBox="1"/>
              <p:nvPr/>
            </p:nvSpPr>
            <p:spPr>
              <a:xfrm>
                <a:off x="4192713" y="4012518"/>
                <a:ext cx="1958341" cy="492443"/>
              </a:xfrm>
              <a:prstGeom prst="rect">
                <a:avLst/>
              </a:prstGeom>
              <a:noFill/>
            </p:spPr>
            <p:txBody>
              <a:bodyPr wrap="square" rtlCol="0">
                <a:spAutoFit/>
              </a:bodyPr>
              <a:lstStyle/>
              <a:p>
                <a:r>
                  <a:rPr lang="en-US" b="1" dirty="0">
                    <a:cs typeface="Segoe UI" panose="020B0502040204020203" pitchFamily="34" charset="0"/>
                  </a:rPr>
                  <a:t>10. Visit 40</a:t>
                </a:r>
                <a:endParaRPr lang="en-US" sz="2100" b="1" dirty="0">
                  <a:cs typeface="Segoe UI" panose="020B0502040204020203" pitchFamily="34" charset="0"/>
                </a:endParaRPr>
              </a:p>
            </p:txBody>
          </p:sp>
          <p:sp>
            <p:nvSpPr>
              <p:cNvPr id="63" name="TextBox 62"/>
              <p:cNvSpPr txBox="1"/>
              <p:nvPr/>
            </p:nvSpPr>
            <p:spPr>
              <a:xfrm>
                <a:off x="507334" y="2126597"/>
                <a:ext cx="1958341" cy="492443"/>
              </a:xfrm>
              <a:prstGeom prst="rect">
                <a:avLst/>
              </a:prstGeom>
              <a:noFill/>
            </p:spPr>
            <p:txBody>
              <a:bodyPr wrap="square" rtlCol="0">
                <a:spAutoFit/>
              </a:bodyPr>
              <a:lstStyle/>
              <a:p>
                <a:r>
                  <a:rPr lang="en-US" b="1" dirty="0">
                    <a:cs typeface="Segoe UI" panose="020B0502040204020203" pitchFamily="34" charset="0"/>
                  </a:rPr>
                  <a:t>7. Visit 30</a:t>
                </a:r>
                <a:endParaRPr lang="en-US" sz="2100" b="1" dirty="0">
                  <a:cs typeface="Segoe UI" panose="020B0502040204020203" pitchFamily="34" charset="0"/>
                </a:endParaRPr>
              </a:p>
            </p:txBody>
          </p:sp>
          <p:sp>
            <p:nvSpPr>
              <p:cNvPr id="64" name="TextBox 63"/>
              <p:cNvSpPr txBox="1"/>
              <p:nvPr/>
            </p:nvSpPr>
            <p:spPr>
              <a:xfrm>
                <a:off x="616643" y="5793901"/>
                <a:ext cx="1958341" cy="492443"/>
              </a:xfrm>
              <a:prstGeom prst="rect">
                <a:avLst/>
              </a:prstGeom>
              <a:noFill/>
            </p:spPr>
            <p:txBody>
              <a:bodyPr wrap="square" rtlCol="0">
                <a:spAutoFit/>
              </a:bodyPr>
              <a:lstStyle/>
              <a:p>
                <a:r>
                  <a:rPr lang="en-US" b="1" dirty="0">
                    <a:cs typeface="Segoe UI" panose="020B0502040204020203" pitchFamily="34" charset="0"/>
                  </a:rPr>
                  <a:t>4. Visit 20</a:t>
                </a:r>
                <a:endParaRPr lang="en-US" sz="2100" b="1" dirty="0">
                  <a:cs typeface="Segoe UI" panose="020B0502040204020203" pitchFamily="34" charset="0"/>
                </a:endParaRPr>
              </a:p>
            </p:txBody>
          </p:sp>
        </p:grpSp>
      </p:grpSp>
      <p:sp>
        <p:nvSpPr>
          <p:cNvPr id="40" name="Title 1"/>
          <p:cNvSpPr>
            <a:spLocks noGrp="1"/>
          </p:cNvSpPr>
          <p:nvPr>
            <p:ph type="title"/>
          </p:nvPr>
        </p:nvSpPr>
        <p:spPr/>
        <p:txBody>
          <a:bodyPr/>
          <a:lstStyle/>
          <a:p>
            <a:r>
              <a:rPr lang="en-US" dirty="0" err="1"/>
              <a:t>Inorder</a:t>
            </a:r>
            <a:r>
              <a:rPr lang="en-US" dirty="0"/>
              <a:t> traversing </a:t>
            </a:r>
            <a:r>
              <a:rPr lang="en-US" dirty="0" err="1"/>
              <a:t>cont</a:t>
            </a:r>
            <a:r>
              <a:rPr lang="en-US" dirty="0"/>
              <a:t>…</a:t>
            </a:r>
          </a:p>
        </p:txBody>
      </p:sp>
      <p:sp>
        <p:nvSpPr>
          <p:cNvPr id="2" name="Content Placeholder 1"/>
          <p:cNvSpPr>
            <a:spLocks noGrp="1"/>
          </p:cNvSpPr>
          <p:nvPr>
            <p:ph idx="1"/>
          </p:nvPr>
        </p:nvSpPr>
        <p:spPr/>
        <p:txBody>
          <a:bodyPr/>
          <a:lstStyle/>
          <a:p>
            <a:endParaRPr lang="en-US"/>
          </a:p>
        </p:txBody>
      </p:sp>
      <p:cxnSp>
        <p:nvCxnSpPr>
          <p:cNvPr id="42" name="Straight Arrow Connector 41"/>
          <p:cNvCxnSpPr/>
          <p:nvPr/>
        </p:nvCxnSpPr>
        <p:spPr>
          <a:xfrm flipV="1">
            <a:off x="3429000" y="3861596"/>
            <a:ext cx="518854" cy="481805"/>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714704" y="4101738"/>
            <a:ext cx="395742" cy="382395"/>
          </a:xfrm>
          <a:prstGeom prst="rect">
            <a:avLst/>
          </a:prstGeom>
          <a:noFill/>
        </p:spPr>
        <p:txBody>
          <a:bodyPr wrap="square" rtlCol="0">
            <a:spAutoFit/>
          </a:bodyPr>
          <a:lstStyle/>
          <a:p>
            <a:r>
              <a:rPr lang="en-US" b="1" dirty="0">
                <a:cs typeface="Segoe UI" panose="020B0502040204020203" pitchFamily="34" charset="0"/>
              </a:rPr>
              <a:t>6</a:t>
            </a:r>
            <a:endParaRPr lang="en-US" sz="2100" b="1" dirty="0">
              <a:cs typeface="Segoe UI" panose="020B0502040204020203" pitchFamily="34" charset="0"/>
            </a:endParaRPr>
          </a:p>
        </p:txBody>
      </p:sp>
      <p:cxnSp>
        <p:nvCxnSpPr>
          <p:cNvPr id="45" name="Straight Arrow Connector 44"/>
          <p:cNvCxnSpPr/>
          <p:nvPr/>
        </p:nvCxnSpPr>
        <p:spPr>
          <a:xfrm>
            <a:off x="4137972" y="3810000"/>
            <a:ext cx="510229" cy="627172"/>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4176258" y="4038600"/>
            <a:ext cx="395742" cy="369332"/>
          </a:xfrm>
          <a:prstGeom prst="rect">
            <a:avLst/>
          </a:prstGeom>
          <a:noFill/>
        </p:spPr>
        <p:txBody>
          <a:bodyPr wrap="square" rtlCol="0">
            <a:spAutoFit/>
          </a:bodyPr>
          <a:lstStyle/>
          <a:p>
            <a:r>
              <a:rPr lang="en-US" b="1" dirty="0">
                <a:cs typeface="Segoe UI" panose="020B0502040204020203" pitchFamily="34" charset="0"/>
              </a:rPr>
              <a:t>8</a:t>
            </a:r>
            <a:endParaRPr lang="en-US" sz="2100" b="1" dirty="0">
              <a:cs typeface="Segoe UI" panose="020B0502040204020203" pitchFamily="34" charset="0"/>
            </a:endParaRPr>
          </a:p>
        </p:txBody>
      </p:sp>
    </p:spTree>
    <p:extLst>
      <p:ext uri="{BB962C8B-B14F-4D97-AF65-F5344CB8AC3E}">
        <p14:creationId xmlns:p14="http://schemas.microsoft.com/office/powerpoint/2010/main" val="42640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traversing</a:t>
            </a:r>
          </a:p>
        </p:txBody>
      </p:sp>
      <p:sp>
        <p:nvSpPr>
          <p:cNvPr id="3" name="Content Placeholder 2"/>
          <p:cNvSpPr>
            <a:spLocks noGrp="1"/>
          </p:cNvSpPr>
          <p:nvPr>
            <p:ph idx="1"/>
          </p:nvPr>
        </p:nvSpPr>
        <p:spPr/>
        <p:txBody>
          <a:bodyPr/>
          <a:lstStyle/>
          <a:p>
            <a:r>
              <a:rPr lang="en-US" dirty="0"/>
              <a:t>Visit the node</a:t>
            </a:r>
          </a:p>
          <a:p>
            <a:r>
              <a:rPr lang="en-US" dirty="0"/>
              <a:t>Call itself to traverse the node’s left subtree</a:t>
            </a:r>
          </a:p>
          <a:p>
            <a:r>
              <a:rPr lang="en-US" dirty="0"/>
              <a:t>Call itself to traverse the node’s right subtree</a:t>
            </a:r>
          </a:p>
        </p:txBody>
      </p:sp>
      <p:sp>
        <p:nvSpPr>
          <p:cNvPr id="4" name="Slide Number Placeholder 3"/>
          <p:cNvSpPr>
            <a:spLocks noGrp="1"/>
          </p:cNvSpPr>
          <p:nvPr>
            <p:ph type="sldNum" sz="quarter" idx="12"/>
          </p:nvPr>
        </p:nvSpPr>
        <p:spPr/>
        <p:txBody>
          <a:bodyPr/>
          <a:lstStyle/>
          <a:p>
            <a:fld id="{51A71D3D-F011-47C0-9290-685F7D9F6412}" type="slidenum">
              <a:rPr lang="en-US" smtClean="0"/>
              <a:t>19</a:t>
            </a:fld>
            <a:endParaRPr lang="en-US"/>
          </a:p>
        </p:txBody>
      </p:sp>
    </p:spTree>
    <p:extLst>
      <p:ext uri="{BB962C8B-B14F-4D97-AF65-F5344CB8AC3E}">
        <p14:creationId xmlns:p14="http://schemas.microsoft.com/office/powerpoint/2010/main" val="376872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tree?</a:t>
            </a:r>
          </a:p>
        </p:txBody>
      </p:sp>
      <p:sp>
        <p:nvSpPr>
          <p:cNvPr id="3" name="Content Placeholder 2"/>
          <p:cNvSpPr>
            <a:spLocks noGrp="1"/>
          </p:cNvSpPr>
          <p:nvPr>
            <p:ph idx="1"/>
          </p:nvPr>
        </p:nvSpPr>
        <p:spPr>
          <a:xfrm>
            <a:off x="838200" y="1825625"/>
            <a:ext cx="4931759" cy="3344440"/>
          </a:xfrm>
        </p:spPr>
        <p:txBody>
          <a:bodyPr>
            <a:noAutofit/>
          </a:bodyPr>
          <a:lstStyle/>
          <a:p>
            <a:pPr marL="0" indent="0">
              <a:lnSpc>
                <a:spcPct val="100000"/>
              </a:lnSpc>
              <a:spcBef>
                <a:spcPts val="400"/>
              </a:spcBef>
              <a:buNone/>
            </a:pPr>
            <a:r>
              <a:rPr lang="en-US" sz="2000" dirty="0"/>
              <a:t>A tree consist of nodes connected by edges.</a:t>
            </a:r>
          </a:p>
          <a:p>
            <a:pPr marL="0" indent="0">
              <a:lnSpc>
                <a:spcPct val="100000"/>
              </a:lnSpc>
              <a:spcBef>
                <a:spcPts val="400"/>
              </a:spcBef>
              <a:buNone/>
            </a:pPr>
            <a:endParaRPr lang="en-US" sz="2000" dirty="0"/>
          </a:p>
          <a:p>
            <a:pPr marL="0" indent="0">
              <a:lnSpc>
                <a:spcPct val="100000"/>
              </a:lnSpc>
              <a:spcBef>
                <a:spcPts val="400"/>
              </a:spcBef>
              <a:buNone/>
            </a:pPr>
            <a:r>
              <a:rPr lang="en-US" sz="2000" dirty="0"/>
              <a:t>In a picture of a tree the nodes are represented as circles and the edges as lines connecting the circles.</a:t>
            </a:r>
          </a:p>
          <a:p>
            <a:pPr marL="0" indent="0">
              <a:lnSpc>
                <a:spcPct val="100000"/>
              </a:lnSpc>
              <a:spcBef>
                <a:spcPts val="400"/>
              </a:spcBef>
              <a:buNone/>
            </a:pPr>
            <a:endParaRPr lang="en-US" sz="2000" dirty="0"/>
          </a:p>
          <a:p>
            <a:pPr marL="0" indent="0">
              <a:lnSpc>
                <a:spcPct val="100000"/>
              </a:lnSpc>
              <a:spcBef>
                <a:spcPts val="400"/>
              </a:spcBef>
              <a:buNone/>
            </a:pPr>
            <a:r>
              <a:rPr lang="en-US" sz="2000" dirty="0"/>
              <a:t>In a tree, the nodes represent the data items and the edges represent the way the nodes are related. </a:t>
            </a:r>
          </a:p>
          <a:p>
            <a:pPr marL="0" indent="0">
              <a:lnSpc>
                <a:spcPct val="100000"/>
              </a:lnSpc>
              <a:spcBef>
                <a:spcPts val="400"/>
              </a:spcBef>
              <a:buNone/>
            </a:pPr>
            <a:endParaRPr lang="en-US" sz="2000" dirty="0"/>
          </a:p>
          <a:p>
            <a:pPr marL="0" indent="0">
              <a:lnSpc>
                <a:spcPct val="100000"/>
              </a:lnSpc>
              <a:spcBef>
                <a:spcPts val="400"/>
              </a:spcBef>
              <a:buNone/>
            </a:pPr>
            <a:r>
              <a:rPr lang="en-US" sz="2000" dirty="0"/>
              <a:t>A tree with nodes which has maximum of two children is called a </a:t>
            </a:r>
            <a:r>
              <a:rPr lang="en-US" sz="2000" b="1" dirty="0"/>
              <a:t>binary tree</a:t>
            </a:r>
            <a:r>
              <a:rPr lang="en-US" sz="2000" dirty="0"/>
              <a:t>.</a:t>
            </a:r>
          </a:p>
          <a:p>
            <a:pPr marL="0" indent="0">
              <a:lnSpc>
                <a:spcPct val="100000"/>
              </a:lnSpc>
              <a:spcBef>
                <a:spcPts val="400"/>
              </a:spcBef>
              <a:buNone/>
            </a:pPr>
            <a:endParaRPr lang="en-US" sz="1800" dirty="0"/>
          </a:p>
        </p:txBody>
      </p:sp>
      <p:sp>
        <p:nvSpPr>
          <p:cNvPr id="4" name="Slide Number Placeholder 3"/>
          <p:cNvSpPr>
            <a:spLocks noGrp="1"/>
          </p:cNvSpPr>
          <p:nvPr>
            <p:ph type="sldNum" sz="quarter" idx="12"/>
          </p:nvPr>
        </p:nvSpPr>
        <p:spPr/>
        <p:txBody>
          <a:bodyPr/>
          <a:lstStyle/>
          <a:p>
            <a:fld id="{51A71D3D-F011-47C0-9290-685F7D9F6412}" type="slidenum">
              <a:rPr lang="en-US" smtClean="0"/>
              <a:t>2</a:t>
            </a:fld>
            <a:endParaRPr lang="en-US"/>
          </a:p>
        </p:txBody>
      </p:sp>
      <p:grpSp>
        <p:nvGrpSpPr>
          <p:cNvPr id="6" name="Group 5"/>
          <p:cNvGrpSpPr/>
          <p:nvPr/>
        </p:nvGrpSpPr>
        <p:grpSpPr>
          <a:xfrm>
            <a:off x="6934200" y="2514600"/>
            <a:ext cx="4549403" cy="2497211"/>
            <a:chOff x="478987" y="870858"/>
            <a:chExt cx="11378084" cy="4973356"/>
          </a:xfrm>
        </p:grpSpPr>
        <p:sp>
          <p:nvSpPr>
            <p:cNvPr id="7" name="TextBox 6"/>
            <p:cNvSpPr txBox="1"/>
            <p:nvPr/>
          </p:nvSpPr>
          <p:spPr>
            <a:xfrm>
              <a:off x="8497480" y="870858"/>
              <a:ext cx="2415579" cy="551661"/>
            </a:xfrm>
            <a:prstGeom prst="rect">
              <a:avLst/>
            </a:prstGeom>
            <a:noFill/>
          </p:spPr>
          <p:txBody>
            <a:bodyPr wrap="square" rtlCol="0">
              <a:spAutoFit/>
            </a:bodyPr>
            <a:lstStyle/>
            <a:p>
              <a:r>
                <a:rPr lang="en-US" sz="1200" b="1" dirty="0">
                  <a:latin typeface="Segoe UI" panose="020B0502040204020203" pitchFamily="34" charset="0"/>
                  <a:cs typeface="Segoe UI" panose="020B0502040204020203" pitchFamily="34" charset="0"/>
                </a:rPr>
                <a:t>Nodes</a:t>
              </a:r>
            </a:p>
          </p:txBody>
        </p:sp>
        <p:grpSp>
          <p:nvGrpSpPr>
            <p:cNvPr id="8" name="Group 7"/>
            <p:cNvGrpSpPr/>
            <p:nvPr/>
          </p:nvGrpSpPr>
          <p:grpSpPr>
            <a:xfrm>
              <a:off x="478987" y="1306286"/>
              <a:ext cx="11378084" cy="4537928"/>
              <a:chOff x="478987" y="1306286"/>
              <a:chExt cx="11378084" cy="4537928"/>
            </a:xfrm>
          </p:grpSpPr>
          <p:sp>
            <p:nvSpPr>
              <p:cNvPr id="10" name="Flowchart: Connector 9"/>
              <p:cNvSpPr/>
              <p:nvPr/>
            </p:nvSpPr>
            <p:spPr>
              <a:xfrm>
                <a:off x="8974448" y="3265715"/>
                <a:ext cx="849086" cy="827314"/>
              </a:xfrm>
              <a:prstGeom prst="flowChartConnector">
                <a:avLst/>
              </a:prstGeom>
              <a:gradFill flip="none" rotWithShape="1">
                <a:gsLst>
                  <a:gs pos="0">
                    <a:srgbClr val="002060"/>
                  </a:gs>
                  <a:gs pos="7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p:cNvCxnSpPr>
                <a:stCxn id="14" idx="6"/>
                <a:endCxn id="10" idx="1"/>
              </p:cNvCxnSpPr>
              <p:nvPr/>
            </p:nvCxnSpPr>
            <p:spPr>
              <a:xfrm>
                <a:off x="5377559" y="1719943"/>
                <a:ext cx="3721235" cy="1666929"/>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8987" y="1306286"/>
                <a:ext cx="11378084" cy="4537928"/>
                <a:chOff x="478987" y="1306286"/>
                <a:chExt cx="11378084" cy="4537928"/>
              </a:xfrm>
            </p:grpSpPr>
            <p:sp>
              <p:nvSpPr>
                <p:cNvPr id="13" name="Flowchart: Connector 12"/>
                <p:cNvSpPr/>
                <p:nvPr/>
              </p:nvSpPr>
              <p:spPr>
                <a:xfrm>
                  <a:off x="478987" y="3265715"/>
                  <a:ext cx="849086" cy="827314"/>
                </a:xfrm>
                <a:prstGeom prst="flowChartConnector">
                  <a:avLst/>
                </a:prstGeom>
                <a:gradFill flip="none" rotWithShape="1">
                  <a:gsLst>
                    <a:gs pos="0">
                      <a:srgbClr val="002060"/>
                    </a:gs>
                    <a:gs pos="7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lowchart: Connector 13"/>
                <p:cNvSpPr/>
                <p:nvPr/>
              </p:nvSpPr>
              <p:spPr>
                <a:xfrm>
                  <a:off x="4528473" y="1306286"/>
                  <a:ext cx="849086" cy="827314"/>
                </a:xfrm>
                <a:prstGeom prst="flowChartConnector">
                  <a:avLst/>
                </a:prstGeom>
                <a:gradFill flip="none" rotWithShape="1">
                  <a:gsLst>
                    <a:gs pos="0">
                      <a:srgbClr val="002060"/>
                    </a:gs>
                    <a:gs pos="7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lowchart: Connector 14"/>
                <p:cNvSpPr/>
                <p:nvPr/>
              </p:nvSpPr>
              <p:spPr>
                <a:xfrm>
                  <a:off x="3347374" y="4920343"/>
                  <a:ext cx="849086" cy="827314"/>
                </a:xfrm>
                <a:prstGeom prst="flowChartConnector">
                  <a:avLst/>
                </a:prstGeom>
                <a:gradFill flip="none" rotWithShape="1">
                  <a:gsLst>
                    <a:gs pos="0">
                      <a:srgbClr val="002060"/>
                    </a:gs>
                    <a:gs pos="7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Flowchart: Connector 15"/>
                <p:cNvSpPr/>
                <p:nvPr/>
              </p:nvSpPr>
              <p:spPr>
                <a:xfrm>
                  <a:off x="4528473" y="3265715"/>
                  <a:ext cx="849086" cy="827314"/>
                </a:xfrm>
                <a:prstGeom prst="flowChartConnector">
                  <a:avLst/>
                </a:prstGeom>
                <a:gradFill flip="none" rotWithShape="1">
                  <a:gsLst>
                    <a:gs pos="0">
                      <a:srgbClr val="002060"/>
                    </a:gs>
                    <a:gs pos="7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lowchart: Connector 16"/>
                <p:cNvSpPr/>
                <p:nvPr/>
              </p:nvSpPr>
              <p:spPr>
                <a:xfrm>
                  <a:off x="5617045" y="4920343"/>
                  <a:ext cx="849086" cy="827314"/>
                </a:xfrm>
                <a:prstGeom prst="flowChartConnector">
                  <a:avLst/>
                </a:prstGeom>
                <a:gradFill flip="none" rotWithShape="1">
                  <a:gsLst>
                    <a:gs pos="0">
                      <a:srgbClr val="002060"/>
                    </a:gs>
                    <a:gs pos="7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lowchart: Connector 17"/>
                <p:cNvSpPr/>
                <p:nvPr/>
              </p:nvSpPr>
              <p:spPr>
                <a:xfrm>
                  <a:off x="11007985" y="4886270"/>
                  <a:ext cx="849086" cy="827314"/>
                </a:xfrm>
                <a:prstGeom prst="flowChartConnector">
                  <a:avLst/>
                </a:prstGeom>
                <a:gradFill flip="none" rotWithShape="1">
                  <a:gsLst>
                    <a:gs pos="0">
                      <a:srgbClr val="002060"/>
                    </a:gs>
                    <a:gs pos="7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lowchart: Connector 18"/>
                <p:cNvSpPr/>
                <p:nvPr/>
              </p:nvSpPr>
              <p:spPr>
                <a:xfrm>
                  <a:off x="7052282" y="4876800"/>
                  <a:ext cx="849086" cy="827314"/>
                </a:xfrm>
                <a:prstGeom prst="flowChartConnector">
                  <a:avLst/>
                </a:prstGeom>
                <a:gradFill flip="none" rotWithShape="1">
                  <a:gsLst>
                    <a:gs pos="0">
                      <a:srgbClr val="002060"/>
                    </a:gs>
                    <a:gs pos="7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lowchart: Connector 19"/>
                <p:cNvSpPr/>
                <p:nvPr/>
              </p:nvSpPr>
              <p:spPr>
                <a:xfrm>
                  <a:off x="8969630" y="5016900"/>
                  <a:ext cx="849086" cy="827314"/>
                </a:xfrm>
                <a:prstGeom prst="flowChartConnector">
                  <a:avLst/>
                </a:prstGeom>
                <a:gradFill flip="none" rotWithShape="1">
                  <a:gsLst>
                    <a:gs pos="0">
                      <a:srgbClr val="002060"/>
                    </a:gs>
                    <a:gs pos="7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Connector 20"/>
                <p:cNvCxnSpPr>
                  <a:stCxn id="13" idx="7"/>
                </p:cNvCxnSpPr>
                <p:nvPr/>
              </p:nvCxnSpPr>
              <p:spPr>
                <a:xfrm flipV="1">
                  <a:off x="1203727" y="1860043"/>
                  <a:ext cx="3324746" cy="1526829"/>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a:stCxn id="16" idx="0"/>
                  <a:endCxn id="14" idx="4"/>
                </p:cNvCxnSpPr>
                <p:nvPr/>
              </p:nvCxnSpPr>
              <p:spPr>
                <a:xfrm flipV="1">
                  <a:off x="4953016" y="2133600"/>
                  <a:ext cx="0" cy="1132115"/>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3" name="Straight Connector 22"/>
                <p:cNvCxnSpPr>
                  <a:stCxn id="20" idx="0"/>
                  <a:endCxn id="10" idx="4"/>
                </p:cNvCxnSpPr>
                <p:nvPr/>
              </p:nvCxnSpPr>
              <p:spPr>
                <a:xfrm flipV="1">
                  <a:off x="9394173" y="4093029"/>
                  <a:ext cx="4818" cy="92387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4" name="Straight Connector 23"/>
                <p:cNvCxnSpPr>
                  <a:stCxn id="15" idx="0"/>
                  <a:endCxn id="16" idx="3"/>
                </p:cNvCxnSpPr>
                <p:nvPr/>
              </p:nvCxnSpPr>
              <p:spPr>
                <a:xfrm flipV="1">
                  <a:off x="3771917" y="3971872"/>
                  <a:ext cx="880902" cy="94847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5" name="Straight Connector 24"/>
                <p:cNvCxnSpPr>
                  <a:stCxn id="17" idx="0"/>
                  <a:endCxn id="16" idx="5"/>
                </p:cNvCxnSpPr>
                <p:nvPr/>
              </p:nvCxnSpPr>
              <p:spPr>
                <a:xfrm flipH="1" flipV="1">
                  <a:off x="5253213" y="3971872"/>
                  <a:ext cx="788375" cy="94847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6" name="Straight Connector 25"/>
                <p:cNvCxnSpPr>
                  <a:stCxn id="19" idx="0"/>
                  <a:endCxn id="10" idx="3"/>
                </p:cNvCxnSpPr>
                <p:nvPr/>
              </p:nvCxnSpPr>
              <p:spPr>
                <a:xfrm flipV="1">
                  <a:off x="7476825" y="3971872"/>
                  <a:ext cx="1621969" cy="904928"/>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7" name="Straight Connector 26"/>
                <p:cNvCxnSpPr>
                  <a:stCxn id="18" idx="1"/>
                  <a:endCxn id="10" idx="5"/>
                </p:cNvCxnSpPr>
                <p:nvPr/>
              </p:nvCxnSpPr>
              <p:spPr>
                <a:xfrm flipH="1" flipV="1">
                  <a:off x="9699188" y="3971872"/>
                  <a:ext cx="1433143" cy="1035555"/>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5253213" y="1427443"/>
                  <a:ext cx="4145778" cy="1838272"/>
                  <a:chOff x="5253213" y="1427443"/>
                  <a:chExt cx="4145778" cy="1838272"/>
                </a:xfrm>
              </p:grpSpPr>
              <p:cxnSp>
                <p:nvCxnSpPr>
                  <p:cNvPr id="33" name="Straight Arrow Connector 32"/>
                  <p:cNvCxnSpPr>
                    <a:endCxn id="10" idx="0"/>
                  </p:cNvCxnSpPr>
                  <p:nvPr/>
                </p:nvCxnSpPr>
                <p:spPr>
                  <a:xfrm>
                    <a:off x="9098794" y="1446388"/>
                    <a:ext cx="300197" cy="1819327"/>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14" idx="7"/>
                  </p:cNvCxnSpPr>
                  <p:nvPr/>
                </p:nvCxnSpPr>
                <p:spPr>
                  <a:xfrm flipH="1" flipV="1">
                    <a:off x="5253213" y="1427443"/>
                    <a:ext cx="3845581" cy="9472"/>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grpSp>
              <p:nvGrpSpPr>
                <p:cNvPr id="29" name="Group 28"/>
                <p:cNvGrpSpPr/>
                <p:nvPr/>
              </p:nvGrpSpPr>
              <p:grpSpPr>
                <a:xfrm>
                  <a:off x="1928467" y="2820815"/>
                  <a:ext cx="2988129" cy="1734149"/>
                  <a:chOff x="1928467" y="2820815"/>
                  <a:chExt cx="2988129" cy="1734149"/>
                </a:xfrm>
              </p:grpSpPr>
              <p:cxnSp>
                <p:nvCxnSpPr>
                  <p:cNvPr id="30" name="Straight Arrow Connector 29"/>
                  <p:cNvCxnSpPr/>
                  <p:nvPr/>
                </p:nvCxnSpPr>
                <p:spPr>
                  <a:xfrm flipV="1">
                    <a:off x="1928467" y="2820815"/>
                    <a:ext cx="2988129" cy="159404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1928467" y="2951442"/>
                    <a:ext cx="248693" cy="1463422"/>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940503" y="4446107"/>
                    <a:ext cx="2123441" cy="108857"/>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grpSp>
        </p:grpSp>
        <p:sp>
          <p:nvSpPr>
            <p:cNvPr id="9" name="TextBox 8"/>
            <p:cNvSpPr txBox="1"/>
            <p:nvPr/>
          </p:nvSpPr>
          <p:spPr>
            <a:xfrm>
              <a:off x="1200397" y="4461573"/>
              <a:ext cx="2327816" cy="612958"/>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Edges</a:t>
              </a:r>
            </a:p>
          </p:txBody>
        </p:sp>
      </p:grpSp>
    </p:spTree>
    <p:extLst>
      <p:ext uri="{BB962C8B-B14F-4D97-AF65-F5344CB8AC3E}">
        <p14:creationId xmlns:p14="http://schemas.microsoft.com/office/powerpoint/2010/main" val="1410734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r>
              <a:rPr lang="en-US" dirty="0"/>
              <a:t>Write the output, if the following tree is traverse in preorder.</a:t>
            </a:r>
          </a:p>
          <a:p>
            <a:pPr marL="0" indent="0">
              <a:buNone/>
            </a:pPr>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20</a:t>
            </a:fld>
            <a:endParaRPr lang="en-US"/>
          </a:p>
        </p:txBody>
      </p:sp>
      <p:grpSp>
        <p:nvGrpSpPr>
          <p:cNvPr id="5" name="Group 4"/>
          <p:cNvGrpSpPr/>
          <p:nvPr/>
        </p:nvGrpSpPr>
        <p:grpSpPr>
          <a:xfrm>
            <a:off x="3250066" y="2816308"/>
            <a:ext cx="5741534" cy="3355893"/>
            <a:chOff x="878455" y="1597296"/>
            <a:chExt cx="5741534" cy="3355893"/>
          </a:xfrm>
        </p:grpSpPr>
        <p:cxnSp>
          <p:nvCxnSpPr>
            <p:cNvPr id="6" name="Straight Connector 5"/>
            <p:cNvCxnSpPr>
              <a:stCxn id="10" idx="7"/>
              <a:endCxn id="13" idx="3"/>
            </p:cNvCxnSpPr>
            <p:nvPr/>
          </p:nvCxnSpPr>
          <p:spPr>
            <a:xfrm flipV="1">
              <a:off x="2243000" y="2126914"/>
              <a:ext cx="1744637" cy="113589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7" name="Straight Connector 6"/>
            <p:cNvCxnSpPr>
              <a:stCxn id="9" idx="0"/>
              <a:endCxn id="10" idx="3"/>
            </p:cNvCxnSpPr>
            <p:nvPr/>
          </p:nvCxnSpPr>
          <p:spPr>
            <a:xfrm flipV="1">
              <a:off x="1196862" y="3701560"/>
              <a:ext cx="595842" cy="63114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8" name="Straight Connector 7"/>
            <p:cNvCxnSpPr>
              <a:stCxn id="11" idx="0"/>
              <a:endCxn id="10" idx="5"/>
            </p:cNvCxnSpPr>
            <p:nvPr/>
          </p:nvCxnSpPr>
          <p:spPr>
            <a:xfrm flipH="1" flipV="1">
              <a:off x="2243000" y="3701560"/>
              <a:ext cx="553911" cy="63114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9" name="Flowchart: Connector 8"/>
            <p:cNvSpPr/>
            <p:nvPr/>
          </p:nvSpPr>
          <p:spPr>
            <a:xfrm>
              <a:off x="878455" y="4332703"/>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20</a:t>
              </a:r>
            </a:p>
          </p:txBody>
        </p:sp>
        <p:sp>
          <p:nvSpPr>
            <p:cNvPr id="10" name="Flowchart: Connector 9"/>
            <p:cNvSpPr/>
            <p:nvPr/>
          </p:nvSpPr>
          <p:spPr>
            <a:xfrm>
              <a:off x="1699445" y="3171942"/>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30</a:t>
              </a:r>
            </a:p>
          </p:txBody>
        </p:sp>
        <p:sp>
          <p:nvSpPr>
            <p:cNvPr id="11" name="Flowchart: Connector 10"/>
            <p:cNvSpPr/>
            <p:nvPr/>
          </p:nvSpPr>
          <p:spPr>
            <a:xfrm>
              <a:off x="2478504" y="4332703"/>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40</a:t>
              </a:r>
            </a:p>
          </p:txBody>
        </p:sp>
        <p:cxnSp>
          <p:nvCxnSpPr>
            <p:cNvPr id="12" name="Straight Connector 11"/>
            <p:cNvCxnSpPr>
              <a:stCxn id="13" idx="5"/>
              <a:endCxn id="14" idx="1"/>
            </p:cNvCxnSpPr>
            <p:nvPr/>
          </p:nvCxnSpPr>
          <p:spPr>
            <a:xfrm>
              <a:off x="4437932" y="2126914"/>
              <a:ext cx="1638502" cy="113589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13" name="Flowchart: Connector 12"/>
            <p:cNvSpPr/>
            <p:nvPr/>
          </p:nvSpPr>
          <p:spPr>
            <a:xfrm>
              <a:off x="3894377" y="1597296"/>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50</a:t>
              </a:r>
            </a:p>
          </p:txBody>
        </p:sp>
        <p:sp>
          <p:nvSpPr>
            <p:cNvPr id="14" name="Flowchart: Connector 13"/>
            <p:cNvSpPr/>
            <p:nvPr/>
          </p:nvSpPr>
          <p:spPr>
            <a:xfrm>
              <a:off x="5983175" y="3171942"/>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60</a:t>
              </a:r>
            </a:p>
          </p:txBody>
        </p:sp>
      </p:grpSp>
    </p:spTree>
    <p:extLst>
      <p:ext uri="{BB962C8B-B14F-4D97-AF65-F5344CB8AC3E}">
        <p14:creationId xmlns:p14="http://schemas.microsoft.com/office/powerpoint/2010/main" val="80668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Postorder</a:t>
            </a:r>
            <a:r>
              <a:rPr lang="en-US" dirty="0"/>
              <a:t> traversing</a:t>
            </a:r>
          </a:p>
        </p:txBody>
      </p:sp>
      <p:sp>
        <p:nvSpPr>
          <p:cNvPr id="3" name="Content Placeholder 2"/>
          <p:cNvSpPr>
            <a:spLocks noGrp="1"/>
          </p:cNvSpPr>
          <p:nvPr>
            <p:ph idx="1"/>
          </p:nvPr>
        </p:nvSpPr>
        <p:spPr/>
        <p:txBody>
          <a:bodyPr/>
          <a:lstStyle/>
          <a:p>
            <a:r>
              <a:rPr lang="en-US" dirty="0"/>
              <a:t>Call itself to traverse the node’s left subtree</a:t>
            </a:r>
          </a:p>
          <a:p>
            <a:r>
              <a:rPr lang="en-US" dirty="0"/>
              <a:t>Call itself to traverse the node’s right subtree</a:t>
            </a:r>
          </a:p>
          <a:p>
            <a:r>
              <a:rPr lang="en-US" dirty="0"/>
              <a:t>Visit the node</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21</a:t>
            </a:fld>
            <a:endParaRPr lang="en-US"/>
          </a:p>
        </p:txBody>
      </p:sp>
    </p:spTree>
    <p:extLst>
      <p:ext uri="{BB962C8B-B14F-4D97-AF65-F5344CB8AC3E}">
        <p14:creationId xmlns:p14="http://schemas.microsoft.com/office/powerpoint/2010/main" val="1491882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lstStyle/>
          <a:p>
            <a:r>
              <a:rPr lang="en-US" dirty="0"/>
              <a:t>Write the output, if the following tree is traverse in </a:t>
            </a:r>
            <a:r>
              <a:rPr lang="en-US" dirty="0" err="1"/>
              <a:t>postorder</a:t>
            </a:r>
            <a:r>
              <a:rPr lang="en-US" dirty="0"/>
              <a:t>.</a:t>
            </a:r>
          </a:p>
          <a:p>
            <a:pPr marL="0" indent="0">
              <a:buNone/>
            </a:pPr>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22</a:t>
            </a:fld>
            <a:endParaRPr lang="en-US"/>
          </a:p>
        </p:txBody>
      </p:sp>
      <p:grpSp>
        <p:nvGrpSpPr>
          <p:cNvPr id="5" name="Group 4"/>
          <p:cNvGrpSpPr/>
          <p:nvPr/>
        </p:nvGrpSpPr>
        <p:grpSpPr>
          <a:xfrm>
            <a:off x="3250066" y="2816308"/>
            <a:ext cx="5741534" cy="3355893"/>
            <a:chOff x="878455" y="1597296"/>
            <a:chExt cx="5741534" cy="3355893"/>
          </a:xfrm>
        </p:grpSpPr>
        <p:cxnSp>
          <p:nvCxnSpPr>
            <p:cNvPr id="6" name="Straight Connector 5"/>
            <p:cNvCxnSpPr>
              <a:stCxn id="10" idx="7"/>
              <a:endCxn id="13" idx="3"/>
            </p:cNvCxnSpPr>
            <p:nvPr/>
          </p:nvCxnSpPr>
          <p:spPr>
            <a:xfrm flipV="1">
              <a:off x="2243000" y="2126914"/>
              <a:ext cx="1744637" cy="113589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7" name="Straight Connector 6"/>
            <p:cNvCxnSpPr>
              <a:stCxn id="9" idx="0"/>
              <a:endCxn id="10" idx="3"/>
            </p:cNvCxnSpPr>
            <p:nvPr/>
          </p:nvCxnSpPr>
          <p:spPr>
            <a:xfrm flipV="1">
              <a:off x="1196862" y="3701560"/>
              <a:ext cx="595842" cy="63114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8" name="Straight Connector 7"/>
            <p:cNvCxnSpPr>
              <a:stCxn id="11" idx="0"/>
              <a:endCxn id="10" idx="5"/>
            </p:cNvCxnSpPr>
            <p:nvPr/>
          </p:nvCxnSpPr>
          <p:spPr>
            <a:xfrm flipH="1" flipV="1">
              <a:off x="2243000" y="3701560"/>
              <a:ext cx="553911" cy="63114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9" name="Flowchart: Connector 8"/>
            <p:cNvSpPr/>
            <p:nvPr/>
          </p:nvSpPr>
          <p:spPr>
            <a:xfrm>
              <a:off x="878455" y="4332703"/>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20</a:t>
              </a:r>
            </a:p>
          </p:txBody>
        </p:sp>
        <p:sp>
          <p:nvSpPr>
            <p:cNvPr id="10" name="Flowchart: Connector 9"/>
            <p:cNvSpPr/>
            <p:nvPr/>
          </p:nvSpPr>
          <p:spPr>
            <a:xfrm>
              <a:off x="1699445" y="3171942"/>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30</a:t>
              </a:r>
            </a:p>
          </p:txBody>
        </p:sp>
        <p:sp>
          <p:nvSpPr>
            <p:cNvPr id="11" name="Flowchart: Connector 10"/>
            <p:cNvSpPr/>
            <p:nvPr/>
          </p:nvSpPr>
          <p:spPr>
            <a:xfrm>
              <a:off x="2478504" y="4332703"/>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40</a:t>
              </a:r>
            </a:p>
          </p:txBody>
        </p:sp>
        <p:cxnSp>
          <p:nvCxnSpPr>
            <p:cNvPr id="12" name="Straight Connector 11"/>
            <p:cNvCxnSpPr>
              <a:stCxn id="13" idx="5"/>
              <a:endCxn id="14" idx="1"/>
            </p:cNvCxnSpPr>
            <p:nvPr/>
          </p:nvCxnSpPr>
          <p:spPr>
            <a:xfrm>
              <a:off x="4437932" y="2126914"/>
              <a:ext cx="1638502" cy="113589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13" name="Flowchart: Connector 12"/>
            <p:cNvSpPr/>
            <p:nvPr/>
          </p:nvSpPr>
          <p:spPr>
            <a:xfrm>
              <a:off x="3894377" y="1597296"/>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50</a:t>
              </a:r>
            </a:p>
          </p:txBody>
        </p:sp>
        <p:sp>
          <p:nvSpPr>
            <p:cNvPr id="14" name="Flowchart: Connector 13"/>
            <p:cNvSpPr/>
            <p:nvPr/>
          </p:nvSpPr>
          <p:spPr>
            <a:xfrm>
              <a:off x="5983175" y="3171942"/>
              <a:ext cx="636814" cy="620486"/>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60</a:t>
              </a:r>
            </a:p>
          </p:txBody>
        </p:sp>
      </p:grpSp>
    </p:spTree>
    <p:extLst>
      <p:ext uri="{BB962C8B-B14F-4D97-AF65-F5344CB8AC3E}">
        <p14:creationId xmlns:p14="http://schemas.microsoft.com/office/powerpoint/2010/main" val="130357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search tree - Implementation</a:t>
            </a:r>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b="1" dirty="0"/>
              <a:t>Node Class</a:t>
            </a:r>
          </a:p>
          <a:p>
            <a:pPr marL="0" indent="0">
              <a:lnSpc>
                <a:spcPct val="100000"/>
              </a:lnSpc>
              <a:spcBef>
                <a:spcPts val="0"/>
              </a:spcBef>
              <a:buNone/>
            </a:pPr>
            <a:endParaRPr lang="en-US" dirty="0"/>
          </a:p>
          <a:p>
            <a:pPr marL="0" indent="0">
              <a:lnSpc>
                <a:spcPct val="100000"/>
              </a:lnSpc>
              <a:spcBef>
                <a:spcPts val="0"/>
              </a:spcBef>
              <a:buNone/>
            </a:pPr>
            <a:r>
              <a:rPr lang="en-US" dirty="0"/>
              <a:t>Node contains the information about </a:t>
            </a:r>
          </a:p>
          <a:p>
            <a:pPr marL="0" indent="0">
              <a:lnSpc>
                <a:spcPct val="100000"/>
              </a:lnSpc>
              <a:spcBef>
                <a:spcPts val="0"/>
              </a:spcBef>
              <a:buNone/>
            </a:pPr>
            <a:r>
              <a:rPr lang="en-US" dirty="0"/>
              <a:t>an object.</a:t>
            </a:r>
          </a:p>
          <a:p>
            <a:pPr marL="0" indent="0">
              <a:lnSpc>
                <a:spcPct val="100000"/>
              </a:lnSpc>
              <a:spcBef>
                <a:spcPts val="0"/>
              </a:spcBef>
              <a:buNone/>
            </a:pPr>
            <a:r>
              <a:rPr lang="en-US" dirty="0"/>
              <a:t>Each node should have</a:t>
            </a:r>
          </a:p>
          <a:p>
            <a:pPr marL="0" indent="0">
              <a:lnSpc>
                <a:spcPct val="100000"/>
              </a:lnSpc>
              <a:spcBef>
                <a:spcPts val="0"/>
              </a:spcBef>
              <a:buNone/>
            </a:pPr>
            <a:r>
              <a:rPr lang="en-US" dirty="0"/>
              <a:t>a key, data and </a:t>
            </a:r>
          </a:p>
          <a:p>
            <a:pPr marL="0" indent="0">
              <a:lnSpc>
                <a:spcPct val="100000"/>
              </a:lnSpc>
              <a:spcBef>
                <a:spcPts val="0"/>
              </a:spcBef>
              <a:buNone/>
            </a:pPr>
            <a:r>
              <a:rPr lang="en-US" dirty="0"/>
              <a:t>reference to  left and </a:t>
            </a:r>
          </a:p>
          <a:p>
            <a:pPr marL="0" indent="0">
              <a:lnSpc>
                <a:spcPct val="100000"/>
              </a:lnSpc>
              <a:spcBef>
                <a:spcPts val="0"/>
              </a:spcBef>
              <a:buNone/>
            </a:pPr>
            <a:r>
              <a:rPr lang="en-US" dirty="0"/>
              <a:t>right child. </a:t>
            </a:r>
          </a:p>
          <a:p>
            <a:pPr marL="0" indent="0">
              <a:lnSpc>
                <a:spcPct val="100000"/>
              </a:lnSpc>
              <a:spcBef>
                <a:spcPts val="0"/>
              </a:spcBef>
              <a:buNone/>
            </a:pPr>
            <a:endParaRPr lang="en-US" dirty="0"/>
          </a:p>
        </p:txBody>
      </p:sp>
      <p:sp>
        <p:nvSpPr>
          <p:cNvPr id="4" name="TextBox 3"/>
          <p:cNvSpPr txBox="1"/>
          <p:nvPr/>
        </p:nvSpPr>
        <p:spPr>
          <a:xfrm>
            <a:off x="5124452" y="1828801"/>
            <a:ext cx="5543549" cy="4708981"/>
          </a:xfrm>
          <a:prstGeom prst="rect">
            <a:avLst/>
          </a:prstGeom>
          <a:solidFill>
            <a:schemeClr val="accent3">
              <a:lumMod val="60000"/>
              <a:lumOff val="40000"/>
            </a:schemeClr>
          </a:solidFill>
        </p:spPr>
        <p:txBody>
          <a:bodyPr wrap="square" rtlCol="0">
            <a:spAutoFit/>
          </a:bodyPr>
          <a:lstStyle/>
          <a:p>
            <a:r>
              <a:rPr lang="en-US" sz="2000" dirty="0"/>
              <a:t>class Node</a:t>
            </a:r>
          </a:p>
          <a:p>
            <a:r>
              <a:rPr lang="en-US" sz="2000" dirty="0"/>
              <a:t>{</a:t>
            </a:r>
          </a:p>
          <a:p>
            <a:r>
              <a:rPr lang="en-US" sz="2000" dirty="0"/>
              <a:t>       public </a:t>
            </a:r>
            <a:r>
              <a:rPr lang="en-US" sz="2000" dirty="0" err="1"/>
              <a:t>int</a:t>
            </a:r>
            <a:r>
              <a:rPr lang="en-US" sz="2000" dirty="0"/>
              <a:t> </a:t>
            </a:r>
            <a:r>
              <a:rPr lang="en-US" sz="2000" dirty="0" err="1"/>
              <a:t>iData</a:t>
            </a:r>
            <a:r>
              <a:rPr lang="en-US" sz="2000" dirty="0"/>
              <a:t>; // data item (used as key value)</a:t>
            </a:r>
          </a:p>
          <a:p>
            <a:r>
              <a:rPr lang="en-US" sz="2000" dirty="0"/>
              <a:t>       public double </a:t>
            </a:r>
            <a:r>
              <a:rPr lang="en-US" sz="2000" dirty="0" err="1"/>
              <a:t>dData</a:t>
            </a:r>
            <a:r>
              <a:rPr lang="en-US" sz="2000" dirty="0"/>
              <a:t>; //other data</a:t>
            </a:r>
          </a:p>
          <a:p>
            <a:r>
              <a:rPr lang="en-US" sz="2000" dirty="0"/>
              <a:t>       public Node </a:t>
            </a:r>
            <a:r>
              <a:rPr lang="en-US" sz="2000" dirty="0" err="1"/>
              <a:t>leftChild</a:t>
            </a:r>
            <a:r>
              <a:rPr lang="en-US" sz="2000" dirty="0"/>
              <a:t>; // this node’s left child</a:t>
            </a:r>
          </a:p>
          <a:p>
            <a:r>
              <a:rPr lang="en-US" sz="2000" dirty="0"/>
              <a:t>       public Node </a:t>
            </a:r>
            <a:r>
              <a:rPr lang="en-US" sz="2000" dirty="0" err="1"/>
              <a:t>rightChild</a:t>
            </a:r>
            <a:r>
              <a:rPr lang="en-US" sz="2000" dirty="0"/>
              <a:t>; //this node’s right child</a:t>
            </a:r>
          </a:p>
          <a:p>
            <a:endParaRPr lang="en-US" sz="2000" dirty="0"/>
          </a:p>
          <a:p>
            <a:r>
              <a:rPr lang="en-US" sz="2000" dirty="0"/>
              <a:t>      public void </a:t>
            </a:r>
            <a:r>
              <a:rPr lang="en-US" sz="2000" dirty="0" err="1"/>
              <a:t>displayNode</a:t>
            </a:r>
            <a:r>
              <a:rPr lang="en-US" sz="2000" dirty="0"/>
              <a:t>( ){</a:t>
            </a:r>
          </a:p>
          <a:p>
            <a:r>
              <a:rPr lang="en-US" sz="2000" dirty="0"/>
              <a:t>	</a:t>
            </a:r>
            <a:r>
              <a:rPr lang="en-US" sz="2000" dirty="0" err="1"/>
              <a:t>System.out.print</a:t>
            </a:r>
            <a:r>
              <a:rPr lang="en-US" sz="2000" dirty="0"/>
              <a:t>(“{“);</a:t>
            </a:r>
          </a:p>
          <a:p>
            <a:r>
              <a:rPr lang="en-US" sz="2000" dirty="0"/>
              <a:t>	</a:t>
            </a:r>
            <a:r>
              <a:rPr lang="en-US" sz="2000" dirty="0" err="1"/>
              <a:t>System.out.print</a:t>
            </a:r>
            <a:r>
              <a:rPr lang="en-US" sz="2000" dirty="0"/>
              <a:t>(</a:t>
            </a:r>
            <a:r>
              <a:rPr lang="en-US" sz="2000" dirty="0" err="1"/>
              <a:t>iData</a:t>
            </a:r>
            <a:r>
              <a:rPr lang="en-US" sz="2000" dirty="0"/>
              <a:t>);</a:t>
            </a:r>
          </a:p>
          <a:p>
            <a:r>
              <a:rPr lang="en-US" sz="2000" dirty="0"/>
              <a:t>	</a:t>
            </a:r>
            <a:r>
              <a:rPr lang="en-US" sz="2000" dirty="0" err="1"/>
              <a:t>System.out.print</a:t>
            </a:r>
            <a:r>
              <a:rPr lang="en-US" sz="2000" dirty="0"/>
              <a:t>(”, “);</a:t>
            </a:r>
          </a:p>
          <a:p>
            <a:r>
              <a:rPr lang="en-US" sz="2000" dirty="0"/>
              <a:t>	</a:t>
            </a:r>
            <a:r>
              <a:rPr lang="en-US" sz="2000" dirty="0" err="1"/>
              <a:t>System.out.print</a:t>
            </a:r>
            <a:r>
              <a:rPr lang="en-US" sz="2000" dirty="0"/>
              <a:t>(</a:t>
            </a:r>
            <a:r>
              <a:rPr lang="en-US" sz="2000" dirty="0" err="1"/>
              <a:t>dData</a:t>
            </a:r>
            <a:r>
              <a:rPr lang="en-US" sz="2000" dirty="0"/>
              <a:t>);</a:t>
            </a:r>
          </a:p>
          <a:p>
            <a:r>
              <a:rPr lang="en-US" sz="2000" dirty="0"/>
              <a:t>	</a:t>
            </a:r>
            <a:r>
              <a:rPr lang="en-US" sz="2000" dirty="0" err="1"/>
              <a:t>System.out.print</a:t>
            </a:r>
            <a:r>
              <a:rPr lang="en-US" sz="2000" dirty="0"/>
              <a:t>( “ } ”);</a:t>
            </a:r>
          </a:p>
          <a:p>
            <a:r>
              <a:rPr lang="en-US" sz="2000" dirty="0"/>
              <a:t>       }</a:t>
            </a:r>
          </a:p>
          <a:p>
            <a:r>
              <a:rPr lang="en-US" sz="2000" dirty="0"/>
              <a:t>}</a:t>
            </a:r>
          </a:p>
        </p:txBody>
      </p:sp>
    </p:spTree>
    <p:extLst>
      <p:ext uri="{BB962C8B-B14F-4D97-AF65-F5344CB8AC3E}">
        <p14:creationId xmlns:p14="http://schemas.microsoft.com/office/powerpoint/2010/main" val="315623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search tree - Implementation</a:t>
            </a:r>
          </a:p>
        </p:txBody>
      </p:sp>
      <p:sp>
        <p:nvSpPr>
          <p:cNvPr id="8" name="Content Placeholder 7"/>
          <p:cNvSpPr>
            <a:spLocks noGrp="1"/>
          </p:cNvSpPr>
          <p:nvPr>
            <p:ph idx="1"/>
          </p:nvPr>
        </p:nvSpPr>
        <p:spPr/>
        <p:txBody>
          <a:bodyPr/>
          <a:lstStyle/>
          <a:p>
            <a:pPr marL="0" indent="0">
              <a:buNone/>
            </a:pPr>
            <a:r>
              <a:rPr lang="en-US" b="1" dirty="0"/>
              <a:t>Tree Class</a:t>
            </a:r>
          </a:p>
        </p:txBody>
      </p:sp>
      <p:sp>
        <p:nvSpPr>
          <p:cNvPr id="4" name="TextBox 3"/>
          <p:cNvSpPr txBox="1"/>
          <p:nvPr/>
        </p:nvSpPr>
        <p:spPr>
          <a:xfrm>
            <a:off x="2286000" y="2209801"/>
            <a:ext cx="6762750" cy="4401205"/>
          </a:xfrm>
          <a:prstGeom prst="rect">
            <a:avLst/>
          </a:prstGeom>
          <a:solidFill>
            <a:schemeClr val="accent3">
              <a:lumMod val="60000"/>
              <a:lumOff val="40000"/>
            </a:schemeClr>
          </a:solidFill>
        </p:spPr>
        <p:txBody>
          <a:bodyPr wrap="square" rtlCol="0">
            <a:spAutoFit/>
          </a:bodyPr>
          <a:lstStyle/>
          <a:p>
            <a:r>
              <a:rPr lang="en-US" sz="2000" dirty="0"/>
              <a:t>class Tree</a:t>
            </a:r>
          </a:p>
          <a:p>
            <a:r>
              <a:rPr lang="en-US" sz="2000" dirty="0"/>
              <a:t>{</a:t>
            </a:r>
          </a:p>
          <a:p>
            <a:r>
              <a:rPr lang="en-US" sz="2000" dirty="0"/>
              <a:t>		private Node root; // first node of tree</a:t>
            </a:r>
          </a:p>
          <a:p>
            <a:r>
              <a:rPr lang="en-US" sz="2000" dirty="0"/>
              <a:t>		</a:t>
            </a:r>
          </a:p>
          <a:p>
            <a:r>
              <a:rPr lang="en-US" sz="2000" dirty="0"/>
              <a:t>		public Tree(){</a:t>
            </a:r>
          </a:p>
          <a:p>
            <a:r>
              <a:rPr lang="en-US" sz="2000" dirty="0"/>
              <a:t>			root = null;</a:t>
            </a:r>
          </a:p>
          <a:p>
            <a:r>
              <a:rPr lang="en-US" sz="2000" dirty="0"/>
              <a:t>		}</a:t>
            </a:r>
          </a:p>
          <a:p>
            <a:r>
              <a:rPr lang="en-US" sz="2000" dirty="0"/>
              <a:t>		public void insert (</a:t>
            </a:r>
            <a:r>
              <a:rPr lang="en-US" sz="2000" dirty="0" err="1"/>
              <a:t>int</a:t>
            </a:r>
            <a:r>
              <a:rPr lang="en-US" sz="2000" dirty="0"/>
              <a:t> id, double </a:t>
            </a:r>
            <a:r>
              <a:rPr lang="en-US" sz="2000" dirty="0" err="1"/>
              <a:t>dd</a:t>
            </a:r>
            <a:r>
              <a:rPr lang="en-US" sz="2000" dirty="0"/>
              <a:t>){</a:t>
            </a:r>
          </a:p>
          <a:p>
            <a:r>
              <a:rPr lang="en-US" sz="2000" dirty="0"/>
              <a:t>		}</a:t>
            </a:r>
          </a:p>
          <a:p>
            <a:r>
              <a:rPr lang="en-US" sz="2000" dirty="0"/>
              <a:t>		public </a:t>
            </a:r>
            <a:r>
              <a:rPr lang="en-US" sz="2000" dirty="0" err="1"/>
              <a:t>boolean</a:t>
            </a:r>
            <a:r>
              <a:rPr lang="en-US" sz="2000" dirty="0"/>
              <a:t> delete (</a:t>
            </a:r>
            <a:r>
              <a:rPr lang="en-US" sz="2000" dirty="0" err="1"/>
              <a:t>int</a:t>
            </a:r>
            <a:r>
              <a:rPr lang="en-US" sz="2000" dirty="0"/>
              <a:t> id){</a:t>
            </a:r>
          </a:p>
          <a:p>
            <a:r>
              <a:rPr lang="en-US" sz="2000" dirty="0"/>
              <a:t>		}</a:t>
            </a:r>
          </a:p>
          <a:p>
            <a:r>
              <a:rPr lang="en-US" sz="2000" dirty="0"/>
              <a:t>		public Node find (</a:t>
            </a:r>
            <a:r>
              <a:rPr lang="en-US" sz="2000" dirty="0" err="1"/>
              <a:t>int</a:t>
            </a:r>
            <a:r>
              <a:rPr lang="en-US" sz="2000" dirty="0"/>
              <a:t> key){</a:t>
            </a:r>
          </a:p>
          <a:p>
            <a:r>
              <a:rPr lang="en-US" sz="2000" dirty="0"/>
              <a:t>		} </a:t>
            </a:r>
          </a:p>
          <a:p>
            <a:r>
              <a:rPr lang="en-US" sz="2000" dirty="0"/>
              <a:t>	}</a:t>
            </a:r>
          </a:p>
        </p:txBody>
      </p:sp>
    </p:spTree>
    <p:extLst>
      <p:ext uri="{BB962C8B-B14F-4D97-AF65-F5344CB8AC3E}">
        <p14:creationId xmlns:p14="http://schemas.microsoft.com/office/powerpoint/2010/main" val="4269582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Binary search tree - Implementation</a:t>
            </a:r>
          </a:p>
        </p:txBody>
      </p:sp>
      <p:sp>
        <p:nvSpPr>
          <p:cNvPr id="2" name="Content Placeholder 1"/>
          <p:cNvSpPr>
            <a:spLocks noGrp="1"/>
          </p:cNvSpPr>
          <p:nvPr>
            <p:ph idx="1"/>
          </p:nvPr>
        </p:nvSpPr>
        <p:spPr/>
        <p:txBody>
          <a:bodyPr/>
          <a:lstStyle/>
          <a:p>
            <a:pPr marL="0" indent="0">
              <a:buNone/>
            </a:pPr>
            <a:r>
              <a:rPr lang="en-US" b="1" dirty="0"/>
              <a:t>Tree Class – Find Method</a:t>
            </a:r>
          </a:p>
        </p:txBody>
      </p:sp>
      <p:sp>
        <p:nvSpPr>
          <p:cNvPr id="4" name="Slide Number Placeholder 3"/>
          <p:cNvSpPr>
            <a:spLocks noGrp="1"/>
          </p:cNvSpPr>
          <p:nvPr>
            <p:ph type="sldNum" sz="quarter" idx="12"/>
          </p:nvPr>
        </p:nvSpPr>
        <p:spPr/>
        <p:txBody>
          <a:bodyPr/>
          <a:lstStyle/>
          <a:p>
            <a:fld id="{51A71D3D-F011-47C0-9290-685F7D9F6412}" type="slidenum">
              <a:rPr lang="en-US" smtClean="0"/>
              <a:t>25</a:t>
            </a:fld>
            <a:endParaRPr lang="en-US"/>
          </a:p>
        </p:txBody>
      </p:sp>
      <p:sp>
        <p:nvSpPr>
          <p:cNvPr id="9" name="Content Placeholder 7"/>
          <p:cNvSpPr txBox="1">
            <a:spLocks noGrp="1"/>
          </p:cNvSpPr>
          <p:nvPr>
            <p:ph sz="half" idx="4294967295"/>
          </p:nvPr>
        </p:nvSpPr>
        <p:spPr>
          <a:xfrm>
            <a:off x="6057900" y="1447800"/>
            <a:ext cx="5105400" cy="5576888"/>
          </a:xfrm>
          <a:prstGeom prst="rect">
            <a:avLst/>
          </a:prstGeom>
          <a:solidFill>
            <a:schemeClr val="accent3">
              <a:lumMod val="60000"/>
              <a:lumOff val="40000"/>
            </a:schemeClr>
          </a:solidFill>
        </p:spPr>
        <p:txBody>
          <a:bodyPr wrap="square" rtlCol="0">
            <a:spAutoFit/>
          </a:bodyPr>
          <a:lstStyle/>
          <a:p>
            <a:pPr marL="0" indent="0">
              <a:spcBef>
                <a:spcPts val="0"/>
              </a:spcBef>
              <a:buNone/>
            </a:pPr>
            <a:r>
              <a:rPr lang="en-US" sz="1200" dirty="0"/>
              <a:t>class Tree</a:t>
            </a:r>
          </a:p>
          <a:p>
            <a:pPr marL="0" indent="0">
              <a:spcBef>
                <a:spcPts val="0"/>
              </a:spcBef>
              <a:buNone/>
            </a:pPr>
            <a:r>
              <a:rPr lang="en-US" sz="1200" dirty="0"/>
              <a:t>{</a:t>
            </a:r>
          </a:p>
          <a:p>
            <a:pPr marL="0" indent="0">
              <a:spcBef>
                <a:spcPts val="0"/>
              </a:spcBef>
              <a:buNone/>
            </a:pPr>
            <a:r>
              <a:rPr lang="en-US" sz="1200" dirty="0"/>
              <a:t>	private Node root;</a:t>
            </a:r>
          </a:p>
          <a:p>
            <a:pPr marL="0" indent="0">
              <a:lnSpc>
                <a:spcPct val="100000"/>
              </a:lnSpc>
              <a:spcBef>
                <a:spcPts val="0"/>
              </a:spcBef>
              <a:buNone/>
            </a:pPr>
            <a:r>
              <a:rPr lang="en-US" sz="1200" dirty="0"/>
              <a:t>	public Tree(){</a:t>
            </a:r>
          </a:p>
          <a:p>
            <a:pPr marL="0" indent="0">
              <a:lnSpc>
                <a:spcPct val="100000"/>
              </a:lnSpc>
              <a:spcBef>
                <a:spcPts val="0"/>
              </a:spcBef>
              <a:buNone/>
            </a:pPr>
            <a:r>
              <a:rPr lang="en-US" sz="1200" dirty="0"/>
              <a:t>	        root = null;</a:t>
            </a:r>
          </a:p>
          <a:p>
            <a:pPr marL="0" indent="0">
              <a:lnSpc>
                <a:spcPct val="100000"/>
              </a:lnSpc>
              <a:spcBef>
                <a:spcPts val="0"/>
              </a:spcBef>
              <a:buNone/>
            </a:pPr>
            <a:r>
              <a:rPr lang="en-US" sz="1200" dirty="0"/>
              <a:t>	}</a:t>
            </a:r>
          </a:p>
          <a:p>
            <a:pPr marL="0" indent="0">
              <a:spcBef>
                <a:spcPts val="0"/>
              </a:spcBef>
              <a:buNone/>
            </a:pPr>
            <a:r>
              <a:rPr lang="en-US" sz="1200" dirty="0"/>
              <a:t>	public void insert (</a:t>
            </a:r>
            <a:r>
              <a:rPr lang="en-US" sz="1200" dirty="0" err="1"/>
              <a:t>int</a:t>
            </a:r>
            <a:r>
              <a:rPr lang="en-US" sz="1200" dirty="0"/>
              <a:t> id, double </a:t>
            </a:r>
            <a:r>
              <a:rPr lang="en-US" sz="1200" dirty="0" err="1"/>
              <a:t>dd</a:t>
            </a:r>
            <a:r>
              <a:rPr lang="en-US" sz="1200" dirty="0"/>
              <a:t>){</a:t>
            </a:r>
          </a:p>
          <a:p>
            <a:pPr marL="0" indent="0">
              <a:spcBef>
                <a:spcPts val="0"/>
              </a:spcBef>
              <a:buNone/>
            </a:pPr>
            <a:r>
              <a:rPr lang="en-US" sz="1200" dirty="0"/>
              <a:t>	}</a:t>
            </a:r>
          </a:p>
          <a:p>
            <a:pPr marL="0" indent="0">
              <a:spcBef>
                <a:spcPts val="0"/>
              </a:spcBef>
              <a:buNone/>
            </a:pPr>
            <a:r>
              <a:rPr lang="en-US" sz="1200" dirty="0"/>
              <a:t>	public void delete (</a:t>
            </a:r>
            <a:r>
              <a:rPr lang="en-US" sz="1200" dirty="0" err="1"/>
              <a:t>int</a:t>
            </a:r>
            <a:r>
              <a:rPr lang="en-US" sz="1200" dirty="0"/>
              <a:t> id){</a:t>
            </a:r>
          </a:p>
          <a:p>
            <a:pPr marL="0" indent="0">
              <a:spcBef>
                <a:spcPts val="0"/>
              </a:spcBef>
              <a:buNone/>
            </a:pPr>
            <a:r>
              <a:rPr lang="en-US" sz="1200" dirty="0"/>
              <a:t>	}</a:t>
            </a:r>
          </a:p>
          <a:p>
            <a:pPr marL="0" indent="0">
              <a:spcBef>
                <a:spcPts val="0"/>
              </a:spcBef>
              <a:buNone/>
            </a:pPr>
            <a:r>
              <a:rPr lang="en-US" sz="1200" dirty="0"/>
              <a:t>	</a:t>
            </a:r>
            <a:r>
              <a:rPr lang="en-US" sz="1800" dirty="0"/>
              <a:t>public Node find(</a:t>
            </a:r>
            <a:r>
              <a:rPr lang="en-US" sz="1800" dirty="0" err="1"/>
              <a:t>int</a:t>
            </a:r>
            <a:r>
              <a:rPr lang="en-US" sz="1800" dirty="0"/>
              <a:t> key){</a:t>
            </a:r>
          </a:p>
          <a:p>
            <a:pPr marL="0" indent="0">
              <a:lnSpc>
                <a:spcPct val="100000"/>
              </a:lnSpc>
              <a:spcBef>
                <a:spcPts val="0"/>
              </a:spcBef>
              <a:buNone/>
            </a:pPr>
            <a:r>
              <a:rPr lang="en-US" sz="1800" dirty="0"/>
              <a:t>      	      Node current = root;</a:t>
            </a:r>
          </a:p>
          <a:p>
            <a:pPr marL="0" indent="0">
              <a:lnSpc>
                <a:spcPct val="100000"/>
              </a:lnSpc>
              <a:spcBef>
                <a:spcPts val="0"/>
              </a:spcBef>
              <a:buNone/>
            </a:pPr>
            <a:r>
              <a:rPr lang="en-US" sz="1800" dirty="0"/>
              <a:t>      	      while (</a:t>
            </a:r>
            <a:r>
              <a:rPr lang="en-US" sz="1800" dirty="0" err="1"/>
              <a:t>current.iData</a:t>
            </a:r>
            <a:r>
              <a:rPr lang="en-US" sz="1800" dirty="0"/>
              <a:t> != key)</a:t>
            </a:r>
          </a:p>
          <a:p>
            <a:pPr marL="0" indent="0">
              <a:lnSpc>
                <a:spcPct val="100000"/>
              </a:lnSpc>
              <a:spcBef>
                <a:spcPts val="0"/>
              </a:spcBef>
              <a:buNone/>
            </a:pPr>
            <a:r>
              <a:rPr lang="en-US" sz="1800" dirty="0"/>
              <a:t>     	      {</a:t>
            </a:r>
          </a:p>
          <a:p>
            <a:pPr marL="0" indent="0">
              <a:lnSpc>
                <a:spcPct val="100000"/>
              </a:lnSpc>
              <a:spcBef>
                <a:spcPts val="0"/>
              </a:spcBef>
              <a:buNone/>
            </a:pPr>
            <a:r>
              <a:rPr lang="en-US" sz="1800" dirty="0"/>
              <a:t>             		if(key &lt; </a:t>
            </a:r>
            <a:r>
              <a:rPr lang="en-US" sz="1800" dirty="0" err="1"/>
              <a:t>current.iData</a:t>
            </a:r>
            <a:r>
              <a:rPr lang="en-US" sz="1800" dirty="0"/>
              <a:t>)</a:t>
            </a:r>
          </a:p>
          <a:p>
            <a:pPr marL="0" indent="0">
              <a:lnSpc>
                <a:spcPct val="100000"/>
              </a:lnSpc>
              <a:spcBef>
                <a:spcPts val="0"/>
              </a:spcBef>
              <a:buNone/>
            </a:pPr>
            <a:r>
              <a:rPr lang="en-US" sz="1800" dirty="0"/>
              <a:t>		   current = </a:t>
            </a:r>
            <a:r>
              <a:rPr lang="en-US" sz="1800" dirty="0" err="1"/>
              <a:t>current.leftChild</a:t>
            </a:r>
            <a:r>
              <a:rPr lang="en-US" sz="1800" dirty="0"/>
              <a:t>;</a:t>
            </a:r>
          </a:p>
          <a:p>
            <a:pPr marL="0" indent="0">
              <a:lnSpc>
                <a:spcPct val="100000"/>
              </a:lnSpc>
              <a:spcBef>
                <a:spcPts val="0"/>
              </a:spcBef>
              <a:buNone/>
            </a:pPr>
            <a:r>
              <a:rPr lang="en-US" sz="1800" dirty="0"/>
              <a:t>                                else</a:t>
            </a:r>
          </a:p>
          <a:p>
            <a:pPr marL="0" indent="0">
              <a:lnSpc>
                <a:spcPct val="100000"/>
              </a:lnSpc>
              <a:spcBef>
                <a:spcPts val="0"/>
              </a:spcBef>
              <a:buNone/>
            </a:pPr>
            <a:r>
              <a:rPr lang="en-US" sz="1800" dirty="0"/>
              <a:t>	                   current = </a:t>
            </a:r>
            <a:r>
              <a:rPr lang="en-US" sz="1800" dirty="0" err="1"/>
              <a:t>current.rightChild</a:t>
            </a:r>
            <a:r>
              <a:rPr lang="en-US" sz="1800" dirty="0"/>
              <a:t>;</a:t>
            </a:r>
          </a:p>
          <a:p>
            <a:pPr marL="0" indent="0">
              <a:lnSpc>
                <a:spcPct val="100000"/>
              </a:lnSpc>
              <a:spcBef>
                <a:spcPts val="0"/>
              </a:spcBef>
              <a:buNone/>
            </a:pPr>
            <a:r>
              <a:rPr lang="en-US" sz="1800" dirty="0"/>
              <a:t>           		if (current == null)</a:t>
            </a:r>
          </a:p>
          <a:p>
            <a:pPr marL="0" indent="0">
              <a:lnSpc>
                <a:spcPct val="100000"/>
              </a:lnSpc>
              <a:spcBef>
                <a:spcPts val="0"/>
              </a:spcBef>
              <a:buNone/>
            </a:pPr>
            <a:r>
              <a:rPr lang="en-US" sz="1800" dirty="0"/>
              <a:t>		    return null;</a:t>
            </a:r>
          </a:p>
          <a:p>
            <a:pPr marL="0" indent="0">
              <a:lnSpc>
                <a:spcPct val="100000"/>
              </a:lnSpc>
              <a:spcBef>
                <a:spcPts val="0"/>
              </a:spcBef>
              <a:buNone/>
            </a:pPr>
            <a:r>
              <a:rPr lang="en-US" sz="1800" dirty="0"/>
              <a:t>     	      }</a:t>
            </a:r>
          </a:p>
          <a:p>
            <a:pPr marL="0" indent="0">
              <a:lnSpc>
                <a:spcPct val="100000"/>
              </a:lnSpc>
              <a:spcBef>
                <a:spcPts val="0"/>
              </a:spcBef>
              <a:buNone/>
            </a:pPr>
            <a:r>
              <a:rPr lang="en-US" sz="1800" dirty="0"/>
              <a:t>      	      return current;</a:t>
            </a:r>
          </a:p>
          <a:p>
            <a:pPr marL="0" indent="0">
              <a:lnSpc>
                <a:spcPct val="100000"/>
              </a:lnSpc>
              <a:spcBef>
                <a:spcPts val="0"/>
              </a:spcBef>
              <a:buNone/>
            </a:pPr>
            <a:r>
              <a:rPr lang="en-US" sz="1800" dirty="0"/>
              <a:t>	}</a:t>
            </a:r>
          </a:p>
        </p:txBody>
      </p:sp>
    </p:spTree>
    <p:extLst>
      <p:ext uri="{BB962C8B-B14F-4D97-AF65-F5344CB8AC3E}">
        <p14:creationId xmlns:p14="http://schemas.microsoft.com/office/powerpoint/2010/main" val="2339980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Binary search tree - Implementation</a:t>
            </a:r>
          </a:p>
        </p:txBody>
      </p:sp>
      <p:sp>
        <p:nvSpPr>
          <p:cNvPr id="2" name="Content Placeholder 1"/>
          <p:cNvSpPr>
            <a:spLocks noGrp="1"/>
          </p:cNvSpPr>
          <p:nvPr>
            <p:ph idx="1"/>
          </p:nvPr>
        </p:nvSpPr>
        <p:spPr/>
        <p:txBody>
          <a:bodyPr>
            <a:normAutofit/>
          </a:bodyPr>
          <a:lstStyle/>
          <a:p>
            <a:pPr marL="0" indent="0">
              <a:buNone/>
            </a:pPr>
            <a:r>
              <a:rPr lang="en-US" b="1" dirty="0"/>
              <a:t>Tree Class – Insert Method</a:t>
            </a:r>
          </a:p>
        </p:txBody>
      </p:sp>
      <p:sp>
        <p:nvSpPr>
          <p:cNvPr id="4" name="Slide Number Placeholder 3"/>
          <p:cNvSpPr>
            <a:spLocks noGrp="1"/>
          </p:cNvSpPr>
          <p:nvPr>
            <p:ph type="sldNum" sz="quarter" idx="12"/>
          </p:nvPr>
        </p:nvSpPr>
        <p:spPr/>
        <p:txBody>
          <a:bodyPr/>
          <a:lstStyle/>
          <a:p>
            <a:fld id="{51A71D3D-F011-47C0-9290-685F7D9F6412}" type="slidenum">
              <a:rPr lang="en-US" smtClean="0"/>
              <a:t>26</a:t>
            </a:fld>
            <a:endParaRPr lang="en-US"/>
          </a:p>
        </p:txBody>
      </p:sp>
      <p:sp>
        <p:nvSpPr>
          <p:cNvPr id="9" name="Content Placeholder 7"/>
          <p:cNvSpPr txBox="1">
            <a:spLocks noGrp="1"/>
          </p:cNvSpPr>
          <p:nvPr>
            <p:ph sz="half" idx="4294967295"/>
          </p:nvPr>
        </p:nvSpPr>
        <p:spPr>
          <a:xfrm>
            <a:off x="0" y="1797050"/>
            <a:ext cx="4457700" cy="4830763"/>
          </a:xfrm>
          <a:prstGeom prst="rect">
            <a:avLst/>
          </a:prstGeom>
          <a:solidFill>
            <a:schemeClr val="accent3">
              <a:lumMod val="60000"/>
              <a:lumOff val="40000"/>
            </a:schemeClr>
          </a:solidFill>
        </p:spPr>
        <p:txBody>
          <a:bodyPr wrap="square" rtlCol="0">
            <a:spAutoFit/>
          </a:bodyPr>
          <a:lstStyle/>
          <a:p>
            <a:pPr marL="0" indent="0">
              <a:lnSpc>
                <a:spcPct val="100000"/>
              </a:lnSpc>
              <a:spcBef>
                <a:spcPts val="0"/>
              </a:spcBef>
              <a:buNone/>
            </a:pPr>
            <a:r>
              <a:rPr lang="en-US" sz="1000" dirty="0"/>
              <a:t>class Tree{</a:t>
            </a:r>
          </a:p>
          <a:p>
            <a:pPr marL="0" indent="0">
              <a:lnSpc>
                <a:spcPct val="100000"/>
              </a:lnSpc>
              <a:spcBef>
                <a:spcPts val="0"/>
              </a:spcBef>
              <a:buNone/>
            </a:pPr>
            <a:r>
              <a:rPr lang="en-US" sz="1000" dirty="0"/>
              <a:t>       private Node root;</a:t>
            </a:r>
          </a:p>
          <a:p>
            <a:pPr marL="0" indent="0">
              <a:lnSpc>
                <a:spcPct val="100000"/>
              </a:lnSpc>
              <a:spcBef>
                <a:spcPts val="0"/>
              </a:spcBef>
              <a:buNone/>
            </a:pPr>
            <a:r>
              <a:rPr lang="en-US" sz="1000" dirty="0"/>
              <a:t>       ……….</a:t>
            </a:r>
          </a:p>
          <a:p>
            <a:pPr marL="0" indent="0">
              <a:lnSpc>
                <a:spcPct val="100000"/>
              </a:lnSpc>
              <a:spcBef>
                <a:spcPts val="0"/>
              </a:spcBef>
              <a:buNone/>
            </a:pPr>
            <a:r>
              <a:rPr lang="en-US" sz="1000" dirty="0"/>
              <a:t>       ……….</a:t>
            </a:r>
          </a:p>
          <a:p>
            <a:pPr marL="0" indent="0">
              <a:lnSpc>
                <a:spcPct val="100000"/>
              </a:lnSpc>
              <a:spcBef>
                <a:spcPts val="0"/>
              </a:spcBef>
              <a:buNone/>
            </a:pPr>
            <a:r>
              <a:rPr lang="en-US" sz="2000" dirty="0"/>
              <a:t>    </a:t>
            </a:r>
            <a:r>
              <a:rPr lang="en-US" sz="1600" dirty="0"/>
              <a:t>public void insert ( </a:t>
            </a:r>
            <a:r>
              <a:rPr lang="en-US" sz="1600" dirty="0" err="1"/>
              <a:t>int</a:t>
            </a:r>
            <a:r>
              <a:rPr lang="en-US" sz="1600" dirty="0"/>
              <a:t> id , double </a:t>
            </a:r>
            <a:r>
              <a:rPr lang="en-US" sz="1600" dirty="0" err="1"/>
              <a:t>dd</a:t>
            </a:r>
            <a:r>
              <a:rPr lang="en-US" sz="1600" dirty="0"/>
              <a:t>){</a:t>
            </a:r>
          </a:p>
          <a:p>
            <a:pPr marL="914400" lvl="2" indent="0">
              <a:lnSpc>
                <a:spcPct val="100000"/>
              </a:lnSpc>
              <a:spcBef>
                <a:spcPts val="0"/>
              </a:spcBef>
              <a:buNone/>
            </a:pPr>
            <a:r>
              <a:rPr lang="en-US" sz="1600" dirty="0"/>
              <a:t>Node </a:t>
            </a:r>
            <a:r>
              <a:rPr lang="en-US" sz="1600" dirty="0" err="1"/>
              <a:t>newNode</a:t>
            </a:r>
            <a:r>
              <a:rPr lang="en-US" sz="1600" dirty="0"/>
              <a:t> = new Node();</a:t>
            </a:r>
          </a:p>
          <a:p>
            <a:pPr marL="914400" lvl="2" indent="0">
              <a:lnSpc>
                <a:spcPct val="100000"/>
              </a:lnSpc>
              <a:spcBef>
                <a:spcPts val="0"/>
              </a:spcBef>
              <a:buNone/>
            </a:pPr>
            <a:r>
              <a:rPr lang="en-US" sz="1600" dirty="0" err="1"/>
              <a:t>newNode.iData</a:t>
            </a:r>
            <a:r>
              <a:rPr lang="en-US" sz="1600" dirty="0"/>
              <a:t> = id; </a:t>
            </a:r>
          </a:p>
          <a:p>
            <a:pPr marL="914400" lvl="2" indent="0">
              <a:lnSpc>
                <a:spcPct val="100000"/>
              </a:lnSpc>
              <a:spcBef>
                <a:spcPts val="0"/>
              </a:spcBef>
              <a:buNone/>
            </a:pPr>
            <a:r>
              <a:rPr lang="en-US" sz="1600" dirty="0" err="1"/>
              <a:t>newNode.dData</a:t>
            </a:r>
            <a:r>
              <a:rPr lang="en-US" sz="1600" dirty="0"/>
              <a:t> = </a:t>
            </a:r>
            <a:r>
              <a:rPr lang="en-US" sz="1600" dirty="0" err="1"/>
              <a:t>dd</a:t>
            </a:r>
            <a:r>
              <a:rPr lang="en-US" sz="1600" dirty="0"/>
              <a:t>;</a:t>
            </a:r>
          </a:p>
          <a:p>
            <a:pPr marL="914400" lvl="2" indent="0">
              <a:lnSpc>
                <a:spcPct val="100000"/>
              </a:lnSpc>
              <a:spcBef>
                <a:spcPts val="0"/>
              </a:spcBef>
              <a:buNone/>
            </a:pPr>
            <a:r>
              <a:rPr lang="en-US" sz="1600" dirty="0"/>
              <a:t>if (root == null) // no node in root</a:t>
            </a:r>
          </a:p>
          <a:p>
            <a:pPr marL="914400" lvl="2" indent="0">
              <a:lnSpc>
                <a:spcPct val="100000"/>
              </a:lnSpc>
              <a:spcBef>
                <a:spcPts val="0"/>
              </a:spcBef>
              <a:buNone/>
            </a:pPr>
            <a:r>
              <a:rPr lang="en-US" sz="1600" dirty="0"/>
              <a:t>          root = </a:t>
            </a:r>
            <a:r>
              <a:rPr lang="en-US" sz="1600" dirty="0" err="1"/>
              <a:t>newNode</a:t>
            </a:r>
            <a:r>
              <a:rPr lang="en-US" sz="1600" dirty="0"/>
              <a:t>;</a:t>
            </a:r>
          </a:p>
          <a:p>
            <a:pPr marL="914400" lvl="2" indent="0">
              <a:lnSpc>
                <a:spcPct val="100000"/>
              </a:lnSpc>
              <a:spcBef>
                <a:spcPts val="0"/>
              </a:spcBef>
              <a:buNone/>
            </a:pPr>
            <a:r>
              <a:rPr lang="en-US" sz="1600" dirty="0"/>
              <a:t>else                   // root occupied</a:t>
            </a:r>
          </a:p>
          <a:p>
            <a:pPr marL="0" indent="0">
              <a:lnSpc>
                <a:spcPct val="100000"/>
              </a:lnSpc>
              <a:spcBef>
                <a:spcPts val="0"/>
              </a:spcBef>
              <a:buNone/>
            </a:pPr>
            <a:r>
              <a:rPr lang="en-US" sz="1600" dirty="0"/>
              <a:t>	{</a:t>
            </a:r>
          </a:p>
          <a:p>
            <a:pPr marL="0" indent="0">
              <a:lnSpc>
                <a:spcPct val="100000"/>
              </a:lnSpc>
              <a:spcBef>
                <a:spcPts val="0"/>
              </a:spcBef>
              <a:buNone/>
            </a:pPr>
            <a:r>
              <a:rPr lang="en-US" sz="1600" dirty="0"/>
              <a:t>	         Node current = root; //start at root</a:t>
            </a:r>
          </a:p>
          <a:p>
            <a:pPr marL="0" indent="0">
              <a:lnSpc>
                <a:spcPct val="100000"/>
              </a:lnSpc>
              <a:spcBef>
                <a:spcPts val="0"/>
              </a:spcBef>
              <a:buNone/>
            </a:pPr>
            <a:r>
              <a:rPr lang="en-US" sz="1600" dirty="0"/>
              <a:t>                             Node parent;</a:t>
            </a:r>
          </a:p>
          <a:p>
            <a:pPr marL="0" indent="0">
              <a:lnSpc>
                <a:spcPct val="100000"/>
              </a:lnSpc>
              <a:spcBef>
                <a:spcPts val="0"/>
              </a:spcBef>
              <a:buNone/>
            </a:pPr>
            <a:r>
              <a:rPr lang="en-US" sz="1600" dirty="0"/>
              <a:t>                             while (true)</a:t>
            </a:r>
          </a:p>
          <a:p>
            <a:pPr marL="0" indent="0">
              <a:lnSpc>
                <a:spcPct val="100000"/>
              </a:lnSpc>
              <a:spcBef>
                <a:spcPts val="0"/>
              </a:spcBef>
              <a:buNone/>
            </a:pPr>
            <a:r>
              <a:rPr lang="en-US" sz="1600" dirty="0"/>
              <a:t>       	         {	</a:t>
            </a:r>
          </a:p>
          <a:p>
            <a:pPr marL="0" indent="0">
              <a:lnSpc>
                <a:spcPct val="100000"/>
              </a:lnSpc>
              <a:spcBef>
                <a:spcPts val="0"/>
              </a:spcBef>
              <a:buNone/>
            </a:pPr>
            <a:r>
              <a:rPr lang="en-US" sz="1600" dirty="0"/>
              <a:t>                                         parent = current;</a:t>
            </a:r>
          </a:p>
          <a:p>
            <a:pPr marL="0" indent="0">
              <a:lnSpc>
                <a:spcPct val="100000"/>
              </a:lnSpc>
              <a:spcBef>
                <a:spcPts val="0"/>
              </a:spcBef>
              <a:buNone/>
            </a:pPr>
            <a:r>
              <a:rPr lang="en-US" sz="1600" dirty="0"/>
              <a:t>	</a:t>
            </a:r>
          </a:p>
          <a:p>
            <a:pPr marL="914400" lvl="2" indent="0">
              <a:lnSpc>
                <a:spcPct val="100000"/>
              </a:lnSpc>
              <a:spcBef>
                <a:spcPts val="0"/>
              </a:spcBef>
              <a:buNone/>
            </a:pPr>
            <a:endParaRPr lang="en-US" dirty="0"/>
          </a:p>
          <a:p>
            <a:pPr marL="0" indent="0">
              <a:lnSpc>
                <a:spcPct val="100000"/>
              </a:lnSpc>
              <a:spcBef>
                <a:spcPts val="0"/>
              </a:spcBef>
              <a:buNone/>
            </a:pPr>
            <a:r>
              <a:rPr lang="en-US" sz="2000" dirty="0"/>
              <a:t>	        </a:t>
            </a:r>
          </a:p>
        </p:txBody>
      </p:sp>
      <p:sp>
        <p:nvSpPr>
          <p:cNvPr id="6" name="Content Placeholder 7"/>
          <p:cNvSpPr txBox="1">
            <a:spLocks/>
          </p:cNvSpPr>
          <p:nvPr/>
        </p:nvSpPr>
        <p:spPr>
          <a:xfrm>
            <a:off x="6192554" y="1796442"/>
            <a:ext cx="4485884" cy="4832092"/>
          </a:xfrm>
          <a:prstGeom prst="rect">
            <a:avLst/>
          </a:prstGeom>
          <a:solidFill>
            <a:schemeClr val="accent3">
              <a:lumMod val="60000"/>
              <a:lumOff val="40000"/>
            </a:schemeClr>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dirty="0"/>
              <a:t>                </a:t>
            </a:r>
            <a:r>
              <a:rPr lang="en-US" sz="1600" dirty="0"/>
              <a:t>if (id &lt; </a:t>
            </a:r>
            <a:r>
              <a:rPr lang="en-US" sz="1600" dirty="0" err="1"/>
              <a:t>current.iData</a:t>
            </a:r>
            <a:r>
              <a:rPr lang="en-US" sz="1600" dirty="0"/>
              <a:t>) // go left</a:t>
            </a:r>
          </a:p>
          <a:p>
            <a:pPr marL="0" indent="0">
              <a:lnSpc>
                <a:spcPct val="100000"/>
              </a:lnSpc>
              <a:spcBef>
                <a:spcPts val="0"/>
              </a:spcBef>
              <a:buNone/>
            </a:pPr>
            <a:r>
              <a:rPr lang="en-US" sz="1600" dirty="0"/>
              <a:t>                    {</a:t>
            </a:r>
          </a:p>
          <a:p>
            <a:pPr marL="0" indent="0">
              <a:lnSpc>
                <a:spcPct val="100000"/>
              </a:lnSpc>
              <a:spcBef>
                <a:spcPts val="0"/>
              </a:spcBef>
              <a:buNone/>
            </a:pPr>
            <a:r>
              <a:rPr lang="en-US" sz="1600" dirty="0"/>
              <a:t>	            current = </a:t>
            </a:r>
            <a:r>
              <a:rPr lang="en-US" sz="1600" dirty="0" err="1"/>
              <a:t>current.leftChild</a:t>
            </a:r>
            <a:r>
              <a:rPr lang="en-US" sz="1600" dirty="0"/>
              <a:t>;</a:t>
            </a:r>
          </a:p>
          <a:p>
            <a:pPr marL="0" indent="0">
              <a:lnSpc>
                <a:spcPct val="100000"/>
              </a:lnSpc>
              <a:spcBef>
                <a:spcPts val="0"/>
              </a:spcBef>
              <a:buNone/>
            </a:pPr>
            <a:r>
              <a:rPr lang="en-US" sz="1600" dirty="0"/>
              <a:t>	             if (current == null) {</a:t>
            </a:r>
          </a:p>
          <a:p>
            <a:pPr marL="0" indent="0">
              <a:lnSpc>
                <a:spcPct val="100000"/>
              </a:lnSpc>
              <a:spcBef>
                <a:spcPts val="0"/>
              </a:spcBef>
              <a:buNone/>
            </a:pPr>
            <a:r>
              <a:rPr lang="en-US" sz="1600" dirty="0"/>
              <a:t>	                   </a:t>
            </a:r>
            <a:r>
              <a:rPr lang="en-US" sz="1600" dirty="0" err="1"/>
              <a:t>parent.leftChild</a:t>
            </a:r>
            <a:r>
              <a:rPr lang="en-US" sz="1600" dirty="0"/>
              <a:t> = </a:t>
            </a:r>
            <a:r>
              <a:rPr lang="en-US" sz="1600" dirty="0" err="1"/>
              <a:t>newNode</a:t>
            </a:r>
            <a:r>
              <a:rPr lang="en-US" sz="1600" dirty="0"/>
              <a:t>;</a:t>
            </a:r>
          </a:p>
          <a:p>
            <a:pPr marL="0" indent="0">
              <a:lnSpc>
                <a:spcPct val="100000"/>
              </a:lnSpc>
              <a:spcBef>
                <a:spcPts val="0"/>
              </a:spcBef>
              <a:buNone/>
            </a:pPr>
            <a:r>
              <a:rPr lang="en-US" sz="1600" dirty="0"/>
              <a:t>	                   return;</a:t>
            </a:r>
          </a:p>
          <a:p>
            <a:pPr marL="0" indent="0">
              <a:lnSpc>
                <a:spcPct val="100000"/>
              </a:lnSpc>
              <a:spcBef>
                <a:spcPts val="0"/>
              </a:spcBef>
              <a:buNone/>
            </a:pPr>
            <a:r>
              <a:rPr lang="en-US" sz="1600" dirty="0"/>
              <a:t>	              }</a:t>
            </a:r>
          </a:p>
          <a:p>
            <a:pPr marL="0" indent="0">
              <a:lnSpc>
                <a:spcPct val="100000"/>
              </a:lnSpc>
              <a:spcBef>
                <a:spcPts val="0"/>
              </a:spcBef>
              <a:buNone/>
            </a:pPr>
            <a:r>
              <a:rPr lang="en-US" sz="1600" dirty="0"/>
              <a:t>                      }           </a:t>
            </a:r>
          </a:p>
          <a:p>
            <a:pPr marL="0" indent="0">
              <a:lnSpc>
                <a:spcPct val="100000"/>
              </a:lnSpc>
              <a:spcBef>
                <a:spcPts val="0"/>
              </a:spcBef>
              <a:buNone/>
            </a:pPr>
            <a:r>
              <a:rPr lang="en-US" sz="1600" dirty="0"/>
              <a:t>	  else // go right</a:t>
            </a:r>
          </a:p>
          <a:p>
            <a:pPr marL="0" indent="0">
              <a:lnSpc>
                <a:spcPct val="100000"/>
              </a:lnSpc>
              <a:spcBef>
                <a:spcPts val="0"/>
              </a:spcBef>
              <a:buNone/>
            </a:pPr>
            <a:r>
              <a:rPr lang="en-US" sz="1600" dirty="0"/>
              <a:t>                      {	</a:t>
            </a:r>
          </a:p>
          <a:p>
            <a:pPr marL="0" indent="0">
              <a:lnSpc>
                <a:spcPct val="100000"/>
              </a:lnSpc>
              <a:spcBef>
                <a:spcPts val="0"/>
              </a:spcBef>
              <a:buNone/>
            </a:pPr>
            <a:r>
              <a:rPr lang="en-US" sz="1600" dirty="0"/>
              <a:t>        	               current = </a:t>
            </a:r>
            <a:r>
              <a:rPr lang="en-US" sz="1600" dirty="0" err="1"/>
              <a:t>current.rightChild</a:t>
            </a:r>
            <a:r>
              <a:rPr lang="en-US" sz="1600" dirty="0"/>
              <a:t>;</a:t>
            </a:r>
          </a:p>
          <a:p>
            <a:pPr marL="0" indent="0">
              <a:lnSpc>
                <a:spcPct val="100000"/>
              </a:lnSpc>
              <a:spcBef>
                <a:spcPts val="0"/>
              </a:spcBef>
              <a:buNone/>
            </a:pPr>
            <a:r>
              <a:rPr lang="en-US" sz="1600" dirty="0"/>
              <a:t>                                   if (current == null){</a:t>
            </a:r>
          </a:p>
          <a:p>
            <a:pPr marL="0" indent="0">
              <a:lnSpc>
                <a:spcPct val="100000"/>
              </a:lnSpc>
              <a:spcBef>
                <a:spcPts val="0"/>
              </a:spcBef>
              <a:buNone/>
            </a:pPr>
            <a:r>
              <a:rPr lang="en-US" sz="1600" dirty="0"/>
              <a:t>	                    </a:t>
            </a:r>
            <a:r>
              <a:rPr lang="en-US" sz="1600" dirty="0" err="1"/>
              <a:t>parent.rightChild</a:t>
            </a:r>
            <a:r>
              <a:rPr lang="en-US" sz="1600" dirty="0"/>
              <a:t> = </a:t>
            </a:r>
            <a:r>
              <a:rPr lang="en-US" sz="1600" dirty="0" err="1"/>
              <a:t>newNode</a:t>
            </a:r>
            <a:r>
              <a:rPr lang="en-US" sz="1600" dirty="0"/>
              <a:t>;</a:t>
            </a:r>
          </a:p>
          <a:p>
            <a:pPr marL="0" indent="0">
              <a:lnSpc>
                <a:spcPct val="100000"/>
              </a:lnSpc>
              <a:spcBef>
                <a:spcPts val="0"/>
              </a:spcBef>
              <a:buNone/>
            </a:pPr>
            <a:r>
              <a:rPr lang="en-US" sz="1600" dirty="0"/>
              <a:t>	                    return;</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p>
        </p:txBody>
      </p:sp>
    </p:spTree>
    <p:extLst>
      <p:ext uri="{BB962C8B-B14F-4D97-AF65-F5344CB8AC3E}">
        <p14:creationId xmlns:p14="http://schemas.microsoft.com/office/powerpoint/2010/main" val="220150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search tree - Implementation</a:t>
            </a:r>
            <a:endParaRPr lang="en-US" dirty="0">
              <a:latin typeface="+mn-lt"/>
            </a:endParaRPr>
          </a:p>
        </p:txBody>
      </p:sp>
      <p:sp>
        <p:nvSpPr>
          <p:cNvPr id="8" name="Content Placeholder 7"/>
          <p:cNvSpPr>
            <a:spLocks noGrp="1"/>
          </p:cNvSpPr>
          <p:nvPr>
            <p:ph idx="1"/>
          </p:nvPr>
        </p:nvSpPr>
        <p:spPr/>
        <p:txBody>
          <a:bodyPr/>
          <a:lstStyle/>
          <a:p>
            <a:pPr marL="0" indent="0">
              <a:buNone/>
            </a:pPr>
            <a:r>
              <a:rPr lang="en-US" b="1" dirty="0"/>
              <a:t>Tree Class – </a:t>
            </a:r>
            <a:r>
              <a:rPr lang="en-US" b="1" dirty="0" err="1"/>
              <a:t>Inorder</a:t>
            </a:r>
            <a:r>
              <a:rPr lang="en-US" b="1" dirty="0"/>
              <a:t> Traversing Method </a:t>
            </a:r>
          </a:p>
        </p:txBody>
      </p:sp>
      <p:sp>
        <p:nvSpPr>
          <p:cNvPr id="4" name="TextBox 3"/>
          <p:cNvSpPr txBox="1"/>
          <p:nvPr/>
        </p:nvSpPr>
        <p:spPr>
          <a:xfrm>
            <a:off x="2838450" y="2392501"/>
            <a:ext cx="6762750" cy="2862322"/>
          </a:xfrm>
          <a:prstGeom prst="rect">
            <a:avLst/>
          </a:prstGeom>
          <a:solidFill>
            <a:schemeClr val="accent3">
              <a:lumMod val="60000"/>
              <a:lumOff val="40000"/>
            </a:schemeClr>
          </a:solidFill>
        </p:spPr>
        <p:txBody>
          <a:bodyPr wrap="square" rtlCol="0">
            <a:spAutoFit/>
          </a:bodyPr>
          <a:lstStyle/>
          <a:p>
            <a:r>
              <a:rPr lang="en-US" sz="2000" dirty="0"/>
              <a:t>private void </a:t>
            </a:r>
            <a:r>
              <a:rPr lang="en-US" sz="2000" dirty="0" err="1"/>
              <a:t>inOrder</a:t>
            </a:r>
            <a:r>
              <a:rPr lang="en-US" sz="2000" dirty="0"/>
              <a:t>(Node </a:t>
            </a:r>
            <a:r>
              <a:rPr lang="en-US" sz="2000" dirty="0" err="1"/>
              <a:t>localRoot</a:t>
            </a:r>
            <a:r>
              <a:rPr lang="en-US" sz="2000" dirty="0"/>
              <a:t>)</a:t>
            </a:r>
          </a:p>
          <a:p>
            <a:r>
              <a:rPr lang="en-US" sz="2000" dirty="0"/>
              <a:t>{</a:t>
            </a:r>
          </a:p>
          <a:p>
            <a:r>
              <a:rPr lang="en-US" sz="2000" dirty="0"/>
              <a:t>	if (</a:t>
            </a:r>
            <a:r>
              <a:rPr lang="en-US" sz="2000" dirty="0" err="1"/>
              <a:t>localRoot</a:t>
            </a:r>
            <a:r>
              <a:rPr lang="en-US" sz="2000" dirty="0"/>
              <a:t> != null)</a:t>
            </a:r>
          </a:p>
          <a:p>
            <a:r>
              <a:rPr lang="en-US" sz="2000" dirty="0"/>
              <a:t>	 {</a:t>
            </a:r>
          </a:p>
          <a:p>
            <a:r>
              <a:rPr lang="en-US" sz="2000" dirty="0"/>
              <a:t>		</a:t>
            </a:r>
            <a:r>
              <a:rPr lang="en-US" sz="2000" dirty="0" err="1"/>
              <a:t>inOrder</a:t>
            </a:r>
            <a:r>
              <a:rPr lang="en-US" sz="2000" dirty="0"/>
              <a:t>(</a:t>
            </a:r>
            <a:r>
              <a:rPr lang="en-US" sz="2000" dirty="0" err="1"/>
              <a:t>localRoot.leftChild</a:t>
            </a:r>
            <a:r>
              <a:rPr lang="en-US" sz="2000" dirty="0"/>
              <a:t>);</a:t>
            </a:r>
          </a:p>
          <a:p>
            <a:r>
              <a:rPr lang="en-US" sz="2000" dirty="0"/>
              <a:t>		</a:t>
            </a:r>
            <a:r>
              <a:rPr lang="en-US" sz="2000" dirty="0" err="1"/>
              <a:t>localRoot.displayNode</a:t>
            </a:r>
            <a:r>
              <a:rPr lang="en-US" sz="2000" dirty="0"/>
              <a:t>();</a:t>
            </a:r>
          </a:p>
          <a:p>
            <a:r>
              <a:rPr lang="en-US" sz="2000" dirty="0"/>
              <a:t>		</a:t>
            </a:r>
            <a:r>
              <a:rPr lang="en-US" sz="2000" dirty="0" err="1"/>
              <a:t>inOrder</a:t>
            </a:r>
            <a:r>
              <a:rPr lang="en-US" sz="2000" dirty="0"/>
              <a:t>(</a:t>
            </a:r>
            <a:r>
              <a:rPr lang="en-US" sz="2000" dirty="0" err="1"/>
              <a:t>localRoot.rightChild</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52782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search tree - Implementation</a:t>
            </a:r>
            <a:endParaRPr lang="en-US" dirty="0">
              <a:latin typeface="+mn-lt"/>
            </a:endParaRPr>
          </a:p>
        </p:txBody>
      </p:sp>
      <p:sp>
        <p:nvSpPr>
          <p:cNvPr id="8" name="Content Placeholder 7"/>
          <p:cNvSpPr>
            <a:spLocks noGrp="1"/>
          </p:cNvSpPr>
          <p:nvPr>
            <p:ph idx="1"/>
          </p:nvPr>
        </p:nvSpPr>
        <p:spPr/>
        <p:txBody>
          <a:bodyPr/>
          <a:lstStyle/>
          <a:p>
            <a:pPr marL="0" indent="0">
              <a:buNone/>
            </a:pPr>
            <a:r>
              <a:rPr lang="en-US" b="1" dirty="0"/>
              <a:t>Tree Class – Preorder Traversing Method </a:t>
            </a:r>
          </a:p>
          <a:p>
            <a:pPr marL="0" indent="0">
              <a:buNone/>
            </a:pPr>
            <a:endParaRPr lang="en-US" dirty="0"/>
          </a:p>
        </p:txBody>
      </p:sp>
      <p:sp>
        <p:nvSpPr>
          <p:cNvPr id="4" name="TextBox 3"/>
          <p:cNvSpPr txBox="1"/>
          <p:nvPr/>
        </p:nvSpPr>
        <p:spPr>
          <a:xfrm>
            <a:off x="2838450" y="2392501"/>
            <a:ext cx="6762750" cy="2862322"/>
          </a:xfrm>
          <a:prstGeom prst="rect">
            <a:avLst/>
          </a:prstGeom>
          <a:solidFill>
            <a:schemeClr val="accent3">
              <a:lumMod val="60000"/>
              <a:lumOff val="40000"/>
            </a:schemeClr>
          </a:solidFill>
        </p:spPr>
        <p:txBody>
          <a:bodyPr wrap="square" rtlCol="0">
            <a:spAutoFit/>
          </a:bodyPr>
          <a:lstStyle/>
          <a:p>
            <a:r>
              <a:rPr lang="en-US" sz="2000" dirty="0"/>
              <a:t>private void </a:t>
            </a:r>
            <a:r>
              <a:rPr lang="en-US" sz="2000" dirty="0" err="1"/>
              <a:t>preOrder</a:t>
            </a:r>
            <a:r>
              <a:rPr lang="en-US" sz="2000" dirty="0"/>
              <a:t>(Node </a:t>
            </a:r>
            <a:r>
              <a:rPr lang="en-US" sz="2000" dirty="0" err="1"/>
              <a:t>localRoot</a:t>
            </a:r>
            <a:r>
              <a:rPr lang="en-US" sz="2000" dirty="0"/>
              <a:t>)</a:t>
            </a:r>
          </a:p>
          <a:p>
            <a:r>
              <a:rPr lang="en-US" sz="2000" dirty="0"/>
              <a:t>{</a:t>
            </a:r>
          </a:p>
          <a:p>
            <a:r>
              <a:rPr lang="en-US" sz="2000" dirty="0"/>
              <a:t>	if (</a:t>
            </a:r>
            <a:r>
              <a:rPr lang="en-US" sz="2000" dirty="0" err="1"/>
              <a:t>localRoot</a:t>
            </a:r>
            <a:r>
              <a:rPr lang="en-US" sz="2000" dirty="0"/>
              <a:t> != null)</a:t>
            </a:r>
          </a:p>
          <a:p>
            <a:r>
              <a:rPr lang="en-US" sz="2000" dirty="0"/>
              <a:t>	{</a:t>
            </a:r>
          </a:p>
          <a:p>
            <a:r>
              <a:rPr lang="en-US" sz="2000" dirty="0"/>
              <a:t>		</a:t>
            </a:r>
            <a:r>
              <a:rPr lang="en-US" sz="2000" dirty="0" err="1"/>
              <a:t>localRoot.displayNode</a:t>
            </a:r>
            <a:r>
              <a:rPr lang="en-US" sz="2000" dirty="0"/>
              <a:t>();</a:t>
            </a:r>
          </a:p>
          <a:p>
            <a:r>
              <a:rPr lang="en-US" sz="2000" dirty="0"/>
              <a:t>		</a:t>
            </a:r>
            <a:r>
              <a:rPr lang="en-US" sz="2000" dirty="0" err="1"/>
              <a:t>preOrder</a:t>
            </a:r>
            <a:r>
              <a:rPr lang="en-US" sz="2000" dirty="0"/>
              <a:t>(</a:t>
            </a:r>
            <a:r>
              <a:rPr lang="en-US" sz="2000" dirty="0" err="1"/>
              <a:t>localRoot.leftChild</a:t>
            </a:r>
            <a:r>
              <a:rPr lang="en-US" sz="2000" dirty="0"/>
              <a:t>);</a:t>
            </a:r>
          </a:p>
          <a:p>
            <a:r>
              <a:rPr lang="en-US" sz="2000" dirty="0"/>
              <a:t>		preorder(</a:t>
            </a:r>
            <a:r>
              <a:rPr lang="en-US" sz="2000" dirty="0" err="1"/>
              <a:t>localRoot.rightChild</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4248392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search tree - Implementation</a:t>
            </a:r>
            <a:endParaRPr lang="en-US" dirty="0">
              <a:latin typeface="+mn-lt"/>
            </a:endParaRPr>
          </a:p>
        </p:txBody>
      </p:sp>
      <p:sp>
        <p:nvSpPr>
          <p:cNvPr id="8" name="Content Placeholder 7"/>
          <p:cNvSpPr>
            <a:spLocks noGrp="1"/>
          </p:cNvSpPr>
          <p:nvPr>
            <p:ph idx="1"/>
          </p:nvPr>
        </p:nvSpPr>
        <p:spPr/>
        <p:txBody>
          <a:bodyPr/>
          <a:lstStyle/>
          <a:p>
            <a:pPr marL="0" indent="0">
              <a:buNone/>
            </a:pPr>
            <a:r>
              <a:rPr lang="en-US" b="1" dirty="0"/>
              <a:t>Tree Class – </a:t>
            </a:r>
            <a:r>
              <a:rPr lang="en-US" b="1" dirty="0" err="1"/>
              <a:t>Postorder</a:t>
            </a:r>
            <a:r>
              <a:rPr lang="en-US" b="1" dirty="0"/>
              <a:t> Traversing Method </a:t>
            </a:r>
          </a:p>
          <a:p>
            <a:pPr marL="0" indent="0">
              <a:buNone/>
            </a:pPr>
            <a:endParaRPr lang="en-US" dirty="0"/>
          </a:p>
        </p:txBody>
      </p:sp>
      <p:sp>
        <p:nvSpPr>
          <p:cNvPr id="4" name="TextBox 3"/>
          <p:cNvSpPr txBox="1"/>
          <p:nvPr/>
        </p:nvSpPr>
        <p:spPr>
          <a:xfrm>
            <a:off x="2838450" y="2392501"/>
            <a:ext cx="6762750" cy="2862322"/>
          </a:xfrm>
          <a:prstGeom prst="rect">
            <a:avLst/>
          </a:prstGeom>
          <a:solidFill>
            <a:schemeClr val="accent3">
              <a:lumMod val="60000"/>
              <a:lumOff val="40000"/>
            </a:schemeClr>
          </a:solidFill>
        </p:spPr>
        <p:txBody>
          <a:bodyPr wrap="square" rtlCol="0">
            <a:spAutoFit/>
          </a:bodyPr>
          <a:lstStyle/>
          <a:p>
            <a:r>
              <a:rPr lang="en-US" sz="2000" dirty="0"/>
              <a:t>private void </a:t>
            </a:r>
            <a:r>
              <a:rPr lang="en-US" sz="2000" dirty="0" err="1"/>
              <a:t>postOrder</a:t>
            </a:r>
            <a:r>
              <a:rPr lang="en-US" sz="2000" dirty="0"/>
              <a:t>(Node </a:t>
            </a:r>
            <a:r>
              <a:rPr lang="en-US" sz="2000" dirty="0" err="1"/>
              <a:t>localRoot</a:t>
            </a:r>
            <a:r>
              <a:rPr lang="en-US" sz="2000" dirty="0"/>
              <a:t>)</a:t>
            </a:r>
          </a:p>
          <a:p>
            <a:r>
              <a:rPr lang="en-US" sz="2000" dirty="0"/>
              <a:t>{</a:t>
            </a:r>
          </a:p>
          <a:p>
            <a:r>
              <a:rPr lang="en-US" sz="2000" dirty="0"/>
              <a:t>	if (</a:t>
            </a:r>
            <a:r>
              <a:rPr lang="en-US" sz="2000" dirty="0" err="1"/>
              <a:t>localRoot</a:t>
            </a:r>
            <a:r>
              <a:rPr lang="en-US" sz="2000" dirty="0"/>
              <a:t> != null)</a:t>
            </a:r>
          </a:p>
          <a:p>
            <a:r>
              <a:rPr lang="en-US" sz="2000" dirty="0"/>
              <a:t>	{</a:t>
            </a:r>
          </a:p>
          <a:p>
            <a:r>
              <a:rPr lang="en-US" sz="2000" dirty="0"/>
              <a:t>		</a:t>
            </a:r>
            <a:r>
              <a:rPr lang="en-US" sz="2000" dirty="0" err="1"/>
              <a:t>postOrder</a:t>
            </a:r>
            <a:r>
              <a:rPr lang="en-US" sz="2000" dirty="0"/>
              <a:t>(</a:t>
            </a:r>
            <a:r>
              <a:rPr lang="en-US" sz="2000" dirty="0" err="1"/>
              <a:t>localRoot.leftChild</a:t>
            </a:r>
            <a:r>
              <a:rPr lang="en-US" sz="2000" dirty="0"/>
              <a:t>);</a:t>
            </a:r>
          </a:p>
          <a:p>
            <a:r>
              <a:rPr lang="en-US" sz="2000" dirty="0"/>
              <a:t>		</a:t>
            </a:r>
            <a:r>
              <a:rPr lang="en-US" sz="2000" dirty="0" err="1"/>
              <a:t>postOrder</a:t>
            </a:r>
            <a:r>
              <a:rPr lang="en-US" sz="2000" dirty="0"/>
              <a:t>(</a:t>
            </a:r>
            <a:r>
              <a:rPr lang="en-US" sz="2000" dirty="0" err="1"/>
              <a:t>localRoot.rightChild</a:t>
            </a:r>
            <a:r>
              <a:rPr lang="en-US" sz="2000" dirty="0"/>
              <a:t>);</a:t>
            </a:r>
          </a:p>
          <a:p>
            <a:r>
              <a:rPr lang="en-US" sz="2000" dirty="0"/>
              <a:t>		</a:t>
            </a:r>
            <a:r>
              <a:rPr lang="en-US" sz="2000" dirty="0" err="1"/>
              <a:t>localRoot.displayNode</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330694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root, parent and children in a tree?</a:t>
            </a:r>
          </a:p>
        </p:txBody>
      </p:sp>
      <p:sp>
        <p:nvSpPr>
          <p:cNvPr id="6" name="Content Placeholder 5"/>
          <p:cNvSpPr>
            <a:spLocks noGrp="1"/>
          </p:cNvSpPr>
          <p:nvPr>
            <p:ph idx="1"/>
          </p:nvPr>
        </p:nvSpPr>
        <p:spPr>
          <a:xfrm>
            <a:off x="838200" y="1825625"/>
            <a:ext cx="5078985" cy="3434353"/>
          </a:xfrm>
        </p:spPr>
        <p:txBody>
          <a:bodyPr>
            <a:normAutofit fontScale="77500" lnSpcReduction="20000"/>
          </a:bodyPr>
          <a:lstStyle/>
          <a:p>
            <a:r>
              <a:rPr lang="en-US" sz="2600" dirty="0"/>
              <a:t>The node at the top of the tree is called root.</a:t>
            </a:r>
          </a:p>
          <a:p>
            <a:r>
              <a:rPr lang="en-US" sz="2600" dirty="0"/>
              <a:t>Any node which has exactly one edge running upwards to other node is called a child</a:t>
            </a:r>
          </a:p>
          <a:p>
            <a:r>
              <a:rPr lang="en-US" sz="2600" dirty="0"/>
              <a:t>The two children of each node in a binary tree is called left child and right child.</a:t>
            </a:r>
          </a:p>
          <a:p>
            <a:r>
              <a:rPr lang="en-US" sz="2600" dirty="0"/>
              <a:t>Any node which has one or more lines running downwards to other nodes is called a parent</a:t>
            </a:r>
          </a:p>
          <a:p>
            <a:r>
              <a:rPr lang="en-US" sz="2600" dirty="0"/>
              <a:t>A node that has no children is called a leaf node or leaf</a:t>
            </a:r>
          </a:p>
          <a:p>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a:t>
            </a:fld>
            <a:endParaRPr lang="en-US"/>
          </a:p>
        </p:txBody>
      </p:sp>
      <p:grpSp>
        <p:nvGrpSpPr>
          <p:cNvPr id="8" name="Group 7"/>
          <p:cNvGrpSpPr/>
          <p:nvPr/>
        </p:nvGrpSpPr>
        <p:grpSpPr>
          <a:xfrm>
            <a:off x="6283894" y="2514600"/>
            <a:ext cx="3907856" cy="2491082"/>
            <a:chOff x="1171272" y="186472"/>
            <a:chExt cx="8861228" cy="6157571"/>
          </a:xfrm>
        </p:grpSpPr>
        <p:sp>
          <p:nvSpPr>
            <p:cNvPr id="9" name="Flowchart: Connector 8"/>
            <p:cNvSpPr/>
            <p:nvPr/>
          </p:nvSpPr>
          <p:spPr>
            <a:xfrm>
              <a:off x="1668116" y="550251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H</a:t>
              </a:r>
            </a:p>
          </p:txBody>
        </p:sp>
        <p:grpSp>
          <p:nvGrpSpPr>
            <p:cNvPr id="10" name="Group 9"/>
            <p:cNvGrpSpPr/>
            <p:nvPr/>
          </p:nvGrpSpPr>
          <p:grpSpPr>
            <a:xfrm>
              <a:off x="1171272" y="186472"/>
              <a:ext cx="8861228" cy="6157571"/>
              <a:chOff x="1171272" y="186472"/>
              <a:chExt cx="8861228" cy="6157571"/>
            </a:xfrm>
          </p:grpSpPr>
          <p:grpSp>
            <p:nvGrpSpPr>
              <p:cNvPr id="11" name="Group 10"/>
              <p:cNvGrpSpPr/>
              <p:nvPr/>
            </p:nvGrpSpPr>
            <p:grpSpPr>
              <a:xfrm>
                <a:off x="1171272" y="843335"/>
                <a:ext cx="5578282" cy="5500708"/>
                <a:chOff x="1171272" y="843335"/>
                <a:chExt cx="5578282" cy="5500708"/>
              </a:xfrm>
            </p:grpSpPr>
            <p:cxnSp>
              <p:nvCxnSpPr>
                <p:cNvPr id="22" name="Straight Connector 21"/>
                <p:cNvCxnSpPr>
                  <a:stCxn id="26" idx="7"/>
                  <a:endCxn id="14" idx="3"/>
                </p:cNvCxnSpPr>
                <p:nvPr/>
              </p:nvCxnSpPr>
              <p:spPr>
                <a:xfrm flipV="1">
                  <a:off x="2990665" y="843335"/>
                  <a:ext cx="2320693" cy="156382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3" name="Straight Connector 22"/>
                <p:cNvCxnSpPr>
                  <a:stCxn id="25" idx="0"/>
                  <a:endCxn id="26" idx="3"/>
                </p:cNvCxnSpPr>
                <p:nvPr/>
              </p:nvCxnSpPr>
              <p:spPr>
                <a:xfrm flipV="1">
                  <a:off x="1595815" y="2992157"/>
                  <a:ext cx="79445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4" name="Straight Connector 23"/>
                <p:cNvCxnSpPr>
                  <a:stCxn id="29" idx="0"/>
                  <a:endCxn id="26" idx="5"/>
                </p:cNvCxnSpPr>
                <p:nvPr/>
              </p:nvCxnSpPr>
              <p:spPr>
                <a:xfrm flipH="1" flipV="1">
                  <a:off x="2990665" y="2992157"/>
                  <a:ext cx="738548"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25" name="Flowchart: Connector 24"/>
                <p:cNvSpPr/>
                <p:nvPr/>
              </p:nvSpPr>
              <p:spPr>
                <a:xfrm>
                  <a:off x="1171272"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D</a:t>
                  </a:r>
                </a:p>
              </p:txBody>
            </p:sp>
            <p:sp>
              <p:nvSpPr>
                <p:cNvPr id="26" name="Flowchart: Connector 25"/>
                <p:cNvSpPr/>
                <p:nvPr/>
              </p:nvSpPr>
              <p:spPr>
                <a:xfrm>
                  <a:off x="2265925" y="228600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B</a:t>
                  </a:r>
                </a:p>
              </p:txBody>
            </p:sp>
            <p:cxnSp>
              <p:nvCxnSpPr>
                <p:cNvPr id="36" name="Straight Connector 35"/>
                <p:cNvCxnSpPr>
                  <a:stCxn id="9" idx="0"/>
                  <a:endCxn id="25" idx="4"/>
                </p:cNvCxnSpPr>
                <p:nvPr/>
              </p:nvCxnSpPr>
              <p:spPr>
                <a:xfrm flipH="1" flipV="1">
                  <a:off x="1595815" y="4660995"/>
                  <a:ext cx="496843" cy="841525"/>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3304670" y="3833681"/>
                  <a:ext cx="3444884" cy="2510362"/>
                  <a:chOff x="3304670" y="3833681"/>
                  <a:chExt cx="3444884" cy="2510362"/>
                </a:xfrm>
              </p:grpSpPr>
              <p:sp>
                <p:nvSpPr>
                  <p:cNvPr id="29" name="Flowchart: Connector 28"/>
                  <p:cNvSpPr/>
                  <p:nvPr/>
                </p:nvSpPr>
                <p:spPr>
                  <a:xfrm>
                    <a:off x="3304670"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E</a:t>
                    </a:r>
                  </a:p>
                </p:txBody>
              </p:sp>
              <p:cxnSp>
                <p:nvCxnSpPr>
                  <p:cNvPr id="30" name="Straight Connector 29"/>
                  <p:cNvCxnSpPr/>
                  <p:nvPr/>
                </p:nvCxnSpPr>
                <p:spPr>
                  <a:xfrm flipV="1">
                    <a:off x="6145467" y="4675206"/>
                    <a:ext cx="604087" cy="841525"/>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1" name="Flowchart: Connector 30"/>
                  <p:cNvSpPr/>
                  <p:nvPr/>
                </p:nvSpPr>
                <p:spPr>
                  <a:xfrm>
                    <a:off x="5560264" y="55167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I</a:t>
                    </a:r>
                  </a:p>
                </p:txBody>
              </p:sp>
            </p:grpSp>
          </p:grpSp>
          <p:grpSp>
            <p:nvGrpSpPr>
              <p:cNvPr id="12" name="Group 11"/>
              <p:cNvGrpSpPr/>
              <p:nvPr/>
            </p:nvGrpSpPr>
            <p:grpSpPr>
              <a:xfrm>
                <a:off x="5192502" y="186472"/>
                <a:ext cx="4839998" cy="6125409"/>
                <a:chOff x="5192502" y="186472"/>
                <a:chExt cx="4839998" cy="6125409"/>
              </a:xfrm>
            </p:grpSpPr>
            <p:cxnSp>
              <p:nvCxnSpPr>
                <p:cNvPr id="13" name="Straight Connector 12"/>
                <p:cNvCxnSpPr>
                  <a:stCxn id="14" idx="5"/>
                  <a:endCxn id="17" idx="1"/>
                </p:cNvCxnSpPr>
                <p:nvPr/>
              </p:nvCxnSpPr>
              <p:spPr>
                <a:xfrm>
                  <a:off x="5885245" y="843335"/>
                  <a:ext cx="2216665" cy="156382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14" name="Flowchart: Connector 13"/>
                <p:cNvSpPr/>
                <p:nvPr/>
              </p:nvSpPr>
              <p:spPr>
                <a:xfrm>
                  <a:off x="5192502" y="186472"/>
                  <a:ext cx="811599" cy="769562"/>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A</a:t>
                  </a:r>
                </a:p>
              </p:txBody>
            </p:sp>
            <p:cxnSp>
              <p:nvCxnSpPr>
                <p:cNvPr id="15" name="Straight Connector 14"/>
                <p:cNvCxnSpPr>
                  <a:stCxn id="18" idx="7"/>
                  <a:endCxn id="17" idx="3"/>
                </p:cNvCxnSpPr>
                <p:nvPr/>
              </p:nvCxnSpPr>
              <p:spPr>
                <a:xfrm flipV="1">
                  <a:off x="7218314" y="2992157"/>
                  <a:ext cx="883598"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16" name="Straight Connector 15"/>
                <p:cNvCxnSpPr>
                  <a:stCxn id="19" idx="1"/>
                  <a:endCxn id="17" idx="5"/>
                </p:cNvCxnSpPr>
                <p:nvPr/>
              </p:nvCxnSpPr>
              <p:spPr>
                <a:xfrm flipH="1" flipV="1">
                  <a:off x="8702306" y="2992157"/>
                  <a:ext cx="605454"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17" name="Flowchart: Connector 16"/>
                <p:cNvSpPr/>
                <p:nvPr/>
              </p:nvSpPr>
              <p:spPr>
                <a:xfrm>
                  <a:off x="7977566" y="228600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C</a:t>
                  </a:r>
                </a:p>
              </p:txBody>
            </p:sp>
            <p:sp>
              <p:nvSpPr>
                <p:cNvPr id="18" name="Flowchart: Connector 17"/>
                <p:cNvSpPr/>
                <p:nvPr/>
              </p:nvSpPr>
              <p:spPr>
                <a:xfrm>
                  <a:off x="6493574"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F</a:t>
                  </a:r>
                </a:p>
              </p:txBody>
            </p:sp>
            <p:sp>
              <p:nvSpPr>
                <p:cNvPr id="19" name="Flowchart: Connector 18"/>
                <p:cNvSpPr/>
                <p:nvPr/>
              </p:nvSpPr>
              <p:spPr>
                <a:xfrm>
                  <a:off x="9183414"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G</a:t>
                  </a:r>
                </a:p>
              </p:txBody>
            </p:sp>
            <p:cxnSp>
              <p:nvCxnSpPr>
                <p:cNvPr id="20" name="Straight Connector 19"/>
                <p:cNvCxnSpPr>
                  <a:endCxn id="18" idx="5"/>
                </p:cNvCxnSpPr>
                <p:nvPr/>
              </p:nvCxnSpPr>
              <p:spPr>
                <a:xfrm flipH="1" flipV="1">
                  <a:off x="7218315" y="4539837"/>
                  <a:ext cx="1077856" cy="105508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21" name="Flowchart: Connector 20"/>
                <p:cNvSpPr/>
                <p:nvPr/>
              </p:nvSpPr>
              <p:spPr>
                <a:xfrm>
                  <a:off x="7786273" y="5484567"/>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J</a:t>
                  </a:r>
                </a:p>
              </p:txBody>
            </p:sp>
          </p:grpSp>
        </p:grpSp>
      </p:grpSp>
      <p:sp>
        <p:nvSpPr>
          <p:cNvPr id="57" name="Rectangle 56"/>
          <p:cNvSpPr/>
          <p:nvPr/>
        </p:nvSpPr>
        <p:spPr>
          <a:xfrm>
            <a:off x="9039940" y="2440578"/>
            <a:ext cx="789860" cy="45502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Root</a:t>
            </a:r>
          </a:p>
        </p:txBody>
      </p:sp>
      <p:sp>
        <p:nvSpPr>
          <p:cNvPr id="59" name="Rectangle 58"/>
          <p:cNvSpPr/>
          <p:nvPr/>
        </p:nvSpPr>
        <p:spPr>
          <a:xfrm>
            <a:off x="7043578" y="4648200"/>
            <a:ext cx="1067258" cy="45502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E is the right child of B</a:t>
            </a:r>
          </a:p>
        </p:txBody>
      </p:sp>
      <p:sp>
        <p:nvSpPr>
          <p:cNvPr id="60" name="Rectangle 59"/>
          <p:cNvSpPr/>
          <p:nvPr/>
        </p:nvSpPr>
        <p:spPr>
          <a:xfrm>
            <a:off x="7430208" y="3278778"/>
            <a:ext cx="1067258" cy="45502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B is the parent of D and E</a:t>
            </a:r>
          </a:p>
        </p:txBody>
      </p:sp>
      <p:sp>
        <p:nvSpPr>
          <p:cNvPr id="61" name="Rectangle 60"/>
          <p:cNvSpPr/>
          <p:nvPr/>
        </p:nvSpPr>
        <p:spPr>
          <a:xfrm>
            <a:off x="5866942" y="2971801"/>
            <a:ext cx="1067258" cy="7508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 is the left child of B</a:t>
            </a:r>
          </a:p>
        </p:txBody>
      </p:sp>
      <p:cxnSp>
        <p:nvCxnSpPr>
          <p:cNvPr id="3" name="Straight Arrow Connector 2"/>
          <p:cNvCxnSpPr/>
          <p:nvPr/>
        </p:nvCxnSpPr>
        <p:spPr>
          <a:xfrm flipH="1">
            <a:off x="8477547" y="2638601"/>
            <a:ext cx="667967" cy="85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385212" y="3737158"/>
            <a:ext cx="0" cy="21222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flipH="1">
            <a:off x="7187287" y="3497940"/>
            <a:ext cx="228636" cy="1681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59" idx="0"/>
          </p:cNvCxnSpPr>
          <p:nvPr/>
        </p:nvCxnSpPr>
        <p:spPr>
          <a:xfrm flipH="1" flipV="1">
            <a:off x="7502649" y="4367706"/>
            <a:ext cx="74559" cy="28049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7" name="Rectangle 46"/>
          <p:cNvSpPr/>
          <p:nvPr/>
        </p:nvSpPr>
        <p:spPr>
          <a:xfrm>
            <a:off x="9192340" y="5259978"/>
            <a:ext cx="789860" cy="45502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leaf</a:t>
            </a:r>
          </a:p>
        </p:txBody>
      </p:sp>
      <p:cxnSp>
        <p:nvCxnSpPr>
          <p:cNvPr id="44" name="Straight Arrow Connector 43"/>
          <p:cNvCxnSpPr/>
          <p:nvPr/>
        </p:nvCxnSpPr>
        <p:spPr>
          <a:xfrm flipH="1" flipV="1">
            <a:off x="9434870" y="4999934"/>
            <a:ext cx="140732" cy="2600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647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mn-lt"/>
              </a:rPr>
              <a:t>Operations - Delete</a:t>
            </a:r>
          </a:p>
        </p:txBody>
      </p:sp>
      <p:sp>
        <p:nvSpPr>
          <p:cNvPr id="3" name="Content Placeholder 2"/>
          <p:cNvSpPr>
            <a:spLocks noGrp="1"/>
          </p:cNvSpPr>
          <p:nvPr>
            <p:ph idx="1"/>
          </p:nvPr>
        </p:nvSpPr>
        <p:spPr/>
        <p:txBody>
          <a:bodyPr/>
          <a:lstStyle/>
          <a:p>
            <a:r>
              <a:rPr lang="en-US" dirty="0"/>
              <a:t>First find the node to be deleted.</a:t>
            </a:r>
          </a:p>
          <a:p>
            <a:r>
              <a:rPr lang="en-US" dirty="0"/>
              <a:t>If the node to be deleted is found there are three cases to be considered. Whether</a:t>
            </a:r>
          </a:p>
          <a:p>
            <a:pPr lvl="1">
              <a:buFont typeface="Wingdings" panose="05000000000000000000" pitchFamily="2" charset="2"/>
              <a:buChar char="Ø"/>
            </a:pPr>
            <a:r>
              <a:rPr lang="en-US" dirty="0"/>
              <a:t>The node to be deleted is a leaf</a:t>
            </a:r>
          </a:p>
          <a:p>
            <a:pPr lvl="1">
              <a:buFont typeface="Wingdings" panose="05000000000000000000" pitchFamily="2" charset="2"/>
              <a:buChar char="Ø"/>
            </a:pPr>
            <a:r>
              <a:rPr lang="en-US" dirty="0"/>
              <a:t>The node to be deleted has one child</a:t>
            </a:r>
          </a:p>
          <a:p>
            <a:pPr lvl="1">
              <a:buFont typeface="Wingdings" panose="05000000000000000000" pitchFamily="2" charset="2"/>
              <a:buChar char="Ø"/>
            </a:pPr>
            <a:r>
              <a:rPr lang="en-US" dirty="0"/>
              <a:t>The node to be deleted has two children.</a:t>
            </a:r>
          </a:p>
        </p:txBody>
      </p:sp>
      <p:sp>
        <p:nvSpPr>
          <p:cNvPr id="4" name="Slide Number Placeholder 3"/>
          <p:cNvSpPr>
            <a:spLocks noGrp="1"/>
          </p:cNvSpPr>
          <p:nvPr>
            <p:ph type="sldNum" sz="quarter" idx="12"/>
          </p:nvPr>
        </p:nvSpPr>
        <p:spPr/>
        <p:txBody>
          <a:bodyPr/>
          <a:lstStyle/>
          <a:p>
            <a:fld id="{51A71D3D-F011-47C0-9290-685F7D9F6412}" type="slidenum">
              <a:rPr lang="en-US" smtClean="0"/>
              <a:t>30</a:t>
            </a:fld>
            <a:endParaRPr lang="en-US"/>
          </a:p>
        </p:txBody>
      </p:sp>
    </p:spTree>
    <p:extLst>
      <p:ext uri="{BB962C8B-B14F-4D97-AF65-F5344CB8AC3E}">
        <p14:creationId xmlns:p14="http://schemas.microsoft.com/office/powerpoint/2010/main" val="79976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2360456" y="2345796"/>
            <a:ext cx="2290223" cy="3902605"/>
            <a:chOff x="1115272" y="260773"/>
            <a:chExt cx="3053631" cy="5203474"/>
          </a:xfrm>
        </p:grpSpPr>
        <p:grpSp>
          <p:nvGrpSpPr>
            <p:cNvPr id="44" name="Group 43"/>
            <p:cNvGrpSpPr/>
            <p:nvPr/>
          </p:nvGrpSpPr>
          <p:grpSpPr>
            <a:xfrm>
              <a:off x="1358297" y="260773"/>
              <a:ext cx="2496502" cy="4094022"/>
              <a:chOff x="1358297" y="826819"/>
              <a:chExt cx="2496502" cy="4094022"/>
            </a:xfrm>
          </p:grpSpPr>
          <p:grpSp>
            <p:nvGrpSpPr>
              <p:cNvPr id="77" name="Group 76"/>
              <p:cNvGrpSpPr/>
              <p:nvPr/>
            </p:nvGrpSpPr>
            <p:grpSpPr>
              <a:xfrm>
                <a:off x="1358297" y="826819"/>
                <a:ext cx="2496502" cy="4094022"/>
                <a:chOff x="2316374" y="600129"/>
                <a:chExt cx="2496502" cy="4094022"/>
              </a:xfrm>
            </p:grpSpPr>
            <p:grpSp>
              <p:nvGrpSpPr>
                <p:cNvPr id="82" name="Group 81"/>
                <p:cNvGrpSpPr/>
                <p:nvPr/>
              </p:nvGrpSpPr>
              <p:grpSpPr>
                <a:xfrm>
                  <a:off x="2316374" y="1427444"/>
                  <a:ext cx="2485949" cy="3266707"/>
                  <a:chOff x="3380410" y="761008"/>
                  <a:chExt cx="2485949" cy="3266707"/>
                </a:xfrm>
              </p:grpSpPr>
              <p:cxnSp>
                <p:nvCxnSpPr>
                  <p:cNvPr id="87" name="Straight Connector 86"/>
                  <p:cNvCxnSpPr/>
                  <p:nvPr/>
                </p:nvCxnSpPr>
                <p:spPr>
                  <a:xfrm flipV="1">
                    <a:off x="4784962" y="761008"/>
                    <a:ext cx="518077" cy="88460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V="1">
                    <a:off x="3935876" y="2407615"/>
                    <a:ext cx="653033" cy="848632"/>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flipV="1">
                    <a:off x="4842240" y="2472928"/>
                    <a:ext cx="770788" cy="1104308"/>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92" name="Flowchart: Connector 91"/>
                  <p:cNvSpPr/>
                  <p:nvPr/>
                </p:nvSpPr>
                <p:spPr>
                  <a:xfrm>
                    <a:off x="3380410" y="320040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3</a:t>
                    </a:r>
                  </a:p>
                </p:txBody>
              </p:sp>
              <p:sp>
                <p:nvSpPr>
                  <p:cNvPr id="94" name="Flowchart: Connector 93"/>
                  <p:cNvSpPr/>
                  <p:nvPr/>
                </p:nvSpPr>
                <p:spPr>
                  <a:xfrm>
                    <a:off x="4360419" y="1645614"/>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5</a:t>
                    </a:r>
                  </a:p>
                </p:txBody>
              </p:sp>
              <p:sp>
                <p:nvSpPr>
                  <p:cNvPr id="96" name="Flowchart: Connector 95"/>
                  <p:cNvSpPr/>
                  <p:nvPr/>
                </p:nvSpPr>
                <p:spPr>
                  <a:xfrm>
                    <a:off x="5017273" y="3149293"/>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7</a:t>
                    </a:r>
                  </a:p>
                </p:txBody>
              </p:sp>
            </p:grpSp>
            <p:sp>
              <p:nvSpPr>
                <p:cNvPr id="86" name="Flowchart: Connector 85"/>
                <p:cNvSpPr/>
                <p:nvPr/>
              </p:nvSpPr>
              <p:spPr>
                <a:xfrm>
                  <a:off x="3963790" y="6001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10</a:t>
                  </a:r>
                </a:p>
              </p:txBody>
            </p:sp>
          </p:grpSp>
          <p:cxnSp>
            <p:nvCxnSpPr>
              <p:cNvPr id="99" name="Straight Arrow Connector 98"/>
              <p:cNvCxnSpPr/>
              <p:nvPr/>
            </p:nvCxnSpPr>
            <p:spPr>
              <a:xfrm flipH="1">
                <a:off x="2642088" y="1706828"/>
                <a:ext cx="353072" cy="705202"/>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a:off x="3132288" y="3366054"/>
                <a:ext cx="397412" cy="61530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103" name="TextBox 102"/>
            <p:cNvSpPr txBox="1"/>
            <p:nvPr/>
          </p:nvSpPr>
          <p:spPr>
            <a:xfrm>
              <a:off x="1115272" y="4971804"/>
              <a:ext cx="3053631"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a) Before deletion</a:t>
              </a:r>
            </a:p>
          </p:txBody>
        </p:sp>
      </p:grpSp>
      <p:grpSp>
        <p:nvGrpSpPr>
          <p:cNvPr id="7" name="Group 6"/>
          <p:cNvGrpSpPr/>
          <p:nvPr/>
        </p:nvGrpSpPr>
        <p:grpSpPr>
          <a:xfrm>
            <a:off x="5867400" y="2285538"/>
            <a:ext cx="3830564" cy="3962863"/>
            <a:chOff x="6822931" y="195460"/>
            <a:chExt cx="5107418" cy="5283817"/>
          </a:xfrm>
        </p:grpSpPr>
        <p:sp>
          <p:nvSpPr>
            <p:cNvPr id="36" name="TextBox 35"/>
            <p:cNvSpPr txBox="1"/>
            <p:nvPr/>
          </p:nvSpPr>
          <p:spPr>
            <a:xfrm>
              <a:off x="8448531" y="3462834"/>
              <a:ext cx="1958341"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null</a:t>
              </a:r>
            </a:p>
          </p:txBody>
        </p:sp>
        <p:grpSp>
          <p:nvGrpSpPr>
            <p:cNvPr id="6" name="Group 5"/>
            <p:cNvGrpSpPr/>
            <p:nvPr/>
          </p:nvGrpSpPr>
          <p:grpSpPr>
            <a:xfrm>
              <a:off x="6822931" y="195460"/>
              <a:ext cx="5107418" cy="5283817"/>
              <a:chOff x="7105954" y="195460"/>
              <a:chExt cx="5107418" cy="5283817"/>
            </a:xfrm>
          </p:grpSpPr>
          <p:grpSp>
            <p:nvGrpSpPr>
              <p:cNvPr id="56" name="Group 55"/>
              <p:cNvGrpSpPr/>
              <p:nvPr/>
            </p:nvGrpSpPr>
            <p:grpSpPr>
              <a:xfrm>
                <a:off x="7105954" y="195460"/>
                <a:ext cx="3173031" cy="5283817"/>
                <a:chOff x="7105954" y="195460"/>
                <a:chExt cx="3173031" cy="5283817"/>
              </a:xfrm>
            </p:grpSpPr>
            <p:grpSp>
              <p:nvGrpSpPr>
                <p:cNvPr id="45" name="Group 44"/>
                <p:cNvGrpSpPr/>
                <p:nvPr/>
              </p:nvGrpSpPr>
              <p:grpSpPr>
                <a:xfrm>
                  <a:off x="7105954" y="195460"/>
                  <a:ext cx="2641599" cy="4775816"/>
                  <a:chOff x="2316374" y="600129"/>
                  <a:chExt cx="2641599" cy="4775816"/>
                </a:xfrm>
              </p:grpSpPr>
              <p:grpSp>
                <p:nvGrpSpPr>
                  <p:cNvPr id="46" name="Group 45"/>
                  <p:cNvGrpSpPr/>
                  <p:nvPr/>
                </p:nvGrpSpPr>
                <p:grpSpPr>
                  <a:xfrm>
                    <a:off x="2316374" y="1427444"/>
                    <a:ext cx="2641599" cy="3948501"/>
                    <a:chOff x="3380410" y="761008"/>
                    <a:chExt cx="2641599" cy="3948501"/>
                  </a:xfrm>
                </p:grpSpPr>
                <p:cxnSp>
                  <p:nvCxnSpPr>
                    <p:cNvPr id="48" name="Straight Connector 47"/>
                    <p:cNvCxnSpPr/>
                    <p:nvPr/>
                  </p:nvCxnSpPr>
                  <p:spPr>
                    <a:xfrm flipV="1">
                      <a:off x="4784962" y="761008"/>
                      <a:ext cx="518077" cy="88460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3935876" y="2407615"/>
                      <a:ext cx="653033" cy="848632"/>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52" name="Flowchart: Connector 51"/>
                    <p:cNvSpPr/>
                    <p:nvPr/>
                  </p:nvSpPr>
                  <p:spPr>
                    <a:xfrm>
                      <a:off x="3380410" y="320040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3</a:t>
                      </a:r>
                    </a:p>
                  </p:txBody>
                </p:sp>
                <p:sp>
                  <p:nvSpPr>
                    <p:cNvPr id="53" name="Flowchart: Connector 52"/>
                    <p:cNvSpPr/>
                    <p:nvPr/>
                  </p:nvSpPr>
                  <p:spPr>
                    <a:xfrm>
                      <a:off x="4360419" y="1645614"/>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5</a:t>
                      </a:r>
                    </a:p>
                  </p:txBody>
                </p:sp>
                <p:sp>
                  <p:nvSpPr>
                    <p:cNvPr id="54" name="Flowchart: Connector 53"/>
                    <p:cNvSpPr/>
                    <p:nvPr/>
                  </p:nvSpPr>
                  <p:spPr>
                    <a:xfrm>
                      <a:off x="5172923" y="3882194"/>
                      <a:ext cx="849086" cy="827315"/>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7</a:t>
                      </a:r>
                    </a:p>
                  </p:txBody>
                </p:sp>
              </p:grpSp>
              <p:sp>
                <p:nvSpPr>
                  <p:cNvPr id="47" name="Flowchart: Connector 46"/>
                  <p:cNvSpPr/>
                  <p:nvPr/>
                </p:nvSpPr>
                <p:spPr>
                  <a:xfrm>
                    <a:off x="3963790" y="6001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10</a:t>
                    </a:r>
                  </a:p>
                </p:txBody>
              </p:sp>
            </p:grpSp>
            <p:sp>
              <p:nvSpPr>
                <p:cNvPr id="104" name="TextBox 103"/>
                <p:cNvSpPr txBox="1"/>
                <p:nvPr/>
              </p:nvSpPr>
              <p:spPr>
                <a:xfrm>
                  <a:off x="7225354" y="4986834"/>
                  <a:ext cx="3053631"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b) After deletion</a:t>
                  </a:r>
                </a:p>
              </p:txBody>
            </p:sp>
          </p:grpSp>
          <p:cxnSp>
            <p:nvCxnSpPr>
              <p:cNvPr id="32" name="Straight Arrow Connector 31"/>
              <p:cNvCxnSpPr/>
              <p:nvPr/>
            </p:nvCxnSpPr>
            <p:spPr>
              <a:xfrm>
                <a:off x="8752170" y="2768463"/>
                <a:ext cx="425743" cy="782765"/>
              </a:xfrm>
              <a:prstGeom prst="straightConnector1">
                <a:avLst/>
              </a:prstGeom>
              <a:ln w="38100">
                <a:solidFill>
                  <a:schemeClr val="accent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0255031" y="3841770"/>
                <a:ext cx="1958341" cy="1231107"/>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Awaiting garbage collection</a:t>
                </a:r>
              </a:p>
            </p:txBody>
          </p:sp>
          <p:cxnSp>
            <p:nvCxnSpPr>
              <p:cNvPr id="38" name="Straight Arrow Connector 37"/>
              <p:cNvCxnSpPr/>
              <p:nvPr/>
            </p:nvCxnSpPr>
            <p:spPr>
              <a:xfrm flipH="1" flipV="1">
                <a:off x="9677908" y="4538540"/>
                <a:ext cx="520120" cy="26337"/>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grpSp>
      <p:sp>
        <p:nvSpPr>
          <p:cNvPr id="34" name="Title 1"/>
          <p:cNvSpPr txBox="1">
            <a:spLocks/>
          </p:cNvSpPr>
          <p:nvPr/>
        </p:nvSpPr>
        <p:spPr>
          <a:xfrm>
            <a:off x="2151018" y="365126"/>
            <a:ext cx="7888333" cy="10826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p>
          <a:p>
            <a:pPr algn="l"/>
            <a:endParaRPr lang="en-US" sz="3200" dirty="0"/>
          </a:p>
          <a:p>
            <a:pPr algn="l"/>
            <a:endParaRPr lang="en-US" sz="3200" dirty="0"/>
          </a:p>
          <a:p>
            <a:pPr algn="l"/>
            <a:endParaRPr lang="en-US" sz="3200" dirty="0"/>
          </a:p>
          <a:p>
            <a:pPr algn="l"/>
            <a:endParaRPr lang="en-US" sz="3200" dirty="0"/>
          </a:p>
          <a:p>
            <a:pPr algn="l"/>
            <a:endParaRPr lang="en-US" sz="3200" dirty="0"/>
          </a:p>
          <a:p>
            <a:pPr algn="l"/>
            <a:endParaRPr lang="en-US" sz="3200" dirty="0"/>
          </a:p>
          <a:p>
            <a:pPr algn="l"/>
            <a:endParaRPr lang="en-US" sz="3200" dirty="0"/>
          </a:p>
          <a:p>
            <a:pPr algn="l"/>
            <a:endParaRPr lang="en-US" sz="3200" dirty="0"/>
          </a:p>
          <a:p>
            <a:pPr algn="l"/>
            <a:endParaRPr lang="en-US" sz="3200" dirty="0"/>
          </a:p>
        </p:txBody>
      </p:sp>
      <p:sp>
        <p:nvSpPr>
          <p:cNvPr id="2" name="Title 1"/>
          <p:cNvSpPr>
            <a:spLocks noGrp="1"/>
          </p:cNvSpPr>
          <p:nvPr>
            <p:ph type="title"/>
          </p:nvPr>
        </p:nvSpPr>
        <p:spPr/>
        <p:txBody>
          <a:bodyPr/>
          <a:lstStyle/>
          <a:p>
            <a:r>
              <a:rPr lang="en-US" dirty="0"/>
              <a:t> Case 1 : The node to be deleted has no children</a:t>
            </a:r>
          </a:p>
        </p:txBody>
      </p:sp>
      <p:sp>
        <p:nvSpPr>
          <p:cNvPr id="3" name="Content Placeholder 2"/>
          <p:cNvSpPr>
            <a:spLocks noGrp="1"/>
          </p:cNvSpPr>
          <p:nvPr>
            <p:ph idx="1"/>
          </p:nvPr>
        </p:nvSpPr>
        <p:spPr/>
        <p:txBody>
          <a:bodyPr/>
          <a:lstStyle/>
          <a:p>
            <a:pPr marL="0" indent="0">
              <a:buNone/>
            </a:pPr>
            <a:r>
              <a:rPr lang="en-US" dirty="0"/>
              <a:t>Delete 7</a:t>
            </a:r>
          </a:p>
        </p:txBody>
      </p:sp>
    </p:spTree>
    <p:extLst>
      <p:ext uri="{BB962C8B-B14F-4D97-AF65-F5344CB8AC3E}">
        <p14:creationId xmlns:p14="http://schemas.microsoft.com/office/powerpoint/2010/main" val="1351309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2667001" y="6336268"/>
            <a:ext cx="2290223"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a) Before deletion</a:t>
            </a:r>
          </a:p>
        </p:txBody>
      </p:sp>
      <p:sp>
        <p:nvSpPr>
          <p:cNvPr id="52" name="TextBox 51"/>
          <p:cNvSpPr txBox="1"/>
          <p:nvPr/>
        </p:nvSpPr>
        <p:spPr>
          <a:xfrm>
            <a:off x="7615778" y="5726668"/>
            <a:ext cx="2290223"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b) After deletion</a:t>
            </a:r>
          </a:p>
        </p:txBody>
      </p:sp>
      <p:grpSp>
        <p:nvGrpSpPr>
          <p:cNvPr id="56" name="Group 55"/>
          <p:cNvGrpSpPr/>
          <p:nvPr/>
        </p:nvGrpSpPr>
        <p:grpSpPr>
          <a:xfrm>
            <a:off x="7692860" y="1615558"/>
            <a:ext cx="2289340" cy="4023242"/>
            <a:chOff x="1526794" y="186472"/>
            <a:chExt cx="3052453" cy="5364323"/>
          </a:xfrm>
        </p:grpSpPr>
        <p:grpSp>
          <p:nvGrpSpPr>
            <p:cNvPr id="58" name="Group 57"/>
            <p:cNvGrpSpPr/>
            <p:nvPr/>
          </p:nvGrpSpPr>
          <p:grpSpPr>
            <a:xfrm>
              <a:off x="1526794" y="1027996"/>
              <a:ext cx="3052453" cy="4522799"/>
              <a:chOff x="1526794" y="1027996"/>
              <a:chExt cx="3052453" cy="4522799"/>
            </a:xfrm>
          </p:grpSpPr>
          <p:cxnSp>
            <p:nvCxnSpPr>
              <p:cNvPr id="60" name="Straight Connector 59"/>
              <p:cNvCxnSpPr/>
              <p:nvPr/>
            </p:nvCxnSpPr>
            <p:spPr>
              <a:xfrm flipV="1">
                <a:off x="2799323" y="1027996"/>
                <a:ext cx="929890" cy="132805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stCxn id="63" idx="7"/>
              </p:cNvCxnSpPr>
              <p:nvPr/>
            </p:nvCxnSpPr>
            <p:spPr>
              <a:xfrm flipV="1">
                <a:off x="2251534" y="2578500"/>
                <a:ext cx="609752"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62" name="Straight Connector 61"/>
              <p:cNvCxnSpPr>
                <a:endCxn id="64" idx="4"/>
              </p:cNvCxnSpPr>
              <p:nvPr/>
            </p:nvCxnSpPr>
            <p:spPr>
              <a:xfrm flipH="1" flipV="1">
                <a:off x="3042809" y="2594124"/>
                <a:ext cx="484901" cy="87937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63" name="Flowchart: Connector 62"/>
              <p:cNvSpPr/>
              <p:nvPr/>
            </p:nvSpPr>
            <p:spPr>
              <a:xfrm>
                <a:off x="1526794" y="3420024"/>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48</a:t>
                </a:r>
              </a:p>
            </p:txBody>
          </p:sp>
          <p:sp>
            <p:nvSpPr>
              <p:cNvPr id="64" name="Flowchart: Connector 63"/>
              <p:cNvSpPr/>
              <p:nvPr/>
            </p:nvSpPr>
            <p:spPr>
              <a:xfrm>
                <a:off x="2618266" y="17668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52</a:t>
                </a:r>
              </a:p>
            </p:txBody>
          </p:sp>
          <p:grpSp>
            <p:nvGrpSpPr>
              <p:cNvPr id="65" name="Group 64"/>
              <p:cNvGrpSpPr/>
              <p:nvPr/>
            </p:nvGrpSpPr>
            <p:grpSpPr>
              <a:xfrm>
                <a:off x="3196313" y="3332938"/>
                <a:ext cx="1382934" cy="2217857"/>
                <a:chOff x="3196313" y="3332938"/>
                <a:chExt cx="1382934" cy="2217857"/>
              </a:xfrm>
            </p:grpSpPr>
            <p:cxnSp>
              <p:nvCxnSpPr>
                <p:cNvPr id="69" name="Straight Connector 68"/>
                <p:cNvCxnSpPr>
                  <a:stCxn id="73" idx="0"/>
                </p:cNvCxnSpPr>
                <p:nvPr/>
              </p:nvCxnSpPr>
              <p:spPr>
                <a:xfrm flipH="1" flipV="1">
                  <a:off x="3849903" y="4196729"/>
                  <a:ext cx="304801" cy="526752"/>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72" name="Flowchart: Connector 71"/>
                <p:cNvSpPr/>
                <p:nvPr/>
              </p:nvSpPr>
              <p:spPr>
                <a:xfrm>
                  <a:off x="3196313" y="3332938"/>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63</a:t>
                  </a:r>
                </a:p>
              </p:txBody>
            </p:sp>
            <p:sp>
              <p:nvSpPr>
                <p:cNvPr id="73" name="Flowchart: Connector 72"/>
                <p:cNvSpPr/>
                <p:nvPr/>
              </p:nvSpPr>
              <p:spPr>
                <a:xfrm>
                  <a:off x="3730161" y="4723480"/>
                  <a:ext cx="849086" cy="827315"/>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67</a:t>
                  </a:r>
                </a:p>
              </p:txBody>
            </p:sp>
          </p:grpSp>
        </p:grpSp>
        <p:sp>
          <p:nvSpPr>
            <p:cNvPr id="59" name="Flowchart: Connector 58"/>
            <p:cNvSpPr/>
            <p:nvPr/>
          </p:nvSpPr>
          <p:spPr>
            <a:xfrm>
              <a:off x="3425361" y="186472"/>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80</a:t>
              </a:r>
            </a:p>
          </p:txBody>
        </p:sp>
      </p:grpSp>
      <p:grpSp>
        <p:nvGrpSpPr>
          <p:cNvPr id="29" name="Group 28"/>
          <p:cNvGrpSpPr/>
          <p:nvPr/>
        </p:nvGrpSpPr>
        <p:grpSpPr>
          <a:xfrm>
            <a:off x="2015201" y="1335850"/>
            <a:ext cx="4061645" cy="4988750"/>
            <a:chOff x="242297" y="75708"/>
            <a:chExt cx="5415527" cy="6651666"/>
          </a:xfrm>
        </p:grpSpPr>
        <p:grpSp>
          <p:nvGrpSpPr>
            <p:cNvPr id="16" name="Group 15"/>
            <p:cNvGrpSpPr/>
            <p:nvPr/>
          </p:nvGrpSpPr>
          <p:grpSpPr>
            <a:xfrm>
              <a:off x="242297" y="75708"/>
              <a:ext cx="2747653" cy="6651666"/>
              <a:chOff x="1526794" y="186472"/>
              <a:chExt cx="2747653" cy="6651666"/>
            </a:xfrm>
          </p:grpSpPr>
          <p:cxnSp>
            <p:nvCxnSpPr>
              <p:cNvPr id="43" name="Straight Connector 42"/>
              <p:cNvCxnSpPr/>
              <p:nvPr/>
            </p:nvCxnSpPr>
            <p:spPr>
              <a:xfrm flipH="1" flipV="1">
                <a:off x="3049963" y="5272010"/>
                <a:ext cx="484901" cy="87937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nvGrpSpPr>
              <p:cNvPr id="81" name="Group 80"/>
              <p:cNvGrpSpPr/>
              <p:nvPr/>
            </p:nvGrpSpPr>
            <p:grpSpPr>
              <a:xfrm>
                <a:off x="1526794" y="186472"/>
                <a:ext cx="2747653" cy="5364323"/>
                <a:chOff x="1526794" y="186472"/>
                <a:chExt cx="2747653" cy="5364323"/>
              </a:xfrm>
            </p:grpSpPr>
            <p:grpSp>
              <p:nvGrpSpPr>
                <p:cNvPr id="80" name="Group 79"/>
                <p:cNvGrpSpPr/>
                <p:nvPr/>
              </p:nvGrpSpPr>
              <p:grpSpPr>
                <a:xfrm>
                  <a:off x="1526794" y="1027996"/>
                  <a:ext cx="2518605" cy="4522799"/>
                  <a:chOff x="1526794" y="1027996"/>
                  <a:chExt cx="2518605" cy="4522799"/>
                </a:xfrm>
              </p:grpSpPr>
              <p:cxnSp>
                <p:nvCxnSpPr>
                  <p:cNvPr id="15" name="Straight Connector 14"/>
                  <p:cNvCxnSpPr/>
                  <p:nvPr/>
                </p:nvCxnSpPr>
                <p:spPr>
                  <a:xfrm flipV="1">
                    <a:off x="2799323" y="1027996"/>
                    <a:ext cx="929890" cy="132805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6" name="Straight Connector 25"/>
                  <p:cNvCxnSpPr>
                    <a:stCxn id="34" idx="7"/>
                  </p:cNvCxnSpPr>
                  <p:nvPr/>
                </p:nvCxnSpPr>
                <p:spPr>
                  <a:xfrm flipV="1">
                    <a:off x="2251534" y="2578500"/>
                    <a:ext cx="609752"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32" name="Straight Connector 31"/>
                  <p:cNvCxnSpPr>
                    <a:endCxn id="38" idx="4"/>
                  </p:cNvCxnSpPr>
                  <p:nvPr/>
                </p:nvCxnSpPr>
                <p:spPr>
                  <a:xfrm flipH="1" flipV="1">
                    <a:off x="3042809" y="2594124"/>
                    <a:ext cx="484901" cy="87937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4" name="Flowchart: Connector 33"/>
                  <p:cNvSpPr/>
                  <p:nvPr/>
                </p:nvSpPr>
                <p:spPr>
                  <a:xfrm>
                    <a:off x="1526794" y="3420024"/>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48</a:t>
                    </a:r>
                  </a:p>
                </p:txBody>
              </p:sp>
              <p:sp>
                <p:nvSpPr>
                  <p:cNvPr id="38" name="Flowchart: Connector 37"/>
                  <p:cNvSpPr/>
                  <p:nvPr/>
                </p:nvSpPr>
                <p:spPr>
                  <a:xfrm>
                    <a:off x="2618266" y="17668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52</a:t>
                    </a:r>
                  </a:p>
                </p:txBody>
              </p:sp>
              <p:grpSp>
                <p:nvGrpSpPr>
                  <p:cNvPr id="78" name="Group 77"/>
                  <p:cNvGrpSpPr/>
                  <p:nvPr/>
                </p:nvGrpSpPr>
                <p:grpSpPr>
                  <a:xfrm>
                    <a:off x="2618266" y="3332938"/>
                    <a:ext cx="1427133" cy="2217857"/>
                    <a:chOff x="2618266" y="3332938"/>
                    <a:chExt cx="1427133" cy="2217857"/>
                  </a:xfrm>
                </p:grpSpPr>
                <p:cxnSp>
                  <p:nvCxnSpPr>
                    <p:cNvPr id="83" name="Straight Connector 82"/>
                    <p:cNvCxnSpPr/>
                    <p:nvPr/>
                  </p:nvCxnSpPr>
                  <p:spPr>
                    <a:xfrm flipV="1">
                      <a:off x="2962225" y="4148910"/>
                      <a:ext cx="60408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7" name="Flowchart: Connector 36"/>
                    <p:cNvSpPr/>
                    <p:nvPr/>
                  </p:nvSpPr>
                  <p:spPr>
                    <a:xfrm>
                      <a:off x="3196313" y="3332938"/>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71</a:t>
                      </a:r>
                    </a:p>
                  </p:txBody>
                </p:sp>
                <p:sp>
                  <p:nvSpPr>
                    <p:cNvPr id="84" name="Flowchart: Connector 83"/>
                    <p:cNvSpPr/>
                    <p:nvPr/>
                  </p:nvSpPr>
                  <p:spPr>
                    <a:xfrm>
                      <a:off x="2618266" y="47234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63</a:t>
                      </a:r>
                    </a:p>
                  </p:txBody>
                </p:sp>
              </p:grpSp>
            </p:grpSp>
            <p:sp>
              <p:nvSpPr>
                <p:cNvPr id="6" name="Flowchart: Connector 5"/>
                <p:cNvSpPr/>
                <p:nvPr/>
              </p:nvSpPr>
              <p:spPr>
                <a:xfrm>
                  <a:off x="3425361" y="186472"/>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80</a:t>
                  </a:r>
                </a:p>
              </p:txBody>
            </p:sp>
          </p:grpSp>
          <p:sp>
            <p:nvSpPr>
              <p:cNvPr id="44" name="Flowchart: Connector 43"/>
              <p:cNvSpPr/>
              <p:nvPr/>
            </p:nvSpPr>
            <p:spPr>
              <a:xfrm>
                <a:off x="3203467" y="6010824"/>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67</a:t>
                </a:r>
              </a:p>
            </p:txBody>
          </p:sp>
        </p:grpSp>
        <p:cxnSp>
          <p:nvCxnSpPr>
            <p:cNvPr id="46" name="Straight Arrow Connector 45"/>
            <p:cNvCxnSpPr/>
            <p:nvPr/>
          </p:nvCxnSpPr>
          <p:spPr>
            <a:xfrm flipH="1">
              <a:off x="2685713" y="2622753"/>
              <a:ext cx="820432" cy="738814"/>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2604193" y="2161088"/>
              <a:ext cx="3053631"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To be deleted</a:t>
              </a:r>
            </a:p>
          </p:txBody>
        </p:sp>
        <p:cxnSp>
          <p:nvCxnSpPr>
            <p:cNvPr id="74" name="Straight Arrow Connector 73"/>
            <p:cNvCxnSpPr/>
            <p:nvPr/>
          </p:nvCxnSpPr>
          <p:spPr>
            <a:xfrm flipV="1">
              <a:off x="2621816" y="5069878"/>
              <a:ext cx="709213" cy="825948"/>
            </a:xfrm>
            <a:prstGeom prst="straightConnector1">
              <a:avLst/>
            </a:prstGeom>
            <a:ln w="3810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flipV="1">
              <a:off x="1642077" y="4012129"/>
              <a:ext cx="397054" cy="506886"/>
            </a:xfrm>
            <a:prstGeom prst="straightConnector1">
              <a:avLst/>
            </a:prstGeom>
            <a:ln w="3810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grpSp>
      <p:sp>
        <p:nvSpPr>
          <p:cNvPr id="39" name="Title 1"/>
          <p:cNvSpPr txBox="1">
            <a:spLocks/>
          </p:cNvSpPr>
          <p:nvPr/>
        </p:nvSpPr>
        <p:spPr>
          <a:xfrm>
            <a:off x="2151018" y="365126"/>
            <a:ext cx="7888333" cy="1082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t>Case 2 : The node to be deleted has one child</a:t>
            </a:r>
          </a:p>
          <a:p>
            <a:pPr algn="l"/>
            <a:endParaRPr lang="en-US" sz="3200" dirty="0"/>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6271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697315" y="1503401"/>
            <a:ext cx="4608160" cy="4929402"/>
            <a:chOff x="231087" y="201143"/>
            <a:chExt cx="6144212" cy="6572536"/>
          </a:xfrm>
        </p:grpSpPr>
        <p:grpSp>
          <p:nvGrpSpPr>
            <p:cNvPr id="88" name="Group 87"/>
            <p:cNvGrpSpPr/>
            <p:nvPr/>
          </p:nvGrpSpPr>
          <p:grpSpPr>
            <a:xfrm>
              <a:off x="231087" y="201143"/>
              <a:ext cx="4603633" cy="5794564"/>
              <a:chOff x="231087" y="549479"/>
              <a:chExt cx="4603633" cy="5794564"/>
            </a:xfrm>
          </p:grpSpPr>
          <p:sp>
            <p:nvSpPr>
              <p:cNvPr id="70" name="Flowchart: Connector 69"/>
              <p:cNvSpPr/>
              <p:nvPr/>
            </p:nvSpPr>
            <p:spPr>
              <a:xfrm>
                <a:off x="1668116" y="550251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20</a:t>
                </a:r>
              </a:p>
            </p:txBody>
          </p:sp>
          <p:grpSp>
            <p:nvGrpSpPr>
              <p:cNvPr id="81" name="Group 80"/>
              <p:cNvGrpSpPr/>
              <p:nvPr/>
            </p:nvGrpSpPr>
            <p:grpSpPr>
              <a:xfrm>
                <a:off x="231087" y="549479"/>
                <a:ext cx="4603633" cy="5794564"/>
                <a:chOff x="231087" y="549479"/>
                <a:chExt cx="4603633" cy="5794564"/>
              </a:xfrm>
            </p:grpSpPr>
            <p:grpSp>
              <p:nvGrpSpPr>
                <p:cNvPr id="80" name="Group 79"/>
                <p:cNvGrpSpPr/>
                <p:nvPr/>
              </p:nvGrpSpPr>
              <p:grpSpPr>
                <a:xfrm>
                  <a:off x="231087" y="1282137"/>
                  <a:ext cx="4603633" cy="5061906"/>
                  <a:chOff x="231087" y="1282137"/>
                  <a:chExt cx="4603633" cy="5061906"/>
                </a:xfrm>
              </p:grpSpPr>
              <p:cxnSp>
                <p:nvCxnSpPr>
                  <p:cNvPr id="15" name="Straight Connector 14"/>
                  <p:cNvCxnSpPr/>
                  <p:nvPr/>
                </p:nvCxnSpPr>
                <p:spPr>
                  <a:xfrm flipV="1">
                    <a:off x="2762822" y="1282137"/>
                    <a:ext cx="794456" cy="116620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6" name="Straight Connector 25"/>
                  <p:cNvCxnSpPr>
                    <a:stCxn id="34" idx="0"/>
                    <a:endCxn id="38" idx="3"/>
                  </p:cNvCxnSpPr>
                  <p:nvPr/>
                </p:nvCxnSpPr>
                <p:spPr>
                  <a:xfrm flipV="1">
                    <a:off x="1595815" y="2992157"/>
                    <a:ext cx="79445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32" name="Straight Connector 31"/>
                  <p:cNvCxnSpPr>
                    <a:stCxn id="37" idx="0"/>
                    <a:endCxn id="38" idx="5"/>
                  </p:cNvCxnSpPr>
                  <p:nvPr/>
                </p:nvCxnSpPr>
                <p:spPr>
                  <a:xfrm flipH="1" flipV="1">
                    <a:off x="2990665" y="2992157"/>
                    <a:ext cx="738548"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4" name="Flowchart: Connector 33"/>
                  <p:cNvSpPr/>
                  <p:nvPr/>
                </p:nvSpPr>
                <p:spPr>
                  <a:xfrm>
                    <a:off x="1171272"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15</a:t>
                    </a:r>
                  </a:p>
                </p:txBody>
              </p:sp>
              <p:sp>
                <p:nvSpPr>
                  <p:cNvPr id="38" name="Flowchart: Connector 37"/>
                  <p:cNvSpPr/>
                  <p:nvPr/>
                </p:nvSpPr>
                <p:spPr>
                  <a:xfrm>
                    <a:off x="2265925" y="228600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25</a:t>
                    </a:r>
                  </a:p>
                </p:txBody>
              </p:sp>
              <p:grpSp>
                <p:nvGrpSpPr>
                  <p:cNvPr id="67" name="Group 66"/>
                  <p:cNvGrpSpPr/>
                  <p:nvPr/>
                </p:nvGrpSpPr>
                <p:grpSpPr>
                  <a:xfrm>
                    <a:off x="231087" y="4660995"/>
                    <a:ext cx="1861572" cy="1668838"/>
                    <a:chOff x="231087" y="4660995"/>
                    <a:chExt cx="1861572" cy="1668838"/>
                  </a:xfrm>
                </p:grpSpPr>
                <p:cxnSp>
                  <p:nvCxnSpPr>
                    <p:cNvPr id="66" name="Straight Connector 65"/>
                    <p:cNvCxnSpPr>
                      <a:endCxn id="34" idx="4"/>
                    </p:cNvCxnSpPr>
                    <p:nvPr/>
                  </p:nvCxnSpPr>
                  <p:spPr>
                    <a:xfrm flipV="1">
                      <a:off x="859830" y="4660995"/>
                      <a:ext cx="735985"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68" name="Flowchart: Connector 67"/>
                    <p:cNvSpPr/>
                    <p:nvPr/>
                  </p:nvSpPr>
                  <p:spPr>
                    <a:xfrm>
                      <a:off x="231087" y="550251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a:t>
                      </a:r>
                    </a:p>
                  </p:txBody>
                </p:sp>
                <p:cxnSp>
                  <p:nvCxnSpPr>
                    <p:cNvPr id="71" name="Straight Connector 70"/>
                    <p:cNvCxnSpPr>
                      <a:stCxn id="70" idx="0"/>
                      <a:endCxn id="34" idx="4"/>
                    </p:cNvCxnSpPr>
                    <p:nvPr/>
                  </p:nvCxnSpPr>
                  <p:spPr>
                    <a:xfrm flipH="1" flipV="1">
                      <a:off x="1595815" y="4660995"/>
                      <a:ext cx="496844"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grpSp>
                <p:nvGrpSpPr>
                  <p:cNvPr id="78" name="Group 77"/>
                  <p:cNvGrpSpPr/>
                  <p:nvPr/>
                </p:nvGrpSpPr>
                <p:grpSpPr>
                  <a:xfrm>
                    <a:off x="2574849" y="3833681"/>
                    <a:ext cx="2259871" cy="2510362"/>
                    <a:chOff x="2574849" y="3833681"/>
                    <a:chExt cx="2259871" cy="2510362"/>
                  </a:xfrm>
                </p:grpSpPr>
                <p:sp>
                  <p:nvSpPr>
                    <p:cNvPr id="37" name="Flowchart: Connector 36"/>
                    <p:cNvSpPr/>
                    <p:nvPr/>
                  </p:nvSpPr>
                  <p:spPr>
                    <a:xfrm>
                      <a:off x="3304670"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35</a:t>
                      </a:r>
                    </a:p>
                  </p:txBody>
                </p:sp>
                <p:cxnSp>
                  <p:nvCxnSpPr>
                    <p:cNvPr id="83" name="Straight Connector 82"/>
                    <p:cNvCxnSpPr/>
                    <p:nvPr/>
                  </p:nvCxnSpPr>
                  <p:spPr>
                    <a:xfrm flipV="1">
                      <a:off x="3160050" y="4675205"/>
                      <a:ext cx="60408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84" name="Flowchart: Connector 83"/>
                    <p:cNvSpPr/>
                    <p:nvPr/>
                  </p:nvSpPr>
                  <p:spPr>
                    <a:xfrm>
                      <a:off x="2574849" y="55167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30</a:t>
                      </a:r>
                    </a:p>
                  </p:txBody>
                </p:sp>
                <p:cxnSp>
                  <p:nvCxnSpPr>
                    <p:cNvPr id="85" name="Straight Connector 84"/>
                    <p:cNvCxnSpPr/>
                    <p:nvPr/>
                  </p:nvCxnSpPr>
                  <p:spPr>
                    <a:xfrm flipH="1" flipV="1">
                      <a:off x="3764136" y="4675205"/>
                      <a:ext cx="628744" cy="82731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89" name="Flowchart: Connector 88"/>
                    <p:cNvSpPr/>
                    <p:nvPr/>
                  </p:nvSpPr>
                  <p:spPr>
                    <a:xfrm>
                      <a:off x="3985634" y="55167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40</a:t>
                      </a:r>
                    </a:p>
                  </p:txBody>
                </p:sp>
              </p:grpSp>
            </p:grpSp>
            <p:sp>
              <p:nvSpPr>
                <p:cNvPr id="6" name="Flowchart: Connector 5"/>
                <p:cNvSpPr/>
                <p:nvPr/>
              </p:nvSpPr>
              <p:spPr>
                <a:xfrm>
                  <a:off x="3304670" y="54947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50</a:t>
                  </a:r>
                </a:p>
              </p:txBody>
            </p:sp>
          </p:grpSp>
        </p:grpSp>
        <p:sp>
          <p:nvSpPr>
            <p:cNvPr id="41" name="TextBox 40"/>
            <p:cNvSpPr txBox="1"/>
            <p:nvPr/>
          </p:nvSpPr>
          <p:spPr>
            <a:xfrm>
              <a:off x="1100126" y="6240199"/>
              <a:ext cx="3292754" cy="53348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a) Before deletion</a:t>
              </a:r>
            </a:p>
          </p:txBody>
        </p:sp>
        <p:sp>
          <p:nvSpPr>
            <p:cNvPr id="43" name="TextBox 42"/>
            <p:cNvSpPr txBox="1"/>
            <p:nvPr/>
          </p:nvSpPr>
          <p:spPr>
            <a:xfrm>
              <a:off x="4340563" y="5888762"/>
              <a:ext cx="2034736" cy="410369"/>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Successor to 25</a:t>
              </a:r>
            </a:p>
          </p:txBody>
        </p:sp>
        <p:cxnSp>
          <p:nvCxnSpPr>
            <p:cNvPr id="44" name="Straight Arrow Connector 43"/>
            <p:cNvCxnSpPr/>
            <p:nvPr/>
          </p:nvCxnSpPr>
          <p:spPr>
            <a:xfrm flipH="1" flipV="1">
              <a:off x="3414687" y="5888760"/>
              <a:ext cx="765312" cy="181083"/>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406400" y="1784954"/>
              <a:ext cx="1524471" cy="943848"/>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To be deleted</a:t>
              </a:r>
            </a:p>
          </p:txBody>
        </p:sp>
        <p:cxnSp>
          <p:nvCxnSpPr>
            <p:cNvPr id="46" name="Straight Arrow Connector 45"/>
            <p:cNvCxnSpPr/>
            <p:nvPr/>
          </p:nvCxnSpPr>
          <p:spPr>
            <a:xfrm>
              <a:off x="1709568" y="2351321"/>
              <a:ext cx="566949" cy="16374"/>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grpSp>
        <p:nvGrpSpPr>
          <p:cNvPr id="11" name="Group 10"/>
          <p:cNvGrpSpPr/>
          <p:nvPr/>
        </p:nvGrpSpPr>
        <p:grpSpPr>
          <a:xfrm>
            <a:off x="6366289" y="1503402"/>
            <a:ext cx="3997856" cy="4912520"/>
            <a:chOff x="6456385" y="201143"/>
            <a:chExt cx="5330474" cy="6550027"/>
          </a:xfrm>
        </p:grpSpPr>
        <p:cxnSp>
          <p:nvCxnSpPr>
            <p:cNvPr id="51" name="Straight Connector 50"/>
            <p:cNvCxnSpPr/>
            <p:nvPr/>
          </p:nvCxnSpPr>
          <p:spPr>
            <a:xfrm flipH="1" flipV="1">
              <a:off x="10144087" y="4258500"/>
              <a:ext cx="548972"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61" name="Flowchart: Connector 60"/>
            <p:cNvSpPr/>
            <p:nvPr/>
          </p:nvSpPr>
          <p:spPr>
            <a:xfrm>
              <a:off x="10458092" y="5100024"/>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40</a:t>
              </a:r>
            </a:p>
          </p:txBody>
        </p:sp>
        <p:sp>
          <p:nvSpPr>
            <p:cNvPr id="63" name="Flowchart: Connector 62"/>
            <p:cNvSpPr/>
            <p:nvPr/>
          </p:nvSpPr>
          <p:spPr>
            <a:xfrm>
              <a:off x="9148633" y="513905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mj-lt"/>
              </a:endParaRPr>
            </a:p>
          </p:txBody>
        </p:sp>
        <p:grpSp>
          <p:nvGrpSpPr>
            <p:cNvPr id="10" name="Group 9"/>
            <p:cNvGrpSpPr/>
            <p:nvPr/>
          </p:nvGrpSpPr>
          <p:grpSpPr>
            <a:xfrm>
              <a:off x="6456385" y="201143"/>
              <a:ext cx="5330474" cy="6550027"/>
              <a:chOff x="6456385" y="201143"/>
              <a:chExt cx="5330474" cy="6550027"/>
            </a:xfrm>
          </p:grpSpPr>
          <p:grpSp>
            <p:nvGrpSpPr>
              <p:cNvPr id="24" name="Group 23"/>
              <p:cNvGrpSpPr/>
              <p:nvPr/>
            </p:nvGrpSpPr>
            <p:grpSpPr>
              <a:xfrm>
                <a:off x="6456385" y="201143"/>
                <a:ext cx="5330474" cy="6550027"/>
                <a:chOff x="5890331" y="201143"/>
                <a:chExt cx="5330474" cy="6550027"/>
              </a:xfrm>
            </p:grpSpPr>
            <p:grpSp>
              <p:nvGrpSpPr>
                <p:cNvPr id="49" name="Group 48"/>
                <p:cNvGrpSpPr/>
                <p:nvPr/>
              </p:nvGrpSpPr>
              <p:grpSpPr>
                <a:xfrm>
                  <a:off x="5890331" y="201143"/>
                  <a:ext cx="3922669" cy="5780354"/>
                  <a:chOff x="231087" y="549479"/>
                  <a:chExt cx="3922669" cy="5780354"/>
                </a:xfrm>
              </p:grpSpPr>
              <p:sp>
                <p:nvSpPr>
                  <p:cNvPr id="50" name="Flowchart: Connector 49"/>
                  <p:cNvSpPr/>
                  <p:nvPr/>
                </p:nvSpPr>
                <p:spPr>
                  <a:xfrm>
                    <a:off x="1668116" y="550251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20</a:t>
                    </a:r>
                  </a:p>
                </p:txBody>
              </p:sp>
              <p:grpSp>
                <p:nvGrpSpPr>
                  <p:cNvPr id="52" name="Group 51"/>
                  <p:cNvGrpSpPr/>
                  <p:nvPr/>
                </p:nvGrpSpPr>
                <p:grpSpPr>
                  <a:xfrm>
                    <a:off x="231087" y="549479"/>
                    <a:ext cx="3922669" cy="5780354"/>
                    <a:chOff x="231087" y="549479"/>
                    <a:chExt cx="3922669" cy="5780354"/>
                  </a:xfrm>
                </p:grpSpPr>
                <p:grpSp>
                  <p:nvGrpSpPr>
                    <p:cNvPr id="53" name="Group 52"/>
                    <p:cNvGrpSpPr/>
                    <p:nvPr/>
                  </p:nvGrpSpPr>
                  <p:grpSpPr>
                    <a:xfrm>
                      <a:off x="231087" y="1282137"/>
                      <a:ext cx="3922669" cy="5047696"/>
                      <a:chOff x="231087" y="1282137"/>
                      <a:chExt cx="3922669" cy="5047696"/>
                    </a:xfrm>
                  </p:grpSpPr>
                  <p:cxnSp>
                    <p:nvCxnSpPr>
                      <p:cNvPr id="55" name="Straight Connector 54"/>
                      <p:cNvCxnSpPr/>
                      <p:nvPr/>
                    </p:nvCxnSpPr>
                    <p:spPr>
                      <a:xfrm flipV="1">
                        <a:off x="2762822" y="1282137"/>
                        <a:ext cx="794456" cy="116620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56" name="Straight Connector 55"/>
                      <p:cNvCxnSpPr>
                        <a:stCxn id="58" idx="0"/>
                        <a:endCxn id="59" idx="3"/>
                      </p:cNvCxnSpPr>
                      <p:nvPr/>
                    </p:nvCxnSpPr>
                    <p:spPr>
                      <a:xfrm flipV="1">
                        <a:off x="1595815" y="2992157"/>
                        <a:ext cx="794456" cy="841524"/>
                      </a:xfrm>
                      <a:prstGeom prst="line">
                        <a:avLst/>
                      </a:prstGeom>
                      <a:ln w="38100">
                        <a:solidFill>
                          <a:srgbClr val="002060"/>
                        </a:solidFill>
                        <a:prstDash val="solid"/>
                      </a:ln>
                    </p:spPr>
                    <p:style>
                      <a:lnRef idx="1">
                        <a:schemeClr val="dk1"/>
                      </a:lnRef>
                      <a:fillRef idx="0">
                        <a:schemeClr val="dk1"/>
                      </a:fillRef>
                      <a:effectRef idx="0">
                        <a:schemeClr val="dk1"/>
                      </a:effectRef>
                      <a:fontRef idx="minor">
                        <a:schemeClr val="tx1"/>
                      </a:fontRef>
                    </p:style>
                  </p:cxnSp>
                  <p:cxnSp>
                    <p:nvCxnSpPr>
                      <p:cNvPr id="57" name="Straight Connector 56"/>
                      <p:cNvCxnSpPr>
                        <a:stCxn id="62" idx="0"/>
                        <a:endCxn id="59" idx="5"/>
                      </p:cNvCxnSpPr>
                      <p:nvPr/>
                    </p:nvCxnSpPr>
                    <p:spPr>
                      <a:xfrm flipH="1" flipV="1">
                        <a:off x="2990665" y="2992157"/>
                        <a:ext cx="738548"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58" name="Flowchart: Connector 57"/>
                      <p:cNvSpPr/>
                      <p:nvPr/>
                    </p:nvSpPr>
                    <p:spPr>
                      <a:xfrm>
                        <a:off x="1171272"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15</a:t>
                        </a:r>
                      </a:p>
                    </p:txBody>
                  </p:sp>
                  <p:sp>
                    <p:nvSpPr>
                      <p:cNvPr id="59" name="Flowchart: Connector 58"/>
                      <p:cNvSpPr/>
                      <p:nvPr/>
                    </p:nvSpPr>
                    <p:spPr>
                      <a:xfrm>
                        <a:off x="2265925" y="228600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30</a:t>
                        </a:r>
                      </a:p>
                    </p:txBody>
                  </p:sp>
                  <p:grpSp>
                    <p:nvGrpSpPr>
                      <p:cNvPr id="60" name="Group 59"/>
                      <p:cNvGrpSpPr/>
                      <p:nvPr/>
                    </p:nvGrpSpPr>
                    <p:grpSpPr>
                      <a:xfrm>
                        <a:off x="231087" y="4660995"/>
                        <a:ext cx="1861572" cy="1668838"/>
                        <a:chOff x="231087" y="4660995"/>
                        <a:chExt cx="1861572" cy="1668838"/>
                      </a:xfrm>
                    </p:grpSpPr>
                    <p:cxnSp>
                      <p:nvCxnSpPr>
                        <p:cNvPr id="72" name="Straight Connector 71"/>
                        <p:cNvCxnSpPr>
                          <a:endCxn id="58" idx="4"/>
                        </p:cNvCxnSpPr>
                        <p:nvPr/>
                      </p:nvCxnSpPr>
                      <p:spPr>
                        <a:xfrm flipV="1">
                          <a:off x="859830" y="4660995"/>
                          <a:ext cx="735985"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73" name="Flowchart: Connector 72"/>
                        <p:cNvSpPr/>
                        <p:nvPr/>
                      </p:nvSpPr>
                      <p:spPr>
                        <a:xfrm>
                          <a:off x="231087" y="550251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a:t>
                          </a:r>
                        </a:p>
                      </p:txBody>
                    </p:sp>
                    <p:cxnSp>
                      <p:nvCxnSpPr>
                        <p:cNvPr id="74" name="Straight Connector 73"/>
                        <p:cNvCxnSpPr>
                          <a:stCxn id="50" idx="0"/>
                          <a:endCxn id="58" idx="4"/>
                        </p:cNvCxnSpPr>
                        <p:nvPr/>
                      </p:nvCxnSpPr>
                      <p:spPr>
                        <a:xfrm flipH="1" flipV="1">
                          <a:off x="1595815" y="4660995"/>
                          <a:ext cx="496844"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sp>
                    <p:nvSpPr>
                      <p:cNvPr id="62" name="Flowchart: Connector 61"/>
                      <p:cNvSpPr/>
                      <p:nvPr/>
                    </p:nvSpPr>
                    <p:spPr>
                      <a:xfrm>
                        <a:off x="3304670"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35</a:t>
                        </a:r>
                      </a:p>
                    </p:txBody>
                  </p:sp>
                </p:grpSp>
                <p:sp>
                  <p:nvSpPr>
                    <p:cNvPr id="54" name="Flowchart: Connector 53"/>
                    <p:cNvSpPr/>
                    <p:nvPr/>
                  </p:nvSpPr>
                  <p:spPr>
                    <a:xfrm>
                      <a:off x="3304670" y="54947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50</a:t>
                      </a:r>
                    </a:p>
                  </p:txBody>
                </p:sp>
              </p:grpSp>
            </p:grpSp>
            <p:sp>
              <p:nvSpPr>
                <p:cNvPr id="75" name="TextBox 74"/>
                <p:cNvSpPr txBox="1"/>
                <p:nvPr/>
              </p:nvSpPr>
              <p:spPr>
                <a:xfrm>
                  <a:off x="9583285" y="2088016"/>
                  <a:ext cx="1637520" cy="451405"/>
                </a:xfrm>
                <a:prstGeom prst="rect">
                  <a:avLst/>
                </a:prstGeom>
                <a:noFill/>
              </p:spPr>
              <p:txBody>
                <a:bodyPr wrap="square" rtlCol="0">
                  <a:spAutoFit/>
                </a:bodyPr>
                <a:lstStyle/>
                <a:p>
                  <a:r>
                    <a:rPr lang="en-US" sz="1600" b="1" dirty="0">
                      <a:latin typeface="Segoe UI" panose="020B0502040204020203" pitchFamily="34" charset="0"/>
                      <a:cs typeface="Segoe UI" panose="020B0502040204020203" pitchFamily="34" charset="0"/>
                    </a:rPr>
                    <a:t>Successor</a:t>
                  </a:r>
                </a:p>
              </p:txBody>
            </p:sp>
            <p:cxnSp>
              <p:nvCxnSpPr>
                <p:cNvPr id="76" name="Straight Arrow Connector 75"/>
                <p:cNvCxnSpPr>
                  <a:endCxn id="59" idx="6"/>
                </p:cNvCxnSpPr>
                <p:nvPr/>
              </p:nvCxnSpPr>
              <p:spPr>
                <a:xfrm flipH="1" flipV="1">
                  <a:off x="8774255" y="2351321"/>
                  <a:ext cx="870623" cy="16374"/>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6369870" y="6217690"/>
                  <a:ext cx="3053632" cy="53348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b) After deletion</a:t>
                  </a:r>
                </a:p>
              </p:txBody>
            </p:sp>
          </p:grpSp>
          <p:cxnSp>
            <p:nvCxnSpPr>
              <p:cNvPr id="7" name="Curved Connector 6"/>
              <p:cNvCxnSpPr>
                <a:stCxn id="63" idx="0"/>
              </p:cNvCxnSpPr>
              <p:nvPr/>
            </p:nvCxnSpPr>
            <p:spPr>
              <a:xfrm rot="16200000" flipV="1">
                <a:off x="8127425" y="3693307"/>
                <a:ext cx="2306397" cy="58510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4" name="Title 1"/>
          <p:cNvSpPr txBox="1">
            <a:spLocks/>
          </p:cNvSpPr>
          <p:nvPr/>
        </p:nvSpPr>
        <p:spPr>
          <a:xfrm>
            <a:off x="2151018" y="365126"/>
            <a:ext cx="7888333" cy="10826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p>
          <a:p>
            <a:pPr algn="l"/>
            <a:r>
              <a:rPr lang="en-US" sz="3200" dirty="0"/>
              <a:t>Case 3 : The node to be deleted has two children</a:t>
            </a:r>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0263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a successor of a node?</a:t>
            </a:r>
          </a:p>
        </p:txBody>
      </p:sp>
      <p:sp>
        <p:nvSpPr>
          <p:cNvPr id="3" name="Content Placeholder 2"/>
          <p:cNvSpPr>
            <a:spLocks noGrp="1"/>
          </p:cNvSpPr>
          <p:nvPr>
            <p:ph idx="1"/>
          </p:nvPr>
        </p:nvSpPr>
        <p:spPr/>
        <p:txBody>
          <a:bodyPr/>
          <a:lstStyle/>
          <a:p>
            <a:r>
              <a:rPr lang="en-US" dirty="0"/>
              <a:t>In a Binary Search Tree, successor of a node is a node with next-highest key.</a:t>
            </a: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34</a:t>
            </a:fld>
            <a:endParaRPr lang="en-US"/>
          </a:p>
        </p:txBody>
      </p:sp>
      <p:grpSp>
        <p:nvGrpSpPr>
          <p:cNvPr id="5" name="Group 4"/>
          <p:cNvGrpSpPr/>
          <p:nvPr/>
        </p:nvGrpSpPr>
        <p:grpSpPr>
          <a:xfrm>
            <a:off x="3352800" y="2224339"/>
            <a:ext cx="6781800" cy="4442517"/>
            <a:chOff x="-604417" y="85561"/>
            <a:chExt cx="9535975" cy="7072335"/>
          </a:xfrm>
        </p:grpSpPr>
        <p:grpSp>
          <p:nvGrpSpPr>
            <p:cNvPr id="6" name="Group 5"/>
            <p:cNvGrpSpPr/>
            <p:nvPr/>
          </p:nvGrpSpPr>
          <p:grpSpPr>
            <a:xfrm>
              <a:off x="-604417" y="85561"/>
              <a:ext cx="9535975" cy="6620042"/>
              <a:chOff x="-604417" y="85561"/>
              <a:chExt cx="9535975" cy="6620042"/>
            </a:xfrm>
          </p:grpSpPr>
          <p:grpSp>
            <p:nvGrpSpPr>
              <p:cNvPr id="11" name="Group 10"/>
              <p:cNvGrpSpPr/>
              <p:nvPr/>
            </p:nvGrpSpPr>
            <p:grpSpPr>
              <a:xfrm>
                <a:off x="-604417" y="85561"/>
                <a:ext cx="9535975" cy="6620042"/>
                <a:chOff x="-604417" y="85561"/>
                <a:chExt cx="9535975" cy="6620042"/>
              </a:xfrm>
            </p:grpSpPr>
            <p:grpSp>
              <p:nvGrpSpPr>
                <p:cNvPr id="13" name="Group 12"/>
                <p:cNvGrpSpPr/>
                <p:nvPr/>
              </p:nvGrpSpPr>
              <p:grpSpPr>
                <a:xfrm>
                  <a:off x="-604417" y="85561"/>
                  <a:ext cx="9535975" cy="6620042"/>
                  <a:chOff x="-887445" y="-115957"/>
                  <a:chExt cx="9535975" cy="6620042"/>
                </a:xfrm>
              </p:grpSpPr>
              <p:cxnSp>
                <p:nvCxnSpPr>
                  <p:cNvPr id="16" name="Straight Connector 15"/>
                  <p:cNvCxnSpPr>
                    <a:stCxn id="19" idx="0"/>
                  </p:cNvCxnSpPr>
                  <p:nvPr/>
                </p:nvCxnSpPr>
                <p:spPr>
                  <a:xfrm flipH="1" flipV="1">
                    <a:off x="4745407" y="4835248"/>
                    <a:ext cx="431719" cy="84152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4735555" y="3161867"/>
                    <a:ext cx="537514" cy="1043118"/>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18" name="Flowchart: Connector 17"/>
                  <p:cNvSpPr/>
                  <p:nvPr/>
                </p:nvSpPr>
                <p:spPr>
                  <a:xfrm>
                    <a:off x="4223699" y="4033762"/>
                    <a:ext cx="946252"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41</a:t>
                    </a:r>
                  </a:p>
                </p:txBody>
              </p:sp>
              <p:sp>
                <p:nvSpPr>
                  <p:cNvPr id="19" name="Flowchart: Connector 18"/>
                  <p:cNvSpPr/>
                  <p:nvPr/>
                </p:nvSpPr>
                <p:spPr>
                  <a:xfrm>
                    <a:off x="4687457" y="5676771"/>
                    <a:ext cx="97933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43</a:t>
                    </a:r>
                  </a:p>
                </p:txBody>
              </p:sp>
              <p:grpSp>
                <p:nvGrpSpPr>
                  <p:cNvPr id="20" name="Group 19"/>
                  <p:cNvGrpSpPr/>
                  <p:nvPr/>
                </p:nvGrpSpPr>
                <p:grpSpPr>
                  <a:xfrm>
                    <a:off x="3083350" y="-115957"/>
                    <a:ext cx="5565180" cy="6615499"/>
                    <a:chOff x="3083350" y="-115957"/>
                    <a:chExt cx="5565180" cy="6615499"/>
                  </a:xfrm>
                </p:grpSpPr>
                <p:grpSp>
                  <p:nvGrpSpPr>
                    <p:cNvPr id="22" name="Group 21"/>
                    <p:cNvGrpSpPr/>
                    <p:nvPr/>
                  </p:nvGrpSpPr>
                  <p:grpSpPr>
                    <a:xfrm>
                      <a:off x="3332485" y="-115957"/>
                      <a:ext cx="5316045" cy="6615499"/>
                      <a:chOff x="3332485" y="-115957"/>
                      <a:chExt cx="5316045" cy="6615499"/>
                    </a:xfrm>
                  </p:grpSpPr>
                  <p:grpSp>
                    <p:nvGrpSpPr>
                      <p:cNvPr id="25" name="Group 24"/>
                      <p:cNvGrpSpPr/>
                      <p:nvPr/>
                    </p:nvGrpSpPr>
                    <p:grpSpPr>
                      <a:xfrm>
                        <a:off x="3332485" y="-115957"/>
                        <a:ext cx="5316045" cy="6615499"/>
                        <a:chOff x="3332485" y="-115957"/>
                        <a:chExt cx="5316045" cy="6615499"/>
                      </a:xfrm>
                    </p:grpSpPr>
                    <p:grpSp>
                      <p:nvGrpSpPr>
                        <p:cNvPr id="28" name="Group 27"/>
                        <p:cNvGrpSpPr/>
                        <p:nvPr/>
                      </p:nvGrpSpPr>
                      <p:grpSpPr>
                        <a:xfrm>
                          <a:off x="3332485" y="-115957"/>
                          <a:ext cx="5316045" cy="4960871"/>
                          <a:chOff x="3332485" y="-115957"/>
                          <a:chExt cx="5316045" cy="4960871"/>
                        </a:xfrm>
                      </p:grpSpPr>
                      <p:sp>
                        <p:nvSpPr>
                          <p:cNvPr id="31" name="Flowchart: Connector 30"/>
                          <p:cNvSpPr/>
                          <p:nvPr/>
                        </p:nvSpPr>
                        <p:spPr>
                          <a:xfrm>
                            <a:off x="5391450" y="4003390"/>
                            <a:ext cx="911532"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60</a:t>
                            </a:r>
                          </a:p>
                        </p:txBody>
                      </p:sp>
                      <p:grpSp>
                        <p:nvGrpSpPr>
                          <p:cNvPr id="32" name="Group 31"/>
                          <p:cNvGrpSpPr/>
                          <p:nvPr/>
                        </p:nvGrpSpPr>
                        <p:grpSpPr>
                          <a:xfrm>
                            <a:off x="3332485" y="-115957"/>
                            <a:ext cx="5316045" cy="4960871"/>
                            <a:chOff x="3332485" y="-115957"/>
                            <a:chExt cx="5316045" cy="4960871"/>
                          </a:xfrm>
                        </p:grpSpPr>
                        <p:grpSp>
                          <p:nvGrpSpPr>
                            <p:cNvPr id="33" name="Group 32"/>
                            <p:cNvGrpSpPr/>
                            <p:nvPr/>
                          </p:nvGrpSpPr>
                          <p:grpSpPr>
                            <a:xfrm>
                              <a:off x="3332485" y="387753"/>
                              <a:ext cx="5316045" cy="4457161"/>
                              <a:chOff x="3332485" y="387753"/>
                              <a:chExt cx="5316045" cy="4457161"/>
                            </a:xfrm>
                          </p:grpSpPr>
                          <p:cxnSp>
                            <p:nvCxnSpPr>
                              <p:cNvPr id="38" name="Straight Connector 37"/>
                              <p:cNvCxnSpPr>
                                <a:stCxn id="42" idx="7"/>
                              </p:cNvCxnSpPr>
                              <p:nvPr/>
                            </p:nvCxnSpPr>
                            <p:spPr>
                              <a:xfrm flipV="1">
                                <a:off x="4083789" y="387753"/>
                                <a:ext cx="806743" cy="73453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V="1">
                                <a:off x="5381596" y="1774470"/>
                                <a:ext cx="79445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flipV="1">
                                <a:off x="6599326" y="1742764"/>
                                <a:ext cx="738548"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41" name="Flowchart: Connector 40"/>
                              <p:cNvSpPr/>
                              <p:nvPr/>
                            </p:nvSpPr>
                            <p:spPr>
                              <a:xfrm>
                                <a:off x="4957053" y="2334552"/>
                                <a:ext cx="1016573"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55</a:t>
                                </a:r>
                              </a:p>
                            </p:txBody>
                          </p:sp>
                          <p:sp>
                            <p:nvSpPr>
                              <p:cNvPr id="42" name="Flowchart: Connector 41"/>
                              <p:cNvSpPr/>
                              <p:nvPr/>
                            </p:nvSpPr>
                            <p:spPr>
                              <a:xfrm>
                                <a:off x="3332485" y="1001131"/>
                                <a:ext cx="880208"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26</a:t>
                                </a:r>
                              </a:p>
                            </p:txBody>
                          </p:sp>
                          <p:cxnSp>
                            <p:nvCxnSpPr>
                              <p:cNvPr id="43" name="Straight Connector 42"/>
                              <p:cNvCxnSpPr>
                                <a:stCxn id="31" idx="0"/>
                                <a:endCxn id="41" idx="4"/>
                              </p:cNvCxnSpPr>
                              <p:nvPr/>
                            </p:nvCxnSpPr>
                            <p:spPr>
                              <a:xfrm flipH="1" flipV="1">
                                <a:off x="5465340" y="3161867"/>
                                <a:ext cx="381876" cy="84152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nvGrpSpPr>
                              <p:cNvPr id="44" name="Group 43"/>
                              <p:cNvGrpSpPr/>
                              <p:nvPr/>
                            </p:nvGrpSpPr>
                            <p:grpSpPr>
                              <a:xfrm>
                                <a:off x="6360631" y="2334552"/>
                                <a:ext cx="2287899" cy="2510362"/>
                                <a:chOff x="6360631" y="2334552"/>
                                <a:chExt cx="2287899" cy="2510362"/>
                              </a:xfrm>
                            </p:grpSpPr>
                            <p:sp>
                              <p:nvSpPr>
                                <p:cNvPr id="45" name="Flowchart: Connector 44"/>
                                <p:cNvSpPr/>
                                <p:nvPr/>
                              </p:nvSpPr>
                              <p:spPr>
                                <a:xfrm>
                                  <a:off x="7090450" y="2334552"/>
                                  <a:ext cx="1088211" cy="827315"/>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90</a:t>
                                  </a:r>
                                </a:p>
                              </p:txBody>
                            </p:sp>
                            <p:cxnSp>
                              <p:nvCxnSpPr>
                                <p:cNvPr id="46" name="Straight Connector 45"/>
                                <p:cNvCxnSpPr/>
                                <p:nvPr/>
                              </p:nvCxnSpPr>
                              <p:spPr>
                                <a:xfrm flipV="1">
                                  <a:off x="6945831" y="3176076"/>
                                  <a:ext cx="60408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47" name="Flowchart: Connector 46"/>
                                <p:cNvSpPr/>
                                <p:nvPr/>
                              </p:nvSpPr>
                              <p:spPr>
                                <a:xfrm>
                                  <a:off x="6360631" y="4017599"/>
                                  <a:ext cx="965617" cy="827315"/>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78</a:t>
                                  </a:r>
                                </a:p>
                              </p:txBody>
                            </p:sp>
                            <p:cxnSp>
                              <p:nvCxnSpPr>
                                <p:cNvPr id="48" name="Straight Connector 47"/>
                                <p:cNvCxnSpPr/>
                                <p:nvPr/>
                              </p:nvCxnSpPr>
                              <p:spPr>
                                <a:xfrm flipH="1" flipV="1">
                                  <a:off x="7549917" y="3176076"/>
                                  <a:ext cx="628744" cy="82731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49" name="Flowchart: Connector 48"/>
                                <p:cNvSpPr/>
                                <p:nvPr/>
                              </p:nvSpPr>
                              <p:spPr>
                                <a:xfrm>
                                  <a:off x="7771414" y="4017599"/>
                                  <a:ext cx="877116" cy="827315"/>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92</a:t>
                                  </a:r>
                                </a:p>
                              </p:txBody>
                            </p:sp>
                          </p:grpSp>
                        </p:grpSp>
                        <p:grpSp>
                          <p:nvGrpSpPr>
                            <p:cNvPr id="34" name="Group 33"/>
                            <p:cNvGrpSpPr/>
                            <p:nvPr/>
                          </p:nvGrpSpPr>
                          <p:grpSpPr>
                            <a:xfrm>
                              <a:off x="4687458" y="-115957"/>
                              <a:ext cx="2258374" cy="1918847"/>
                              <a:chOff x="4687458" y="-115957"/>
                              <a:chExt cx="2258374" cy="1918847"/>
                            </a:xfrm>
                          </p:grpSpPr>
                          <p:cxnSp>
                            <p:nvCxnSpPr>
                              <p:cNvPr id="35" name="Straight Connector 34"/>
                              <p:cNvCxnSpPr/>
                              <p:nvPr/>
                            </p:nvCxnSpPr>
                            <p:spPr>
                              <a:xfrm>
                                <a:off x="5520767" y="443914"/>
                                <a:ext cx="915756" cy="721556"/>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6" name="Flowchart: Connector 35"/>
                              <p:cNvSpPr/>
                              <p:nvPr/>
                            </p:nvSpPr>
                            <p:spPr>
                              <a:xfrm>
                                <a:off x="4687458" y="-115957"/>
                                <a:ext cx="938345"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38</a:t>
                                </a:r>
                              </a:p>
                            </p:txBody>
                          </p:sp>
                          <p:sp>
                            <p:nvSpPr>
                              <p:cNvPr id="37" name="Flowchart: Connector 36"/>
                              <p:cNvSpPr/>
                              <p:nvPr/>
                            </p:nvSpPr>
                            <p:spPr>
                              <a:xfrm>
                                <a:off x="5978645" y="975576"/>
                                <a:ext cx="967187"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72</a:t>
                                </a:r>
                              </a:p>
                            </p:txBody>
                          </p:sp>
                        </p:grpSp>
                      </p:grpSp>
                    </p:grpSp>
                    <p:cxnSp>
                      <p:nvCxnSpPr>
                        <p:cNvPr id="29" name="Straight Connector 28"/>
                        <p:cNvCxnSpPr/>
                        <p:nvPr/>
                      </p:nvCxnSpPr>
                      <p:spPr>
                        <a:xfrm flipV="1">
                          <a:off x="6427621" y="4861076"/>
                          <a:ext cx="338891" cy="825362"/>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0" name="Flowchart: Connector 29"/>
                        <p:cNvSpPr/>
                        <p:nvPr/>
                      </p:nvSpPr>
                      <p:spPr>
                        <a:xfrm>
                          <a:off x="6011980" y="5672228"/>
                          <a:ext cx="933851"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74</a:t>
                          </a:r>
                        </a:p>
                      </p:txBody>
                    </p:sp>
                  </p:grpSp>
                  <p:cxnSp>
                    <p:nvCxnSpPr>
                      <p:cNvPr id="26" name="Straight Arrow Connector 25"/>
                      <p:cNvCxnSpPr/>
                      <p:nvPr/>
                    </p:nvCxnSpPr>
                    <p:spPr>
                      <a:xfrm>
                        <a:off x="5820690" y="387074"/>
                        <a:ext cx="528510" cy="456163"/>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5512697" y="1741092"/>
                        <a:ext cx="460929" cy="48014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cxnSp>
                  <p:nvCxnSpPr>
                    <p:cNvPr id="23" name="Straight Arrow Connector 22"/>
                    <p:cNvCxnSpPr/>
                    <p:nvPr/>
                  </p:nvCxnSpPr>
                  <p:spPr>
                    <a:xfrm flipH="1">
                      <a:off x="4637294" y="3221738"/>
                      <a:ext cx="380599" cy="695951"/>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3083350" y="185436"/>
                      <a:ext cx="1421670" cy="258478"/>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21" name="TextBox 20"/>
                  <p:cNvSpPr txBox="1"/>
                  <p:nvPr/>
                </p:nvSpPr>
                <p:spPr>
                  <a:xfrm>
                    <a:off x="-887445" y="313116"/>
                    <a:ext cx="3970795" cy="1126930"/>
                  </a:xfrm>
                  <a:prstGeom prst="rect">
                    <a:avLst/>
                  </a:prstGeom>
                  <a:noFill/>
                </p:spPr>
                <p:txBody>
                  <a:bodyPr wrap="square" rtlCol="0">
                    <a:spAutoFit/>
                  </a:bodyPr>
                  <a:lstStyle/>
                  <a:p>
                    <a:pPr algn="ctr"/>
                    <a:r>
                      <a:rPr lang="en-US" sz="2000" b="1" dirty="0">
                        <a:cs typeface="Segoe UI" panose="020B0502040204020203" pitchFamily="34" charset="0"/>
                      </a:rPr>
                      <a:t>To find successor of this node</a:t>
                    </a:r>
                  </a:p>
                </p:txBody>
              </p:sp>
            </p:grpSp>
            <p:sp>
              <p:nvSpPr>
                <p:cNvPr id="14" name="TextBox 13"/>
                <p:cNvSpPr txBox="1"/>
                <p:nvPr/>
              </p:nvSpPr>
              <p:spPr>
                <a:xfrm>
                  <a:off x="5996156" y="149501"/>
                  <a:ext cx="1958341" cy="1126930"/>
                </a:xfrm>
                <a:prstGeom prst="rect">
                  <a:avLst/>
                </a:prstGeom>
                <a:noFill/>
              </p:spPr>
              <p:txBody>
                <a:bodyPr wrap="square" rtlCol="0">
                  <a:spAutoFit/>
                </a:bodyPr>
                <a:lstStyle/>
                <a:p>
                  <a:pPr algn="ctr"/>
                  <a:r>
                    <a:rPr lang="en-US" sz="2000" b="1" dirty="0">
                      <a:cs typeface="Segoe UI" panose="020B0502040204020203" pitchFamily="34" charset="0"/>
                    </a:rPr>
                    <a:t>Go to right child</a:t>
                  </a:r>
                </a:p>
              </p:txBody>
            </p:sp>
            <p:sp>
              <p:nvSpPr>
                <p:cNvPr id="15" name="TextBox 14"/>
                <p:cNvSpPr txBox="1"/>
                <p:nvPr/>
              </p:nvSpPr>
              <p:spPr>
                <a:xfrm>
                  <a:off x="4500740" y="1544208"/>
                  <a:ext cx="1958341" cy="1126930"/>
                </a:xfrm>
                <a:prstGeom prst="rect">
                  <a:avLst/>
                </a:prstGeom>
                <a:noFill/>
              </p:spPr>
              <p:txBody>
                <a:bodyPr wrap="square" rtlCol="0">
                  <a:spAutoFit/>
                </a:bodyPr>
                <a:lstStyle/>
                <a:p>
                  <a:pPr algn="ctr"/>
                  <a:r>
                    <a:rPr lang="en-US" sz="2000" b="1" dirty="0">
                      <a:cs typeface="Segoe UI" panose="020B0502040204020203" pitchFamily="34" charset="0"/>
                    </a:rPr>
                    <a:t>Go to left child</a:t>
                  </a:r>
                </a:p>
              </p:txBody>
            </p:sp>
          </p:grpSp>
          <p:sp>
            <p:nvSpPr>
              <p:cNvPr id="12" name="TextBox 11"/>
              <p:cNvSpPr txBox="1"/>
              <p:nvPr/>
            </p:nvSpPr>
            <p:spPr>
              <a:xfrm>
                <a:off x="3466028" y="3288214"/>
                <a:ext cx="1958341" cy="1126930"/>
              </a:xfrm>
              <a:prstGeom prst="rect">
                <a:avLst/>
              </a:prstGeom>
              <a:noFill/>
            </p:spPr>
            <p:txBody>
              <a:bodyPr wrap="square" rtlCol="0">
                <a:spAutoFit/>
              </a:bodyPr>
              <a:lstStyle/>
              <a:p>
                <a:pPr algn="ctr"/>
                <a:r>
                  <a:rPr lang="en-US" sz="2000" b="1" dirty="0">
                    <a:cs typeface="Segoe UI" panose="020B0502040204020203" pitchFamily="34" charset="0"/>
                  </a:rPr>
                  <a:t>Go to left child</a:t>
                </a:r>
              </a:p>
            </p:txBody>
          </p:sp>
        </p:grpSp>
        <p:cxnSp>
          <p:nvCxnSpPr>
            <p:cNvPr id="7" name="Straight Arrow Connector 6"/>
            <p:cNvCxnSpPr/>
            <p:nvPr/>
          </p:nvCxnSpPr>
          <p:spPr>
            <a:xfrm flipH="1">
              <a:off x="4158076" y="5032222"/>
              <a:ext cx="720836" cy="1255181"/>
            </a:xfrm>
            <a:prstGeom prst="straightConnector1">
              <a:avLst/>
            </a:prstGeom>
            <a:ln w="3810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636342" y="6030966"/>
              <a:ext cx="1958341" cy="1126930"/>
            </a:xfrm>
            <a:prstGeom prst="rect">
              <a:avLst/>
            </a:prstGeom>
            <a:noFill/>
          </p:spPr>
          <p:txBody>
            <a:bodyPr wrap="square" rtlCol="0">
              <a:spAutoFit/>
            </a:bodyPr>
            <a:lstStyle/>
            <a:p>
              <a:pPr algn="ctr"/>
              <a:r>
                <a:rPr lang="en-US" sz="2000" b="1" dirty="0">
                  <a:cs typeface="Segoe UI" panose="020B0502040204020203" pitchFamily="34" charset="0"/>
                </a:rPr>
                <a:t>No left child</a:t>
              </a:r>
            </a:p>
          </p:txBody>
        </p:sp>
        <p:sp>
          <p:nvSpPr>
            <p:cNvPr id="9" name="TextBox 8"/>
            <p:cNvSpPr txBox="1"/>
            <p:nvPr/>
          </p:nvSpPr>
          <p:spPr>
            <a:xfrm>
              <a:off x="2199735" y="4469556"/>
              <a:ext cx="1958341" cy="636961"/>
            </a:xfrm>
            <a:prstGeom prst="rect">
              <a:avLst/>
            </a:prstGeom>
            <a:noFill/>
          </p:spPr>
          <p:txBody>
            <a:bodyPr wrap="square" rtlCol="0">
              <a:spAutoFit/>
            </a:bodyPr>
            <a:lstStyle/>
            <a:p>
              <a:pPr algn="ctr"/>
              <a:r>
                <a:rPr lang="en-US" sz="2000" b="1" dirty="0">
                  <a:cs typeface="Segoe UI" panose="020B0502040204020203" pitchFamily="34" charset="0"/>
                </a:rPr>
                <a:t>Successor</a:t>
              </a:r>
            </a:p>
          </p:txBody>
        </p:sp>
        <p:cxnSp>
          <p:nvCxnSpPr>
            <p:cNvPr id="10" name="Straight Arrow Connector 9"/>
            <p:cNvCxnSpPr/>
            <p:nvPr/>
          </p:nvCxnSpPr>
          <p:spPr>
            <a:xfrm flipV="1">
              <a:off x="3917095" y="4700389"/>
              <a:ext cx="583644" cy="1453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12008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Terminology</a:t>
            </a:r>
          </a:p>
        </p:txBody>
      </p:sp>
      <p:sp>
        <p:nvSpPr>
          <p:cNvPr id="3" name="Content Placeholder 2"/>
          <p:cNvSpPr>
            <a:spLocks noGrp="1"/>
          </p:cNvSpPr>
          <p:nvPr>
            <p:ph idx="1"/>
          </p:nvPr>
        </p:nvSpPr>
        <p:spPr/>
        <p:txBody>
          <a:bodyPr/>
          <a:lstStyle/>
          <a:p>
            <a:r>
              <a:rPr lang="en-US" b="1" dirty="0"/>
              <a:t>Degree of a node:  </a:t>
            </a:r>
            <a:r>
              <a:rPr lang="en-US" dirty="0"/>
              <a:t>The number of children it has</a:t>
            </a:r>
          </a:p>
          <a:p>
            <a:r>
              <a:rPr lang="en-US" b="1" dirty="0"/>
              <a:t>Depth</a:t>
            </a:r>
            <a:r>
              <a:rPr lang="en-US" dirty="0"/>
              <a:t>:  The depth of x in a tree is the length of the path from the root to a node x.</a:t>
            </a:r>
          </a:p>
          <a:p>
            <a:r>
              <a:rPr lang="en-US" b="1" dirty="0"/>
              <a:t>Height</a:t>
            </a:r>
            <a:r>
              <a:rPr lang="en-US" dirty="0"/>
              <a:t>: The largest depth of any node in a tree.</a:t>
            </a:r>
          </a:p>
          <a:p>
            <a:endParaRPr lang="en-US" dirty="0"/>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35</a:t>
            </a:fld>
            <a:endParaRPr lang="en-US"/>
          </a:p>
        </p:txBody>
      </p:sp>
      <p:graphicFrame>
        <p:nvGraphicFramePr>
          <p:cNvPr id="5" name="Object 4"/>
          <p:cNvGraphicFramePr>
            <a:graphicFrameLocks noChangeAspect="1"/>
          </p:cNvGraphicFramePr>
          <p:nvPr/>
        </p:nvGraphicFramePr>
        <p:xfrm>
          <a:off x="1828801" y="3657600"/>
          <a:ext cx="4119563" cy="2286000"/>
        </p:xfrm>
        <a:graphic>
          <a:graphicData uri="http://schemas.openxmlformats.org/presentationml/2006/ole">
            <mc:AlternateContent xmlns:mc="http://schemas.openxmlformats.org/markup-compatibility/2006">
              <mc:Choice xmlns:v="urn:schemas-microsoft-com:vml" Requires="v">
                <p:oleObj spid="_x0000_s1026" name="Bitmap Image" r:id="rId3" imgW="3419952" imgH="2000000" progId="Paint.Picture">
                  <p:embed/>
                </p:oleObj>
              </mc:Choice>
              <mc:Fallback>
                <p:oleObj name="Bitmap Image" r:id="rId3" imgW="3419952" imgH="20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3657600"/>
                        <a:ext cx="41195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214" y="3657600"/>
            <a:ext cx="42433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108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a:t>
            </a:r>
          </a:p>
        </p:txBody>
      </p:sp>
      <p:sp>
        <p:nvSpPr>
          <p:cNvPr id="5" name="Rectangle 3"/>
          <p:cNvSpPr>
            <a:spLocks noGrp="1" noChangeArrowheads="1"/>
          </p:cNvSpPr>
          <p:nvPr>
            <p:ph idx="1"/>
          </p:nvPr>
        </p:nvSpPr>
        <p:spPr/>
        <p:txBody>
          <a:bodyPr rtlCol="0">
            <a:normAutofit fontScale="92500" lnSpcReduction="20000"/>
          </a:bodyPr>
          <a:lstStyle/>
          <a:p>
            <a:pPr>
              <a:defRPr/>
            </a:pPr>
            <a:endParaRPr lang="en-US" dirty="0">
              <a:latin typeface="Arial" panose="020B0604020202020204" pitchFamily="34" charset="0"/>
            </a:endParaRPr>
          </a:p>
          <a:p>
            <a:pPr>
              <a:defRPr/>
            </a:pPr>
            <a:r>
              <a:rPr lang="en-US" dirty="0">
                <a:latin typeface="Arial" panose="020B0604020202020204" pitchFamily="34" charset="0"/>
              </a:rPr>
              <a:t>A Full binary tree of height </a:t>
            </a:r>
            <a:r>
              <a:rPr lang="en-US" b="1" i="1" dirty="0">
                <a:latin typeface="Arial" panose="020B0604020202020204" pitchFamily="34" charset="0"/>
              </a:rPr>
              <a:t>h</a:t>
            </a:r>
            <a:r>
              <a:rPr lang="en-US" dirty="0">
                <a:latin typeface="Arial" panose="020B0604020202020204" pitchFamily="34" charset="0"/>
              </a:rPr>
              <a:t> that contains exactly </a:t>
            </a:r>
            <a:r>
              <a:rPr lang="en-US" b="1" dirty="0">
                <a:latin typeface="Arial" panose="020B0604020202020204" pitchFamily="34" charset="0"/>
              </a:rPr>
              <a:t>2</a:t>
            </a:r>
            <a:r>
              <a:rPr lang="en-US" b="1" baseline="30000" dirty="0">
                <a:latin typeface="Arial" panose="020B0604020202020204" pitchFamily="34" charset="0"/>
              </a:rPr>
              <a:t>h+1</a:t>
            </a:r>
            <a:r>
              <a:rPr lang="en-US" b="1" dirty="0">
                <a:latin typeface="Arial" panose="020B0604020202020204" pitchFamily="34" charset="0"/>
              </a:rPr>
              <a:t>-1</a:t>
            </a:r>
            <a:r>
              <a:rPr lang="en-US" dirty="0">
                <a:latin typeface="Arial" panose="020B0604020202020204" pitchFamily="34" charset="0"/>
              </a:rPr>
              <a:t> nodes</a:t>
            </a:r>
          </a:p>
          <a:p>
            <a:pPr>
              <a:defRPr/>
            </a:pPr>
            <a:endParaRPr lang="en-US" dirty="0">
              <a:latin typeface="Arial" panose="020B0604020202020204" pitchFamily="34" charset="0"/>
            </a:endParaRPr>
          </a:p>
          <a:p>
            <a:pPr>
              <a:defRPr/>
            </a:pPr>
            <a:endParaRPr lang="en-US" dirty="0">
              <a:latin typeface="Times New Roman" panose="02020603050405020304" pitchFamily="18" charset="0"/>
            </a:endParaRPr>
          </a:p>
          <a:p>
            <a:pPr>
              <a:defRPr/>
            </a:pPr>
            <a:endParaRPr lang="en-US" dirty="0">
              <a:latin typeface="Times New Roman" panose="02020603050405020304" pitchFamily="18" charset="0"/>
            </a:endParaRPr>
          </a:p>
          <a:p>
            <a:pPr>
              <a:defRPr/>
            </a:pPr>
            <a:endParaRPr lang="en-US" dirty="0">
              <a:latin typeface="Times New Roman" panose="02020603050405020304" pitchFamily="18" charset="0"/>
            </a:endParaRPr>
          </a:p>
          <a:p>
            <a:pPr marL="0" indent="0">
              <a:buNone/>
              <a:defRPr/>
            </a:pPr>
            <a:endParaRPr lang="en-US" dirty="0">
              <a:latin typeface="Arial" panose="020B0604020202020204" pitchFamily="34" charset="0"/>
            </a:endParaRPr>
          </a:p>
          <a:p>
            <a:pPr marL="0" indent="0">
              <a:buNone/>
              <a:defRPr/>
            </a:pPr>
            <a:r>
              <a:rPr lang="en-US" dirty="0">
                <a:latin typeface="Arial" panose="020B0604020202020204" pitchFamily="34" charset="0"/>
              </a:rPr>
              <a:t>Height, </a:t>
            </a:r>
            <a:r>
              <a:rPr lang="en-US" b="1" i="1" dirty="0">
                <a:latin typeface="Arial" panose="020B0604020202020204" pitchFamily="34" charset="0"/>
              </a:rPr>
              <a:t>h </a:t>
            </a:r>
            <a:r>
              <a:rPr lang="en-US" dirty="0">
                <a:latin typeface="Arial" panose="020B0604020202020204" pitchFamily="34" charset="0"/>
              </a:rPr>
              <a:t>= 2, </a:t>
            </a:r>
            <a:r>
              <a:rPr lang="en-US" dirty="0">
                <a:latin typeface="Arial" panose="020B0604020202020204" pitchFamily="34" charset="0"/>
                <a:sym typeface="Symbol" panose="05050102010706020507" pitchFamily="18" charset="2"/>
              </a:rPr>
              <a:t>   nodes = 2</a:t>
            </a:r>
            <a:r>
              <a:rPr lang="en-US" baseline="30000" dirty="0">
                <a:latin typeface="Arial" panose="020B0604020202020204" pitchFamily="34" charset="0"/>
                <a:sym typeface="Symbol" panose="05050102010706020507" pitchFamily="18" charset="2"/>
              </a:rPr>
              <a:t>2+1</a:t>
            </a:r>
            <a:r>
              <a:rPr lang="en-US" dirty="0">
                <a:latin typeface="Arial" panose="020B0604020202020204" pitchFamily="34" charset="0"/>
                <a:sym typeface="Symbol" panose="05050102010706020507" pitchFamily="18" charset="2"/>
              </a:rPr>
              <a:t>-1= 7</a:t>
            </a:r>
          </a:p>
        </p:txBody>
      </p:sp>
      <p:sp>
        <p:nvSpPr>
          <p:cNvPr id="4" name="Slide Number Placeholder 3"/>
          <p:cNvSpPr>
            <a:spLocks noGrp="1"/>
          </p:cNvSpPr>
          <p:nvPr>
            <p:ph type="sldNum" sz="quarter" idx="12"/>
          </p:nvPr>
        </p:nvSpPr>
        <p:spPr/>
        <p:txBody>
          <a:bodyPr/>
          <a:lstStyle/>
          <a:p>
            <a:fld id="{51A71D3D-F011-47C0-9290-685F7D9F6412}" type="slidenum">
              <a:rPr lang="en-US" smtClean="0"/>
              <a:t>36</a:t>
            </a:fld>
            <a:endParaRPr lang="en-US"/>
          </a:p>
        </p:txBody>
      </p:sp>
      <p:grpSp>
        <p:nvGrpSpPr>
          <p:cNvPr id="31" name="Group 30"/>
          <p:cNvGrpSpPr/>
          <p:nvPr/>
        </p:nvGrpSpPr>
        <p:grpSpPr>
          <a:xfrm>
            <a:off x="4107626" y="2958917"/>
            <a:ext cx="2133599" cy="2084755"/>
            <a:chOff x="231087" y="2286000"/>
            <a:chExt cx="4603633" cy="4058043"/>
          </a:xfrm>
        </p:grpSpPr>
        <p:sp>
          <p:nvSpPr>
            <p:cNvPr id="37" name="Flowchart: Connector 36"/>
            <p:cNvSpPr/>
            <p:nvPr/>
          </p:nvSpPr>
          <p:spPr>
            <a:xfrm>
              <a:off x="1668116" y="550251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mj-lt"/>
              </a:endParaRPr>
            </a:p>
          </p:txBody>
        </p:sp>
        <p:grpSp>
          <p:nvGrpSpPr>
            <p:cNvPr id="39" name="Group 38"/>
            <p:cNvGrpSpPr/>
            <p:nvPr/>
          </p:nvGrpSpPr>
          <p:grpSpPr>
            <a:xfrm>
              <a:off x="231087" y="2286000"/>
              <a:ext cx="4603633" cy="4058043"/>
              <a:chOff x="231087" y="2286000"/>
              <a:chExt cx="4603633" cy="4058043"/>
            </a:xfrm>
          </p:grpSpPr>
          <p:cxnSp>
            <p:nvCxnSpPr>
              <p:cNvPr id="42" name="Straight Connector 41"/>
              <p:cNvCxnSpPr>
                <a:stCxn id="44" idx="0"/>
                <a:endCxn id="45" idx="3"/>
              </p:cNvCxnSpPr>
              <p:nvPr/>
            </p:nvCxnSpPr>
            <p:spPr>
              <a:xfrm flipV="1">
                <a:off x="1595815" y="2992157"/>
                <a:ext cx="79445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a:stCxn id="48" idx="0"/>
                <a:endCxn id="45" idx="5"/>
              </p:cNvCxnSpPr>
              <p:nvPr/>
            </p:nvCxnSpPr>
            <p:spPr>
              <a:xfrm flipH="1" flipV="1">
                <a:off x="2990665" y="2992157"/>
                <a:ext cx="738548"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44" name="Flowchart: Connector 43"/>
              <p:cNvSpPr/>
              <p:nvPr/>
            </p:nvSpPr>
            <p:spPr>
              <a:xfrm>
                <a:off x="1171272"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mj-lt"/>
                </a:endParaRPr>
              </a:p>
            </p:txBody>
          </p:sp>
          <p:sp>
            <p:nvSpPr>
              <p:cNvPr id="45" name="Flowchart: Connector 44"/>
              <p:cNvSpPr/>
              <p:nvPr/>
            </p:nvSpPr>
            <p:spPr>
              <a:xfrm>
                <a:off x="2265925" y="228600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mj-lt"/>
                </a:endParaRPr>
              </a:p>
            </p:txBody>
          </p:sp>
          <p:grpSp>
            <p:nvGrpSpPr>
              <p:cNvPr id="46" name="Group 45"/>
              <p:cNvGrpSpPr/>
              <p:nvPr/>
            </p:nvGrpSpPr>
            <p:grpSpPr>
              <a:xfrm>
                <a:off x="231087" y="4660995"/>
                <a:ext cx="1861572" cy="1668838"/>
                <a:chOff x="231087" y="4660995"/>
                <a:chExt cx="1861572" cy="1668838"/>
              </a:xfrm>
            </p:grpSpPr>
            <p:cxnSp>
              <p:nvCxnSpPr>
                <p:cNvPr id="53" name="Straight Connector 52"/>
                <p:cNvCxnSpPr>
                  <a:endCxn id="44" idx="4"/>
                </p:cNvCxnSpPr>
                <p:nvPr/>
              </p:nvCxnSpPr>
              <p:spPr>
                <a:xfrm flipV="1">
                  <a:off x="859830" y="4660995"/>
                  <a:ext cx="735985"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54" name="Flowchart: Connector 53"/>
                <p:cNvSpPr/>
                <p:nvPr/>
              </p:nvSpPr>
              <p:spPr>
                <a:xfrm>
                  <a:off x="231087" y="550251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mj-lt"/>
                  </a:endParaRPr>
                </a:p>
              </p:txBody>
            </p:sp>
            <p:cxnSp>
              <p:nvCxnSpPr>
                <p:cNvPr id="55" name="Straight Connector 54"/>
                <p:cNvCxnSpPr>
                  <a:stCxn id="37" idx="0"/>
                  <a:endCxn id="44" idx="4"/>
                </p:cNvCxnSpPr>
                <p:nvPr/>
              </p:nvCxnSpPr>
              <p:spPr>
                <a:xfrm flipH="1" flipV="1">
                  <a:off x="1595815" y="4660995"/>
                  <a:ext cx="496844"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grpSp>
            <p:nvGrpSpPr>
              <p:cNvPr id="47" name="Group 46"/>
              <p:cNvGrpSpPr/>
              <p:nvPr/>
            </p:nvGrpSpPr>
            <p:grpSpPr>
              <a:xfrm>
                <a:off x="2574849" y="3833681"/>
                <a:ext cx="2259871" cy="2510362"/>
                <a:chOff x="2574849" y="3833681"/>
                <a:chExt cx="2259871" cy="2510362"/>
              </a:xfrm>
            </p:grpSpPr>
            <p:sp>
              <p:nvSpPr>
                <p:cNvPr id="48" name="Flowchart: Connector 47"/>
                <p:cNvSpPr/>
                <p:nvPr/>
              </p:nvSpPr>
              <p:spPr>
                <a:xfrm>
                  <a:off x="3304670"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mj-lt"/>
                  </a:endParaRPr>
                </a:p>
              </p:txBody>
            </p:sp>
            <p:cxnSp>
              <p:nvCxnSpPr>
                <p:cNvPr id="49" name="Straight Connector 48"/>
                <p:cNvCxnSpPr/>
                <p:nvPr/>
              </p:nvCxnSpPr>
              <p:spPr>
                <a:xfrm flipV="1">
                  <a:off x="3160050" y="4675205"/>
                  <a:ext cx="60408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50" name="Flowchart: Connector 49"/>
                <p:cNvSpPr/>
                <p:nvPr/>
              </p:nvSpPr>
              <p:spPr>
                <a:xfrm>
                  <a:off x="2574849" y="55167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mj-lt"/>
                  </a:endParaRPr>
                </a:p>
              </p:txBody>
            </p:sp>
            <p:cxnSp>
              <p:nvCxnSpPr>
                <p:cNvPr id="51" name="Straight Connector 50"/>
                <p:cNvCxnSpPr/>
                <p:nvPr/>
              </p:nvCxnSpPr>
              <p:spPr>
                <a:xfrm flipH="1" flipV="1">
                  <a:off x="3764136" y="4675205"/>
                  <a:ext cx="628744" cy="82731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52" name="Flowchart: Connector 51"/>
                <p:cNvSpPr/>
                <p:nvPr/>
              </p:nvSpPr>
              <p:spPr>
                <a:xfrm>
                  <a:off x="3985634" y="55167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mj-lt"/>
                  </a:endParaRPr>
                </a:p>
              </p:txBody>
            </p:sp>
          </p:grpSp>
        </p:grpSp>
      </p:grpSp>
    </p:spTree>
    <p:extLst>
      <p:ext uri="{BB962C8B-B14F-4D97-AF65-F5344CB8AC3E}">
        <p14:creationId xmlns:p14="http://schemas.microsoft.com/office/powerpoint/2010/main" val="3589190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Binary Tree</a:t>
            </a:r>
          </a:p>
        </p:txBody>
      </p:sp>
      <p:sp>
        <p:nvSpPr>
          <p:cNvPr id="3" name="Content Placeholder 2"/>
          <p:cNvSpPr>
            <a:spLocks noGrp="1"/>
          </p:cNvSpPr>
          <p:nvPr>
            <p:ph idx="1"/>
          </p:nvPr>
        </p:nvSpPr>
        <p:spPr/>
        <p:txBody>
          <a:bodyPr>
            <a:normAutofit fontScale="77500" lnSpcReduction="20000"/>
          </a:bodyPr>
          <a:lstStyle/>
          <a:p>
            <a:pPr>
              <a:defRPr/>
            </a:pPr>
            <a:r>
              <a:rPr lang="en-US" dirty="0"/>
              <a:t>It is a Binary tree where each node is either a leaf or has degree </a:t>
            </a:r>
            <a:r>
              <a:rPr lang="en-US" dirty="0">
                <a:sym typeface="Symbol" panose="05050102010706020507" pitchFamily="18" charset="2"/>
              </a:rPr>
              <a:t></a:t>
            </a:r>
            <a:r>
              <a:rPr lang="en-US" dirty="0"/>
              <a:t> </a:t>
            </a:r>
            <a:r>
              <a:rPr lang="en-US" b="1" dirty="0"/>
              <a:t>2</a:t>
            </a:r>
            <a:r>
              <a:rPr lang="en-US" dirty="0"/>
              <a:t>.</a:t>
            </a:r>
          </a:p>
          <a:p>
            <a:pPr marL="0" indent="0">
              <a:buNone/>
              <a:defRPr/>
            </a:pPr>
            <a:endParaRPr lang="en-US" dirty="0"/>
          </a:p>
          <a:p>
            <a:pPr>
              <a:defRPr/>
            </a:pPr>
            <a:r>
              <a:rPr lang="en-US" dirty="0"/>
              <a:t>Completely filled, except possibly for the bottom level </a:t>
            </a:r>
          </a:p>
          <a:p>
            <a:pPr marL="0" indent="0">
              <a:buNone/>
              <a:defRPr/>
            </a:pPr>
            <a:endParaRPr lang="en-US" dirty="0"/>
          </a:p>
          <a:p>
            <a:pPr>
              <a:defRPr/>
            </a:pPr>
            <a:r>
              <a:rPr lang="en-US" dirty="0"/>
              <a:t>Each level is filled from </a:t>
            </a:r>
            <a:r>
              <a:rPr lang="en-US" b="1" dirty="0"/>
              <a:t>left to right</a:t>
            </a:r>
            <a:endParaRPr lang="en-US" dirty="0"/>
          </a:p>
          <a:p>
            <a:pPr marL="0" indent="0">
              <a:buNone/>
              <a:defRPr/>
            </a:pPr>
            <a:endParaRPr lang="en-US" dirty="0"/>
          </a:p>
          <a:p>
            <a:pPr>
              <a:defRPr/>
            </a:pPr>
            <a:r>
              <a:rPr lang="en-US" dirty="0"/>
              <a:t>All nodes at the lowest level are as far to the left as possible</a:t>
            </a:r>
          </a:p>
          <a:p>
            <a:pPr marL="0" indent="0">
              <a:buNone/>
              <a:defRPr/>
            </a:pPr>
            <a:endParaRPr lang="en-US" dirty="0"/>
          </a:p>
          <a:p>
            <a:pPr>
              <a:defRPr/>
            </a:pPr>
            <a:r>
              <a:rPr lang="en-US" dirty="0"/>
              <a:t>Full binary tree is also a complete binary tree</a:t>
            </a:r>
          </a:p>
        </p:txBody>
      </p:sp>
      <p:sp>
        <p:nvSpPr>
          <p:cNvPr id="4" name="Slide Number Placeholder 3"/>
          <p:cNvSpPr>
            <a:spLocks noGrp="1"/>
          </p:cNvSpPr>
          <p:nvPr>
            <p:ph type="sldNum" sz="quarter" idx="12"/>
          </p:nvPr>
        </p:nvSpPr>
        <p:spPr/>
        <p:txBody>
          <a:bodyPr/>
          <a:lstStyle/>
          <a:p>
            <a:fld id="{51A71D3D-F011-47C0-9290-685F7D9F6412}" type="slidenum">
              <a:rPr lang="en-US" smtClean="0"/>
              <a:t>37</a:t>
            </a:fld>
            <a:endParaRPr lang="en-US"/>
          </a:p>
        </p:txBody>
      </p:sp>
    </p:spTree>
    <p:extLst>
      <p:ext uri="{BB962C8B-B14F-4D97-AF65-F5344CB8AC3E}">
        <p14:creationId xmlns:p14="http://schemas.microsoft.com/office/powerpoint/2010/main" val="2797807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5" name="Content Placeholder 4"/>
          <p:cNvSpPr>
            <a:spLocks noGrp="1"/>
          </p:cNvSpPr>
          <p:nvPr>
            <p:ph idx="1"/>
          </p:nvPr>
        </p:nvSpPr>
        <p:spPr>
          <a:prstGeom prst="rect">
            <a:avLst/>
          </a:prstGeom>
        </p:spPr>
        <p:txBody>
          <a:bodyPr wrap="none">
            <a:spAutoFit/>
          </a:bodyPr>
          <a:lstStyle/>
          <a:p>
            <a:pPr>
              <a:defRPr/>
            </a:pPr>
            <a:r>
              <a:rPr lang="en-US" dirty="0">
                <a:latin typeface="+mn-lt"/>
              </a:rPr>
              <a:t>Find Complete Binary Trees</a:t>
            </a:r>
          </a:p>
        </p:txBody>
      </p:sp>
      <p:sp>
        <p:nvSpPr>
          <p:cNvPr id="4" name="Slide Number Placeholder 3"/>
          <p:cNvSpPr>
            <a:spLocks noGrp="1"/>
          </p:cNvSpPr>
          <p:nvPr>
            <p:ph type="sldNum" sz="quarter" idx="12"/>
          </p:nvPr>
        </p:nvSpPr>
        <p:spPr/>
        <p:txBody>
          <a:bodyPr/>
          <a:lstStyle/>
          <a:p>
            <a:fld id="{51A71D3D-F011-47C0-9290-685F7D9F6412}" type="slidenum">
              <a:rPr lang="en-US" smtClean="0"/>
              <a:t>38</a:t>
            </a:fld>
            <a:endParaRPr lang="en-US"/>
          </a:p>
        </p:txBody>
      </p:sp>
      <p:grpSp>
        <p:nvGrpSpPr>
          <p:cNvPr id="6" name="Group 5"/>
          <p:cNvGrpSpPr>
            <a:grpSpLocks/>
          </p:cNvGrpSpPr>
          <p:nvPr/>
        </p:nvGrpSpPr>
        <p:grpSpPr bwMode="auto">
          <a:xfrm>
            <a:off x="2441575" y="2590800"/>
            <a:ext cx="1371600" cy="762000"/>
            <a:chOff x="917713" y="2590800"/>
            <a:chExt cx="1371600" cy="762000"/>
          </a:xfrm>
        </p:grpSpPr>
        <p:sp>
          <p:nvSpPr>
            <p:cNvPr id="7" name="Oval 4"/>
            <p:cNvSpPr>
              <a:spLocks noChangeArrowheads="1"/>
            </p:cNvSpPr>
            <p:nvPr/>
          </p:nvSpPr>
          <p:spPr bwMode="auto">
            <a:xfrm>
              <a:off x="1451113" y="2590800"/>
              <a:ext cx="4572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8" name="Oval 5"/>
            <p:cNvSpPr>
              <a:spLocks noChangeArrowheads="1"/>
            </p:cNvSpPr>
            <p:nvPr/>
          </p:nvSpPr>
          <p:spPr bwMode="auto">
            <a:xfrm>
              <a:off x="917713" y="3124200"/>
              <a:ext cx="4572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9" name="Oval 6"/>
            <p:cNvSpPr>
              <a:spLocks noChangeArrowheads="1"/>
            </p:cNvSpPr>
            <p:nvPr/>
          </p:nvSpPr>
          <p:spPr bwMode="auto">
            <a:xfrm>
              <a:off x="1832113" y="3124200"/>
              <a:ext cx="4572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10" name="Line 7"/>
            <p:cNvSpPr>
              <a:spLocks noChangeShapeType="1"/>
            </p:cNvSpPr>
            <p:nvPr/>
          </p:nvSpPr>
          <p:spPr bwMode="auto">
            <a:xfrm flipH="1">
              <a:off x="1222513" y="2819400"/>
              <a:ext cx="3810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8"/>
            <p:cNvSpPr>
              <a:spLocks noChangeShapeType="1"/>
            </p:cNvSpPr>
            <p:nvPr/>
          </p:nvSpPr>
          <p:spPr bwMode="auto">
            <a:xfrm>
              <a:off x="1755913" y="2819400"/>
              <a:ext cx="2286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2" name="Group 11"/>
          <p:cNvGrpSpPr>
            <a:grpSpLocks/>
          </p:cNvGrpSpPr>
          <p:nvPr/>
        </p:nvGrpSpPr>
        <p:grpSpPr bwMode="auto">
          <a:xfrm>
            <a:off x="4876800" y="2133600"/>
            <a:ext cx="1828800" cy="1752600"/>
            <a:chOff x="3352800" y="2133600"/>
            <a:chExt cx="1828800" cy="1752600"/>
          </a:xfrm>
        </p:grpSpPr>
        <p:grpSp>
          <p:nvGrpSpPr>
            <p:cNvPr id="13" name="Group 30"/>
            <p:cNvGrpSpPr>
              <a:grpSpLocks/>
            </p:cNvGrpSpPr>
            <p:nvPr/>
          </p:nvGrpSpPr>
          <p:grpSpPr bwMode="auto">
            <a:xfrm>
              <a:off x="3352800" y="2514600"/>
              <a:ext cx="1828800" cy="1371600"/>
              <a:chOff x="1776" y="960"/>
              <a:chExt cx="1152" cy="864"/>
            </a:xfrm>
          </p:grpSpPr>
          <p:sp>
            <p:nvSpPr>
              <p:cNvPr id="15" name="Oval 10"/>
              <p:cNvSpPr>
                <a:spLocks noChangeArrowheads="1"/>
              </p:cNvSpPr>
              <p:nvPr/>
            </p:nvSpPr>
            <p:spPr bwMode="auto">
              <a:xfrm>
                <a:off x="2304" y="960"/>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16" name="Oval 11"/>
              <p:cNvSpPr>
                <a:spLocks noChangeArrowheads="1"/>
              </p:cNvSpPr>
              <p:nvPr/>
            </p:nvSpPr>
            <p:spPr bwMode="auto">
              <a:xfrm>
                <a:off x="2064" y="1296"/>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17" name="Oval 12"/>
              <p:cNvSpPr>
                <a:spLocks noChangeArrowheads="1"/>
              </p:cNvSpPr>
              <p:nvPr/>
            </p:nvSpPr>
            <p:spPr bwMode="auto">
              <a:xfrm>
                <a:off x="2640" y="1248"/>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18" name="Oval 13"/>
              <p:cNvSpPr>
                <a:spLocks noChangeArrowheads="1"/>
              </p:cNvSpPr>
              <p:nvPr/>
            </p:nvSpPr>
            <p:spPr bwMode="auto">
              <a:xfrm>
                <a:off x="1776" y="1680"/>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19" name="Line 21"/>
              <p:cNvSpPr>
                <a:spLocks noChangeShapeType="1"/>
              </p:cNvSpPr>
              <p:nvPr/>
            </p:nvSpPr>
            <p:spPr bwMode="auto">
              <a:xfrm flipH="1">
                <a:off x="2256" y="1104"/>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22"/>
              <p:cNvSpPr>
                <a:spLocks noChangeShapeType="1"/>
              </p:cNvSpPr>
              <p:nvPr/>
            </p:nvSpPr>
            <p:spPr bwMode="auto">
              <a:xfrm>
                <a:off x="2544" y="1104"/>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Line 23"/>
              <p:cNvSpPr>
                <a:spLocks noChangeShapeType="1"/>
              </p:cNvSpPr>
              <p:nvPr/>
            </p:nvSpPr>
            <p:spPr bwMode="auto">
              <a:xfrm flipH="1">
                <a:off x="1968" y="144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 name="Rectangle 3"/>
            <p:cNvSpPr txBox="1">
              <a:spLocks noChangeArrowheads="1"/>
            </p:cNvSpPr>
            <p:nvPr/>
          </p:nvSpPr>
          <p:spPr bwMode="auto">
            <a:xfrm>
              <a:off x="3501887" y="2133600"/>
              <a:ext cx="3843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Clr>
                  <a:schemeClr val="folHlink"/>
                </a:buClr>
                <a:buSzPct val="60000"/>
                <a:buFont typeface="Wingdings" panose="05000000000000000000" pitchFamily="2" charset="2"/>
                <a:buNone/>
              </a:pPr>
              <a:r>
                <a:rPr lang="en-US" sz="2000">
                  <a:cs typeface="Calibri" panose="020F0502020204030204" pitchFamily="34" charset="0"/>
                </a:rPr>
                <a:t>2</a:t>
              </a:r>
            </a:p>
          </p:txBody>
        </p:sp>
      </p:grpSp>
      <p:grpSp>
        <p:nvGrpSpPr>
          <p:cNvPr id="22" name="Group 21"/>
          <p:cNvGrpSpPr>
            <a:grpSpLocks/>
          </p:cNvGrpSpPr>
          <p:nvPr/>
        </p:nvGrpSpPr>
        <p:grpSpPr bwMode="auto">
          <a:xfrm>
            <a:off x="7007226" y="2133600"/>
            <a:ext cx="2593975" cy="1219200"/>
            <a:chOff x="5483087" y="2133600"/>
            <a:chExt cx="2594113" cy="1219200"/>
          </a:xfrm>
        </p:grpSpPr>
        <p:grpSp>
          <p:nvGrpSpPr>
            <p:cNvPr id="23" name="Group 41"/>
            <p:cNvGrpSpPr>
              <a:grpSpLocks/>
            </p:cNvGrpSpPr>
            <p:nvPr/>
          </p:nvGrpSpPr>
          <p:grpSpPr bwMode="auto">
            <a:xfrm>
              <a:off x="6019800" y="2514600"/>
              <a:ext cx="2057400" cy="838200"/>
              <a:chOff x="864" y="2544"/>
              <a:chExt cx="1296" cy="528"/>
            </a:xfrm>
          </p:grpSpPr>
          <p:sp>
            <p:nvSpPr>
              <p:cNvPr id="25" name="Oval 33"/>
              <p:cNvSpPr>
                <a:spLocks noChangeArrowheads="1"/>
              </p:cNvSpPr>
              <p:nvPr/>
            </p:nvSpPr>
            <p:spPr bwMode="auto">
              <a:xfrm>
                <a:off x="1392" y="2544"/>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26" name="Oval 34"/>
              <p:cNvSpPr>
                <a:spLocks noChangeArrowheads="1"/>
              </p:cNvSpPr>
              <p:nvPr/>
            </p:nvSpPr>
            <p:spPr bwMode="auto">
              <a:xfrm>
                <a:off x="864" y="2928"/>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27" name="Oval 35"/>
              <p:cNvSpPr>
                <a:spLocks noChangeArrowheads="1"/>
              </p:cNvSpPr>
              <p:nvPr/>
            </p:nvSpPr>
            <p:spPr bwMode="auto">
              <a:xfrm>
                <a:off x="1392" y="2928"/>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28" name="Oval 36"/>
              <p:cNvSpPr>
                <a:spLocks noChangeArrowheads="1"/>
              </p:cNvSpPr>
              <p:nvPr/>
            </p:nvSpPr>
            <p:spPr bwMode="auto">
              <a:xfrm>
                <a:off x="1920" y="2928"/>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29" name="Line 37"/>
              <p:cNvSpPr>
                <a:spLocks noChangeShapeType="1"/>
              </p:cNvSpPr>
              <p:nvPr/>
            </p:nvSpPr>
            <p:spPr bwMode="auto">
              <a:xfrm flipH="1">
                <a:off x="1008" y="2688"/>
                <a:ext cx="43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Line 38"/>
              <p:cNvSpPr>
                <a:spLocks noChangeShapeType="1"/>
              </p:cNvSpPr>
              <p:nvPr/>
            </p:nvSpPr>
            <p:spPr bwMode="auto">
              <a:xfrm>
                <a:off x="1536" y="268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Line 40"/>
              <p:cNvSpPr>
                <a:spLocks noChangeShapeType="1"/>
              </p:cNvSpPr>
              <p:nvPr/>
            </p:nvSpPr>
            <p:spPr bwMode="auto">
              <a:xfrm>
                <a:off x="1584" y="2688"/>
                <a:ext cx="38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4" name="Rectangle 3"/>
            <p:cNvSpPr txBox="1">
              <a:spLocks noChangeArrowheads="1"/>
            </p:cNvSpPr>
            <p:nvPr/>
          </p:nvSpPr>
          <p:spPr bwMode="auto">
            <a:xfrm>
              <a:off x="5483087" y="2133600"/>
              <a:ext cx="3843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Clr>
                  <a:schemeClr val="folHlink"/>
                </a:buClr>
                <a:buSzPct val="60000"/>
                <a:buFont typeface="Wingdings" panose="05000000000000000000" pitchFamily="2" charset="2"/>
                <a:buNone/>
              </a:pPr>
              <a:r>
                <a:rPr lang="en-US" sz="2000">
                  <a:cs typeface="Calibri" panose="020F0502020204030204" pitchFamily="34" charset="0"/>
                </a:rPr>
                <a:t>3</a:t>
              </a:r>
            </a:p>
          </p:txBody>
        </p:sp>
      </p:grpSp>
      <p:grpSp>
        <p:nvGrpSpPr>
          <p:cNvPr id="32" name="Group 31"/>
          <p:cNvGrpSpPr>
            <a:grpSpLocks/>
          </p:cNvGrpSpPr>
          <p:nvPr/>
        </p:nvGrpSpPr>
        <p:grpSpPr bwMode="auto">
          <a:xfrm>
            <a:off x="1906588" y="4191000"/>
            <a:ext cx="2819400" cy="1524000"/>
            <a:chOff x="382657" y="4191000"/>
            <a:chExt cx="2819400" cy="1524000"/>
          </a:xfrm>
        </p:grpSpPr>
        <p:grpSp>
          <p:nvGrpSpPr>
            <p:cNvPr id="33" name="Group 31"/>
            <p:cNvGrpSpPr>
              <a:grpSpLocks/>
            </p:cNvGrpSpPr>
            <p:nvPr/>
          </p:nvGrpSpPr>
          <p:grpSpPr bwMode="auto">
            <a:xfrm>
              <a:off x="382657" y="4419600"/>
              <a:ext cx="2819400" cy="1295400"/>
              <a:chOff x="3312" y="960"/>
              <a:chExt cx="1776" cy="816"/>
            </a:xfrm>
          </p:grpSpPr>
          <p:sp>
            <p:nvSpPr>
              <p:cNvPr id="35" name="Oval 14"/>
              <p:cNvSpPr>
                <a:spLocks noChangeArrowheads="1"/>
              </p:cNvSpPr>
              <p:nvPr/>
            </p:nvSpPr>
            <p:spPr bwMode="auto">
              <a:xfrm>
                <a:off x="4848" y="1632"/>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36" name="Oval 15"/>
              <p:cNvSpPr>
                <a:spLocks noChangeArrowheads="1"/>
              </p:cNvSpPr>
              <p:nvPr/>
            </p:nvSpPr>
            <p:spPr bwMode="auto">
              <a:xfrm>
                <a:off x="4368" y="1632"/>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37" name="Oval 16"/>
              <p:cNvSpPr>
                <a:spLocks noChangeArrowheads="1"/>
              </p:cNvSpPr>
              <p:nvPr/>
            </p:nvSpPr>
            <p:spPr bwMode="auto">
              <a:xfrm>
                <a:off x="3936" y="1632"/>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38" name="Oval 17"/>
              <p:cNvSpPr>
                <a:spLocks noChangeArrowheads="1"/>
              </p:cNvSpPr>
              <p:nvPr/>
            </p:nvSpPr>
            <p:spPr bwMode="auto">
              <a:xfrm>
                <a:off x="3312" y="1632"/>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39" name="Oval 18"/>
              <p:cNvSpPr>
                <a:spLocks noChangeArrowheads="1"/>
              </p:cNvSpPr>
              <p:nvPr/>
            </p:nvSpPr>
            <p:spPr bwMode="auto">
              <a:xfrm>
                <a:off x="4560" y="1296"/>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40" name="Oval 19"/>
              <p:cNvSpPr>
                <a:spLocks noChangeArrowheads="1"/>
              </p:cNvSpPr>
              <p:nvPr/>
            </p:nvSpPr>
            <p:spPr bwMode="auto">
              <a:xfrm>
                <a:off x="3648" y="1296"/>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41" name="Oval 20"/>
              <p:cNvSpPr>
                <a:spLocks noChangeArrowheads="1"/>
              </p:cNvSpPr>
              <p:nvPr/>
            </p:nvSpPr>
            <p:spPr bwMode="auto">
              <a:xfrm>
                <a:off x="4080" y="960"/>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42" name="Line 24"/>
              <p:cNvSpPr>
                <a:spLocks noChangeShapeType="1"/>
              </p:cNvSpPr>
              <p:nvPr/>
            </p:nvSpPr>
            <p:spPr bwMode="auto">
              <a:xfrm flipH="1">
                <a:off x="3840" y="1104"/>
                <a:ext cx="33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 name="Line 25"/>
              <p:cNvSpPr>
                <a:spLocks noChangeShapeType="1"/>
              </p:cNvSpPr>
              <p:nvPr/>
            </p:nvSpPr>
            <p:spPr bwMode="auto">
              <a:xfrm>
                <a:off x="4224" y="1104"/>
                <a:ext cx="33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Line 26"/>
              <p:cNvSpPr>
                <a:spLocks noChangeShapeType="1"/>
              </p:cNvSpPr>
              <p:nvPr/>
            </p:nvSpPr>
            <p:spPr bwMode="auto">
              <a:xfrm flipH="1">
                <a:off x="3504" y="1440"/>
                <a:ext cx="24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 name="Line 27"/>
              <p:cNvSpPr>
                <a:spLocks noChangeShapeType="1"/>
              </p:cNvSpPr>
              <p:nvPr/>
            </p:nvSpPr>
            <p:spPr bwMode="auto">
              <a:xfrm>
                <a:off x="3792" y="1440"/>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Line 28"/>
              <p:cNvSpPr>
                <a:spLocks noChangeShapeType="1"/>
              </p:cNvSpPr>
              <p:nvPr/>
            </p:nvSpPr>
            <p:spPr bwMode="auto">
              <a:xfrm flipH="1">
                <a:off x="4512" y="1440"/>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 name="Line 29"/>
              <p:cNvSpPr>
                <a:spLocks noChangeShapeType="1"/>
              </p:cNvSpPr>
              <p:nvPr/>
            </p:nvSpPr>
            <p:spPr bwMode="auto">
              <a:xfrm>
                <a:off x="4704" y="1440"/>
                <a:ext cx="24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4" name="Rectangle 3"/>
            <p:cNvSpPr txBox="1">
              <a:spLocks noChangeArrowheads="1"/>
            </p:cNvSpPr>
            <p:nvPr/>
          </p:nvSpPr>
          <p:spPr bwMode="auto">
            <a:xfrm>
              <a:off x="685800" y="4191000"/>
              <a:ext cx="3843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Clr>
                  <a:schemeClr val="folHlink"/>
                </a:buClr>
                <a:buSzPct val="60000"/>
                <a:buFont typeface="Wingdings" panose="05000000000000000000" pitchFamily="2" charset="2"/>
                <a:buNone/>
              </a:pPr>
              <a:r>
                <a:rPr lang="en-US" sz="2000">
                  <a:cs typeface="Calibri" panose="020F0502020204030204" pitchFamily="34" charset="0"/>
                </a:rPr>
                <a:t>4</a:t>
              </a:r>
            </a:p>
          </p:txBody>
        </p:sp>
      </p:grpSp>
      <p:grpSp>
        <p:nvGrpSpPr>
          <p:cNvPr id="48" name="Group 47"/>
          <p:cNvGrpSpPr>
            <a:grpSpLocks/>
          </p:cNvGrpSpPr>
          <p:nvPr/>
        </p:nvGrpSpPr>
        <p:grpSpPr bwMode="auto">
          <a:xfrm>
            <a:off x="5102226" y="4191000"/>
            <a:ext cx="1603375" cy="1524000"/>
            <a:chOff x="3578087" y="4191000"/>
            <a:chExt cx="1603513" cy="1524000"/>
          </a:xfrm>
        </p:grpSpPr>
        <p:grpSp>
          <p:nvGrpSpPr>
            <p:cNvPr id="49" name="Group 58"/>
            <p:cNvGrpSpPr>
              <a:grpSpLocks/>
            </p:cNvGrpSpPr>
            <p:nvPr/>
          </p:nvGrpSpPr>
          <p:grpSpPr bwMode="auto">
            <a:xfrm>
              <a:off x="3886200" y="4343400"/>
              <a:ext cx="1295400" cy="1371600"/>
              <a:chOff x="2448" y="2448"/>
              <a:chExt cx="816" cy="864"/>
            </a:xfrm>
          </p:grpSpPr>
          <p:sp>
            <p:nvSpPr>
              <p:cNvPr id="51" name="Oval 43"/>
              <p:cNvSpPr>
                <a:spLocks noChangeArrowheads="1"/>
              </p:cNvSpPr>
              <p:nvPr/>
            </p:nvSpPr>
            <p:spPr bwMode="auto">
              <a:xfrm>
                <a:off x="2976" y="2448"/>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52" name="Oval 44"/>
              <p:cNvSpPr>
                <a:spLocks noChangeArrowheads="1"/>
              </p:cNvSpPr>
              <p:nvPr/>
            </p:nvSpPr>
            <p:spPr bwMode="auto">
              <a:xfrm>
                <a:off x="2736" y="2784"/>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53" name="Oval 45"/>
              <p:cNvSpPr>
                <a:spLocks noChangeArrowheads="1"/>
              </p:cNvSpPr>
              <p:nvPr/>
            </p:nvSpPr>
            <p:spPr bwMode="auto">
              <a:xfrm>
                <a:off x="2880" y="3168"/>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54" name="Oval 46"/>
              <p:cNvSpPr>
                <a:spLocks noChangeArrowheads="1"/>
              </p:cNvSpPr>
              <p:nvPr/>
            </p:nvSpPr>
            <p:spPr bwMode="auto">
              <a:xfrm>
                <a:off x="2448" y="3168"/>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55" name="Line 47"/>
              <p:cNvSpPr>
                <a:spLocks noChangeShapeType="1"/>
              </p:cNvSpPr>
              <p:nvPr/>
            </p:nvSpPr>
            <p:spPr bwMode="auto">
              <a:xfrm flipH="1">
                <a:off x="2928" y="259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Line 48"/>
              <p:cNvSpPr>
                <a:spLocks noChangeShapeType="1"/>
              </p:cNvSpPr>
              <p:nvPr/>
            </p:nvSpPr>
            <p:spPr bwMode="auto">
              <a:xfrm>
                <a:off x="2880" y="2928"/>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 name="Line 49"/>
              <p:cNvSpPr>
                <a:spLocks noChangeShapeType="1"/>
              </p:cNvSpPr>
              <p:nvPr/>
            </p:nvSpPr>
            <p:spPr bwMode="auto">
              <a:xfrm flipH="1">
                <a:off x="2640" y="292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0" name="Rectangle 3"/>
            <p:cNvSpPr txBox="1">
              <a:spLocks noChangeArrowheads="1"/>
            </p:cNvSpPr>
            <p:nvPr/>
          </p:nvSpPr>
          <p:spPr bwMode="auto">
            <a:xfrm>
              <a:off x="3578087" y="4191000"/>
              <a:ext cx="3843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Clr>
                  <a:schemeClr val="folHlink"/>
                </a:buClr>
                <a:buSzPct val="60000"/>
                <a:buFont typeface="Wingdings" panose="05000000000000000000" pitchFamily="2" charset="2"/>
                <a:buNone/>
              </a:pPr>
              <a:r>
                <a:rPr lang="en-US" sz="2000">
                  <a:cs typeface="Calibri" panose="020F0502020204030204" pitchFamily="34" charset="0"/>
                </a:rPr>
                <a:t>5</a:t>
              </a:r>
            </a:p>
          </p:txBody>
        </p:sp>
      </p:grpSp>
      <p:grpSp>
        <p:nvGrpSpPr>
          <p:cNvPr id="58" name="Group 57"/>
          <p:cNvGrpSpPr>
            <a:grpSpLocks/>
          </p:cNvGrpSpPr>
          <p:nvPr/>
        </p:nvGrpSpPr>
        <p:grpSpPr bwMode="auto">
          <a:xfrm>
            <a:off x="7083426" y="4191000"/>
            <a:ext cx="2746375" cy="1447800"/>
            <a:chOff x="5559287" y="4191000"/>
            <a:chExt cx="2746513" cy="1447800"/>
          </a:xfrm>
        </p:grpSpPr>
        <p:grpSp>
          <p:nvGrpSpPr>
            <p:cNvPr id="59" name="Group 59"/>
            <p:cNvGrpSpPr>
              <a:grpSpLocks/>
            </p:cNvGrpSpPr>
            <p:nvPr/>
          </p:nvGrpSpPr>
          <p:grpSpPr bwMode="auto">
            <a:xfrm>
              <a:off x="6248400" y="4343400"/>
              <a:ext cx="2057400" cy="1295400"/>
              <a:chOff x="3936" y="2400"/>
              <a:chExt cx="1296" cy="816"/>
            </a:xfrm>
          </p:grpSpPr>
          <p:sp>
            <p:nvSpPr>
              <p:cNvPr id="61" name="Oval 51"/>
              <p:cNvSpPr>
                <a:spLocks noChangeArrowheads="1"/>
              </p:cNvSpPr>
              <p:nvPr/>
            </p:nvSpPr>
            <p:spPr bwMode="auto">
              <a:xfrm>
                <a:off x="4176" y="2400"/>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62" name="Oval 52"/>
              <p:cNvSpPr>
                <a:spLocks noChangeArrowheads="1"/>
              </p:cNvSpPr>
              <p:nvPr/>
            </p:nvSpPr>
            <p:spPr bwMode="auto">
              <a:xfrm>
                <a:off x="3936" y="2736"/>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63" name="Oval 53"/>
              <p:cNvSpPr>
                <a:spLocks noChangeArrowheads="1"/>
              </p:cNvSpPr>
              <p:nvPr/>
            </p:nvSpPr>
            <p:spPr bwMode="auto">
              <a:xfrm>
                <a:off x="4512" y="2688"/>
                <a:ext cx="288"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64" name="Oval 54"/>
              <p:cNvSpPr>
                <a:spLocks noChangeArrowheads="1"/>
              </p:cNvSpPr>
              <p:nvPr/>
            </p:nvSpPr>
            <p:spPr bwMode="auto">
              <a:xfrm>
                <a:off x="4992" y="3072"/>
                <a:ext cx="240" cy="14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sz="2400">
                  <a:latin typeface="Tahoma" panose="020B0604030504040204" pitchFamily="34" charset="0"/>
                </a:endParaRPr>
              </a:p>
            </p:txBody>
          </p:sp>
          <p:sp>
            <p:nvSpPr>
              <p:cNvPr id="65" name="Line 55"/>
              <p:cNvSpPr>
                <a:spLocks noChangeShapeType="1"/>
              </p:cNvSpPr>
              <p:nvPr/>
            </p:nvSpPr>
            <p:spPr bwMode="auto">
              <a:xfrm flipH="1">
                <a:off x="4128" y="2544"/>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 name="Line 56"/>
              <p:cNvSpPr>
                <a:spLocks noChangeShapeType="1"/>
              </p:cNvSpPr>
              <p:nvPr/>
            </p:nvSpPr>
            <p:spPr bwMode="auto">
              <a:xfrm>
                <a:off x="4416" y="2544"/>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57"/>
              <p:cNvSpPr>
                <a:spLocks noChangeShapeType="1"/>
              </p:cNvSpPr>
              <p:nvPr/>
            </p:nvSpPr>
            <p:spPr bwMode="auto">
              <a:xfrm>
                <a:off x="4752" y="2832"/>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0" name="Rectangle 3"/>
            <p:cNvSpPr txBox="1">
              <a:spLocks noChangeArrowheads="1"/>
            </p:cNvSpPr>
            <p:nvPr/>
          </p:nvSpPr>
          <p:spPr bwMode="auto">
            <a:xfrm>
              <a:off x="5559287" y="4191000"/>
              <a:ext cx="3843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Clr>
                  <a:schemeClr val="folHlink"/>
                </a:buClr>
                <a:buSzPct val="60000"/>
                <a:buFont typeface="Wingdings" panose="05000000000000000000" pitchFamily="2" charset="2"/>
                <a:buNone/>
              </a:pPr>
              <a:r>
                <a:rPr lang="en-US" sz="2000">
                  <a:cs typeface="Calibri" panose="020F0502020204030204" pitchFamily="34" charset="0"/>
                </a:rPr>
                <a:t>6</a:t>
              </a:r>
            </a:p>
          </p:txBody>
        </p:sp>
      </p:grpSp>
      <p:grpSp>
        <p:nvGrpSpPr>
          <p:cNvPr id="68" name="Group 67"/>
          <p:cNvGrpSpPr>
            <a:grpSpLocks/>
          </p:cNvGrpSpPr>
          <p:nvPr/>
        </p:nvGrpSpPr>
        <p:grpSpPr bwMode="auto">
          <a:xfrm>
            <a:off x="2667000" y="3429000"/>
            <a:ext cx="6324600" cy="3124200"/>
            <a:chOff x="1143000" y="3429000"/>
            <a:chExt cx="6324600" cy="3124200"/>
          </a:xfrm>
        </p:grpSpPr>
        <p:sp>
          <p:nvSpPr>
            <p:cNvPr id="69" name="Freeform 46"/>
            <p:cNvSpPr>
              <a:spLocks/>
            </p:cNvSpPr>
            <p:nvPr/>
          </p:nvSpPr>
          <p:spPr bwMode="auto">
            <a:xfrm>
              <a:off x="1143000" y="3505200"/>
              <a:ext cx="838200" cy="571500"/>
            </a:xfrm>
            <a:custGeom>
              <a:avLst/>
              <a:gdLst>
                <a:gd name="T0" fmla="*/ 0 w 384"/>
                <a:gd name="T1" fmla="*/ 2147483646 h 216"/>
                <a:gd name="T2" fmla="*/ 2147483646 w 384"/>
                <a:gd name="T3" fmla="*/ 2147483646 h 216"/>
                <a:gd name="T4" fmla="*/ 2147483646 w 384"/>
                <a:gd name="T5" fmla="*/ 0 h 216"/>
                <a:gd name="T6" fmla="*/ 0 60000 65536"/>
                <a:gd name="T7" fmla="*/ 0 60000 65536"/>
                <a:gd name="T8" fmla="*/ 0 60000 65536"/>
              </a:gdLst>
              <a:ahLst/>
              <a:cxnLst>
                <a:cxn ang="T6">
                  <a:pos x="T0" y="T1"/>
                </a:cxn>
                <a:cxn ang="T7">
                  <a:pos x="T2" y="T3"/>
                </a:cxn>
                <a:cxn ang="T8">
                  <a:pos x="T4" y="T5"/>
                </a:cxn>
              </a:cxnLst>
              <a:rect l="0" t="0" r="r" b="b"/>
              <a:pathLst>
                <a:path w="384" h="216">
                  <a:moveTo>
                    <a:pt x="0" y="144"/>
                  </a:moveTo>
                  <a:cubicBezTo>
                    <a:pt x="40" y="180"/>
                    <a:pt x="80" y="216"/>
                    <a:pt x="144" y="192"/>
                  </a:cubicBezTo>
                  <a:cubicBezTo>
                    <a:pt x="208" y="168"/>
                    <a:pt x="344" y="32"/>
                    <a:pt x="384" y="0"/>
                  </a:cubicBezTo>
                </a:path>
              </a:pathLst>
            </a:custGeom>
            <a:noFill/>
            <a:ln w="69850" cap="flat" cmpd="sng">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 name="Freeform 46"/>
            <p:cNvSpPr>
              <a:spLocks/>
            </p:cNvSpPr>
            <p:nvPr/>
          </p:nvSpPr>
          <p:spPr bwMode="auto">
            <a:xfrm>
              <a:off x="4114800" y="3429000"/>
              <a:ext cx="838200" cy="571500"/>
            </a:xfrm>
            <a:custGeom>
              <a:avLst/>
              <a:gdLst>
                <a:gd name="T0" fmla="*/ 0 w 384"/>
                <a:gd name="T1" fmla="*/ 2147483646 h 216"/>
                <a:gd name="T2" fmla="*/ 2147483646 w 384"/>
                <a:gd name="T3" fmla="*/ 2147483646 h 216"/>
                <a:gd name="T4" fmla="*/ 2147483646 w 384"/>
                <a:gd name="T5" fmla="*/ 0 h 216"/>
                <a:gd name="T6" fmla="*/ 0 60000 65536"/>
                <a:gd name="T7" fmla="*/ 0 60000 65536"/>
                <a:gd name="T8" fmla="*/ 0 60000 65536"/>
              </a:gdLst>
              <a:ahLst/>
              <a:cxnLst>
                <a:cxn ang="T6">
                  <a:pos x="T0" y="T1"/>
                </a:cxn>
                <a:cxn ang="T7">
                  <a:pos x="T2" y="T3"/>
                </a:cxn>
                <a:cxn ang="T8">
                  <a:pos x="T4" y="T5"/>
                </a:cxn>
              </a:cxnLst>
              <a:rect l="0" t="0" r="r" b="b"/>
              <a:pathLst>
                <a:path w="384" h="216">
                  <a:moveTo>
                    <a:pt x="0" y="144"/>
                  </a:moveTo>
                  <a:cubicBezTo>
                    <a:pt x="40" y="180"/>
                    <a:pt x="80" y="216"/>
                    <a:pt x="144" y="192"/>
                  </a:cubicBezTo>
                  <a:cubicBezTo>
                    <a:pt x="208" y="168"/>
                    <a:pt x="344" y="32"/>
                    <a:pt x="384" y="0"/>
                  </a:cubicBezTo>
                </a:path>
              </a:pathLst>
            </a:custGeom>
            <a:noFill/>
            <a:ln w="69850" cap="flat" cmpd="sng">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 name="Freeform 46"/>
            <p:cNvSpPr>
              <a:spLocks/>
            </p:cNvSpPr>
            <p:nvPr/>
          </p:nvSpPr>
          <p:spPr bwMode="auto">
            <a:xfrm>
              <a:off x="1295400" y="5981700"/>
              <a:ext cx="838200" cy="571500"/>
            </a:xfrm>
            <a:custGeom>
              <a:avLst/>
              <a:gdLst>
                <a:gd name="T0" fmla="*/ 0 w 384"/>
                <a:gd name="T1" fmla="*/ 2147483646 h 216"/>
                <a:gd name="T2" fmla="*/ 2147483646 w 384"/>
                <a:gd name="T3" fmla="*/ 2147483646 h 216"/>
                <a:gd name="T4" fmla="*/ 2147483646 w 384"/>
                <a:gd name="T5" fmla="*/ 0 h 216"/>
                <a:gd name="T6" fmla="*/ 0 60000 65536"/>
                <a:gd name="T7" fmla="*/ 0 60000 65536"/>
                <a:gd name="T8" fmla="*/ 0 60000 65536"/>
              </a:gdLst>
              <a:ahLst/>
              <a:cxnLst>
                <a:cxn ang="T6">
                  <a:pos x="T0" y="T1"/>
                </a:cxn>
                <a:cxn ang="T7">
                  <a:pos x="T2" y="T3"/>
                </a:cxn>
                <a:cxn ang="T8">
                  <a:pos x="T4" y="T5"/>
                </a:cxn>
              </a:cxnLst>
              <a:rect l="0" t="0" r="r" b="b"/>
              <a:pathLst>
                <a:path w="384" h="216">
                  <a:moveTo>
                    <a:pt x="0" y="144"/>
                  </a:moveTo>
                  <a:cubicBezTo>
                    <a:pt x="40" y="180"/>
                    <a:pt x="80" y="216"/>
                    <a:pt x="144" y="192"/>
                  </a:cubicBezTo>
                  <a:cubicBezTo>
                    <a:pt x="208" y="168"/>
                    <a:pt x="344" y="32"/>
                    <a:pt x="384" y="0"/>
                  </a:cubicBezTo>
                </a:path>
              </a:pathLst>
            </a:custGeom>
            <a:noFill/>
            <a:ln w="69850" cap="flat" cmpd="sng">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72" name="Group 69"/>
            <p:cNvGrpSpPr>
              <a:grpSpLocks/>
            </p:cNvGrpSpPr>
            <p:nvPr/>
          </p:nvGrpSpPr>
          <p:grpSpPr bwMode="auto">
            <a:xfrm>
              <a:off x="6934200" y="5867400"/>
              <a:ext cx="533400" cy="457200"/>
              <a:chOff x="6934200" y="5638800"/>
              <a:chExt cx="533400" cy="457200"/>
            </a:xfrm>
          </p:grpSpPr>
          <p:sp>
            <p:nvSpPr>
              <p:cNvPr id="79" name="Line 48"/>
              <p:cNvSpPr>
                <a:spLocks noChangeShapeType="1"/>
              </p:cNvSpPr>
              <p:nvPr/>
            </p:nvSpPr>
            <p:spPr bwMode="auto">
              <a:xfrm>
                <a:off x="6934200" y="5715000"/>
                <a:ext cx="533400" cy="304800"/>
              </a:xfrm>
              <a:prstGeom prst="line">
                <a:avLst/>
              </a:prstGeom>
              <a:noFill/>
              <a:ln w="666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 name="Line 49"/>
              <p:cNvSpPr>
                <a:spLocks noChangeShapeType="1"/>
              </p:cNvSpPr>
              <p:nvPr/>
            </p:nvSpPr>
            <p:spPr bwMode="auto">
              <a:xfrm flipH="1">
                <a:off x="6934200" y="5638800"/>
                <a:ext cx="533400" cy="457200"/>
              </a:xfrm>
              <a:prstGeom prst="line">
                <a:avLst/>
              </a:prstGeom>
              <a:noFill/>
              <a:ln w="730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3" name="Group 72"/>
            <p:cNvGrpSpPr>
              <a:grpSpLocks/>
            </p:cNvGrpSpPr>
            <p:nvPr/>
          </p:nvGrpSpPr>
          <p:grpSpPr bwMode="auto">
            <a:xfrm>
              <a:off x="6781800" y="3429000"/>
              <a:ext cx="533400" cy="457200"/>
              <a:chOff x="6934200" y="5638800"/>
              <a:chExt cx="533400" cy="457200"/>
            </a:xfrm>
          </p:grpSpPr>
          <p:sp>
            <p:nvSpPr>
              <p:cNvPr id="77" name="Line 48"/>
              <p:cNvSpPr>
                <a:spLocks noChangeShapeType="1"/>
              </p:cNvSpPr>
              <p:nvPr/>
            </p:nvSpPr>
            <p:spPr bwMode="auto">
              <a:xfrm>
                <a:off x="6934200" y="5715000"/>
                <a:ext cx="533400" cy="304800"/>
              </a:xfrm>
              <a:prstGeom prst="line">
                <a:avLst/>
              </a:prstGeom>
              <a:noFill/>
              <a:ln w="666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 name="Line 49"/>
              <p:cNvSpPr>
                <a:spLocks noChangeShapeType="1"/>
              </p:cNvSpPr>
              <p:nvPr/>
            </p:nvSpPr>
            <p:spPr bwMode="auto">
              <a:xfrm flipH="1">
                <a:off x="6934200" y="5638800"/>
                <a:ext cx="533400" cy="457200"/>
              </a:xfrm>
              <a:prstGeom prst="line">
                <a:avLst/>
              </a:prstGeom>
              <a:noFill/>
              <a:ln w="730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4" name="Group 75"/>
            <p:cNvGrpSpPr>
              <a:grpSpLocks/>
            </p:cNvGrpSpPr>
            <p:nvPr/>
          </p:nvGrpSpPr>
          <p:grpSpPr bwMode="auto">
            <a:xfrm>
              <a:off x="4419600" y="5943600"/>
              <a:ext cx="533400" cy="457200"/>
              <a:chOff x="6934200" y="5638800"/>
              <a:chExt cx="533400" cy="457200"/>
            </a:xfrm>
          </p:grpSpPr>
          <p:sp>
            <p:nvSpPr>
              <p:cNvPr id="75" name="Line 48"/>
              <p:cNvSpPr>
                <a:spLocks noChangeShapeType="1"/>
              </p:cNvSpPr>
              <p:nvPr/>
            </p:nvSpPr>
            <p:spPr bwMode="auto">
              <a:xfrm>
                <a:off x="6934200" y="5715000"/>
                <a:ext cx="533400" cy="304800"/>
              </a:xfrm>
              <a:prstGeom prst="line">
                <a:avLst/>
              </a:prstGeom>
              <a:noFill/>
              <a:ln w="666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6" name="Line 49"/>
              <p:cNvSpPr>
                <a:spLocks noChangeShapeType="1"/>
              </p:cNvSpPr>
              <p:nvPr/>
            </p:nvSpPr>
            <p:spPr bwMode="auto">
              <a:xfrm flipH="1">
                <a:off x="6934200" y="5638800"/>
                <a:ext cx="533400" cy="457200"/>
              </a:xfrm>
              <a:prstGeom prst="line">
                <a:avLst/>
              </a:prstGeom>
              <a:noFill/>
              <a:ln w="730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Tree>
    <p:extLst>
      <p:ext uri="{BB962C8B-B14F-4D97-AF65-F5344CB8AC3E}">
        <p14:creationId xmlns:p14="http://schemas.microsoft.com/office/powerpoint/2010/main" val="270434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4000" dirty="0"/>
              <a:t>Height of a complete binary tree</a:t>
            </a:r>
          </a:p>
        </p:txBody>
      </p:sp>
      <p:sp>
        <p:nvSpPr>
          <p:cNvPr id="6" name="Text Box 86"/>
          <p:cNvSpPr txBox="1">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20000"/>
              </a:spcBef>
              <a:buClr>
                <a:schemeClr val="accent1"/>
              </a:buClr>
              <a:buSzPct val="80000"/>
              <a:defRPr/>
            </a:pPr>
            <a:r>
              <a:rPr lang="en-US" dirty="0">
                <a:latin typeface="+mn-lt"/>
              </a:rPr>
              <a:t>Height of a complete binary tree that contains </a:t>
            </a:r>
            <a:r>
              <a:rPr lang="en-US" b="1" i="1" dirty="0">
                <a:latin typeface="+mn-lt"/>
              </a:rPr>
              <a:t>n</a:t>
            </a:r>
            <a:r>
              <a:rPr lang="en-US" dirty="0">
                <a:latin typeface="+mn-lt"/>
              </a:rPr>
              <a:t> elements is </a:t>
            </a:r>
            <a:r>
              <a:rPr lang="en-US" b="1" dirty="0">
                <a:latin typeface="+mn-lt"/>
                <a:sym typeface="Symbol" panose="05050102010706020507" pitchFamily="18" charset="2"/>
              </a:rPr>
              <a:t>log</a:t>
            </a:r>
            <a:r>
              <a:rPr lang="en-US" b="1" baseline="-25000" dirty="0">
                <a:latin typeface="+mn-lt"/>
                <a:sym typeface="Symbol" panose="05050102010706020507" pitchFamily="18" charset="2"/>
              </a:rPr>
              <a:t>2</a:t>
            </a:r>
            <a:r>
              <a:rPr lang="en-US" b="1" dirty="0">
                <a:latin typeface="+mn-lt"/>
                <a:sym typeface="Symbol" panose="05050102010706020507" pitchFamily="18" charset="2"/>
              </a:rPr>
              <a:t>(</a:t>
            </a:r>
            <a:r>
              <a:rPr lang="en-US" b="1" i="1" dirty="0">
                <a:latin typeface="+mn-lt"/>
                <a:sym typeface="Symbol" panose="05050102010706020507" pitchFamily="18" charset="2"/>
              </a:rPr>
              <a:t>n</a:t>
            </a:r>
            <a:r>
              <a:rPr lang="en-US" b="1" dirty="0">
                <a:latin typeface="+mn-lt"/>
                <a:sym typeface="Symbol" panose="05050102010706020507" pitchFamily="18" charset="2"/>
              </a:rPr>
              <a:t>)</a:t>
            </a:r>
            <a:r>
              <a:rPr lang="en-US" dirty="0">
                <a:latin typeface="+mn-lt"/>
              </a:rPr>
              <a:t> </a:t>
            </a:r>
          </a:p>
          <a:p>
            <a:pPr eaLnBrk="1" hangingPunct="1">
              <a:spcBef>
                <a:spcPct val="20000"/>
              </a:spcBef>
              <a:buClr>
                <a:schemeClr val="accent1"/>
              </a:buClr>
              <a:buSzPct val="80000"/>
              <a:defRPr/>
            </a:pPr>
            <a:endParaRPr lang="en-US" dirty="0">
              <a:latin typeface="Arial" panose="020B0604020202020204" pitchFamily="34" charset="0"/>
            </a:endParaRPr>
          </a:p>
          <a:p>
            <a:pPr eaLnBrk="1" hangingPunct="1">
              <a:spcBef>
                <a:spcPct val="20000"/>
              </a:spcBef>
              <a:buClr>
                <a:schemeClr val="accent1"/>
              </a:buClr>
              <a:buSzPct val="80000"/>
              <a:defRPr/>
            </a:pPr>
            <a:r>
              <a:rPr lang="en-US" dirty="0">
                <a:latin typeface="+mn-lt"/>
              </a:rPr>
              <a:t>Example</a:t>
            </a:r>
          </a:p>
        </p:txBody>
      </p:sp>
      <p:sp>
        <p:nvSpPr>
          <p:cNvPr id="4" name="Slide Number Placeholder 3"/>
          <p:cNvSpPr>
            <a:spLocks noGrp="1"/>
          </p:cNvSpPr>
          <p:nvPr>
            <p:ph type="sldNum" sz="quarter" idx="12"/>
          </p:nvPr>
        </p:nvSpPr>
        <p:spPr/>
        <p:txBody>
          <a:bodyPr/>
          <a:lstStyle/>
          <a:p>
            <a:fld id="{51A71D3D-F011-47C0-9290-685F7D9F6412}" type="slidenum">
              <a:rPr lang="en-US" smtClean="0"/>
              <a:t>39</a:t>
            </a:fld>
            <a:endParaRPr lang="en-US"/>
          </a:p>
        </p:txBody>
      </p:sp>
      <p:graphicFrame>
        <p:nvGraphicFramePr>
          <p:cNvPr id="7" name="Object 89"/>
          <p:cNvGraphicFramePr>
            <a:graphicFrameLocks noChangeAspect="1"/>
          </p:cNvGraphicFramePr>
          <p:nvPr>
            <p:extLst>
              <p:ext uri="{D42A27DB-BD31-4B8C-83A1-F6EECF244321}">
                <p14:modId xmlns:p14="http://schemas.microsoft.com/office/powerpoint/2010/main" val="90488250"/>
              </p:ext>
            </p:extLst>
          </p:nvPr>
        </p:nvGraphicFramePr>
        <p:xfrm>
          <a:off x="4129087" y="2743907"/>
          <a:ext cx="2409825" cy="1571625"/>
        </p:xfrm>
        <a:graphic>
          <a:graphicData uri="http://schemas.openxmlformats.org/presentationml/2006/ole">
            <mc:AlternateContent xmlns:mc="http://schemas.openxmlformats.org/markup-compatibility/2006">
              <mc:Choice xmlns:v="urn:schemas-microsoft-com:vml" Requires="v">
                <p:oleObj spid="_x0000_s2050" name="Bitmap Image" r:id="rId3" imgW="2409524" imgH="1571844" progId="Paint.Picture">
                  <p:embed/>
                </p:oleObj>
              </mc:Choice>
              <mc:Fallback>
                <p:oleObj name="Bitmap Image" r:id="rId3" imgW="2409524" imgH="157184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7" y="2743907"/>
                        <a:ext cx="240982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7"/>
          <p:cNvSpPr/>
          <p:nvPr/>
        </p:nvSpPr>
        <p:spPr>
          <a:xfrm>
            <a:off x="2285999" y="4646083"/>
            <a:ext cx="6096000" cy="1200329"/>
          </a:xfrm>
          <a:prstGeom prst="rect">
            <a:avLst/>
          </a:prstGeom>
        </p:spPr>
        <p:txBody>
          <a:bodyPr wrap="square">
            <a:spAutoFit/>
          </a:bodyPr>
          <a:lstStyle/>
          <a:p>
            <a:pPr>
              <a:lnSpc>
                <a:spcPct val="80000"/>
              </a:lnSpc>
            </a:pPr>
            <a:r>
              <a:rPr lang="en-US" dirty="0">
                <a:latin typeface="Arial" panose="020B0604020202020204" pitchFamily="34" charset="0"/>
              </a:rPr>
              <a:t>Above is a Complete Binary Tree with height = 3</a:t>
            </a:r>
          </a:p>
          <a:p>
            <a:pPr>
              <a:lnSpc>
                <a:spcPct val="80000"/>
              </a:lnSpc>
            </a:pPr>
            <a:endParaRPr lang="en-US" dirty="0">
              <a:latin typeface="Arial" panose="020B0604020202020204" pitchFamily="34" charset="0"/>
            </a:endParaRPr>
          </a:p>
          <a:p>
            <a:pPr>
              <a:lnSpc>
                <a:spcPct val="80000"/>
              </a:lnSpc>
            </a:pPr>
            <a:r>
              <a:rPr lang="en-US" dirty="0">
                <a:latin typeface="Arial" panose="020B0604020202020204" pitchFamily="34" charset="0"/>
              </a:rPr>
              <a:t>No of nodes: </a:t>
            </a:r>
            <a:r>
              <a:rPr lang="en-US" i="1" dirty="0">
                <a:latin typeface="Arial" panose="020B0604020202020204" pitchFamily="34" charset="0"/>
              </a:rPr>
              <a:t>n</a:t>
            </a:r>
            <a:r>
              <a:rPr lang="en-US" dirty="0">
                <a:latin typeface="Arial" panose="020B0604020202020204" pitchFamily="34" charset="0"/>
              </a:rPr>
              <a:t> = 10</a:t>
            </a:r>
          </a:p>
          <a:p>
            <a:pPr>
              <a:lnSpc>
                <a:spcPct val="80000"/>
              </a:lnSpc>
            </a:pPr>
            <a:endParaRPr lang="en-US" dirty="0">
              <a:latin typeface="Arial" panose="020B0604020202020204" pitchFamily="34" charset="0"/>
            </a:endParaRPr>
          </a:p>
          <a:p>
            <a:pPr>
              <a:lnSpc>
                <a:spcPct val="80000"/>
              </a:lnSpc>
            </a:pPr>
            <a:r>
              <a:rPr lang="en-US" dirty="0">
                <a:latin typeface="Arial" panose="020B0604020202020204" pitchFamily="34" charset="0"/>
              </a:rPr>
              <a:t>Height = </a:t>
            </a:r>
            <a:r>
              <a:rPr lang="en-US" b="1" dirty="0">
                <a:latin typeface="Arial" panose="020B0604020202020204" pitchFamily="34" charset="0"/>
                <a:sym typeface="Symbol" panose="05050102010706020507" pitchFamily="18" charset="2"/>
              </a:rPr>
              <a:t>log</a:t>
            </a:r>
            <a:r>
              <a:rPr lang="en-US" b="1" baseline="-25000" dirty="0">
                <a:latin typeface="Arial" panose="020B0604020202020204" pitchFamily="34" charset="0"/>
                <a:sym typeface="Symbol" panose="05050102010706020507" pitchFamily="18" charset="2"/>
              </a:rPr>
              <a:t>2</a:t>
            </a:r>
            <a:r>
              <a:rPr lang="en-US" b="1" dirty="0">
                <a:latin typeface="Arial" panose="020B0604020202020204" pitchFamily="34" charset="0"/>
                <a:sym typeface="Symbol" panose="05050102010706020507" pitchFamily="18" charset="2"/>
              </a:rPr>
              <a:t>(</a:t>
            </a:r>
            <a:r>
              <a:rPr lang="en-US" b="1" i="1" dirty="0">
                <a:latin typeface="Arial" panose="020B0604020202020204" pitchFamily="34" charset="0"/>
                <a:sym typeface="Symbol" panose="05050102010706020507" pitchFamily="18" charset="2"/>
              </a:rPr>
              <a:t>n</a:t>
            </a:r>
            <a:r>
              <a:rPr lang="en-US" b="1" dirty="0">
                <a:latin typeface="Arial" panose="020B0604020202020204" pitchFamily="34" charset="0"/>
                <a:sym typeface="Symbol" panose="05050102010706020507" pitchFamily="18" charset="2"/>
              </a:rPr>
              <a:t>)</a:t>
            </a:r>
            <a:r>
              <a:rPr lang="en-US" dirty="0">
                <a:latin typeface="Arial" panose="020B0604020202020204" pitchFamily="34" charset="0"/>
              </a:rPr>
              <a:t> = </a:t>
            </a:r>
            <a:r>
              <a:rPr lang="en-US" b="1" dirty="0">
                <a:latin typeface="Arial" panose="020B0604020202020204" pitchFamily="34" charset="0"/>
                <a:sym typeface="Symbol" panose="05050102010706020507" pitchFamily="18" charset="2"/>
              </a:rPr>
              <a:t>log</a:t>
            </a:r>
            <a:r>
              <a:rPr lang="en-US" b="1" baseline="-25000" dirty="0">
                <a:latin typeface="Arial" panose="020B0604020202020204" pitchFamily="34" charset="0"/>
                <a:sym typeface="Symbol" panose="05050102010706020507" pitchFamily="18" charset="2"/>
              </a:rPr>
              <a:t>2</a:t>
            </a:r>
            <a:r>
              <a:rPr lang="en-US" b="1" dirty="0">
                <a:latin typeface="Arial" panose="020B0604020202020204" pitchFamily="34" charset="0"/>
                <a:sym typeface="Symbol" panose="05050102010706020507" pitchFamily="18" charset="2"/>
              </a:rPr>
              <a:t>(10) =</a:t>
            </a:r>
            <a:r>
              <a:rPr lang="en-US" dirty="0">
                <a:latin typeface="Arial" panose="020B0604020202020204" pitchFamily="34" charset="0"/>
              </a:rPr>
              <a:t> 3</a:t>
            </a:r>
          </a:p>
        </p:txBody>
      </p:sp>
    </p:spTree>
    <p:extLst>
      <p:ext uri="{BB962C8B-B14F-4D97-AF65-F5344CB8AC3E}">
        <p14:creationId xmlns:p14="http://schemas.microsoft.com/office/powerpoint/2010/main" val="35280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path and subtree in  a tree</a:t>
            </a:r>
          </a:p>
        </p:txBody>
      </p:sp>
      <p:sp>
        <p:nvSpPr>
          <p:cNvPr id="6" name="Content Placeholder 5"/>
          <p:cNvSpPr>
            <a:spLocks noGrp="1"/>
          </p:cNvSpPr>
          <p:nvPr>
            <p:ph idx="1"/>
          </p:nvPr>
        </p:nvSpPr>
        <p:spPr>
          <a:xfrm>
            <a:off x="838200" y="1825625"/>
            <a:ext cx="5025190" cy="3274984"/>
          </a:xfrm>
        </p:spPr>
        <p:txBody>
          <a:bodyPr>
            <a:normAutofit fontScale="92500" lnSpcReduction="10000"/>
          </a:bodyPr>
          <a:lstStyle/>
          <a:p>
            <a:r>
              <a:rPr lang="en-US" dirty="0"/>
              <a:t>Sequence of nodes from one node to another along the edges is called a path.</a:t>
            </a:r>
          </a:p>
          <a:p>
            <a:r>
              <a:rPr lang="en-US" dirty="0"/>
              <a:t>Any node which consist of its children and it’s children’s children and so on is called a sub tree</a:t>
            </a:r>
          </a:p>
          <a:p>
            <a:endParaRPr lang="en-US" sz="2000" dirty="0"/>
          </a:p>
        </p:txBody>
      </p:sp>
      <p:sp>
        <p:nvSpPr>
          <p:cNvPr id="4" name="Slide Number Placeholder 3"/>
          <p:cNvSpPr>
            <a:spLocks noGrp="1"/>
          </p:cNvSpPr>
          <p:nvPr>
            <p:ph type="sldNum" sz="quarter" idx="12"/>
          </p:nvPr>
        </p:nvSpPr>
        <p:spPr/>
        <p:txBody>
          <a:bodyPr/>
          <a:lstStyle/>
          <a:p>
            <a:fld id="{51A71D3D-F011-47C0-9290-685F7D9F6412}" type="slidenum">
              <a:rPr lang="en-US" smtClean="0"/>
              <a:t>4</a:t>
            </a:fld>
            <a:endParaRPr lang="en-US"/>
          </a:p>
        </p:txBody>
      </p:sp>
      <p:grpSp>
        <p:nvGrpSpPr>
          <p:cNvPr id="8" name="Group 7"/>
          <p:cNvGrpSpPr/>
          <p:nvPr/>
        </p:nvGrpSpPr>
        <p:grpSpPr>
          <a:xfrm>
            <a:off x="6283894" y="3048000"/>
            <a:ext cx="3907856" cy="2491082"/>
            <a:chOff x="1171272" y="186472"/>
            <a:chExt cx="8861228" cy="6157571"/>
          </a:xfrm>
        </p:grpSpPr>
        <p:sp>
          <p:nvSpPr>
            <p:cNvPr id="9" name="Flowchart: Connector 8"/>
            <p:cNvSpPr/>
            <p:nvPr/>
          </p:nvSpPr>
          <p:spPr>
            <a:xfrm>
              <a:off x="1668116" y="550251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H</a:t>
              </a:r>
            </a:p>
          </p:txBody>
        </p:sp>
        <p:grpSp>
          <p:nvGrpSpPr>
            <p:cNvPr id="10" name="Group 9"/>
            <p:cNvGrpSpPr/>
            <p:nvPr/>
          </p:nvGrpSpPr>
          <p:grpSpPr>
            <a:xfrm>
              <a:off x="1171272" y="186472"/>
              <a:ext cx="8861228" cy="6157571"/>
              <a:chOff x="1171272" y="186472"/>
              <a:chExt cx="8861228" cy="6157571"/>
            </a:xfrm>
          </p:grpSpPr>
          <p:grpSp>
            <p:nvGrpSpPr>
              <p:cNvPr id="11" name="Group 10"/>
              <p:cNvGrpSpPr/>
              <p:nvPr/>
            </p:nvGrpSpPr>
            <p:grpSpPr>
              <a:xfrm>
                <a:off x="1171272" y="843335"/>
                <a:ext cx="5578282" cy="5500708"/>
                <a:chOff x="1171272" y="843335"/>
                <a:chExt cx="5578282" cy="5500708"/>
              </a:xfrm>
            </p:grpSpPr>
            <p:cxnSp>
              <p:nvCxnSpPr>
                <p:cNvPr id="22" name="Straight Connector 21"/>
                <p:cNvCxnSpPr>
                  <a:stCxn id="26" idx="7"/>
                  <a:endCxn id="14" idx="3"/>
                </p:cNvCxnSpPr>
                <p:nvPr/>
              </p:nvCxnSpPr>
              <p:spPr>
                <a:xfrm flipV="1">
                  <a:off x="2990665" y="843335"/>
                  <a:ext cx="2320693" cy="156382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3" name="Straight Connector 22"/>
                <p:cNvCxnSpPr>
                  <a:stCxn id="25" idx="0"/>
                  <a:endCxn id="26" idx="3"/>
                </p:cNvCxnSpPr>
                <p:nvPr/>
              </p:nvCxnSpPr>
              <p:spPr>
                <a:xfrm flipV="1">
                  <a:off x="1595815" y="2992157"/>
                  <a:ext cx="79445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4" name="Straight Connector 23"/>
                <p:cNvCxnSpPr>
                  <a:stCxn id="29" idx="0"/>
                  <a:endCxn id="26" idx="5"/>
                </p:cNvCxnSpPr>
                <p:nvPr/>
              </p:nvCxnSpPr>
              <p:spPr>
                <a:xfrm flipH="1" flipV="1">
                  <a:off x="2990665" y="2992157"/>
                  <a:ext cx="738548"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25" name="Flowchart: Connector 24"/>
                <p:cNvSpPr/>
                <p:nvPr/>
              </p:nvSpPr>
              <p:spPr>
                <a:xfrm>
                  <a:off x="1171272"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D</a:t>
                  </a:r>
                </a:p>
              </p:txBody>
            </p:sp>
            <p:sp>
              <p:nvSpPr>
                <p:cNvPr id="26" name="Flowchart: Connector 25"/>
                <p:cNvSpPr/>
                <p:nvPr/>
              </p:nvSpPr>
              <p:spPr>
                <a:xfrm>
                  <a:off x="2265925" y="228600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B</a:t>
                  </a:r>
                </a:p>
              </p:txBody>
            </p:sp>
            <p:cxnSp>
              <p:nvCxnSpPr>
                <p:cNvPr id="36" name="Straight Connector 35"/>
                <p:cNvCxnSpPr>
                  <a:stCxn id="9" idx="0"/>
                  <a:endCxn id="25" idx="4"/>
                </p:cNvCxnSpPr>
                <p:nvPr/>
              </p:nvCxnSpPr>
              <p:spPr>
                <a:xfrm flipH="1" flipV="1">
                  <a:off x="1595815" y="4660995"/>
                  <a:ext cx="496843" cy="841525"/>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3304670" y="3833681"/>
                  <a:ext cx="3444884" cy="2510362"/>
                  <a:chOff x="3304670" y="3833681"/>
                  <a:chExt cx="3444884" cy="2510362"/>
                </a:xfrm>
              </p:grpSpPr>
              <p:sp>
                <p:nvSpPr>
                  <p:cNvPr id="29" name="Flowchart: Connector 28"/>
                  <p:cNvSpPr/>
                  <p:nvPr/>
                </p:nvSpPr>
                <p:spPr>
                  <a:xfrm>
                    <a:off x="3304670"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E</a:t>
                    </a:r>
                  </a:p>
                </p:txBody>
              </p:sp>
              <p:cxnSp>
                <p:nvCxnSpPr>
                  <p:cNvPr id="30" name="Straight Connector 29"/>
                  <p:cNvCxnSpPr/>
                  <p:nvPr/>
                </p:nvCxnSpPr>
                <p:spPr>
                  <a:xfrm flipV="1">
                    <a:off x="6145467" y="4675206"/>
                    <a:ext cx="604087" cy="841525"/>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1" name="Flowchart: Connector 30"/>
                  <p:cNvSpPr/>
                  <p:nvPr/>
                </p:nvSpPr>
                <p:spPr>
                  <a:xfrm>
                    <a:off x="5560264" y="55167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I</a:t>
                    </a:r>
                  </a:p>
                </p:txBody>
              </p:sp>
            </p:grpSp>
          </p:grpSp>
          <p:grpSp>
            <p:nvGrpSpPr>
              <p:cNvPr id="12" name="Group 11"/>
              <p:cNvGrpSpPr/>
              <p:nvPr/>
            </p:nvGrpSpPr>
            <p:grpSpPr>
              <a:xfrm>
                <a:off x="5192502" y="186472"/>
                <a:ext cx="4839998" cy="6125409"/>
                <a:chOff x="5192502" y="186472"/>
                <a:chExt cx="4839998" cy="6125409"/>
              </a:xfrm>
            </p:grpSpPr>
            <p:cxnSp>
              <p:nvCxnSpPr>
                <p:cNvPr id="13" name="Straight Connector 12"/>
                <p:cNvCxnSpPr>
                  <a:stCxn id="14" idx="5"/>
                  <a:endCxn id="17" idx="1"/>
                </p:cNvCxnSpPr>
                <p:nvPr/>
              </p:nvCxnSpPr>
              <p:spPr>
                <a:xfrm>
                  <a:off x="5885245" y="843335"/>
                  <a:ext cx="2216665" cy="156382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14" name="Flowchart: Connector 13"/>
                <p:cNvSpPr/>
                <p:nvPr/>
              </p:nvSpPr>
              <p:spPr>
                <a:xfrm>
                  <a:off x="5192502" y="186472"/>
                  <a:ext cx="811599" cy="769562"/>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A</a:t>
                  </a:r>
                </a:p>
              </p:txBody>
            </p:sp>
            <p:cxnSp>
              <p:nvCxnSpPr>
                <p:cNvPr id="15" name="Straight Connector 14"/>
                <p:cNvCxnSpPr>
                  <a:stCxn id="18" idx="7"/>
                  <a:endCxn id="17" idx="3"/>
                </p:cNvCxnSpPr>
                <p:nvPr/>
              </p:nvCxnSpPr>
              <p:spPr>
                <a:xfrm flipV="1">
                  <a:off x="7218314" y="2992157"/>
                  <a:ext cx="883598"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16" name="Straight Connector 15"/>
                <p:cNvCxnSpPr>
                  <a:stCxn id="19" idx="1"/>
                  <a:endCxn id="17" idx="5"/>
                </p:cNvCxnSpPr>
                <p:nvPr/>
              </p:nvCxnSpPr>
              <p:spPr>
                <a:xfrm flipH="1" flipV="1">
                  <a:off x="8702306" y="2992157"/>
                  <a:ext cx="605454"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17" name="Flowchart: Connector 16"/>
                <p:cNvSpPr/>
                <p:nvPr/>
              </p:nvSpPr>
              <p:spPr>
                <a:xfrm>
                  <a:off x="7977566" y="228600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C</a:t>
                  </a:r>
                </a:p>
              </p:txBody>
            </p:sp>
            <p:sp>
              <p:nvSpPr>
                <p:cNvPr id="18" name="Flowchart: Connector 17"/>
                <p:cNvSpPr/>
                <p:nvPr/>
              </p:nvSpPr>
              <p:spPr>
                <a:xfrm>
                  <a:off x="6493574"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F</a:t>
                  </a:r>
                </a:p>
              </p:txBody>
            </p:sp>
            <p:sp>
              <p:nvSpPr>
                <p:cNvPr id="19" name="Flowchart: Connector 18"/>
                <p:cNvSpPr/>
                <p:nvPr/>
              </p:nvSpPr>
              <p:spPr>
                <a:xfrm>
                  <a:off x="9183414" y="3833681"/>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G</a:t>
                  </a:r>
                </a:p>
              </p:txBody>
            </p:sp>
            <p:cxnSp>
              <p:nvCxnSpPr>
                <p:cNvPr id="20" name="Straight Connector 19"/>
                <p:cNvCxnSpPr>
                  <a:endCxn id="18" idx="5"/>
                </p:cNvCxnSpPr>
                <p:nvPr/>
              </p:nvCxnSpPr>
              <p:spPr>
                <a:xfrm flipH="1" flipV="1">
                  <a:off x="7218315" y="4539837"/>
                  <a:ext cx="1077856" cy="1055083"/>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21" name="Flowchart: Connector 20"/>
                <p:cNvSpPr/>
                <p:nvPr/>
              </p:nvSpPr>
              <p:spPr>
                <a:xfrm>
                  <a:off x="7786273" y="5484567"/>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mj-lt"/>
                    </a:rPr>
                    <a:t>J</a:t>
                  </a:r>
                </a:p>
              </p:txBody>
            </p:sp>
          </p:grpSp>
        </p:grpSp>
      </p:grpSp>
      <p:sp>
        <p:nvSpPr>
          <p:cNvPr id="58" name="Rectangle 57"/>
          <p:cNvSpPr/>
          <p:nvPr/>
        </p:nvSpPr>
        <p:spPr>
          <a:xfrm>
            <a:off x="6858000" y="5755424"/>
            <a:ext cx="1067258" cy="4929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 subtree with F as its root</a:t>
            </a:r>
          </a:p>
        </p:txBody>
      </p:sp>
      <p:sp>
        <p:nvSpPr>
          <p:cNvPr id="62" name="Isosceles Triangle 61"/>
          <p:cNvSpPr/>
          <p:nvPr/>
        </p:nvSpPr>
        <p:spPr>
          <a:xfrm>
            <a:off x="8001001" y="4101811"/>
            <a:ext cx="1762437" cy="1507742"/>
          </a:xfrm>
          <a:prstGeom prst="triangl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8497466" y="3313739"/>
            <a:ext cx="928552" cy="583639"/>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9457874" y="2897778"/>
            <a:ext cx="789860" cy="45502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Path</a:t>
            </a:r>
          </a:p>
        </p:txBody>
      </p:sp>
      <p:cxnSp>
        <p:nvCxnSpPr>
          <p:cNvPr id="27" name="Straight Arrow Connector 26"/>
          <p:cNvCxnSpPr/>
          <p:nvPr/>
        </p:nvCxnSpPr>
        <p:spPr>
          <a:xfrm flipH="1">
            <a:off x="8915400" y="3125290"/>
            <a:ext cx="703684" cy="3799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8" idx="0"/>
          </p:cNvCxnSpPr>
          <p:nvPr/>
        </p:nvCxnSpPr>
        <p:spPr>
          <a:xfrm flipV="1">
            <a:off x="7391629" y="5100609"/>
            <a:ext cx="844612" cy="65481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4221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Key value of a node</a:t>
            </a:r>
          </a:p>
        </p:txBody>
      </p:sp>
      <p:sp>
        <p:nvSpPr>
          <p:cNvPr id="7" name="Content Placeholder 6"/>
          <p:cNvSpPr>
            <a:spLocks noGrp="1"/>
          </p:cNvSpPr>
          <p:nvPr>
            <p:ph idx="1"/>
          </p:nvPr>
        </p:nvSpPr>
        <p:spPr/>
        <p:txBody>
          <a:bodyPr>
            <a:normAutofit lnSpcReduction="10000"/>
          </a:bodyPr>
          <a:lstStyle/>
          <a:p>
            <a:r>
              <a:rPr lang="en-US" dirty="0"/>
              <a:t>Each node in a tree stores objects containing information.</a:t>
            </a:r>
          </a:p>
          <a:p>
            <a:r>
              <a:rPr lang="en-US" dirty="0"/>
              <a:t>Therefore one data item is usually designated as a key value.</a:t>
            </a:r>
          </a:p>
          <a:p>
            <a:r>
              <a:rPr lang="en-US" dirty="0"/>
              <a:t> The key value is used to search for a item or to perform other operations on it.</a:t>
            </a:r>
          </a:p>
          <a:p>
            <a:r>
              <a:rPr lang="en-US" dirty="0" err="1"/>
              <a:t>eg</a:t>
            </a:r>
            <a:r>
              <a:rPr lang="en-US" dirty="0"/>
              <a:t>:    person object – social security number</a:t>
            </a:r>
          </a:p>
          <a:p>
            <a:pPr marL="0" indent="0">
              <a:buNone/>
            </a:pPr>
            <a:r>
              <a:rPr lang="en-US" dirty="0"/>
              <a:t>	car parts object– part number  </a:t>
            </a:r>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51A71D3D-F011-47C0-9290-685F7D9F6412}" type="slidenum">
              <a:rPr lang="en-US" smtClean="0"/>
              <a:t>5</a:t>
            </a:fld>
            <a:endParaRPr lang="en-US"/>
          </a:p>
        </p:txBody>
      </p:sp>
    </p:spTree>
    <p:extLst>
      <p:ext uri="{BB962C8B-B14F-4D97-AF65-F5344CB8AC3E}">
        <p14:creationId xmlns:p14="http://schemas.microsoft.com/office/powerpoint/2010/main" val="11228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Content Placeholder 2"/>
          <p:cNvSpPr>
            <a:spLocks noGrp="1"/>
          </p:cNvSpPr>
          <p:nvPr>
            <p:ph idx="1"/>
          </p:nvPr>
        </p:nvSpPr>
        <p:spPr/>
        <p:txBody>
          <a:bodyPr/>
          <a:lstStyle/>
          <a:p>
            <a:r>
              <a:rPr lang="en-US" dirty="0"/>
              <a:t>Binary Search Tree</a:t>
            </a:r>
          </a:p>
          <a:p>
            <a:endParaRPr lang="en-US" dirty="0"/>
          </a:p>
          <a:p>
            <a:pPr>
              <a:buFont typeface="Wingdings" panose="05000000000000000000" pitchFamily="2" charset="2"/>
              <a:buChar char="Ø"/>
            </a:pPr>
            <a:r>
              <a:rPr lang="en-US" dirty="0"/>
              <a:t>is a tree that has at most two children.</a:t>
            </a:r>
          </a:p>
          <a:p>
            <a:pPr marL="0" indent="0">
              <a:buNone/>
            </a:pPr>
            <a:endParaRPr lang="en-US" dirty="0"/>
          </a:p>
          <a:p>
            <a:pPr>
              <a:buFont typeface="Wingdings" panose="05000000000000000000" pitchFamily="2" charset="2"/>
              <a:buChar char="Ø"/>
            </a:pPr>
            <a:r>
              <a:rPr lang="en-US" dirty="0"/>
              <a:t> a node’s left child must have a key less than its parent and node’s right child must have a key greater than or equal to its parent.</a:t>
            </a:r>
          </a:p>
          <a:p>
            <a:pPr lv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6</a:t>
            </a:fld>
            <a:endParaRPr lang="en-US"/>
          </a:p>
        </p:txBody>
      </p:sp>
    </p:spTree>
    <p:extLst>
      <p:ext uri="{BB962C8B-B14F-4D97-AF65-F5344CB8AC3E}">
        <p14:creationId xmlns:p14="http://schemas.microsoft.com/office/powerpoint/2010/main" val="1621143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of Binary Search Tree</a:t>
            </a:r>
          </a:p>
        </p:txBody>
      </p:sp>
      <p:sp>
        <p:nvSpPr>
          <p:cNvPr id="6" name="Content Placeholder 5"/>
          <p:cNvSpPr>
            <a:spLocks noGrp="1"/>
          </p:cNvSpPr>
          <p:nvPr>
            <p:ph idx="1"/>
          </p:nvPr>
        </p:nvSpPr>
        <p:spPr/>
        <p:txBody>
          <a:bodyPr>
            <a:normAutofit fontScale="92500" lnSpcReduction="20000"/>
          </a:bodyPr>
          <a:lstStyle/>
          <a:p>
            <a:r>
              <a:rPr lang="en-US" dirty="0"/>
              <a:t>There are four main operations perform in a binary search tree</a:t>
            </a:r>
          </a:p>
          <a:p>
            <a:pPr marL="0" indent="0">
              <a:buNone/>
            </a:pPr>
            <a:endParaRPr lang="en-US" dirty="0"/>
          </a:p>
          <a:p>
            <a:pPr lvl="1">
              <a:buFont typeface="Wingdings" panose="05000000000000000000" pitchFamily="2" charset="2"/>
              <a:buChar char="Ø"/>
            </a:pPr>
            <a:r>
              <a:rPr lang="en-US" dirty="0"/>
              <a:t>Find – find a node with a given key</a:t>
            </a:r>
          </a:p>
          <a:p>
            <a:pPr marL="457200" lvl="1" indent="0">
              <a:buNone/>
            </a:pPr>
            <a:endParaRPr lang="en-US" dirty="0"/>
          </a:p>
          <a:p>
            <a:pPr lvl="1">
              <a:buFont typeface="Wingdings" panose="05000000000000000000" pitchFamily="2" charset="2"/>
              <a:buChar char="Ø"/>
            </a:pPr>
            <a:r>
              <a:rPr lang="en-US" dirty="0"/>
              <a:t>Insert – insert a new node</a:t>
            </a:r>
          </a:p>
          <a:p>
            <a:pPr marL="457200" lvl="1" indent="0">
              <a:buNone/>
            </a:pPr>
            <a:endParaRPr lang="en-US" dirty="0"/>
          </a:p>
          <a:p>
            <a:pPr lvl="1">
              <a:buFont typeface="Wingdings" panose="05000000000000000000" pitchFamily="2" charset="2"/>
              <a:buChar char="Ø"/>
            </a:pPr>
            <a:r>
              <a:rPr lang="en-US" dirty="0"/>
              <a:t>Delete – delete a node</a:t>
            </a:r>
          </a:p>
          <a:p>
            <a:pPr marL="457200" lvl="1" indent="0">
              <a:buNone/>
            </a:pPr>
            <a:endParaRPr lang="en-US" dirty="0"/>
          </a:p>
          <a:p>
            <a:pPr lvl="1">
              <a:buFont typeface="Wingdings" panose="05000000000000000000" pitchFamily="2" charset="2"/>
              <a:buChar char="Ø"/>
            </a:pPr>
            <a:r>
              <a:rPr lang="en-US" dirty="0"/>
              <a:t>Traverse – visit all the nodes</a:t>
            </a:r>
          </a:p>
          <a:p>
            <a:pPr lvl="1">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p:txBody>
          <a:bodyPr/>
          <a:lstStyle/>
          <a:p>
            <a:fld id="{51A71D3D-F011-47C0-9290-685F7D9F6412}" type="slidenum">
              <a:rPr lang="en-US" smtClean="0"/>
              <a:t>7</a:t>
            </a:fld>
            <a:endParaRPr lang="en-US"/>
          </a:p>
        </p:txBody>
      </p:sp>
    </p:spTree>
    <p:extLst>
      <p:ext uri="{BB962C8B-B14F-4D97-AF65-F5344CB8AC3E}">
        <p14:creationId xmlns:p14="http://schemas.microsoft.com/office/powerpoint/2010/main" val="299326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 Find</a:t>
            </a:r>
          </a:p>
        </p:txBody>
      </p:sp>
      <p:sp>
        <p:nvSpPr>
          <p:cNvPr id="3" name="Content Placeholder 2"/>
          <p:cNvSpPr>
            <a:spLocks noGrp="1"/>
          </p:cNvSpPr>
          <p:nvPr>
            <p:ph idx="1"/>
          </p:nvPr>
        </p:nvSpPr>
        <p:spPr/>
        <p:txBody>
          <a:bodyPr>
            <a:normAutofit lnSpcReduction="10000"/>
          </a:bodyPr>
          <a:lstStyle/>
          <a:p>
            <a:r>
              <a:rPr lang="en-US" dirty="0"/>
              <a:t>Find always start at the root.</a:t>
            </a:r>
          </a:p>
          <a:p>
            <a:r>
              <a:rPr lang="en-US" dirty="0"/>
              <a:t>Compare the key value with the value at root.</a:t>
            </a:r>
          </a:p>
          <a:p>
            <a:r>
              <a:rPr lang="en-US" dirty="0"/>
              <a:t>If the key value is less, then compare with the value at the left child of root.</a:t>
            </a:r>
          </a:p>
          <a:p>
            <a:r>
              <a:rPr lang="en-US" dirty="0"/>
              <a:t>If the key value is higher, then compare with the value at the right child of root</a:t>
            </a:r>
          </a:p>
          <a:p>
            <a:r>
              <a:rPr lang="en-US" dirty="0"/>
              <a:t>Repeat this, until the key value is found or reach to a leaf node. </a:t>
            </a:r>
          </a:p>
        </p:txBody>
      </p:sp>
      <p:sp>
        <p:nvSpPr>
          <p:cNvPr id="4" name="Slide Number Placeholder 3"/>
          <p:cNvSpPr>
            <a:spLocks noGrp="1"/>
          </p:cNvSpPr>
          <p:nvPr>
            <p:ph type="sldNum" sz="quarter" idx="12"/>
          </p:nvPr>
        </p:nvSpPr>
        <p:spPr/>
        <p:txBody>
          <a:bodyPr/>
          <a:lstStyle/>
          <a:p>
            <a:fld id="{51A71D3D-F011-47C0-9290-685F7D9F6412}" type="slidenum">
              <a:rPr lang="en-US" smtClean="0"/>
              <a:t>8</a:t>
            </a:fld>
            <a:endParaRPr lang="en-US"/>
          </a:p>
        </p:txBody>
      </p:sp>
    </p:spTree>
    <p:extLst>
      <p:ext uri="{BB962C8B-B14F-4D97-AF65-F5344CB8AC3E}">
        <p14:creationId xmlns:p14="http://schemas.microsoft.com/office/powerpoint/2010/main" val="357771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155745" y="1600201"/>
            <a:ext cx="5338101" cy="4941727"/>
            <a:chOff x="2175659" y="16331"/>
            <a:chExt cx="7117468" cy="6588969"/>
          </a:xfrm>
        </p:grpSpPr>
        <p:grpSp>
          <p:nvGrpSpPr>
            <p:cNvPr id="17" name="Group 16"/>
            <p:cNvGrpSpPr/>
            <p:nvPr/>
          </p:nvGrpSpPr>
          <p:grpSpPr>
            <a:xfrm>
              <a:off x="2175659" y="186472"/>
              <a:ext cx="7117468" cy="6418828"/>
              <a:chOff x="2175659" y="186472"/>
              <a:chExt cx="7117468" cy="6418828"/>
            </a:xfrm>
          </p:grpSpPr>
          <p:grpSp>
            <p:nvGrpSpPr>
              <p:cNvPr id="88" name="Group 87"/>
              <p:cNvGrpSpPr/>
              <p:nvPr/>
            </p:nvGrpSpPr>
            <p:grpSpPr>
              <a:xfrm>
                <a:off x="2175659" y="186472"/>
                <a:ext cx="7117468" cy="4764200"/>
                <a:chOff x="2175659" y="186472"/>
                <a:chExt cx="7117468" cy="4764200"/>
              </a:xfrm>
            </p:grpSpPr>
            <p:sp>
              <p:nvSpPr>
                <p:cNvPr id="70" name="Flowchart: Connector 69"/>
                <p:cNvSpPr/>
                <p:nvPr/>
              </p:nvSpPr>
              <p:spPr>
                <a:xfrm>
                  <a:off x="2672503" y="4109148"/>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26</a:t>
                  </a:r>
                </a:p>
              </p:txBody>
            </p:sp>
            <p:grpSp>
              <p:nvGrpSpPr>
                <p:cNvPr id="81" name="Group 80"/>
                <p:cNvGrpSpPr/>
                <p:nvPr/>
              </p:nvGrpSpPr>
              <p:grpSpPr>
                <a:xfrm>
                  <a:off x="2175659" y="186472"/>
                  <a:ext cx="7117468" cy="4764200"/>
                  <a:chOff x="2175659" y="186472"/>
                  <a:chExt cx="7117468" cy="4764200"/>
                </a:xfrm>
              </p:grpSpPr>
              <p:grpSp>
                <p:nvGrpSpPr>
                  <p:cNvPr id="80" name="Group 79"/>
                  <p:cNvGrpSpPr/>
                  <p:nvPr/>
                </p:nvGrpSpPr>
                <p:grpSpPr>
                  <a:xfrm>
                    <a:off x="2175659" y="600129"/>
                    <a:ext cx="3663448" cy="4350543"/>
                    <a:chOff x="2175659" y="600129"/>
                    <a:chExt cx="3663448" cy="4350543"/>
                  </a:xfrm>
                </p:grpSpPr>
                <p:cxnSp>
                  <p:nvCxnSpPr>
                    <p:cNvPr id="15" name="Straight Connector 14"/>
                    <p:cNvCxnSpPr/>
                    <p:nvPr/>
                  </p:nvCxnSpPr>
                  <p:spPr>
                    <a:xfrm flipV="1">
                      <a:off x="4016823" y="600129"/>
                      <a:ext cx="1197450" cy="413657"/>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26" name="Straight Connector 25"/>
                    <p:cNvCxnSpPr>
                      <a:stCxn id="34" idx="0"/>
                      <a:endCxn id="38" idx="3"/>
                    </p:cNvCxnSpPr>
                    <p:nvPr/>
                  </p:nvCxnSpPr>
                  <p:spPr>
                    <a:xfrm flipV="1">
                      <a:off x="2600202" y="1598786"/>
                      <a:ext cx="79445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32" name="Straight Connector 31"/>
                    <p:cNvCxnSpPr>
                      <a:stCxn id="37" idx="0"/>
                      <a:endCxn id="38" idx="5"/>
                    </p:cNvCxnSpPr>
                    <p:nvPr/>
                  </p:nvCxnSpPr>
                  <p:spPr>
                    <a:xfrm flipH="1" flipV="1">
                      <a:off x="3995052" y="1598786"/>
                      <a:ext cx="738548"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4" name="Flowchart: Connector 33"/>
                    <p:cNvSpPr/>
                    <p:nvPr/>
                  </p:nvSpPr>
                  <p:spPr>
                    <a:xfrm>
                      <a:off x="2175659" y="24403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13</a:t>
                      </a:r>
                    </a:p>
                  </p:txBody>
                </p:sp>
                <p:sp>
                  <p:nvSpPr>
                    <p:cNvPr id="38" name="Flowchart: Connector 37"/>
                    <p:cNvSpPr/>
                    <p:nvPr/>
                  </p:nvSpPr>
                  <p:spPr>
                    <a:xfrm>
                      <a:off x="3270312" y="892629"/>
                      <a:ext cx="849087" cy="827313"/>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27</a:t>
                      </a:r>
                    </a:p>
                  </p:txBody>
                </p:sp>
                <p:cxnSp>
                  <p:nvCxnSpPr>
                    <p:cNvPr id="71" name="Straight Connector 70"/>
                    <p:cNvCxnSpPr>
                      <a:stCxn id="70" idx="0"/>
                      <a:endCxn id="34" idx="4"/>
                    </p:cNvCxnSpPr>
                    <p:nvPr/>
                  </p:nvCxnSpPr>
                  <p:spPr>
                    <a:xfrm flipH="1" flipV="1">
                      <a:off x="2600202" y="3267624"/>
                      <a:ext cx="496844"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grpSp>
                  <p:nvGrpSpPr>
                    <p:cNvPr id="78" name="Group 77"/>
                    <p:cNvGrpSpPr/>
                    <p:nvPr/>
                  </p:nvGrpSpPr>
                  <p:grpSpPr>
                    <a:xfrm>
                      <a:off x="3579236" y="2440310"/>
                      <a:ext cx="2259871" cy="2510362"/>
                      <a:chOff x="3579236" y="2440310"/>
                      <a:chExt cx="2259871" cy="2510362"/>
                    </a:xfrm>
                  </p:grpSpPr>
                  <p:sp>
                    <p:nvSpPr>
                      <p:cNvPr id="37" name="Flowchart: Connector 36"/>
                      <p:cNvSpPr/>
                      <p:nvPr/>
                    </p:nvSpPr>
                    <p:spPr>
                      <a:xfrm>
                        <a:off x="4309057" y="24403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51</a:t>
                        </a:r>
                      </a:p>
                    </p:txBody>
                  </p:sp>
                  <p:cxnSp>
                    <p:nvCxnSpPr>
                      <p:cNvPr id="83" name="Straight Connector 82"/>
                      <p:cNvCxnSpPr/>
                      <p:nvPr/>
                    </p:nvCxnSpPr>
                    <p:spPr>
                      <a:xfrm flipV="1">
                        <a:off x="4164437" y="3281834"/>
                        <a:ext cx="60408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84" name="Flowchart: Connector 83"/>
                      <p:cNvSpPr/>
                      <p:nvPr/>
                    </p:nvSpPr>
                    <p:spPr>
                      <a:xfrm>
                        <a:off x="3579236" y="4123358"/>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33</a:t>
                        </a:r>
                      </a:p>
                    </p:txBody>
                  </p:sp>
                  <p:cxnSp>
                    <p:nvCxnSpPr>
                      <p:cNvPr id="85" name="Straight Connector 84"/>
                      <p:cNvCxnSpPr/>
                      <p:nvPr/>
                    </p:nvCxnSpPr>
                    <p:spPr>
                      <a:xfrm flipH="1" flipV="1">
                        <a:off x="4768523" y="3281834"/>
                        <a:ext cx="628744" cy="82731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89" name="Flowchart: Connector 88"/>
                      <p:cNvSpPr/>
                      <p:nvPr/>
                    </p:nvSpPr>
                    <p:spPr>
                      <a:xfrm>
                        <a:off x="4990021" y="4123358"/>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58</a:t>
                        </a:r>
                      </a:p>
                    </p:txBody>
                  </p:sp>
                </p:grpSp>
              </p:grpSp>
              <p:grpSp>
                <p:nvGrpSpPr>
                  <p:cNvPr id="79" name="Group 78"/>
                  <p:cNvGrpSpPr/>
                  <p:nvPr/>
                </p:nvGrpSpPr>
                <p:grpSpPr>
                  <a:xfrm>
                    <a:off x="5192502" y="186472"/>
                    <a:ext cx="4100625" cy="4732038"/>
                    <a:chOff x="5192502" y="186472"/>
                    <a:chExt cx="4100625" cy="4732038"/>
                  </a:xfrm>
                </p:grpSpPr>
                <p:cxnSp>
                  <p:nvCxnSpPr>
                    <p:cNvPr id="42" name="Straight Connector 41"/>
                    <p:cNvCxnSpPr>
                      <a:stCxn id="6" idx="6"/>
                      <a:endCxn id="31" idx="1"/>
                    </p:cNvCxnSpPr>
                    <p:nvPr/>
                  </p:nvCxnSpPr>
                  <p:spPr>
                    <a:xfrm>
                      <a:off x="6041588" y="600129"/>
                      <a:ext cx="1320951" cy="413657"/>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6" name="Flowchart: Connector 5"/>
                    <p:cNvSpPr/>
                    <p:nvPr/>
                  </p:nvSpPr>
                  <p:spPr>
                    <a:xfrm>
                      <a:off x="5192502" y="186472"/>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63</a:t>
                      </a:r>
                    </a:p>
                  </p:txBody>
                </p:sp>
                <p:cxnSp>
                  <p:nvCxnSpPr>
                    <p:cNvPr id="36" name="Straight Connector 35"/>
                    <p:cNvCxnSpPr>
                      <a:stCxn id="35" idx="7"/>
                      <a:endCxn id="31" idx="3"/>
                    </p:cNvCxnSpPr>
                    <p:nvPr/>
                  </p:nvCxnSpPr>
                  <p:spPr>
                    <a:xfrm flipV="1">
                      <a:off x="6478941" y="1598786"/>
                      <a:ext cx="883598"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cxnSp>
                  <p:nvCxnSpPr>
                    <p:cNvPr id="39" name="Straight Connector 38"/>
                    <p:cNvCxnSpPr>
                      <a:stCxn id="51" idx="1"/>
                      <a:endCxn id="31" idx="5"/>
                    </p:cNvCxnSpPr>
                    <p:nvPr/>
                  </p:nvCxnSpPr>
                  <p:spPr>
                    <a:xfrm flipH="1" flipV="1">
                      <a:off x="7962933" y="1598786"/>
                      <a:ext cx="605454" cy="962681"/>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31" name="Flowchart: Connector 30"/>
                    <p:cNvSpPr/>
                    <p:nvPr/>
                  </p:nvSpPr>
                  <p:spPr>
                    <a:xfrm>
                      <a:off x="7238193" y="892629"/>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80</a:t>
                      </a:r>
                    </a:p>
                  </p:txBody>
                </p:sp>
                <p:sp>
                  <p:nvSpPr>
                    <p:cNvPr id="35" name="Flowchart: Connector 34"/>
                    <p:cNvSpPr/>
                    <p:nvPr/>
                  </p:nvSpPr>
                  <p:spPr>
                    <a:xfrm>
                      <a:off x="5754201" y="24403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70</a:t>
                      </a:r>
                    </a:p>
                  </p:txBody>
                </p:sp>
                <p:sp>
                  <p:nvSpPr>
                    <p:cNvPr id="51" name="Flowchart: Connector 50"/>
                    <p:cNvSpPr/>
                    <p:nvPr/>
                  </p:nvSpPr>
                  <p:spPr>
                    <a:xfrm>
                      <a:off x="8444041" y="2440310"/>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92</a:t>
                      </a:r>
                    </a:p>
                  </p:txBody>
                </p:sp>
                <p:cxnSp>
                  <p:nvCxnSpPr>
                    <p:cNvPr id="93" name="Straight Connector 92"/>
                    <p:cNvCxnSpPr/>
                    <p:nvPr/>
                  </p:nvCxnSpPr>
                  <p:spPr>
                    <a:xfrm flipV="1">
                      <a:off x="8141998" y="3249672"/>
                      <a:ext cx="60408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95" name="Flowchart: Connector 94"/>
                    <p:cNvSpPr/>
                    <p:nvPr/>
                  </p:nvSpPr>
                  <p:spPr>
                    <a:xfrm>
                      <a:off x="7556797" y="4091196"/>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82</a:t>
                      </a:r>
                    </a:p>
                  </p:txBody>
                </p:sp>
              </p:grpSp>
            </p:grpSp>
          </p:grpSp>
          <p:cxnSp>
            <p:nvCxnSpPr>
              <p:cNvPr id="47" name="Straight Connector 46"/>
              <p:cNvCxnSpPr/>
              <p:nvPr/>
            </p:nvCxnSpPr>
            <p:spPr>
              <a:xfrm flipV="1">
                <a:off x="4798224" y="4936462"/>
                <a:ext cx="604086" cy="84152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48" name="Flowchart: Connector 47"/>
              <p:cNvSpPr/>
              <p:nvPr/>
            </p:nvSpPr>
            <p:spPr>
              <a:xfrm>
                <a:off x="4213023" y="5777986"/>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57</a:t>
                </a:r>
              </a:p>
            </p:txBody>
          </p:sp>
          <p:cxnSp>
            <p:nvCxnSpPr>
              <p:cNvPr id="49" name="Straight Connector 48"/>
              <p:cNvCxnSpPr/>
              <p:nvPr/>
            </p:nvCxnSpPr>
            <p:spPr>
              <a:xfrm flipH="1" flipV="1">
                <a:off x="5402310" y="4936462"/>
                <a:ext cx="628744" cy="827314"/>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sp>
            <p:nvSpPr>
              <p:cNvPr id="50" name="Flowchart: Connector 49"/>
              <p:cNvSpPr/>
              <p:nvPr/>
            </p:nvSpPr>
            <p:spPr>
              <a:xfrm>
                <a:off x="5623808" y="5777986"/>
                <a:ext cx="849086" cy="827314"/>
              </a:xfrm>
              <a:prstGeom prst="flowChartConnector">
                <a:avLst/>
              </a:prstGeom>
              <a:gradFill flip="none" rotWithShape="1">
                <a:gsLst>
                  <a:gs pos="0">
                    <a:srgbClr val="002060"/>
                  </a:gs>
                  <a:gs pos="36000">
                    <a:schemeClr val="accent1">
                      <a:lumMod val="45000"/>
                      <a:lumOff val="55000"/>
                    </a:schemeClr>
                  </a:gs>
                  <a:gs pos="99000">
                    <a:schemeClr val="tx1"/>
                  </a:gs>
                  <a:gs pos="98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mj-lt"/>
                  </a:rPr>
                  <a:t>60</a:t>
                </a:r>
              </a:p>
            </p:txBody>
          </p:sp>
        </p:grpSp>
        <p:cxnSp>
          <p:nvCxnSpPr>
            <p:cNvPr id="52" name="Straight Arrow Connector 51"/>
            <p:cNvCxnSpPr/>
            <p:nvPr/>
          </p:nvCxnSpPr>
          <p:spPr>
            <a:xfrm flipH="1">
              <a:off x="4026504" y="525360"/>
              <a:ext cx="963517" cy="280202"/>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2774370" y="6017117"/>
              <a:ext cx="1626357"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57 == 57</a:t>
              </a:r>
              <a:endParaRPr lang="en-US" sz="2100" b="1" dirty="0">
                <a:latin typeface="Segoe UI" panose="020B0502040204020203" pitchFamily="34" charset="0"/>
                <a:cs typeface="Segoe UI" panose="020B0502040204020203" pitchFamily="34" charset="0"/>
              </a:endParaRPr>
            </a:p>
          </p:txBody>
        </p:sp>
        <p:cxnSp>
          <p:nvCxnSpPr>
            <p:cNvPr id="57" name="Straight Arrow Connector 56"/>
            <p:cNvCxnSpPr/>
            <p:nvPr/>
          </p:nvCxnSpPr>
          <p:spPr>
            <a:xfrm>
              <a:off x="4266870" y="1588371"/>
              <a:ext cx="522638" cy="592105"/>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H="1">
              <a:off x="4637566" y="4966834"/>
              <a:ext cx="424543" cy="584881"/>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a:off x="5082895" y="3336947"/>
              <a:ext cx="422899" cy="572243"/>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4080211" y="16331"/>
              <a:ext cx="1462552"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57 &lt; 63</a:t>
              </a:r>
              <a:endParaRPr lang="en-US" sz="2100" b="1" dirty="0">
                <a:latin typeface="Segoe UI" panose="020B0502040204020203" pitchFamily="34" charset="0"/>
                <a:cs typeface="Segoe UI" panose="020B0502040204020203" pitchFamily="34" charset="0"/>
              </a:endParaRPr>
            </a:p>
          </p:txBody>
        </p:sp>
        <p:sp>
          <p:nvSpPr>
            <p:cNvPr id="63" name="TextBox 62"/>
            <p:cNvSpPr txBox="1"/>
            <p:nvPr/>
          </p:nvSpPr>
          <p:spPr>
            <a:xfrm>
              <a:off x="5837634" y="4209733"/>
              <a:ext cx="1462552"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57 &lt; 58</a:t>
              </a:r>
              <a:endParaRPr lang="en-US" sz="2100" b="1" dirty="0">
                <a:latin typeface="Segoe UI" panose="020B0502040204020203" pitchFamily="34" charset="0"/>
                <a:cs typeface="Segoe UI" panose="020B0502040204020203" pitchFamily="34" charset="0"/>
              </a:endParaRPr>
            </a:p>
          </p:txBody>
        </p:sp>
        <p:sp>
          <p:nvSpPr>
            <p:cNvPr id="64" name="TextBox 63"/>
            <p:cNvSpPr txBox="1"/>
            <p:nvPr/>
          </p:nvSpPr>
          <p:spPr>
            <a:xfrm>
              <a:off x="4865368" y="2019548"/>
              <a:ext cx="1462552"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57 &gt; 51</a:t>
              </a:r>
              <a:endParaRPr lang="en-US" sz="2100" b="1" dirty="0">
                <a:latin typeface="Segoe UI" panose="020B0502040204020203" pitchFamily="34" charset="0"/>
                <a:cs typeface="Segoe UI" panose="020B0502040204020203" pitchFamily="34" charset="0"/>
              </a:endParaRPr>
            </a:p>
          </p:txBody>
        </p:sp>
        <p:sp>
          <p:nvSpPr>
            <p:cNvPr id="65" name="TextBox 64"/>
            <p:cNvSpPr txBox="1"/>
            <p:nvPr/>
          </p:nvSpPr>
          <p:spPr>
            <a:xfrm>
              <a:off x="4097655" y="1013786"/>
              <a:ext cx="1462552" cy="492443"/>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57 &gt; 27</a:t>
              </a:r>
              <a:endParaRPr lang="en-US" sz="2100" b="1" dirty="0">
                <a:latin typeface="Segoe UI" panose="020B0502040204020203" pitchFamily="34" charset="0"/>
                <a:cs typeface="Segoe UI" panose="020B0502040204020203" pitchFamily="34" charset="0"/>
              </a:endParaRPr>
            </a:p>
          </p:txBody>
        </p:sp>
      </p:grpSp>
      <p:sp>
        <p:nvSpPr>
          <p:cNvPr id="2" name="Rectangle 1"/>
          <p:cNvSpPr/>
          <p:nvPr/>
        </p:nvSpPr>
        <p:spPr>
          <a:xfrm>
            <a:off x="2133601" y="762000"/>
            <a:ext cx="6360245" cy="533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sz="3200" dirty="0"/>
              <a:t>Find value 57</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386194074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2.xml><?xml version="1.0" encoding="utf-8"?>
<a:theme xmlns:a="http://schemas.openxmlformats.org/drawingml/2006/main" name="Presentation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55DFB19D-8CD7-374E-93C3-3427CC06C4CD}"/>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812AAC09-44D3-5540-A76F-F76F8887BB39}"/>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D494B3FE-53B0-E440-9A9B-ABF54A0C63FE}"/>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ABB46C2A-DBBF-2F44-9DD8-9AA6E3D75EB1}"/>
    </a:ext>
  </a:ext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3B148348-D753-0A4F-BC14-61EDA13F40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Design</Template>
  <TotalTime>937</TotalTime>
  <Words>2031</Words>
  <Application>Microsoft Office PowerPoint</Application>
  <PresentationFormat>Widescreen</PresentationFormat>
  <Paragraphs>490</Paragraphs>
  <Slides>39</Slides>
  <Notes>1</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39</vt:i4>
      </vt:variant>
    </vt:vector>
  </HeadingPairs>
  <TitlesOfParts>
    <vt:vector size="53" baseType="lpstr">
      <vt:lpstr>Arial</vt:lpstr>
      <vt:lpstr>Calibri</vt:lpstr>
      <vt:lpstr>Calibri Light</vt:lpstr>
      <vt:lpstr>Segoe UI</vt:lpstr>
      <vt:lpstr>Tahoma</vt:lpstr>
      <vt:lpstr>Times New Roman</vt:lpstr>
      <vt:lpstr>Wingdings</vt:lpstr>
      <vt:lpstr>Custom Design</vt:lpstr>
      <vt:lpstr>Presentation3</vt:lpstr>
      <vt:lpstr>1_Custom Design</vt:lpstr>
      <vt:lpstr>2_Custom Design</vt:lpstr>
      <vt:lpstr>3_Custom Design</vt:lpstr>
      <vt:lpstr>4_Custom Design</vt:lpstr>
      <vt:lpstr>Bitmap Image</vt:lpstr>
      <vt:lpstr>Tree Data Structure</vt:lpstr>
      <vt:lpstr>What is a tree?</vt:lpstr>
      <vt:lpstr>What is root, parent and children in a tree?</vt:lpstr>
      <vt:lpstr>What is path and subtree in  a tree</vt:lpstr>
      <vt:lpstr>Key value of a node</vt:lpstr>
      <vt:lpstr>Binary Search Tree</vt:lpstr>
      <vt:lpstr>Operations of Binary Search Tree</vt:lpstr>
      <vt:lpstr>Operations - Find</vt:lpstr>
      <vt:lpstr>PowerPoint Presentation</vt:lpstr>
      <vt:lpstr>Operations - Insert</vt:lpstr>
      <vt:lpstr>PowerPoint Presentation</vt:lpstr>
      <vt:lpstr>Question 1</vt:lpstr>
      <vt:lpstr>BFS vs DFS for Binary Tree</vt:lpstr>
      <vt:lpstr>PowerPoint Presentation</vt:lpstr>
      <vt:lpstr>Traversing</vt:lpstr>
      <vt:lpstr>PowerPoint Presentation</vt:lpstr>
      <vt:lpstr>Inorder traversing</vt:lpstr>
      <vt:lpstr>Inorder traversing cont…</vt:lpstr>
      <vt:lpstr>Preorder traversing</vt:lpstr>
      <vt:lpstr>Question 2</vt:lpstr>
      <vt:lpstr>Postorder traversing</vt:lpstr>
      <vt:lpstr>Question 3</vt:lpstr>
      <vt:lpstr>Binary search tree - Implementation</vt:lpstr>
      <vt:lpstr>Binary search tree - Implementation</vt:lpstr>
      <vt:lpstr>Binary search tree - Implementation</vt:lpstr>
      <vt:lpstr>Binary search tree - Implementation</vt:lpstr>
      <vt:lpstr>Binary search tree - Implementation</vt:lpstr>
      <vt:lpstr>Binary search tree - Implementation</vt:lpstr>
      <vt:lpstr>Binary search tree - Implementation</vt:lpstr>
      <vt:lpstr>Operations - Delete</vt:lpstr>
      <vt:lpstr> Case 1 : The node to be deleted has no children</vt:lpstr>
      <vt:lpstr>PowerPoint Presentation</vt:lpstr>
      <vt:lpstr>PowerPoint Presentation</vt:lpstr>
      <vt:lpstr>How to find a successor of a node?</vt:lpstr>
      <vt:lpstr>Tree Terminology</vt:lpstr>
      <vt:lpstr>Full Binary Tree</vt:lpstr>
      <vt:lpstr>Complete Binary Tree</vt:lpstr>
      <vt:lpstr>Question</vt:lpstr>
      <vt:lpstr>Height of a complete binary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Losini Shanmugam</dc:creator>
  <cp:lastModifiedBy>Samantha Rajapaksha</cp:lastModifiedBy>
  <cp:revision>114</cp:revision>
  <dcterms:created xsi:type="dcterms:W3CDTF">2017-06-04T15:05:52Z</dcterms:created>
  <dcterms:modified xsi:type="dcterms:W3CDTF">2022-02-27T17:32:14Z</dcterms:modified>
</cp:coreProperties>
</file>