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699" r:id="rId5"/>
    <p:sldMasterId id="2147483711" r:id="rId6"/>
    <p:sldMasterId id="2147483723" r:id="rId7"/>
    <p:sldMasterId id="2147483735" r:id="rId8"/>
  </p:sldMasterIdLst>
  <p:sldIdLst>
    <p:sldId id="285" r:id="rId9"/>
    <p:sldId id="257" r:id="rId10"/>
    <p:sldId id="258" r:id="rId11"/>
    <p:sldId id="259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2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10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3888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1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1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9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3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9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4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1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29E6-4FCB-2845-BF22-D83D87980FE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370537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11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9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1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8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6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42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7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508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95957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4671-2548-9B4A-BC90-1ABE62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69FD-E7A8-A74A-A927-2163C5D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C97-F2BE-1F46-8DF3-8613C7F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D1BA-4427-5F48-BCA8-775A2EA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457-CD19-7E42-BCE7-19B42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2656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224-E7F2-D948-A75F-27BE7602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274C-2B21-0E4A-A8E9-C4D4E96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7795-320A-AC41-9319-FA00A97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4889-94C4-FE4A-9EBD-FA34D04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F730-9B59-8B4F-B1CD-A90E43E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14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7E-F47F-A740-8161-500BA0D2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E7F3-B809-3045-901F-BB370033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77B-1B4C-1849-A510-DDB31D1A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E30D-E1F2-764A-9FF3-4DDFE8D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7FC9-FF28-704F-8F73-3DCC030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9922-8FF3-334D-8AC6-167CC3AB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1084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40F-30BD-EC47-8F28-28E35C0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827-0A00-0648-B3C1-5EB6984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3E0A-ADA9-D640-8D2A-C335F06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B8E11-FD7A-4B4D-8CC4-981C10EC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7FC6-D39A-6640-BEFD-A3934C1D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863D-C098-2A48-85BA-53A743E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E1737-7D3B-AC4D-B2DE-7CAB5F1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1A37-0D4F-1E44-AB54-2A9C08D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1466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0CF2-4FE2-0C4E-AEC9-EB428EB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89262-86FD-7942-AE17-870A1596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D7CE8-E9C6-394E-9DAE-F509FDB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6A5-D0FA-D541-A385-0FA4D8D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9371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1372-4AA9-3441-B767-BA04767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336D2-6CA7-5E40-BEA6-53E1620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1234-6AFD-AA4B-B051-5E11EF9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75674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61E-BD52-844C-8A6A-E222CA60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224-5B8F-DB4D-81C2-5F1D81F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F5B4C-BF1F-734B-BC03-36188B6C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5693-0A12-1148-B9BA-7B0E67A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E3EC-0501-DA47-9535-DE116BB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25EA-A6C9-354B-8B1D-1EEAC24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11179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641-E214-4E42-B539-42FF88B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43784-F0EF-6F42-B7A0-9379BC22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639B-E1B6-AD43-9162-E3F15504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F307-58F8-994F-98FB-536A4E0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46F2-FC06-4C49-B044-3A96AD8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1C94D-A47C-FE48-BD38-11973AF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971158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E0F-1F1B-A847-8BEA-0716D07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35DE-2758-BE47-87AA-DA04AB40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0FD5-1ECF-064E-B6B3-F6EC467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543A-6C83-194B-8589-B5C624CE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D9C0-70AE-A44A-8305-6C32BDB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9919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077D-2EDB-BC42-B959-CEA813812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5B0-AD48-6E41-AC9E-DEC15DB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8E1C-5EA0-3D4A-B64B-FD9A0F2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324-3C92-E941-B869-105EBE2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6284-20B3-0840-8AEA-87581B1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5043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24D18CF-89A3-BF48-A490-7D1906AD7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E61CA8-E35C-2448-901A-D4F36D2012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304E1-D957-4548-8D94-C8F685FDBE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949BD21-1F58-F74D-9D98-21A3ADDDC7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930561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5DFE-D4AA-884A-B0AF-9091191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78A9-BE45-8147-A585-E8BF901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D910-A7F2-3C4F-942D-96EC31BD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81F6-89F5-094B-B16A-B100DF4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FA00-28C6-BA47-9BCA-7602B6A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26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632-3FF1-114F-89D8-26506CF7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BC5B-0688-4245-914D-57EEBBB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DCD3-0138-984B-9BCF-6A74A20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250C-F25C-8346-9557-E4D2F5B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46A-B9E0-2445-8288-0E18F94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47414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2DBE-F99A-AC47-AC4D-FD4FF28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7D9-6025-3D48-B9EF-8468F88C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8ECB-A5E1-6846-B4E5-6725A1E5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30B0-F053-F540-A7D4-08C5A3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8EE3-05A7-C746-A06A-68E7C59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72DA-7F41-3B43-AAD3-0627822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06064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CD59-2B2F-6342-84CC-CDBFBF0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3F1-A786-B74F-87EE-CCD26105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97CC-B575-114C-AC86-C67B45A1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E595-D8FB-8848-A7E1-4324FAE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8016-0A86-5B47-B42F-A3FCBEA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908D-C1E4-7D48-ABB0-FD884D8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DCA8C-250C-4E4C-BB6E-24A1E10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0730-617D-044F-9490-2AD9754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48235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C8B4-28B8-7041-BEB1-52BD3610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3380-E09E-3C43-9A92-E6EB0B3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D097-9D59-9C4B-BD9A-0A0E9785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3078-4BD3-854C-BA6D-351397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61602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292B-95FC-A54C-9E21-7CA64D6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27E7C-3225-5F43-948B-76F37A8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F8A8-3F94-954F-BD63-8F423C0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333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035-7105-3F46-B23E-61880CF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537-2308-084C-85CA-D1F5990B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C8F6B-0EB7-EF42-B6FC-DED9B2D7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5400-3E45-6E4C-ACDA-7B27CF3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3210-D575-3D45-AF1D-8B81B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8E9-72B9-5447-BBC9-A7B58B6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99363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E6D-A7C6-864C-A0E6-98D87046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53E8-2A7F-BA43-B4B3-415AB2E9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A259-B848-884C-9F89-9D13CB35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3B9E-0D38-434D-A026-41C9B60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B9E2-8D80-7742-9888-1EC7509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6CA9-994F-1245-9771-E23FDC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48920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689-1C00-884F-82C8-067B59B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9053-FF3C-FF48-AEE9-7FA009A3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0541-2512-D84F-AD2C-DA512A9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71CD-CC46-FA4F-897E-4535749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0A0A-EA86-7442-BE2F-385D1E2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13767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5A014-6951-BE44-8A86-DAA0F07B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579-260D-AB49-9B80-1A21613D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AA9-5C47-284E-9934-5E8E122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7007-A1FA-1D4F-8D2E-DC92C17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4ABA-6D4C-764D-8FDA-62C57A76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12993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129F7F3-9F03-6745-82D9-1C58E2ED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EB73741-F5ED-864D-931A-858A844D7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CA3039-84A1-C946-A5F7-5CBD9EE42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4264AD4-A097-5B4B-98C9-A1C1BF02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7704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A11-1A32-C54B-9309-C6FC3DF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CA5A-D390-484A-A55D-EBAE9C1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0CE0-255B-9D48-9895-1DBBF8F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0B41-8B4D-3641-A6E2-4EAEEDA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300A-5925-B849-9D04-6ACF51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18411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10CD-5FF6-D644-8F75-3C6E0F56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6A57-A120-F94D-8EA3-EA3D86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499-307A-7643-ADE6-D298E00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30D1-7714-374F-BC33-73B2A62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1605-2E39-8141-97F7-8C650BA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99702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3FCB-D002-214D-B46A-827BC00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8CA7-1D76-6E4F-87EA-6BDB547C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C7E8-E7DE-D34B-BA57-8BD8A6E9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6544-4FE6-B44F-A69D-7A923256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E1D6-3EEE-B84B-8130-0567542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2B60-A597-0942-BB72-AC0130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26885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156-7ED5-6F41-97D9-1B4750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7EFE-7F1F-5041-AE5E-693F96AB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5EA84-F4FA-4E4D-852B-D0A78283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3292-D36A-5A45-B6AF-B1ACAFB2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6209-A769-6240-9DC9-34223F0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0CFE5-EF40-C04C-A4DD-83D3392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DC4E6-AD1E-4F43-BC6C-2FF050C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8BF98-4A8B-9D45-BC3D-148F82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94206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01A1-9589-2B40-9187-92DC3853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B0B05-C27C-7640-8ABE-679BF3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BC55-A0B6-9049-AF6D-5C21E19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89E6-B899-8A41-99BC-FE0CBF2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30134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877D-7DAA-A24D-9830-DA354FB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F4227-3C44-644C-98C2-6091B0D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BC5F-BACA-B445-ADDB-B88691D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64563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2E9-373E-1B42-B3E5-DED5A09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C892-7991-DB4A-9FCB-6BEC76D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14E8-9C9F-3C45-8ED5-01DA001F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87D-73D0-E24D-B666-C32B86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982A-56C6-6C4B-9164-3753662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55C7F-5748-A947-9451-D18E49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68216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9F9-3F5C-5F4A-AB69-E3FDCC7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E557-0685-DE49-A6F7-FAF3135D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8FE6-9CAD-854A-B539-D16466D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E515-7DAA-E648-BD3E-E4FEE60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FF43-7001-1845-ABEA-41845D2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7134-E5FE-A54C-9B90-EA4CBFA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87706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99E8-36B5-0949-8513-689C34F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BE95-8117-C043-8DB8-E267B45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E56E-ECDE-A644-96DE-56082F5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A234-4F81-A841-B3AF-33C41FFF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6CA2-D71B-C04F-8425-1758828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41720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5A0C-AF3E-DD4A-9869-9D0CB4A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FB47-CB7D-D541-AADE-0A562EAA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B44-9C32-5040-9951-6284080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170D-7439-1C4C-B41A-F911F36F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723-3CA4-C843-9091-FB60545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26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6D7474-90FC-2843-A6C6-7EC64A439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F2137A8-B7A9-2A46-AC45-4250534E91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908751-67EF-B24F-9891-A9E6E40477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7590-88B5-144D-AFF3-0A7EEBB731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760853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2487-9088-DE47-98DB-6EAF683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E3A-DC25-E64A-888C-94941F13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4187-3913-374E-AEAF-80AA66EC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E1D9-21DE-9141-9208-3C74FF8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64CB-CA1E-5244-A1D2-083E4C3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8749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076-D2AB-2943-AF9A-72D3F80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7BF9-0A61-FF4F-8395-027DE0E1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C4D-D285-9A4B-8BB5-3738609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6127-0EA6-214A-B083-D35F0E9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0EDF-60E5-5D4D-9636-8177179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84704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584-DBD9-744B-8E72-102A482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A3D-4A15-E34C-8AF7-1009883A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6B84-F8B1-F84F-BF1F-6272CA32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13C1-A08B-2F44-8DA7-121F90D4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4FEE-4967-624A-9F10-4D7B7D2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A911-0630-4544-BC4F-184673F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3355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E63-D2DB-5D47-878D-DDAFFC9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EB6B-B92B-CC49-8718-2EE2EEC1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D6C4-21DD-DD4F-B969-021619D9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CCE0-F6C0-C14E-942C-C53C611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EE15A-649F-F841-861A-E96BFED1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F3CB-0847-A149-B2D3-F83591B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7ECC-B6CB-2E4D-A93D-44C1F6F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21A9-D953-1441-89E0-852D67E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72312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A48-96BB-C249-92DA-6D671E6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5BC2-7F4F-A74F-8B65-D090BFF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1E8C-783A-3842-BA95-91CFE50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7E49-737A-774F-BEED-4D74F350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36856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9AB-93A9-CB4F-A97D-C6D0E4C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93FA0-71C8-3749-A2F2-ECC7B4B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E156-6187-6141-BD3E-DA6E1C3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11466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BC4-F8C9-5947-940B-1390E37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7F54-094F-B143-83C5-95C52D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66C6-C25C-984E-A0DD-D5415E5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D5CD-069C-1948-8349-8061905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0036-3325-A94F-85AA-183519D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2FD6-A57A-A249-8976-340497A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00694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9B5-A5B5-A14A-9542-024E78D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6178-F035-6845-97F1-5BE5570E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A715-7EC3-FB42-9E17-B990CE9D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9DB0-B002-9645-AC57-C3D1473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F8-51B9-5C45-B2CD-732A4D7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2CF3-0416-BF4C-AA63-4B8A7263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97160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DB3-2C61-564D-997C-1DA70B29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8161-6881-D741-89D9-C165F33E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1751-1B65-1F49-A8C2-325477A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D24-4D35-674F-8BF1-400416E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FF32-CD5B-FF41-9C75-89644CC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186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3B775-5606-8445-B5C6-D71237AC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18FC-BDED-8C40-9D95-42AC2480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7EB-3179-0548-99F6-45FFD52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DB21-8761-1A49-86D0-64300BF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4DBE-D2F1-5E4D-A1D3-D403F04B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45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b="1" baseline="0" dirty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3/7/2022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</a:t>
            </a:r>
            <a:r>
              <a:rPr lang="en-US" sz="1600" b="1" baseline="0" dirty="0">
                <a:solidFill>
                  <a:schemeClr val="tx1"/>
                </a:solidFill>
              </a:rPr>
              <a:t> Structures and Algorithms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47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b="1" baseline="0" dirty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</a:t>
            </a:r>
            <a:r>
              <a:rPr lang="en-US" sz="1600" b="1" baseline="0" dirty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3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6D633-DACB-C846-BDA7-A364E505F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5381-8FBB-074E-85C0-EC0EE065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59B-C6C2-C84A-A9B5-AB286FEC8FEA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8D55-7135-BC4F-B4E1-521E101CC930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DC7D24-32C7-4B48-9F10-434887CD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6083DB-7BD6-3E47-B765-25CEE4F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2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DBD57C8-B4C6-3C42-B6F4-C955BD6C8A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AD40-79E3-9A4C-A0B7-F3988464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ACE-BCC1-184F-A700-DFA15150D1CF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9F6B-E24B-774B-9985-5552F84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8542-B565-C84C-A36F-281CEF2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86BD2B-3DFA-E24B-97EC-B151268D4BE7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AFE1AAF-B956-2C44-8FEC-72B4E55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53E3D6-10BE-B648-833C-3BF1365C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86F86B0-CCE5-C247-8C3E-609758EDD3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B6E8-2F8C-BD44-8621-09962AFC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E6BC-1CF3-D548-872D-25FC8E07215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8008-CB95-3B4A-A2A6-E3FFA62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9DA9-A326-0744-B496-9563895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14D5-B266-324D-813B-7D2146A87BE8}"/>
              </a:ext>
            </a:extLst>
          </p:cNvPr>
          <p:cNvSpPr/>
          <p:nvPr/>
        </p:nvSpPr>
        <p:spPr>
          <a:xfrm>
            <a:off x="3438283" y="6489700"/>
            <a:ext cx="875371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BB38998-2073-AE42-9998-1D746B33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789EF-2F79-8949-A254-5D7CCF0B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DF5791D-2785-FF4E-BB9F-BA95F7A78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662D-6CBD-3E40-8908-73A2E180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062-965F-0D4F-9928-5BD13379ABC1}" type="datetimeFigureOut">
              <a:rPr lang="x-none" smtClean="0"/>
              <a:t>3/7/2022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0E31-479D-AC42-8143-0F5CF079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0FD9-7401-9440-955C-2CC29D60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A682-B826-3E41-9370-D9CBAB4FDED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2C0FA02-C8CF-7F45-AE8B-B2EE204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6E731A-CE3E-B047-95B9-5CD6C76C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800" y="1737716"/>
            <a:ext cx="11053482" cy="815352"/>
          </a:xfrm>
        </p:spPr>
        <p:txBody>
          <a:bodyPr/>
          <a:lstStyle/>
          <a:p>
            <a:r>
              <a:rPr lang="en-US" sz="4800" b="1" dirty="0">
                <a:latin typeface="Garamond" panose="02020404030301010803" pitchFamily="18" charset="0"/>
              </a:rPr>
              <a:t>IT2070 – Data Structures and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840837" y="2831350"/>
            <a:ext cx="7195151" cy="1991724"/>
          </a:xfrm>
        </p:spPr>
        <p:txBody>
          <a:bodyPr/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Lecture 05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Introduction to Recursion</a:t>
            </a:r>
          </a:p>
          <a:p>
            <a:pPr algn="ctr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129117" y="1847850"/>
            <a:ext cx="10515600" cy="4351338"/>
          </a:xfrm>
        </p:spPr>
        <p:txBody>
          <a:bodyPr/>
          <a:lstStyle/>
          <a:p>
            <a:r>
              <a:rPr lang="en-US" sz="2400" dirty="0"/>
              <a:t>Solve the recurrence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</a:t>
            </a:r>
            <a:r>
              <a:rPr lang="en-US" sz="2400" b="1" dirty="0"/>
              <a:t>T(n) = T(n/2) + 2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You are given that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n = 16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T(1)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EA82-5FC3-44AC-AD46-28813599B777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924800" cy="1143000"/>
          </a:xfrm>
        </p:spPr>
        <p:txBody>
          <a:bodyPr/>
          <a:lstStyle/>
          <a:p>
            <a:r>
              <a:rPr lang="en-US" sz="4000"/>
              <a:t>Finding a solution to a recurrence.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7772400" cy="4114800"/>
          </a:xfrm>
        </p:spPr>
        <p:txBody>
          <a:bodyPr/>
          <a:lstStyle/>
          <a:p>
            <a:r>
              <a:rPr lang="en-US" dirty="0"/>
              <a:t>Other methods</a:t>
            </a:r>
          </a:p>
          <a:p>
            <a:pPr lvl="1"/>
            <a:r>
              <a:rPr lang="en-US" dirty="0"/>
              <a:t>      Recursion tree.</a:t>
            </a:r>
          </a:p>
          <a:p>
            <a:pPr lvl="1"/>
            <a:r>
              <a:rPr lang="en-US" dirty="0"/>
              <a:t>      Master Theorem.</a:t>
            </a:r>
          </a:p>
          <a:p>
            <a:pPr lvl="1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6C4-D2A9-43D3-A9A6-E29956CE1AD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7793038" cy="1143000"/>
          </a:xfrm>
        </p:spPr>
        <p:txBody>
          <a:bodyPr/>
          <a:lstStyle/>
          <a:p>
            <a:r>
              <a:rPr lang="en-US"/>
              <a:t>The recursion-tree method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Although the substitution method can provide a succinct proof that a solution to a recurrence is correct, it is sometimes difficult to come up with a good guess. Drawing out a recursion tree,is a straightforward way to devise a good guess. In a </a:t>
            </a:r>
            <a:r>
              <a:rPr lang="en-US" sz="2400" b="1"/>
              <a:t>recursion tree</a:t>
            </a:r>
            <a:r>
              <a:rPr lang="en-US" sz="2400"/>
              <a:t>, each node represents the cost of a single subproblem somewhere in the set of recursive function invocations. </a:t>
            </a:r>
          </a:p>
          <a:p>
            <a:pPr>
              <a:lnSpc>
                <a:spcPct val="90000"/>
              </a:lnSpc>
            </a:pPr>
            <a:r>
              <a:rPr lang="en-US" sz="2400"/>
              <a:t>A recursion tree is best used to generate a good guess, which is then verified by the substitution method.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4AAB-B38C-41CE-8B9E-75DB6BE8725B}" type="slidenum">
              <a:rPr lang="en-US"/>
              <a:pPr/>
              <a:t>12</a:t>
            </a:fld>
            <a:endParaRPr lang="en-US"/>
          </a:p>
        </p:txBody>
      </p:sp>
      <p:sp>
        <p:nvSpPr>
          <p:cNvPr id="59397" name="AutoShape 5" descr="fig91%5F01%5F0%2E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AutoShape 7" descr="fig91%5F01%5F0%2E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793038" cy="1143000"/>
          </a:xfrm>
        </p:spPr>
        <p:txBody>
          <a:bodyPr/>
          <a:lstStyle/>
          <a:p>
            <a:r>
              <a:rPr lang="en-US" sz="3200"/>
              <a:t>Recursion tree for </a:t>
            </a:r>
            <a:r>
              <a:rPr lang="en-US" sz="3200" i="1"/>
              <a:t>T</a:t>
            </a:r>
            <a:r>
              <a:rPr lang="en-US" sz="3200"/>
              <a:t> (</a:t>
            </a:r>
            <a:r>
              <a:rPr lang="en-US" sz="3200" i="1"/>
              <a:t>n</a:t>
            </a:r>
            <a:r>
              <a:rPr lang="en-US" sz="3200"/>
              <a:t>) = 3</a:t>
            </a:r>
            <a:r>
              <a:rPr lang="en-US" sz="3200" i="1"/>
              <a:t>T</a:t>
            </a:r>
            <a:r>
              <a:rPr lang="en-US" sz="3200"/>
              <a:t> (</a:t>
            </a:r>
            <a:r>
              <a:rPr lang="en-US" sz="3200" i="1"/>
              <a:t>n</a:t>
            </a:r>
            <a:r>
              <a:rPr lang="en-US" sz="3200"/>
              <a:t>/4) + </a:t>
            </a:r>
            <a:r>
              <a:rPr lang="en-US" sz="3200" i="1"/>
              <a:t>cn</a:t>
            </a:r>
            <a:r>
              <a:rPr lang="en-US" sz="3200" baseline="30000"/>
              <a:t>2</a:t>
            </a:r>
            <a:r>
              <a:rPr lang="en-US" sz="4000"/>
              <a:t> 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74825" y="2420938"/>
          <a:ext cx="8640763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8640381" imgH="3161905" progId="Paint.Picture">
                  <p:embed/>
                </p:oleObj>
              </mc:Choice>
              <mc:Fallback>
                <p:oleObj name="Bitmap Image" r:id="rId3" imgW="8640381" imgH="3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420938"/>
                        <a:ext cx="8640763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88A4-2B93-4239-B7A7-29AE2D1076D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793038" cy="1143000"/>
          </a:xfrm>
        </p:spPr>
        <p:txBody>
          <a:bodyPr/>
          <a:lstStyle/>
          <a:p>
            <a:r>
              <a:rPr lang="en-US" sz="3200"/>
              <a:t>Recursion tree for </a:t>
            </a:r>
            <a:r>
              <a:rPr lang="en-US" sz="3200" i="1"/>
              <a:t>T</a:t>
            </a:r>
            <a:r>
              <a:rPr lang="en-US" sz="3200"/>
              <a:t> (</a:t>
            </a:r>
            <a:r>
              <a:rPr lang="en-US" sz="3200" i="1"/>
              <a:t>n</a:t>
            </a:r>
            <a:r>
              <a:rPr lang="en-US" sz="3200"/>
              <a:t>) = 3</a:t>
            </a:r>
            <a:r>
              <a:rPr lang="en-US" sz="3200" i="1"/>
              <a:t>T</a:t>
            </a:r>
            <a:r>
              <a:rPr lang="en-US" sz="3200"/>
              <a:t> (</a:t>
            </a:r>
            <a:r>
              <a:rPr lang="en-US" sz="3200" i="1"/>
              <a:t>n</a:t>
            </a:r>
            <a:r>
              <a:rPr lang="en-US" sz="3200"/>
              <a:t>/4) + </a:t>
            </a:r>
            <a:r>
              <a:rPr lang="en-US" sz="3200" i="1"/>
              <a:t>cn</a:t>
            </a:r>
            <a:r>
              <a:rPr lang="en-US" sz="3200" baseline="30000"/>
              <a:t>2</a:t>
            </a:r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14600" y="1981200"/>
          <a:ext cx="67706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8666667" imgH="5266667" progId="Paint.Picture">
                  <p:embed/>
                </p:oleObj>
              </mc:Choice>
              <mc:Fallback>
                <p:oleObj name="Bitmap Image" r:id="rId3" imgW="8666667" imgH="5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677068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74C-7052-4F42-8E44-CEA606AA4EF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7793038" cy="1143000"/>
          </a:xfrm>
        </p:spPr>
        <p:txBody>
          <a:bodyPr/>
          <a:lstStyle/>
          <a:p>
            <a:r>
              <a:rPr lang="en-US"/>
              <a:t>The Master Method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Master method applies to recurrences of the form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/>
              <a:t>           </a:t>
            </a:r>
            <a:r>
              <a:rPr lang="en-US" sz="2400">
                <a:solidFill>
                  <a:srgbClr val="0B1196"/>
                </a:solidFill>
              </a:rPr>
              <a:t>T(n) = a T(n/b) + f(n)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>
              <a:solidFill>
                <a:srgbClr val="0B1196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    	where </a:t>
            </a:r>
            <a:r>
              <a:rPr lang="en-US" sz="2000">
                <a:solidFill>
                  <a:srgbClr val="0B1196"/>
                </a:solidFill>
              </a:rPr>
              <a:t>a ≥ 1</a:t>
            </a:r>
            <a:r>
              <a:rPr lang="en-US" sz="2000"/>
              <a:t> and </a:t>
            </a:r>
            <a:r>
              <a:rPr lang="en-US" sz="2000">
                <a:solidFill>
                  <a:srgbClr val="0B1196"/>
                </a:solidFill>
              </a:rPr>
              <a:t>b &gt; 1</a:t>
            </a:r>
            <a:r>
              <a:rPr lang="en-US" sz="2000"/>
              <a:t>, and </a:t>
            </a:r>
            <a:r>
              <a:rPr lang="en-US" sz="2000">
                <a:solidFill>
                  <a:srgbClr val="0B1196"/>
                </a:solidFill>
              </a:rPr>
              <a:t>f(n)</a:t>
            </a:r>
            <a:r>
              <a:rPr lang="en-US" sz="2000"/>
              <a:t> is an asymptotically positive function.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/>
              <a:t>	The recurrence describes the running time of an algorithm that divides a problem of size n into a subproblems, each of size n/b, where a and b are positive constants. The a subproblems are solved recursively, each in time T (n/b). The cost of dividing the problem and combining the results of the subproblems is described by the function f (n). </a:t>
            </a:r>
            <a:endParaRPr lang="en-US" sz="2000">
              <a:solidFill>
                <a:srgbClr val="0B1196"/>
              </a:solidFill>
            </a:endParaRP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5A36-4AE9-42A1-AEF9-7C3694159C2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93038" cy="1143000"/>
          </a:xfrm>
        </p:spPr>
        <p:txBody>
          <a:bodyPr/>
          <a:lstStyle/>
          <a:p>
            <a:r>
              <a:rPr lang="en-US"/>
              <a:t>The master theorem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master method depends on the following theorem.</a:t>
            </a:r>
          </a:p>
          <a:p>
            <a:pPr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 i="1"/>
              <a:t>a</a:t>
            </a:r>
            <a:r>
              <a:rPr lang="en-US" sz="2400"/>
              <a:t> ≥ 1 and </a:t>
            </a:r>
            <a:r>
              <a:rPr lang="en-US" sz="2400" i="1"/>
              <a:t>b</a:t>
            </a:r>
            <a:r>
              <a:rPr lang="en-US" sz="2400"/>
              <a:t> &gt; 1 be constants, let </a:t>
            </a:r>
            <a:r>
              <a:rPr lang="en-US" sz="2400" i="1"/>
              <a:t>f</a:t>
            </a:r>
            <a:r>
              <a:rPr lang="en-US" sz="2400"/>
              <a:t> (</a:t>
            </a:r>
            <a:r>
              <a:rPr lang="en-US" sz="2400" i="1"/>
              <a:t>n</a:t>
            </a:r>
            <a:r>
              <a:rPr lang="en-US" sz="2400"/>
              <a:t>) be a function, and let </a:t>
            </a:r>
            <a:r>
              <a:rPr lang="en-US" sz="2400" i="1"/>
              <a:t>T</a:t>
            </a:r>
            <a:r>
              <a:rPr lang="en-US" sz="2400"/>
              <a:t> (</a:t>
            </a:r>
            <a:r>
              <a:rPr lang="en-US" sz="2400" i="1"/>
              <a:t>n</a:t>
            </a:r>
            <a:r>
              <a:rPr lang="en-US" sz="2400"/>
              <a:t>) be defined on the nonnegative integers by the recurrence</a:t>
            </a:r>
            <a:endParaRPr lang="en-US" sz="2400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i="1"/>
              <a:t>		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= </a:t>
            </a:r>
            <a:r>
              <a:rPr lang="en-US" sz="2400" i="1"/>
              <a:t>aT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/</a:t>
            </a:r>
            <a:r>
              <a:rPr lang="en-US" sz="2400" i="1"/>
              <a:t>b</a:t>
            </a:r>
            <a:r>
              <a:rPr lang="en-US" sz="2400"/>
              <a:t>) +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/>
              <a:t>	where we interpret </a:t>
            </a:r>
            <a:r>
              <a:rPr lang="en-US" sz="2400" i="1"/>
              <a:t>n</a:t>
            </a:r>
            <a:r>
              <a:rPr lang="en-US" sz="2400"/>
              <a:t>/</a:t>
            </a:r>
            <a:r>
              <a:rPr lang="en-US" sz="2400" i="1"/>
              <a:t>b</a:t>
            </a:r>
            <a:r>
              <a:rPr lang="en-US" sz="2400"/>
              <a:t> to mean either ⌊</a:t>
            </a:r>
            <a:r>
              <a:rPr lang="en-US" sz="2400" i="1"/>
              <a:t>n</a:t>
            </a:r>
            <a:r>
              <a:rPr lang="en-US" sz="2400"/>
              <a:t>/</a:t>
            </a:r>
            <a:r>
              <a:rPr lang="en-US" sz="2400" i="1"/>
              <a:t>b</a:t>
            </a:r>
            <a:r>
              <a:rPr lang="en-US" sz="2400"/>
              <a:t>⌋ or ⌈</a:t>
            </a:r>
            <a:r>
              <a:rPr lang="en-US" sz="2400" i="1"/>
              <a:t>n</a:t>
            </a:r>
            <a:r>
              <a:rPr lang="en-US" sz="2400"/>
              <a:t>/</a:t>
            </a:r>
            <a:r>
              <a:rPr lang="en-US" sz="2400" i="1"/>
              <a:t>b</a:t>
            </a:r>
            <a:r>
              <a:rPr lang="en-US" sz="2400"/>
              <a:t>⌉. Then </a:t>
            </a:r>
            <a:r>
              <a:rPr lang="en-US" sz="2400" i="1"/>
              <a:t>T</a:t>
            </a:r>
            <a:r>
              <a:rPr lang="en-US" sz="2400"/>
              <a:t> (</a:t>
            </a:r>
            <a:r>
              <a:rPr lang="en-US" sz="2400" i="1"/>
              <a:t>n</a:t>
            </a:r>
            <a:r>
              <a:rPr lang="en-US" sz="2400"/>
              <a:t>) can be bounded asymptotically as follows.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7A1D-6FF6-4D3C-B4AB-43EA980564C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93038" cy="1143000"/>
          </a:xfrm>
        </p:spPr>
        <p:txBody>
          <a:bodyPr/>
          <a:lstStyle/>
          <a:p>
            <a:r>
              <a:rPr lang="en-US"/>
              <a:t>The master theorem</a:t>
            </a:r>
          </a:p>
        </p:txBody>
      </p:sp>
      <p:graphicFrame>
        <p:nvGraphicFramePr>
          <p:cNvPr id="6656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677988"/>
          <a:ext cx="8001000" cy="44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7400000" imgH="4153480" progId="Paint.Picture">
                  <p:embed/>
                </p:oleObj>
              </mc:Choice>
              <mc:Fallback>
                <p:oleObj name="Bitmap Image" r:id="rId3" imgW="7400000" imgH="41534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7988"/>
                        <a:ext cx="8001000" cy="449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4943-C550-430D-8B75-B02BFC842E4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793038" cy="1143000"/>
          </a:xfrm>
        </p:spPr>
        <p:txBody>
          <a:bodyPr/>
          <a:lstStyle/>
          <a:p>
            <a:r>
              <a:rPr lang="en-US"/>
              <a:t>The master theorem</a:t>
            </a:r>
          </a:p>
        </p:txBody>
      </p:sp>
      <p:graphicFrame>
        <p:nvGraphicFramePr>
          <p:cNvPr id="6861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92413" y="1524000"/>
          <a:ext cx="66833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3759120" imgH="2743200" progId="Equation.3">
                  <p:embed/>
                </p:oleObj>
              </mc:Choice>
              <mc:Fallback>
                <p:oleObj name="Equation" r:id="rId3" imgW="3759120" imgH="274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524000"/>
                        <a:ext cx="668337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A33A-3EDF-42AE-ACDC-F2646FB5F6C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526860"/>
            <a:ext cx="8610600" cy="590931"/>
          </a:xfrm>
          <a:noFill/>
          <a:ln/>
        </p:spPr>
        <p:txBody>
          <a:bodyPr>
            <a:spAutoFit/>
          </a:bodyPr>
          <a:lstStyle/>
          <a:p>
            <a:r>
              <a:rPr lang="en-AU" sz="3600" b="1"/>
              <a:t>Master Theorem – Case 1 example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>
          <a:xfrm>
            <a:off x="1752600" y="1524000"/>
            <a:ext cx="4229100" cy="45720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AU"/>
              <a:t>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AB00-502B-4FE9-8493-66BB1E7A76C6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279650" y="3644901"/>
          <a:ext cx="40338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028520" imgH="203040" progId="Equation.3">
                  <p:embed/>
                </p:oleObj>
              </mc:Choice>
              <mc:Fallback>
                <p:oleObj name="Equation" r:id="rId3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644901"/>
                        <a:ext cx="40338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208214" y="1684339"/>
            <a:ext cx="8015287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>
                <a:latin typeface="Times New Roman" panose="02020603050405020304" pitchFamily="18" charset="0"/>
              </a:rPr>
              <a:t>Give tight asymptotic bound for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i="1">
                <a:latin typeface="Times New Roman" panose="02020603050405020304" pitchFamily="18" charset="0"/>
              </a:rPr>
              <a:t>T</a:t>
            </a:r>
            <a:r>
              <a:rPr lang="en-AU">
                <a:latin typeface="Times New Roman" panose="02020603050405020304" pitchFamily="18" charset="0"/>
              </a:rPr>
              <a:t>(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) = </a:t>
            </a:r>
            <a:r>
              <a:rPr lang="en-AU" i="1">
                <a:latin typeface="Times New Roman" panose="02020603050405020304" pitchFamily="18" charset="0"/>
              </a:rPr>
              <a:t>9T</a:t>
            </a:r>
            <a:r>
              <a:rPr lang="en-AU">
                <a:latin typeface="Times New Roman" panose="02020603050405020304" pitchFamily="18" charset="0"/>
              </a:rPr>
              <a:t>(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/3) + </a:t>
            </a:r>
            <a:r>
              <a:rPr lang="en-AU" i="1">
                <a:latin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b="1" u="sng">
                <a:latin typeface="Times New Roman" panose="02020603050405020304" pitchFamily="18" charset="0"/>
              </a:rPr>
              <a:t>Solution: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i="1">
                <a:latin typeface="Times New Roman" panose="02020603050405020304" pitchFamily="18" charset="0"/>
              </a:rPr>
              <a:t>a</a:t>
            </a:r>
            <a:r>
              <a:rPr lang="en-AU">
                <a:latin typeface="Times New Roman" panose="02020603050405020304" pitchFamily="18" charset="0"/>
              </a:rPr>
              <a:t>=9, </a:t>
            </a:r>
            <a:r>
              <a:rPr lang="en-AU" i="1">
                <a:latin typeface="Times New Roman" panose="02020603050405020304" pitchFamily="18" charset="0"/>
              </a:rPr>
              <a:t>b</a:t>
            </a:r>
            <a:r>
              <a:rPr lang="en-AU">
                <a:latin typeface="Times New Roman" panose="02020603050405020304" pitchFamily="18" charset="0"/>
              </a:rPr>
              <a:t>=3, and </a:t>
            </a:r>
            <a:r>
              <a:rPr lang="en-AU" i="1">
                <a:latin typeface="Times New Roman" panose="02020603050405020304" pitchFamily="18" charset="0"/>
              </a:rPr>
              <a:t>f</a:t>
            </a:r>
            <a:r>
              <a:rPr lang="en-AU">
                <a:latin typeface="Times New Roman" panose="02020603050405020304" pitchFamily="18" charset="0"/>
              </a:rPr>
              <a:t>(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) = 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279651" y="4543426"/>
          <a:ext cx="77771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730240" imgH="228600" progId="Equation.3">
                  <p:embed/>
                </p:oleObj>
              </mc:Choice>
              <mc:Fallback>
                <p:oleObj name="Equation" r:id="rId5" imgW="273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543426"/>
                        <a:ext cx="77771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3727450" y="5532438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863280" imgH="215640" progId="Equation.3">
                  <p:embed/>
                </p:oleObj>
              </mc:Choice>
              <mc:Fallback>
                <p:oleObj name="Equation" r:id="rId7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532438"/>
                        <a:ext cx="228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42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/>
              <a:t>Recursion –Example 1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3604364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Arial Unicode MS" panose="020B0604020202020204" pitchFamily="34" charset="-128"/>
              </a:rPr>
              <a:t>Factorial</a:t>
            </a:r>
          </a:p>
          <a:p>
            <a:pPr algn="l"/>
            <a:endParaRPr lang="en-US" b="1" u="sng" dirty="0">
              <a:latin typeface="Arial Unicode MS" panose="020B0604020202020204" pitchFamily="34" charset="-128"/>
            </a:endParaRPr>
          </a:p>
          <a:p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! = </a:t>
            </a:r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* (</a:t>
            </a:r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-1) * (</a:t>
            </a:r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-2) * ... * 2 * 1, and that 0! = 1. </a:t>
            </a:r>
          </a:p>
          <a:p>
            <a:endParaRPr lang="en-US" dirty="0">
              <a:latin typeface="Arial Unicode MS" panose="020B0604020202020204" pitchFamily="34" charset="-128"/>
            </a:endParaRPr>
          </a:p>
          <a:p>
            <a:pPr algn="l"/>
            <a:r>
              <a:rPr lang="en-US" dirty="0">
                <a:latin typeface="Arial Unicode MS" panose="020B0604020202020204" pitchFamily="34" charset="-128"/>
              </a:rPr>
              <a:t>A recursive definition is</a:t>
            </a:r>
          </a:p>
          <a:p>
            <a:r>
              <a:rPr lang="en-US" sz="2800" dirty="0"/>
              <a:t>  </a:t>
            </a:r>
          </a:p>
          <a:p>
            <a:endParaRPr lang="en-US" dirty="0">
              <a:latin typeface="Arial Unicode MS" panose="020B0604020202020204" pitchFamily="34" charset="-128"/>
            </a:endParaRPr>
          </a:p>
          <a:p>
            <a:pPr algn="l"/>
            <a:endParaRPr lang="en-US" b="1" u="sng" dirty="0">
              <a:latin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667001" y="4047332"/>
            <a:ext cx="5508321" cy="12104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3200" dirty="0">
                <a:latin typeface="Arial Unicode MS" panose="020B0604020202020204" pitchFamily="34" charset="-128"/>
              </a:rPr>
              <a:t>(</a:t>
            </a:r>
            <a:r>
              <a:rPr lang="en-US" sz="3200" i="1" dirty="0">
                <a:latin typeface="Arial Unicode MS" panose="020B0604020202020204" pitchFamily="34" charset="-128"/>
              </a:rPr>
              <a:t>n</a:t>
            </a:r>
            <a:r>
              <a:rPr lang="en-US" sz="3200" dirty="0">
                <a:latin typeface="Arial Unicode MS" panose="020B0604020202020204" pitchFamily="34" charset="-128"/>
              </a:rPr>
              <a:t>)! =  {</a:t>
            </a:r>
            <a:r>
              <a:rPr lang="en-US" sz="3200" i="1" dirty="0">
                <a:latin typeface="Arial Unicode MS" panose="020B0604020202020204" pitchFamily="34" charset="-128"/>
              </a:rPr>
              <a:t>n</a:t>
            </a:r>
            <a:r>
              <a:rPr lang="en-US" sz="3200" dirty="0">
                <a:latin typeface="Arial Unicode MS" panose="020B0604020202020204" pitchFamily="34" charset="-128"/>
              </a:rPr>
              <a:t> * (</a:t>
            </a:r>
            <a:r>
              <a:rPr lang="en-US" sz="3200" i="1" dirty="0">
                <a:latin typeface="Arial Unicode MS" panose="020B0604020202020204" pitchFamily="34" charset="-128"/>
              </a:rPr>
              <a:t>n </a:t>
            </a:r>
            <a:r>
              <a:rPr lang="en-US" sz="3200" dirty="0">
                <a:latin typeface="Arial Unicode MS" panose="020B0604020202020204" pitchFamily="34" charset="-128"/>
              </a:rPr>
              <a:t>-1)!    if </a:t>
            </a:r>
            <a:r>
              <a:rPr lang="en-US" sz="3200" i="1" dirty="0">
                <a:latin typeface="Arial Unicode MS" panose="020B0604020202020204" pitchFamily="34" charset="-128"/>
              </a:rPr>
              <a:t>n </a:t>
            </a:r>
            <a:r>
              <a:rPr lang="en-US" sz="3200" dirty="0">
                <a:latin typeface="Arial Unicode MS" panose="020B0604020202020204" pitchFamily="34" charset="-128"/>
              </a:rPr>
              <a:t>&gt; 0} 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3200" dirty="0">
                <a:latin typeface="Arial Unicode MS" panose="020B0604020202020204" pitchFamily="34" charset="-128"/>
              </a:rPr>
              <a:t>           {1                 if </a:t>
            </a:r>
            <a:r>
              <a:rPr lang="en-US" sz="3200" i="1" dirty="0">
                <a:latin typeface="Arial Unicode MS" panose="020B0604020202020204" pitchFamily="34" charset="-128"/>
              </a:rPr>
              <a:t>n </a:t>
            </a:r>
            <a:r>
              <a:rPr lang="en-US" sz="3200" dirty="0">
                <a:latin typeface="Arial Unicode MS" panose="020B0604020202020204" pitchFamily="34" charset="-128"/>
              </a:rPr>
              <a:t>= 0}</a:t>
            </a:r>
            <a:endParaRPr lang="en-US" sz="3600" b="1" i="1" dirty="0">
              <a:solidFill>
                <a:srgbClr val="496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411135"/>
            <a:ext cx="8610600" cy="701731"/>
          </a:xfrm>
          <a:noFill/>
          <a:ln/>
        </p:spPr>
        <p:txBody>
          <a:bodyPr>
            <a:spAutoFit/>
          </a:bodyPr>
          <a:lstStyle/>
          <a:p>
            <a:r>
              <a:rPr lang="en-AU" sz="3600" b="1"/>
              <a:t>Master Theorem – Case 2 example</a:t>
            </a:r>
            <a:r>
              <a:rPr lang="en-AU"/>
              <a:t>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4A53-E64B-4AC6-958E-9213C0FB5685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208214" y="3716338"/>
          <a:ext cx="45545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269720" imgH="203040" progId="Equation.3">
                  <p:embed/>
                </p:oleObj>
              </mc:Choice>
              <mc:Fallback>
                <p:oleObj name="Equation" r:id="rId3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716338"/>
                        <a:ext cx="45545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208214" y="1684339"/>
            <a:ext cx="8015287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>
                <a:latin typeface="Times New Roman" panose="02020603050405020304" pitchFamily="18" charset="0"/>
              </a:rPr>
              <a:t>Give tight asymptotic bound for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i="1">
                <a:latin typeface="Times New Roman" panose="02020603050405020304" pitchFamily="18" charset="0"/>
              </a:rPr>
              <a:t>T</a:t>
            </a:r>
            <a:r>
              <a:rPr lang="en-AU">
                <a:latin typeface="Times New Roman" panose="02020603050405020304" pitchFamily="18" charset="0"/>
              </a:rPr>
              <a:t>(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) = </a:t>
            </a:r>
            <a:r>
              <a:rPr lang="en-AU" i="1">
                <a:latin typeface="Times New Roman" panose="02020603050405020304" pitchFamily="18" charset="0"/>
              </a:rPr>
              <a:t>T</a:t>
            </a:r>
            <a:r>
              <a:rPr lang="en-AU">
                <a:latin typeface="Times New Roman" panose="02020603050405020304" pitchFamily="18" charset="0"/>
              </a:rPr>
              <a:t>(2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/3) + 1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b="1" u="sng">
                <a:latin typeface="Times New Roman" panose="02020603050405020304" pitchFamily="18" charset="0"/>
              </a:rPr>
              <a:t>Solution: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i="1">
                <a:latin typeface="Times New Roman" panose="02020603050405020304" pitchFamily="18" charset="0"/>
              </a:rPr>
              <a:t>a</a:t>
            </a:r>
            <a:r>
              <a:rPr lang="en-AU">
                <a:latin typeface="Times New Roman" panose="02020603050405020304" pitchFamily="18" charset="0"/>
              </a:rPr>
              <a:t>=1, </a:t>
            </a:r>
            <a:r>
              <a:rPr lang="en-AU" i="1">
                <a:latin typeface="Times New Roman" panose="02020603050405020304" pitchFamily="18" charset="0"/>
              </a:rPr>
              <a:t>b</a:t>
            </a:r>
            <a:r>
              <a:rPr lang="en-AU">
                <a:latin typeface="Times New Roman" panose="02020603050405020304" pitchFamily="18" charset="0"/>
              </a:rPr>
              <a:t>=3/2, and </a:t>
            </a:r>
            <a:r>
              <a:rPr lang="en-AU" i="1">
                <a:latin typeface="Times New Roman" panose="02020603050405020304" pitchFamily="18" charset="0"/>
              </a:rPr>
              <a:t>f</a:t>
            </a:r>
            <a:r>
              <a:rPr lang="en-AU">
                <a:latin typeface="Times New Roman" panose="02020603050405020304" pitchFamily="18" charset="0"/>
              </a:rPr>
              <a:t>(</a:t>
            </a:r>
            <a:r>
              <a:rPr lang="en-AU" i="1">
                <a:latin typeface="Times New Roman" panose="02020603050405020304" pitchFamily="18" charset="0"/>
              </a:rPr>
              <a:t>n</a:t>
            </a:r>
            <a:r>
              <a:rPr lang="en-AU">
                <a:latin typeface="Times New Roman" panose="02020603050405020304" pitchFamily="18" charset="0"/>
              </a:rPr>
              <a:t>) = 1. 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208214" y="4581526"/>
          <a:ext cx="6696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2222280" imgH="228600" progId="Equation.3">
                  <p:embed/>
                </p:oleObj>
              </mc:Choice>
              <mc:Fallback>
                <p:oleObj name="Equation" r:id="rId5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581526"/>
                        <a:ext cx="66960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208214" y="5516563"/>
          <a:ext cx="33115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977760" imgH="190440" progId="Equation.3">
                  <p:embed/>
                </p:oleObj>
              </mc:Choice>
              <mc:Fallback>
                <p:oleObj name="Equation" r:id="rId7" imgW="977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516563"/>
                        <a:ext cx="33115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4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526860"/>
            <a:ext cx="8610600" cy="590931"/>
          </a:xfrm>
          <a:noFill/>
          <a:ln/>
        </p:spPr>
        <p:txBody>
          <a:bodyPr>
            <a:spAutoFit/>
          </a:bodyPr>
          <a:lstStyle/>
          <a:p>
            <a:r>
              <a:rPr lang="en-AU" sz="3600" b="1"/>
              <a:t>Master Theorem – Case 3 example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8015288" cy="1976438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AU"/>
              <a:t>Give tight asymptotic bound for</a:t>
            </a:r>
          </a:p>
          <a:p>
            <a:r>
              <a:rPr lang="en-AU" i="1"/>
              <a:t>T</a:t>
            </a:r>
            <a:r>
              <a:rPr lang="en-AU"/>
              <a:t>(</a:t>
            </a:r>
            <a:r>
              <a:rPr lang="en-AU" i="1"/>
              <a:t>n</a:t>
            </a:r>
            <a:r>
              <a:rPr lang="en-AU"/>
              <a:t>) = </a:t>
            </a:r>
            <a:r>
              <a:rPr lang="en-AU" i="1"/>
              <a:t>3T</a:t>
            </a:r>
            <a:r>
              <a:rPr lang="en-AU"/>
              <a:t>(</a:t>
            </a:r>
            <a:r>
              <a:rPr lang="en-AU" i="1"/>
              <a:t>n</a:t>
            </a:r>
            <a:r>
              <a:rPr lang="en-AU"/>
              <a:t>/4) + </a:t>
            </a:r>
            <a:r>
              <a:rPr lang="en-AU" i="1"/>
              <a:t>n </a:t>
            </a:r>
            <a:r>
              <a:rPr lang="en-AU"/>
              <a:t>log </a:t>
            </a:r>
            <a:r>
              <a:rPr lang="en-AU" i="1"/>
              <a:t>n</a:t>
            </a:r>
          </a:p>
          <a:p>
            <a:r>
              <a:rPr lang="en-AU" b="1" u="sng"/>
              <a:t>Solution:</a:t>
            </a:r>
          </a:p>
          <a:p>
            <a:r>
              <a:rPr lang="en-AU" i="1"/>
              <a:t>a</a:t>
            </a:r>
            <a:r>
              <a:rPr lang="en-AU"/>
              <a:t>=3, </a:t>
            </a:r>
            <a:r>
              <a:rPr lang="en-AU" i="1"/>
              <a:t>b</a:t>
            </a:r>
            <a:r>
              <a:rPr lang="en-AU"/>
              <a:t>=4, and </a:t>
            </a:r>
            <a:r>
              <a:rPr lang="en-AU" i="1"/>
              <a:t>f</a:t>
            </a:r>
            <a:r>
              <a:rPr lang="en-AU"/>
              <a:t>(</a:t>
            </a:r>
            <a:r>
              <a:rPr lang="en-AU" i="1"/>
              <a:t>n</a:t>
            </a:r>
            <a:r>
              <a:rPr lang="en-AU"/>
              <a:t>) = </a:t>
            </a:r>
            <a:r>
              <a:rPr lang="en-AU" i="1"/>
              <a:t>n </a:t>
            </a:r>
            <a:r>
              <a:rPr lang="en-AU"/>
              <a:t>log </a:t>
            </a:r>
            <a:r>
              <a:rPr lang="en-AU" i="1"/>
              <a:t>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0D30-BA8C-40A4-A6D4-3EDF4FDB17E3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286001" y="3733800"/>
          <a:ext cx="38766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733800"/>
                        <a:ext cx="38766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133600" y="4038600"/>
            <a:ext cx="2520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779964" y="50339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2424114" y="5338764"/>
          <a:ext cx="47513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346040" imgH="215640" progId="Equation.3">
                  <p:embed/>
                </p:oleObj>
              </mc:Choice>
              <mc:Fallback>
                <p:oleObj name="Equation" r:id="rId5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338764"/>
                        <a:ext cx="47513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2279651" y="4508501"/>
          <a:ext cx="7921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2908080" imgH="215640" progId="Equation.3">
                  <p:embed/>
                </p:oleObj>
              </mc:Choice>
              <mc:Fallback>
                <p:oleObj name="Equation" r:id="rId7" imgW="2908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508501"/>
                        <a:ext cx="7921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90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7793038" cy="1143000"/>
          </a:xfrm>
        </p:spPr>
        <p:txBody>
          <a:bodyPr/>
          <a:lstStyle/>
          <a:p>
            <a:r>
              <a:rPr lang="en-US"/>
              <a:t>Exercises.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marL="609600" indent="-609600"/>
            <a:r>
              <a:rPr lang="en-US" sz="2400"/>
              <a:t>Use the master method to give tight asymptotic bounds for the following recurrences.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i="1"/>
              <a:t>T</a:t>
            </a:r>
            <a:r>
              <a:rPr lang="en-US" sz="1800"/>
              <a:t> (</a:t>
            </a:r>
            <a:r>
              <a:rPr lang="en-US" sz="1800" i="1"/>
              <a:t>n</a:t>
            </a:r>
            <a:r>
              <a:rPr lang="en-US" sz="1800"/>
              <a:t>) = 4</a:t>
            </a:r>
            <a:r>
              <a:rPr lang="en-US" sz="1800" i="1"/>
              <a:t>T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/2) + </a:t>
            </a:r>
            <a:r>
              <a:rPr lang="en-US" sz="1800" i="1"/>
              <a:t>n</a:t>
            </a:r>
            <a:r>
              <a:rPr lang="en-US" sz="180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i="1"/>
              <a:t>T</a:t>
            </a:r>
            <a:r>
              <a:rPr lang="en-US" sz="1800"/>
              <a:t> (</a:t>
            </a:r>
            <a:r>
              <a:rPr lang="en-US" sz="1800" i="1"/>
              <a:t>n</a:t>
            </a:r>
            <a:r>
              <a:rPr lang="en-US" sz="1800"/>
              <a:t>) = 4</a:t>
            </a:r>
            <a:r>
              <a:rPr lang="en-US" sz="1800" i="1"/>
              <a:t>T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/2) + </a:t>
            </a:r>
            <a:r>
              <a:rPr lang="en-US" sz="1800" i="1"/>
              <a:t>n</a:t>
            </a:r>
            <a:r>
              <a:rPr lang="en-US" sz="1800"/>
              <a:t>2.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i="1"/>
              <a:t>T</a:t>
            </a:r>
            <a:r>
              <a:rPr lang="en-US" sz="1800"/>
              <a:t> (</a:t>
            </a:r>
            <a:r>
              <a:rPr lang="en-US" sz="1800" i="1"/>
              <a:t>n</a:t>
            </a:r>
            <a:r>
              <a:rPr lang="en-US" sz="1800"/>
              <a:t>) = 4</a:t>
            </a:r>
            <a:r>
              <a:rPr lang="en-US" sz="1800" i="1"/>
              <a:t>T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/2) + </a:t>
            </a:r>
            <a:r>
              <a:rPr lang="en-US" sz="1800" i="1"/>
              <a:t>n</a:t>
            </a:r>
            <a:r>
              <a:rPr lang="en-US" sz="1800"/>
              <a:t>3.</a:t>
            </a:r>
          </a:p>
          <a:p>
            <a:pPr marL="609600" indent="-609600"/>
            <a:r>
              <a:rPr lang="en-US" sz="2400"/>
              <a:t>Use the master method to show that the solution to the binary-search recurrence </a:t>
            </a:r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= </a:t>
            </a:r>
            <a:r>
              <a:rPr lang="en-US" sz="2400" i="1"/>
              <a:t>T</a:t>
            </a:r>
            <a:r>
              <a:rPr lang="en-US" sz="2400"/>
              <a:t> (</a:t>
            </a:r>
            <a:r>
              <a:rPr lang="en-US" sz="2400" i="1"/>
              <a:t>n</a:t>
            </a:r>
            <a:r>
              <a:rPr lang="en-US" sz="2400"/>
              <a:t>/2) + Θ(1) is </a:t>
            </a:r>
            <a:r>
              <a:rPr lang="en-US" sz="2400" i="1"/>
              <a:t>T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/>
              <a:t>) = Θ(lg </a:t>
            </a:r>
            <a:r>
              <a:rPr lang="en-US" sz="2400" i="1"/>
              <a:t>n</a:t>
            </a:r>
            <a:r>
              <a:rPr lang="en-US" sz="2400"/>
              <a:t>).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36E7-981C-466F-A391-ED32C2A7DEE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/>
              <a:t>Factorial -A graphical view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36043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60102" y="1653436"/>
            <a:ext cx="990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n!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674302" y="2186836"/>
            <a:ext cx="990600" cy="3810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817302" y="2186836"/>
            <a:ext cx="1219200" cy="304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836102" y="2567837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n            *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26902" y="2567836"/>
            <a:ext cx="1600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  (n-1)!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4817302" y="3101236"/>
            <a:ext cx="1295400" cy="4572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265102" y="3101236"/>
            <a:ext cx="1219200" cy="4572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722302" y="3634636"/>
            <a:ext cx="11430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(n-2)!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131502" y="3634637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(n-1)          *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255702" y="4168036"/>
            <a:ext cx="6858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84302" y="4625236"/>
            <a:ext cx="838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1!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6874702" y="4168036"/>
            <a:ext cx="304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7103302" y="5158636"/>
            <a:ext cx="685800" cy="304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7941502" y="5158636"/>
            <a:ext cx="838200" cy="304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8551102" y="5463437"/>
            <a:ext cx="6858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  0!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6950902" y="5463436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      *</a:t>
            </a:r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8703502" y="5692036"/>
            <a:ext cx="914400" cy="673100"/>
          </a:xfrm>
          <a:custGeom>
            <a:avLst/>
            <a:gdLst>
              <a:gd name="T0" fmla="*/ 0 w 576"/>
              <a:gd name="T1" fmla="*/ 381000 h 424"/>
              <a:gd name="T2" fmla="*/ 228600 w 576"/>
              <a:gd name="T3" fmla="*/ 609600 h 424"/>
              <a:gd name="T4" fmla="*/ 914400 w 576"/>
              <a:gd name="T5" fmla="*/ 0 h 4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424">
                <a:moveTo>
                  <a:pt x="0" y="240"/>
                </a:moveTo>
                <a:cubicBezTo>
                  <a:pt x="24" y="332"/>
                  <a:pt x="48" y="424"/>
                  <a:pt x="144" y="384"/>
                </a:cubicBezTo>
                <a:cubicBezTo>
                  <a:pt x="240" y="344"/>
                  <a:pt x="504" y="72"/>
                  <a:pt x="576" y="0"/>
                </a:cubicBezTo>
              </a:path>
            </a:pathLst>
          </a:custGeom>
          <a:noFill/>
          <a:ln w="762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7941502" y="2110636"/>
            <a:ext cx="2438400" cy="2819400"/>
          </a:xfrm>
          <a:prstGeom prst="wedgeEllipseCallout">
            <a:avLst>
              <a:gd name="adj1" fmla="val -5273"/>
              <a:gd name="adj2" fmla="val 699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/>
              <a:t>We know 0! So we can build the tree backward</a:t>
            </a:r>
          </a:p>
        </p:txBody>
      </p:sp>
    </p:spTree>
    <p:extLst>
      <p:ext uri="{BB962C8B-B14F-4D97-AF65-F5344CB8AC3E}">
        <p14:creationId xmlns:p14="http://schemas.microsoft.com/office/powerpoint/2010/main" val="40787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/>
              <a:t>Exercise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47029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Draw the recursive tree for 5!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How does it calculate 5! ?    Is it:</a:t>
            </a:r>
          </a:p>
          <a:p>
            <a:r>
              <a:rPr lang="en-US" sz="2000" dirty="0"/>
              <a:t>                                                       </a:t>
            </a:r>
            <a:r>
              <a:rPr lang="en-US" sz="2000" i="1" dirty="0"/>
              <a:t>Bottom to top</a:t>
            </a:r>
            <a:r>
              <a:rPr lang="en-US" sz="2000" dirty="0"/>
              <a:t> calculation or</a:t>
            </a:r>
          </a:p>
          <a:p>
            <a:r>
              <a:rPr lang="en-US" sz="2000" dirty="0"/>
              <a:t>                                                   </a:t>
            </a:r>
            <a:r>
              <a:rPr lang="en-US" sz="2000" i="1" dirty="0"/>
              <a:t>Top to bottom</a:t>
            </a:r>
            <a:r>
              <a:rPr lang="en-US" sz="2000" dirty="0"/>
              <a:t> calculation ?</a:t>
            </a:r>
          </a:p>
          <a:p>
            <a:pPr>
              <a:defRPr/>
            </a:pPr>
            <a:r>
              <a:rPr lang="en-US" altLang="en-US" sz="2000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51760" y="2908562"/>
            <a:ext cx="7565720" cy="3698308"/>
            <a:chOff x="990600" y="1905000"/>
            <a:chExt cx="8153400" cy="506768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47800" y="19050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5!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90600" y="26670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14600" y="26670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4!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28800" y="35052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52800" y="35052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3!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295400" y="2362200"/>
              <a:ext cx="381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28800" y="2362200"/>
              <a:ext cx="762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209800" y="3124200"/>
              <a:ext cx="5334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19400" y="3124200"/>
              <a:ext cx="6858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819400" y="4343399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43400" y="4343399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2!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657600" y="51816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181599" y="5181600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1!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124200" y="4038600"/>
              <a:ext cx="381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57600" y="4038600"/>
              <a:ext cx="762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4038600" y="4800600"/>
              <a:ext cx="5334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648200" y="4800600"/>
              <a:ext cx="6858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419600" y="6096001"/>
              <a:ext cx="533400" cy="6326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5943600" y="6096001"/>
              <a:ext cx="533400" cy="63260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0!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48200" y="5715000"/>
              <a:ext cx="7620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410200" y="5715000"/>
              <a:ext cx="6858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752600" y="2743200"/>
              <a:ext cx="457200" cy="63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457200" cy="63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581400" y="4343399"/>
              <a:ext cx="457200" cy="63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4495801" y="5181600"/>
              <a:ext cx="457200" cy="63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5181599" y="6096001"/>
              <a:ext cx="457200" cy="63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7086600" y="5714998"/>
              <a:ext cx="2057400" cy="1257682"/>
            </a:xfrm>
            <a:prstGeom prst="wedgeRoundRectCallout">
              <a:avLst>
                <a:gd name="adj1" fmla="val -87500"/>
                <a:gd name="adj2" fmla="val -18750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sz="3200" b="1" i="1" dirty="0"/>
                <a:t>initial condition</a:t>
              </a:r>
              <a:r>
                <a:rPr lang="en-US" sz="3200" dirty="0"/>
                <a:t>.  </a:t>
              </a:r>
            </a:p>
            <a:p>
              <a:pPr algn="ctr" eaLnBrk="1" hangingPunct="1"/>
              <a:endParaRPr lang="en-US" dirty="0"/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 rot="2009593">
              <a:off x="2381648" y="2664193"/>
              <a:ext cx="6115289" cy="1511760"/>
            </a:xfrm>
            <a:prstGeom prst="leftArrow">
              <a:avLst>
                <a:gd name="adj1" fmla="val 50000"/>
                <a:gd name="adj2" fmla="val 11405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dirty="0"/>
                <a:t>Build the answer from bottom to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4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/>
              <a:t>Factorial(contd.)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3604364"/>
          </a:xfrm>
        </p:spPr>
        <p:txBody>
          <a:bodyPr>
            <a:normAutofit/>
          </a:bodyPr>
          <a:lstStyle/>
          <a:p>
            <a:pPr lvl="1" indent="-457200" algn="l">
              <a:defRPr/>
            </a:pPr>
            <a:r>
              <a:rPr lang="en-US" altLang="en-US" sz="2200" dirty="0"/>
              <a:t>		</a:t>
            </a:r>
          </a:p>
          <a:p>
            <a:pPr marL="342900" indent="-342900" algn="l">
              <a:buFontTx/>
              <a:buChar char="-"/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678477" y="3469406"/>
            <a:ext cx="4709786" cy="26934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b="1" dirty="0" err="1">
                <a:latin typeface="Arial Unicode MS" panose="020B0604020202020204" pitchFamily="34" charset="-128"/>
              </a:rPr>
              <a:t>int</a:t>
            </a:r>
            <a:r>
              <a:rPr lang="en-US" dirty="0"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6B4303"/>
                </a:solidFill>
                <a:latin typeface="Arial Unicode MS" panose="020B0604020202020204" pitchFamily="34" charset="-128"/>
              </a:rPr>
              <a:t>factorial</a:t>
            </a:r>
            <a:r>
              <a:rPr lang="en-US" dirty="0">
                <a:latin typeface="Arial Unicode MS" panose="020B0604020202020204" pitchFamily="34" charset="-128"/>
              </a:rPr>
              <a:t>(</a:t>
            </a:r>
            <a:r>
              <a:rPr lang="en-US" dirty="0" err="1">
                <a:latin typeface="Arial Unicode MS" panose="020B0604020202020204" pitchFamily="34" charset="-128"/>
              </a:rPr>
              <a:t>int</a:t>
            </a:r>
            <a:r>
              <a:rPr lang="en-US" dirty="0">
                <a:latin typeface="Arial Unicode MS" panose="020B0604020202020204" pitchFamily="34" charset="-128"/>
              </a:rPr>
              <a:t> </a:t>
            </a:r>
            <a:r>
              <a:rPr lang="en-US" i="1" dirty="0">
                <a:latin typeface="Arial Unicode MS" panose="020B0604020202020204" pitchFamily="34" charset="-128"/>
              </a:rPr>
              <a:t>n</a:t>
            </a:r>
            <a:r>
              <a:rPr lang="en-US" dirty="0">
                <a:latin typeface="Arial Unicode MS" panose="020B0604020202020204" pitchFamily="34" charset="-128"/>
              </a:rPr>
              <a:t>) {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b="1" dirty="0">
                <a:latin typeface="Arial Unicode MS" panose="020B0604020202020204" pitchFamily="34" charset="-128"/>
              </a:rPr>
              <a:t>    if</a:t>
            </a:r>
            <a:r>
              <a:rPr lang="en-US" dirty="0">
                <a:latin typeface="Arial Unicode MS" panose="020B0604020202020204" pitchFamily="34" charset="-128"/>
              </a:rPr>
              <a:t> (</a:t>
            </a:r>
            <a:r>
              <a:rPr lang="en-US" i="1" dirty="0">
                <a:latin typeface="Arial Unicode MS" panose="020B0604020202020204" pitchFamily="34" charset="-128"/>
              </a:rPr>
              <a:t>n</a:t>
            </a:r>
            <a:r>
              <a:rPr lang="en-US" dirty="0">
                <a:latin typeface="Arial Unicode MS" panose="020B0604020202020204" pitchFamily="34" charset="-128"/>
              </a:rPr>
              <a:t> == 0)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dirty="0">
                <a:latin typeface="Arial Unicode MS" panose="020B0604020202020204" pitchFamily="34" charset="-128"/>
              </a:rPr>
              <a:t>            </a:t>
            </a:r>
            <a:r>
              <a:rPr lang="en-US" b="1" dirty="0">
                <a:latin typeface="Arial Unicode MS" panose="020B0604020202020204" pitchFamily="34" charset="-128"/>
              </a:rPr>
              <a:t>return</a:t>
            </a:r>
            <a:r>
              <a:rPr lang="en-US" dirty="0">
                <a:latin typeface="Arial Unicode MS" panose="020B0604020202020204" pitchFamily="34" charset="-128"/>
              </a:rPr>
              <a:t> 1;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b="1" dirty="0">
                <a:latin typeface="Arial Unicode MS" panose="020B0604020202020204" pitchFamily="34" charset="-128"/>
              </a:rPr>
              <a:t>    else</a:t>
            </a:r>
            <a:r>
              <a:rPr lang="en-US" dirty="0">
                <a:latin typeface="Arial Unicode MS" panose="020B0604020202020204" pitchFamily="34" charset="-128"/>
              </a:rPr>
              <a:t>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b="1" dirty="0">
                <a:latin typeface="Arial Unicode MS" panose="020B0604020202020204" pitchFamily="34" charset="-128"/>
              </a:rPr>
              <a:t>	 return</a:t>
            </a:r>
            <a:r>
              <a:rPr lang="en-US" dirty="0">
                <a:latin typeface="Arial Unicode MS" panose="020B0604020202020204" pitchFamily="34" charset="-128"/>
              </a:rPr>
              <a:t> (</a:t>
            </a:r>
            <a:r>
              <a:rPr lang="en-US" i="1" dirty="0">
                <a:latin typeface="Arial Unicode MS" panose="020B0604020202020204" pitchFamily="34" charset="-128"/>
              </a:rPr>
              <a:t>n</a:t>
            </a:r>
            <a:r>
              <a:rPr lang="en-US" dirty="0">
                <a:latin typeface="Arial Unicode MS" panose="020B0604020202020204" pitchFamily="34" charset="-128"/>
              </a:rPr>
              <a:t> * </a:t>
            </a:r>
            <a:r>
              <a:rPr lang="en-US" dirty="0">
                <a:solidFill>
                  <a:srgbClr val="6B4303"/>
                </a:solidFill>
                <a:latin typeface="Arial Unicode MS" panose="020B0604020202020204" pitchFamily="34" charset="-128"/>
              </a:rPr>
              <a:t>factorial</a:t>
            </a:r>
            <a:r>
              <a:rPr lang="en-US" dirty="0">
                <a:latin typeface="Arial Unicode MS" panose="020B0604020202020204" pitchFamily="34" charset="-128"/>
              </a:rPr>
              <a:t>(</a:t>
            </a:r>
            <a:r>
              <a:rPr lang="en-US" i="1" dirty="0">
                <a:latin typeface="Arial Unicode MS" panose="020B0604020202020204" pitchFamily="34" charset="-128"/>
              </a:rPr>
              <a:t>n</a:t>
            </a:r>
            <a:r>
              <a:rPr lang="en-US" dirty="0">
                <a:latin typeface="Arial Unicode MS" panose="020B0604020202020204" pitchFamily="34" charset="-128"/>
              </a:rPr>
              <a:t>-1));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dirty="0">
                <a:latin typeface="Arial Unicode MS" panose="020B0604020202020204" pitchFamily="34" charset="-128"/>
              </a:rPr>
              <a:t>}</a:t>
            </a:r>
            <a:endParaRPr 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478061" y="1557570"/>
            <a:ext cx="5148197" cy="1269696"/>
          </a:xfrm>
          <a:prstGeom prst="wedgeRoundRectCallout">
            <a:avLst>
              <a:gd name="adj1" fmla="val -33556"/>
              <a:gd name="adj2" fmla="val -5208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Arial Unicode MS" panose="020B0604020202020204" pitchFamily="34" charset="-128"/>
              </a:rPr>
              <a:t>(</a:t>
            </a:r>
            <a:r>
              <a:rPr lang="en-US" i="1" dirty="0">
                <a:latin typeface="Arial Unicode MS" panose="020B0604020202020204" pitchFamily="34" charset="-128"/>
              </a:rPr>
              <a:t>n</a:t>
            </a:r>
            <a:r>
              <a:rPr lang="en-US" dirty="0">
                <a:latin typeface="Arial Unicode MS" panose="020B0604020202020204" pitchFamily="34" charset="-128"/>
              </a:rPr>
              <a:t>)! = {</a:t>
            </a:r>
            <a:r>
              <a:rPr lang="en-US" i="1" dirty="0">
                <a:latin typeface="Arial Unicode MS" panose="020B0604020202020204" pitchFamily="34" charset="-128"/>
              </a:rPr>
              <a:t>n</a:t>
            </a:r>
            <a:r>
              <a:rPr lang="en-US" dirty="0">
                <a:latin typeface="Arial Unicode MS" panose="020B0604020202020204" pitchFamily="34" charset="-128"/>
              </a:rPr>
              <a:t> * (</a:t>
            </a:r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-1)!   if </a:t>
            </a:r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&gt; 0} 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dirty="0">
                <a:latin typeface="Arial Unicode MS" panose="020B0604020202020204" pitchFamily="34" charset="-128"/>
              </a:rPr>
              <a:t>          {1                if </a:t>
            </a:r>
            <a:r>
              <a:rPr lang="en-US" i="1" dirty="0">
                <a:latin typeface="Arial Unicode MS" panose="020B0604020202020204" pitchFamily="34" charset="-128"/>
              </a:rPr>
              <a:t>n </a:t>
            </a:r>
            <a:r>
              <a:rPr lang="en-US" dirty="0">
                <a:latin typeface="Arial Unicode MS" panose="020B0604020202020204" pitchFamily="34" charset="-128"/>
              </a:rPr>
              <a:t>= 0}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16213905">
            <a:off x="7563779" y="3247852"/>
            <a:ext cx="3297171" cy="983518"/>
          </a:xfrm>
          <a:prstGeom prst="curvedUpArrow">
            <a:avLst>
              <a:gd name="adj1" fmla="val 49242"/>
              <a:gd name="adj2" fmla="val 98484"/>
              <a:gd name="adj3" fmla="val 25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24531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+mn-lt"/>
              </a:rPr>
              <a:t>Recursion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9886" y="1653436"/>
            <a:ext cx="8718115" cy="3604364"/>
          </a:xfrm>
        </p:spPr>
        <p:txBody>
          <a:bodyPr/>
          <a:lstStyle/>
          <a:p>
            <a:pPr algn="l">
              <a:defRPr/>
            </a:pPr>
            <a:endParaRPr lang="en-US" altLang="en-US" dirty="0"/>
          </a:p>
          <a:p>
            <a:pPr algn="l"/>
            <a:r>
              <a:rPr lang="en-US" b="1" dirty="0"/>
              <a:t>What is recursion? </a:t>
            </a:r>
          </a:p>
          <a:p>
            <a:pPr algn="l"/>
            <a:r>
              <a:rPr lang="en-US" dirty="0"/>
              <a:t>A function that calls </a:t>
            </a:r>
            <a:r>
              <a:rPr lang="en-US" dirty="0">
                <a:solidFill>
                  <a:srgbClr val="CA3912"/>
                </a:solidFill>
              </a:rPr>
              <a:t>itself</a:t>
            </a:r>
            <a:r>
              <a:rPr lang="en-US" dirty="0"/>
              <a:t> directly or indirectly to solve a smaller version of its task until a final call which does not require a self-call is a </a:t>
            </a:r>
            <a:r>
              <a:rPr lang="en-US" b="1" i="1" dirty="0"/>
              <a:t>recursive</a:t>
            </a:r>
            <a:r>
              <a:rPr lang="en-US" dirty="0"/>
              <a:t> function.</a:t>
            </a:r>
          </a:p>
          <a:p>
            <a:pPr algn="l"/>
            <a:endParaRPr lang="en-US" dirty="0"/>
          </a:p>
          <a:p>
            <a:pPr algn="l"/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Recurrence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36043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Mathematical function that defines the running time of recursive functions.</a:t>
            </a: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This describes the overall running time on a problem of size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in terms of the running time on smaller inputs. </a:t>
            </a: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lvl="1" algn="l"/>
            <a:r>
              <a:rPr lang="en-US" dirty="0"/>
              <a:t>Ex:         </a:t>
            </a:r>
            <a:r>
              <a:rPr lang="en-US" sz="2400" i="1" dirty="0"/>
              <a:t>T(N) = T(N-1) + b</a:t>
            </a:r>
          </a:p>
          <a:p>
            <a:pPr lvl="1" algn="l"/>
            <a:r>
              <a:rPr lang="en-US" sz="2400" i="1" dirty="0"/>
              <a:t>            T(N) = T(N/2) +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/>
              <a:t>Recurrence - Example1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45344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Find the Running time of the following function </a:t>
            </a:r>
          </a:p>
          <a:p>
            <a:pPr algn="l"/>
            <a:r>
              <a:rPr lang="en-US" sz="2000" dirty="0"/>
              <a:t>  </a:t>
            </a:r>
          </a:p>
          <a:p>
            <a:pPr algn="l"/>
            <a:r>
              <a:rPr lang="en-US" sz="2000" dirty="0"/>
              <a:t>	</a:t>
            </a: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3388" y="2045918"/>
            <a:ext cx="6625225" cy="2280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b="1" dirty="0" err="1">
                <a:latin typeface="Arial Unicode MS" panose="020B0604020202020204" pitchFamily="34" charset="-128"/>
              </a:rPr>
              <a:t>int</a:t>
            </a:r>
            <a:r>
              <a:rPr lang="en-US" sz="1800" dirty="0">
                <a:latin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rgbClr val="6B4303"/>
                </a:solidFill>
                <a:latin typeface="Arial Unicode MS" panose="020B0604020202020204" pitchFamily="34" charset="-128"/>
              </a:rPr>
              <a:t>factorial</a:t>
            </a:r>
            <a:r>
              <a:rPr lang="en-US" sz="1800" dirty="0">
                <a:latin typeface="Arial Unicode MS" panose="020B0604020202020204" pitchFamily="34" charset="-128"/>
              </a:rPr>
              <a:t>(</a:t>
            </a:r>
            <a:r>
              <a:rPr lang="en-US" sz="1800" dirty="0" err="1">
                <a:latin typeface="Arial Unicode MS" panose="020B0604020202020204" pitchFamily="34" charset="-128"/>
              </a:rPr>
              <a:t>int</a:t>
            </a:r>
            <a:r>
              <a:rPr lang="en-US" sz="1800" dirty="0">
                <a:latin typeface="Arial Unicode MS" panose="020B0604020202020204" pitchFamily="34" charset="-128"/>
              </a:rPr>
              <a:t> </a:t>
            </a:r>
            <a:r>
              <a:rPr lang="en-US" sz="1800" i="1" dirty="0">
                <a:latin typeface="Arial Unicode MS" panose="020B0604020202020204" pitchFamily="34" charset="-128"/>
              </a:rPr>
              <a:t>n</a:t>
            </a:r>
            <a:r>
              <a:rPr lang="en-US" sz="1800" dirty="0">
                <a:latin typeface="Arial Unicode MS" panose="020B0604020202020204" pitchFamily="34" charset="-128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Arial Unicode MS" panose="020B0604020202020204" pitchFamily="34" charset="-128"/>
              </a:rPr>
              <a:t>      </a:t>
            </a:r>
            <a:r>
              <a:rPr lang="en-US" sz="1800" b="1" dirty="0">
                <a:latin typeface="Arial Unicode MS" panose="020B0604020202020204" pitchFamily="34" charset="-128"/>
              </a:rPr>
              <a:t>if</a:t>
            </a:r>
            <a:r>
              <a:rPr lang="en-US" sz="1800" dirty="0">
                <a:latin typeface="Arial Unicode MS" panose="020B0604020202020204" pitchFamily="34" charset="-128"/>
              </a:rPr>
              <a:t> (</a:t>
            </a:r>
            <a:r>
              <a:rPr lang="en-US" sz="1800" i="1" dirty="0">
                <a:latin typeface="Arial Unicode MS" panose="020B0604020202020204" pitchFamily="34" charset="-128"/>
              </a:rPr>
              <a:t>n</a:t>
            </a:r>
            <a:r>
              <a:rPr lang="en-US" sz="1800" dirty="0">
                <a:latin typeface="Arial Unicode MS" panose="020B0604020202020204" pitchFamily="34" charset="-128"/>
              </a:rPr>
              <a:t> == 0)              //A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Arial Unicode MS" panose="020B0604020202020204" pitchFamily="34" charset="-128"/>
              </a:rPr>
              <a:t>             </a:t>
            </a:r>
            <a:r>
              <a:rPr lang="en-US" sz="1800" b="1" dirty="0">
                <a:latin typeface="Arial Unicode MS" panose="020B0604020202020204" pitchFamily="34" charset="-128"/>
              </a:rPr>
              <a:t>return</a:t>
            </a:r>
            <a:r>
              <a:rPr lang="en-US" sz="1800" dirty="0">
                <a:latin typeface="Arial Unicode MS" panose="020B0604020202020204" pitchFamily="34" charset="-128"/>
              </a:rPr>
              <a:t> 1;          //B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Arial Unicode MS" panose="020B0604020202020204" pitchFamily="34" charset="-128"/>
              </a:rPr>
              <a:t>      </a:t>
            </a:r>
            <a:r>
              <a:rPr lang="en-US" sz="1800" b="1" dirty="0">
                <a:latin typeface="Arial Unicode MS" panose="020B0604020202020204" pitchFamily="34" charset="-128"/>
              </a:rPr>
              <a:t>else</a:t>
            </a:r>
            <a:r>
              <a:rPr lang="en-US" sz="1800" dirty="0">
                <a:latin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b="1" dirty="0">
                <a:latin typeface="Arial Unicode MS" panose="020B0604020202020204" pitchFamily="34" charset="-128"/>
              </a:rPr>
              <a:t>             return</a:t>
            </a:r>
            <a:r>
              <a:rPr lang="en-US" sz="1800" dirty="0">
                <a:latin typeface="Arial Unicode MS" panose="020B0604020202020204" pitchFamily="34" charset="-128"/>
              </a:rPr>
              <a:t> (</a:t>
            </a:r>
            <a:r>
              <a:rPr lang="en-US" sz="1800" i="1" dirty="0">
                <a:latin typeface="Arial Unicode MS" panose="020B0604020202020204" pitchFamily="34" charset="-128"/>
              </a:rPr>
              <a:t>n</a:t>
            </a:r>
            <a:r>
              <a:rPr lang="en-US" sz="1800" dirty="0">
                <a:latin typeface="Arial Unicode MS" panose="020B0604020202020204" pitchFamily="34" charset="-128"/>
              </a:rPr>
              <a:t> * </a:t>
            </a:r>
            <a:r>
              <a:rPr lang="en-US" sz="1800" dirty="0">
                <a:solidFill>
                  <a:srgbClr val="6B4303"/>
                </a:solidFill>
                <a:latin typeface="Arial Unicode MS" panose="020B0604020202020204" pitchFamily="34" charset="-128"/>
              </a:rPr>
              <a:t>factorial</a:t>
            </a:r>
            <a:r>
              <a:rPr lang="en-US" sz="1800" dirty="0">
                <a:latin typeface="Arial Unicode MS" panose="020B0604020202020204" pitchFamily="34" charset="-128"/>
              </a:rPr>
              <a:t>(</a:t>
            </a:r>
            <a:r>
              <a:rPr lang="en-US" sz="1800" i="1" dirty="0">
                <a:latin typeface="Arial Unicode MS" panose="020B0604020202020204" pitchFamily="34" charset="-128"/>
              </a:rPr>
              <a:t>n </a:t>
            </a:r>
            <a:r>
              <a:rPr lang="en-US" sz="1800" dirty="0">
                <a:latin typeface="Arial Unicode MS" panose="020B0604020202020204" pitchFamily="34" charset="-128"/>
              </a:rPr>
              <a:t>-1));      //C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sz="1800" dirty="0">
                <a:latin typeface="Arial Unicode MS" panose="020B0604020202020204" pitchFamily="34" charset="-128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387" y="4398411"/>
            <a:ext cx="6625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Statement </a:t>
            </a:r>
            <a:r>
              <a:rPr lang="en-US" sz="2000" dirty="0">
                <a:solidFill>
                  <a:srgbClr val="CA3912"/>
                </a:solidFill>
              </a:rPr>
              <a:t>A</a:t>
            </a:r>
            <a:r>
              <a:rPr lang="en-US" sz="2000" dirty="0"/>
              <a:t> takes time </a:t>
            </a:r>
            <a:r>
              <a:rPr lang="en-US" sz="2000" dirty="0">
                <a:solidFill>
                  <a:srgbClr val="CA3912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for the conditional evaluation</a:t>
            </a:r>
          </a:p>
          <a:p>
            <a:endParaRPr lang="en-US" sz="2000" dirty="0"/>
          </a:p>
          <a:p>
            <a:r>
              <a:rPr lang="en-US" sz="2000" dirty="0"/>
              <a:t>Statement </a:t>
            </a:r>
            <a:r>
              <a:rPr lang="en-US" sz="2000" dirty="0">
                <a:solidFill>
                  <a:srgbClr val="CA3912"/>
                </a:solidFill>
              </a:rPr>
              <a:t>B</a:t>
            </a:r>
            <a:r>
              <a:rPr lang="en-US" sz="2000" dirty="0"/>
              <a:t> takes time </a:t>
            </a:r>
            <a:r>
              <a:rPr lang="en-US" sz="2000" dirty="0">
                <a:solidFill>
                  <a:srgbClr val="CA3912"/>
                </a:solidFill>
              </a:rPr>
              <a:t>b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for the return assignment</a:t>
            </a:r>
          </a:p>
          <a:p>
            <a:endParaRPr lang="en-US" sz="2000" dirty="0"/>
          </a:p>
          <a:p>
            <a:r>
              <a:rPr lang="en-US" sz="2000" dirty="0"/>
              <a:t>Statement </a:t>
            </a:r>
            <a:r>
              <a:rPr lang="en-US" sz="2000" dirty="0">
                <a:solidFill>
                  <a:srgbClr val="CA3912"/>
                </a:solidFill>
              </a:rPr>
              <a:t>C</a:t>
            </a:r>
            <a:r>
              <a:rPr lang="en-US" sz="2000" dirty="0"/>
              <a:t> takes time:                         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rgbClr val="CA3912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for the operations(multiplication &amp;  return)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rgbClr val="CA3912"/>
                </a:solidFill>
              </a:rPr>
              <a:t>T(n-1)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 to determine (n-1)!</a:t>
            </a:r>
          </a:p>
        </p:txBody>
      </p:sp>
    </p:spTree>
    <p:extLst>
      <p:ext uri="{BB962C8B-B14F-4D97-AF65-F5344CB8AC3E}">
        <p14:creationId xmlns:p14="http://schemas.microsoft.com/office/powerpoint/2010/main" val="190939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/>
              <a:t>Recurrence - Example1 (Contd.)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653436"/>
            <a:ext cx="6858000" cy="45344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CA3912"/>
              </a:solidFill>
            </a:endParaRPr>
          </a:p>
          <a:p>
            <a:endParaRPr lang="en-US" sz="2000" dirty="0">
              <a:solidFill>
                <a:srgbClr val="CA3912"/>
              </a:solidFill>
            </a:endParaRPr>
          </a:p>
          <a:p>
            <a:pPr algn="l"/>
            <a:r>
              <a:rPr lang="en-US" dirty="0">
                <a:solidFill>
                  <a:srgbClr val="CA3912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rgbClr val="CA3912"/>
                </a:solidFill>
              </a:rPr>
              <a:t>                    T(n)    </a:t>
            </a:r>
            <a:r>
              <a:rPr lang="en-US" dirty="0"/>
              <a:t>=   </a:t>
            </a:r>
            <a:r>
              <a:rPr lang="en-US" dirty="0">
                <a:solidFill>
                  <a:srgbClr val="CA3912"/>
                </a:solidFill>
              </a:rPr>
              <a:t> a    </a:t>
            </a:r>
            <a:r>
              <a:rPr lang="en-US" dirty="0"/>
              <a:t>+</a:t>
            </a:r>
            <a:r>
              <a:rPr lang="en-US" dirty="0">
                <a:solidFill>
                  <a:srgbClr val="CA3912"/>
                </a:solidFill>
              </a:rPr>
              <a:t>     c </a:t>
            </a:r>
            <a:r>
              <a:rPr lang="en-US" dirty="0"/>
              <a:t>+</a:t>
            </a:r>
            <a:r>
              <a:rPr lang="en-US" dirty="0">
                <a:solidFill>
                  <a:srgbClr val="CA3912"/>
                </a:solidFill>
              </a:rPr>
              <a:t>  T(n-1)</a:t>
            </a:r>
          </a:p>
          <a:p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This method is called iteration method (or repeated substitution)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540685" y="1659048"/>
            <a:ext cx="4288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T(n) = Time to execute </a:t>
            </a:r>
            <a:r>
              <a:rPr lang="en-US" dirty="0">
                <a:solidFill>
                  <a:srgbClr val="CA3912"/>
                </a:solidFill>
              </a:rPr>
              <a:t>A</a:t>
            </a:r>
            <a:r>
              <a:rPr lang="en-US" dirty="0"/>
              <a:t> &amp; </a:t>
            </a:r>
            <a:r>
              <a:rPr lang="en-US" dirty="0">
                <a:solidFill>
                  <a:srgbClr val="CA3912"/>
                </a:solidFill>
              </a:rPr>
              <a:t>C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350565" y="2133600"/>
            <a:ext cx="2117035" cy="790244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16182360">
            <a:off x="6747247" y="2178192"/>
            <a:ext cx="252547" cy="1232436"/>
          </a:xfrm>
          <a:prstGeom prst="rightBrace">
            <a:avLst>
              <a:gd name="adj1" fmla="val 74760"/>
              <a:gd name="adj2" fmla="val 5020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962775" y="2133600"/>
            <a:ext cx="1298139" cy="53137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08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2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4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1283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Garamond</vt:lpstr>
      <vt:lpstr>Times New Roman</vt:lpstr>
      <vt:lpstr>Wingdings</vt:lpstr>
      <vt:lpstr>Custom Design</vt:lpstr>
      <vt:lpstr>lecture</vt:lpstr>
      <vt:lpstr>1_Custom Design</vt:lpstr>
      <vt:lpstr>Presentation3</vt:lpstr>
      <vt:lpstr>2_Custom Design</vt:lpstr>
      <vt:lpstr>3_Custom Design</vt:lpstr>
      <vt:lpstr>4_Custom Design</vt:lpstr>
      <vt:lpstr>5_Custom Design</vt:lpstr>
      <vt:lpstr>Bitmap Image</vt:lpstr>
      <vt:lpstr>Equation</vt:lpstr>
      <vt:lpstr>PowerPoint Presentation</vt:lpstr>
      <vt:lpstr>Recursion –Example 1</vt:lpstr>
      <vt:lpstr>Factorial -A graphical view</vt:lpstr>
      <vt:lpstr>Exercise</vt:lpstr>
      <vt:lpstr>Factorial(contd.)</vt:lpstr>
      <vt:lpstr>Recursion</vt:lpstr>
      <vt:lpstr>Recurrence equation</vt:lpstr>
      <vt:lpstr>Recurrence - Example1</vt:lpstr>
      <vt:lpstr>Recurrence - Example1 (Contd.)</vt:lpstr>
      <vt:lpstr>Exercise</vt:lpstr>
      <vt:lpstr>Finding a solution to a recurrence.</vt:lpstr>
      <vt:lpstr>The recursion-tree method </vt:lpstr>
      <vt:lpstr>Recursion tree for T (n) = 3T (n/4) + cn2 </vt:lpstr>
      <vt:lpstr>Recursion tree for T (n) = 3T (n/4) + cn2</vt:lpstr>
      <vt:lpstr>The Master Method</vt:lpstr>
      <vt:lpstr>The master theorem </vt:lpstr>
      <vt:lpstr>The master theorem</vt:lpstr>
      <vt:lpstr>The master theorem</vt:lpstr>
      <vt:lpstr>Master Theorem – Case 1 example</vt:lpstr>
      <vt:lpstr>Master Theorem – Case 2 example </vt:lpstr>
      <vt:lpstr>Master Theorem – Case 3 example</vt:lpstr>
      <vt:lpstr>Exercises.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Namalie Walgampaya</dc:creator>
  <cp:lastModifiedBy>Samantha Rajapaksha</cp:lastModifiedBy>
  <cp:revision>38</cp:revision>
  <dcterms:created xsi:type="dcterms:W3CDTF">2018-05-27T05:47:50Z</dcterms:created>
  <dcterms:modified xsi:type="dcterms:W3CDTF">2022-03-07T02:16:39Z</dcterms:modified>
</cp:coreProperties>
</file>