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8" r:id="rId5"/>
    <p:sldMasterId id="2147483710" r:id="rId6"/>
    <p:sldMasterId id="2147483722" r:id="rId7"/>
  </p:sldMasterIdLst>
  <p:notesMasterIdLst>
    <p:notesMasterId r:id="rId48"/>
  </p:notesMasterIdLst>
  <p:handoutMasterIdLst>
    <p:handoutMasterId r:id="rId49"/>
  </p:handoutMasterIdLst>
  <p:sldIdLst>
    <p:sldId id="311" r:id="rId8"/>
    <p:sldId id="261" r:id="rId9"/>
    <p:sldId id="262" r:id="rId10"/>
    <p:sldId id="263" r:id="rId11"/>
    <p:sldId id="264" r:id="rId12"/>
    <p:sldId id="265" r:id="rId13"/>
    <p:sldId id="266" r:id="rId14"/>
    <p:sldId id="30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05" r:id="rId23"/>
    <p:sldId id="310" r:id="rId24"/>
    <p:sldId id="309" r:id="rId25"/>
    <p:sldId id="275" r:id="rId26"/>
    <p:sldId id="304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4" r:id="rId38"/>
    <p:sldId id="292" r:id="rId39"/>
    <p:sldId id="291" r:id="rId40"/>
    <p:sldId id="289" r:id="rId41"/>
    <p:sldId id="290" r:id="rId42"/>
    <p:sldId id="293" r:id="rId43"/>
    <p:sldId id="296" r:id="rId44"/>
    <p:sldId id="298" r:id="rId45"/>
    <p:sldId id="300" r:id="rId46"/>
    <p:sldId id="302" r:id="rId47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434" autoAdjust="0"/>
  </p:normalViewPr>
  <p:slideViewPr>
    <p:cSldViewPr>
      <p:cViewPr varScale="1">
        <p:scale>
          <a:sx n="69" d="100"/>
          <a:sy n="69" d="100"/>
        </p:scale>
        <p:origin x="10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001" cy="462721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566" y="0"/>
            <a:ext cx="3012001" cy="462721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r">
              <a:defRPr sz="1100"/>
            </a:lvl1pPr>
          </a:lstStyle>
          <a:p>
            <a:fld id="{FF4F248A-B98E-4471-A19E-2542954FAA0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355"/>
            <a:ext cx="3012001" cy="462720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566" y="8773355"/>
            <a:ext cx="3012001" cy="462720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r">
              <a:defRPr sz="1100"/>
            </a:lvl1pPr>
          </a:lstStyle>
          <a:p>
            <a:fld id="{19147F63-B746-4A29-95AF-85607B3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725425D0-3ECE-420E-9130-D13D915528F8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31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it.lk/" TargetMode="External"/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Introduction to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eaLnBrk="1" hangingPunct="1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eaLnBrk="1" hangingPunct="1"/>
            <a:r>
              <a:rPr lang="en-US" sz="1200" dirty="0" err="1"/>
              <a:t>U.U.Samantha</a:t>
            </a:r>
            <a:r>
              <a:rPr lang="en-US" sz="1200" dirty="0"/>
              <a:t> </a:t>
            </a:r>
            <a:r>
              <a:rPr lang="en-US" sz="1200" dirty="0" err="1"/>
              <a:t>Rajapaksha</a:t>
            </a:r>
            <a:br>
              <a:rPr lang="en-US" sz="1200" dirty="0"/>
            </a:br>
            <a:r>
              <a:rPr lang="en-US" sz="1200" dirty="0"/>
              <a:t>B.Sc. Eng. (</a:t>
            </a:r>
            <a:r>
              <a:rPr lang="en-US" sz="1200" dirty="0" err="1"/>
              <a:t>Moratuwa</a:t>
            </a:r>
            <a:r>
              <a:rPr lang="en-US" sz="1200" dirty="0"/>
              <a:t>), M.Sc. in IT </a:t>
            </a:r>
            <a:br>
              <a:rPr lang="en-US" sz="1200" dirty="0"/>
            </a:br>
            <a:r>
              <a:rPr lang="en-US" sz="1200" dirty="0"/>
              <a:t>Senior Lecturer</a:t>
            </a:r>
            <a:br>
              <a:rPr lang="en-US" sz="1200" dirty="0"/>
            </a:br>
            <a:r>
              <a:rPr lang="en-US" sz="1200" dirty="0"/>
              <a:t>Sri Lanka Institute of Information Technology</a:t>
            </a:r>
            <a:br>
              <a:rPr lang="en-US" sz="1200" dirty="0"/>
            </a:br>
            <a:r>
              <a:rPr lang="en-US" sz="1200" dirty="0"/>
              <a:t>New Kandy Road,</a:t>
            </a:r>
            <a:br>
              <a:rPr lang="en-US" sz="1200" dirty="0"/>
            </a:br>
            <a:r>
              <a:rPr lang="en-US" sz="1200" dirty="0" err="1"/>
              <a:t>Malabe</a:t>
            </a:r>
            <a:r>
              <a:rPr lang="en-US" sz="1200" dirty="0"/>
              <a:t>, Sri Lanka</a:t>
            </a:r>
          </a:p>
          <a:p>
            <a:pPr algn="ctr" eaLnBrk="1" hangingPunct="1"/>
            <a:r>
              <a:rPr lang="en-US" sz="1200" dirty="0"/>
              <a:t> Tel:0112-301904</a:t>
            </a:r>
            <a:br>
              <a:rPr lang="en-US" sz="1200" dirty="0"/>
            </a:br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samantha.r@sliit.lk</a:t>
            </a:r>
            <a:br>
              <a:rPr lang="en-US" sz="1200" dirty="0"/>
            </a:br>
            <a:r>
              <a:rPr lang="en-US" sz="1200" dirty="0"/>
              <a:t>Web: </a:t>
            </a:r>
            <a:r>
              <a:rPr lang="en-US" sz="1200" dirty="0">
                <a:hlinkClick r:id="rId3"/>
              </a:rPr>
              <a:t>www.sliit.lk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F83F-D09B-46B4-8127-9A5F88BCE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5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29E6-4FCB-2845-BF22-D83D87980FE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45366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2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10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1693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5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5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2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8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F83F-D09B-46B4-8127-9A5F88BCE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634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07856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D1BA-4427-5F48-BCA8-775A2EA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9953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019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3398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023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5529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6690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303070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5819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6945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8952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794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72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555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2022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0029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384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42174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8943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3022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454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7896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8581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475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70864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9212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36905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88416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26636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369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159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42574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73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73896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61272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57890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4258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88125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93124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94733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9333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45938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65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656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3/13/2022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 Structures and Algorithms IT2070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4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38D8-17A4-5542-BC90-8E3E8BB82911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8D55-7135-BC4F-B4E1-521E101CC930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6BD2B-3DFA-E24B-97EC-B151268D4BE7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14D5-B266-324D-813B-7D2146A87BE8}"/>
              </a:ext>
            </a:extLst>
          </p:cNvPr>
          <p:cNvSpPr/>
          <p:nvPr/>
        </p:nvSpPr>
        <p:spPr>
          <a:xfrm>
            <a:off x="3438283" y="6489700"/>
            <a:ext cx="875371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t>3/13/2022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A682-B826-3E41-9370-D9CBAB4FDED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37716"/>
            <a:ext cx="11053482" cy="815352"/>
          </a:xfrm>
        </p:spPr>
        <p:txBody>
          <a:bodyPr/>
          <a:lstStyle/>
          <a:p>
            <a:r>
              <a:rPr lang="en-US" sz="4800" b="1" dirty="0">
                <a:latin typeface="Garamond" panose="02020404030301010803" pitchFamily="18" charset="0"/>
              </a:rPr>
              <a:t>IT2070 – Data Structures and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840837" y="2831350"/>
            <a:ext cx="7195151" cy="1991724"/>
          </a:xfrm>
        </p:spPr>
        <p:txBody>
          <a:bodyPr/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Lecture 06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Introduction to Algorithms</a:t>
            </a:r>
          </a:p>
          <a:p>
            <a:pPr algn="ctr"/>
            <a:r>
              <a:rPr lang="en-US" sz="2800" b="1" dirty="0">
                <a:latin typeface="Garamond" panose="02020404030301010803" pitchFamily="18" charset="0"/>
              </a:rPr>
              <a:t>U. U. Samantha Rajapaksha                        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M.Sc.in IT, B.Sc.(Engineering) University of </a:t>
            </a:r>
            <a:r>
              <a:rPr lang="en-US" sz="1600" b="1" dirty="0" err="1">
                <a:latin typeface="Garamond" panose="02020404030301010803" pitchFamily="18" charset="0"/>
              </a:rPr>
              <a:t>Moratuwa</a:t>
            </a:r>
            <a:endParaRPr lang="en-US" sz="1600" b="1" dirty="0">
              <a:latin typeface="Garamond" panose="02020404030301010803" pitchFamily="18" charset="0"/>
            </a:endParaRP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Senior Lecturer SLIIT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Samantha.r@slit.lk</a:t>
            </a:r>
          </a:p>
          <a:p>
            <a:pPr algn="ctr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Worst, Best and Average case.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905000"/>
            <a:ext cx="88392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Running time will depend on the chosen instance characteristics.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990600" lvl="1" indent="-533400">
              <a:buFontTx/>
              <a:buChar char="•"/>
            </a:pPr>
            <a:r>
              <a:rPr lang="en-US" altLang="en-US" b="1" dirty="0"/>
              <a:t>Best case</a:t>
            </a:r>
            <a:r>
              <a:rPr lang="en-US" altLang="en-US" dirty="0"/>
              <a:t>:</a:t>
            </a:r>
          </a:p>
          <a:p>
            <a:pPr marL="457200" lvl="1" indent="0">
              <a:buNone/>
            </a:pPr>
            <a:r>
              <a:rPr lang="en-US" altLang="en-US" dirty="0"/>
              <a:t>	   Minimum number of steps taken on any instance of size n.</a:t>
            </a:r>
          </a:p>
          <a:p>
            <a:pPr marL="990600" lvl="1" indent="-533400">
              <a:buFontTx/>
              <a:buChar char="•"/>
            </a:pPr>
            <a:r>
              <a:rPr lang="en-US" altLang="en-US" b="1" dirty="0"/>
              <a:t>Worst case:</a:t>
            </a:r>
          </a:p>
          <a:p>
            <a:pPr marL="914400" lvl="2" indent="0">
              <a:buNone/>
            </a:pPr>
            <a:r>
              <a:rPr lang="en-US" altLang="en-US" sz="2400" dirty="0"/>
              <a:t>   Maximum number of steps taken on any instance of size n.</a:t>
            </a:r>
          </a:p>
          <a:p>
            <a:pPr marL="990600" lvl="1" indent="-533400">
              <a:buFontTx/>
              <a:buChar char="•"/>
            </a:pPr>
            <a:r>
              <a:rPr lang="en-US" altLang="en-US" b="1" dirty="0"/>
              <a:t>Average case:</a:t>
            </a:r>
          </a:p>
          <a:p>
            <a:pPr marL="457200" lvl="1" indent="0">
              <a:buNone/>
            </a:pPr>
            <a:r>
              <a:rPr lang="en-US" altLang="en-US" b="1" dirty="0"/>
              <a:t>	    </a:t>
            </a:r>
            <a:r>
              <a:rPr lang="en-US" altLang="en-US" dirty="0"/>
              <a:t>An average number of steps taken on any instance of size n.</a:t>
            </a:r>
          </a:p>
          <a:p>
            <a:pPr marL="990600" lvl="1" indent="-533400"/>
            <a:endParaRPr lang="en-US" altLang="en-US" sz="18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956B7-C8ED-4FCA-BCCA-46203F0F14ED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Worst,Best and Average case(Contd.)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4DE67-73B4-462F-934D-927814666CD5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3429000" y="21336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3429000" y="5692776"/>
            <a:ext cx="5867400" cy="22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3810000" y="4876800"/>
            <a:ext cx="4495800" cy="711200"/>
          </a:xfrm>
          <a:custGeom>
            <a:avLst/>
            <a:gdLst>
              <a:gd name="T0" fmla="*/ 0 w 3888"/>
              <a:gd name="T1" fmla="*/ 2147483646 h 448"/>
              <a:gd name="T2" fmla="*/ 2147483646 w 3888"/>
              <a:gd name="T3" fmla="*/ 2147483646 h 448"/>
              <a:gd name="T4" fmla="*/ 2147483646 w 3888"/>
              <a:gd name="T5" fmla="*/ 2147483646 h 448"/>
              <a:gd name="T6" fmla="*/ 2147483646 w 3888"/>
              <a:gd name="T7" fmla="*/ 2147483646 h 448"/>
              <a:gd name="T8" fmla="*/ 2147483646 w 3888"/>
              <a:gd name="T9" fmla="*/ 2147483646 h 448"/>
              <a:gd name="T10" fmla="*/ 2147483646 w 3888"/>
              <a:gd name="T11" fmla="*/ 2147483646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88"/>
              <a:gd name="T19" fmla="*/ 0 h 448"/>
              <a:gd name="T20" fmla="*/ 3888 w 3888"/>
              <a:gd name="T21" fmla="*/ 448 h 4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88" h="448">
                <a:moveTo>
                  <a:pt x="0" y="448"/>
                </a:moveTo>
                <a:cubicBezTo>
                  <a:pt x="288" y="288"/>
                  <a:pt x="576" y="128"/>
                  <a:pt x="816" y="64"/>
                </a:cubicBezTo>
                <a:cubicBezTo>
                  <a:pt x="1056" y="0"/>
                  <a:pt x="1240" y="48"/>
                  <a:pt x="1440" y="64"/>
                </a:cubicBezTo>
                <a:cubicBezTo>
                  <a:pt x="1640" y="80"/>
                  <a:pt x="1704" y="120"/>
                  <a:pt x="2016" y="160"/>
                </a:cubicBezTo>
                <a:cubicBezTo>
                  <a:pt x="2328" y="200"/>
                  <a:pt x="3000" y="288"/>
                  <a:pt x="3312" y="304"/>
                </a:cubicBezTo>
                <a:cubicBezTo>
                  <a:pt x="3624" y="320"/>
                  <a:pt x="3792" y="264"/>
                  <a:pt x="3888" y="256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3886200" y="3524250"/>
            <a:ext cx="4191000" cy="1701800"/>
          </a:xfrm>
          <a:custGeom>
            <a:avLst/>
            <a:gdLst>
              <a:gd name="T0" fmla="*/ 0 w 3504"/>
              <a:gd name="T1" fmla="*/ 2147483646 h 1456"/>
              <a:gd name="T2" fmla="*/ 2147483646 w 3504"/>
              <a:gd name="T3" fmla="*/ 2147483646 h 1456"/>
              <a:gd name="T4" fmla="*/ 2147483646 w 3504"/>
              <a:gd name="T5" fmla="*/ 2147483646 h 1456"/>
              <a:gd name="T6" fmla="*/ 2147483646 w 3504"/>
              <a:gd name="T7" fmla="*/ 2147483646 h 1456"/>
              <a:gd name="T8" fmla="*/ 2147483646 w 3504"/>
              <a:gd name="T9" fmla="*/ 2147483646 h 1456"/>
              <a:gd name="T10" fmla="*/ 2147483646 w 3504"/>
              <a:gd name="T11" fmla="*/ 0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4"/>
              <a:gd name="T19" fmla="*/ 0 h 1456"/>
              <a:gd name="T20" fmla="*/ 3504 w 3504"/>
              <a:gd name="T21" fmla="*/ 1456 h 1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4" h="1456">
                <a:moveTo>
                  <a:pt x="0" y="1440"/>
                </a:moveTo>
                <a:cubicBezTo>
                  <a:pt x="60" y="1448"/>
                  <a:pt x="120" y="1456"/>
                  <a:pt x="240" y="1392"/>
                </a:cubicBezTo>
                <a:cubicBezTo>
                  <a:pt x="360" y="1328"/>
                  <a:pt x="472" y="1200"/>
                  <a:pt x="720" y="1056"/>
                </a:cubicBezTo>
                <a:cubicBezTo>
                  <a:pt x="968" y="912"/>
                  <a:pt x="1360" y="664"/>
                  <a:pt x="1728" y="528"/>
                </a:cubicBezTo>
                <a:cubicBezTo>
                  <a:pt x="2096" y="392"/>
                  <a:pt x="2632" y="328"/>
                  <a:pt x="2928" y="240"/>
                </a:cubicBezTo>
                <a:cubicBezTo>
                  <a:pt x="3224" y="152"/>
                  <a:pt x="3364" y="76"/>
                  <a:pt x="3504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2" name="Freeform 11"/>
          <p:cNvSpPr>
            <a:spLocks/>
          </p:cNvSpPr>
          <p:nvPr/>
        </p:nvSpPr>
        <p:spPr bwMode="auto">
          <a:xfrm>
            <a:off x="3886200" y="2438400"/>
            <a:ext cx="3962400" cy="2514600"/>
          </a:xfrm>
          <a:custGeom>
            <a:avLst/>
            <a:gdLst>
              <a:gd name="T0" fmla="*/ 0 w 3168"/>
              <a:gd name="T1" fmla="*/ 2147483646 h 2112"/>
              <a:gd name="T2" fmla="*/ 2147483646 w 3168"/>
              <a:gd name="T3" fmla="*/ 2147483646 h 2112"/>
              <a:gd name="T4" fmla="*/ 2147483646 w 3168"/>
              <a:gd name="T5" fmla="*/ 2147483646 h 2112"/>
              <a:gd name="T6" fmla="*/ 2147483646 w 3168"/>
              <a:gd name="T7" fmla="*/ 2147483646 h 2112"/>
              <a:gd name="T8" fmla="*/ 2147483646 w 3168"/>
              <a:gd name="T9" fmla="*/ 2147483646 h 2112"/>
              <a:gd name="T10" fmla="*/ 2147483646 w 3168"/>
              <a:gd name="T11" fmla="*/ 0 h 2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8"/>
              <a:gd name="T19" fmla="*/ 0 h 2112"/>
              <a:gd name="T20" fmla="*/ 3168 w 3168"/>
              <a:gd name="T21" fmla="*/ 2112 h 2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8" h="2112">
                <a:moveTo>
                  <a:pt x="0" y="2112"/>
                </a:moveTo>
                <a:cubicBezTo>
                  <a:pt x="240" y="1980"/>
                  <a:pt x="480" y="1848"/>
                  <a:pt x="768" y="1680"/>
                </a:cubicBezTo>
                <a:cubicBezTo>
                  <a:pt x="1056" y="1512"/>
                  <a:pt x="1520" y="1240"/>
                  <a:pt x="1728" y="1104"/>
                </a:cubicBezTo>
                <a:cubicBezTo>
                  <a:pt x="1936" y="968"/>
                  <a:pt x="1912" y="952"/>
                  <a:pt x="2016" y="864"/>
                </a:cubicBezTo>
                <a:cubicBezTo>
                  <a:pt x="2120" y="776"/>
                  <a:pt x="2160" y="720"/>
                  <a:pt x="2352" y="576"/>
                </a:cubicBezTo>
                <a:cubicBezTo>
                  <a:pt x="2544" y="432"/>
                  <a:pt x="3032" y="96"/>
                  <a:pt x="3168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8534400" y="48561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Best case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8448675" y="33893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Average case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8610600" y="19589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Worst case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8686800" y="5791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Input Size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2209800" y="1676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# of steps</a:t>
            </a:r>
          </a:p>
        </p:txBody>
      </p:sp>
    </p:spTree>
    <p:extLst>
      <p:ext uri="{BB962C8B-B14F-4D97-AF65-F5344CB8AC3E}">
        <p14:creationId xmlns:p14="http://schemas.microsoft.com/office/powerpoint/2010/main" val="146645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Methods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Count Methods</a:t>
            </a:r>
          </a:p>
          <a:p>
            <a:r>
              <a:rPr lang="en-US" dirty="0"/>
              <a:t>Step Count Method(RAM Model)</a:t>
            </a:r>
          </a:p>
          <a:p>
            <a:r>
              <a:rPr lang="en-US" dirty="0"/>
              <a:t>Exact Analysis</a:t>
            </a:r>
          </a:p>
          <a:p>
            <a:r>
              <a:rPr lang="en-US" dirty="0"/>
              <a:t>Asymptotic Notations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6020C-AC6C-4816-ABEF-2AB85DEDEF91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9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Operation count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/>
              <a:t>Methods for time complexity analysis.</a:t>
            </a:r>
          </a:p>
          <a:p>
            <a:r>
              <a:rPr lang="en-US" altLang="en-US" sz="2400" dirty="0"/>
              <a:t>Select one or more operations such as add, multiply and compare.</a:t>
            </a:r>
          </a:p>
          <a:p>
            <a:pPr eaLnBrk="1" hangingPunct="1"/>
            <a:r>
              <a:rPr lang="en-US" altLang="en-US" sz="2400" dirty="0"/>
              <a:t>Operation count considers the </a:t>
            </a:r>
            <a:r>
              <a:rPr lang="en-US" altLang="en-US" sz="2400" b="1" dirty="0"/>
              <a:t>time spent on chosen operations</a:t>
            </a:r>
            <a:r>
              <a:rPr lang="en-US" altLang="en-US" sz="2400" dirty="0"/>
              <a:t> but not all.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C2AEA3-3CAC-4232-BAD0-6C5AC0AE8FCB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Step Count (RAM Model)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Assume a generic one processor.</a:t>
            </a:r>
          </a:p>
          <a:p>
            <a:pPr eaLnBrk="1" hangingPunct="1"/>
            <a:r>
              <a:rPr lang="en-US" altLang="en-US" sz="2400" dirty="0"/>
              <a:t>Instructions are executed one after another, with no concurrent operations.</a:t>
            </a:r>
          </a:p>
          <a:p>
            <a:pPr eaLnBrk="1" hangingPunct="1"/>
            <a:r>
              <a:rPr lang="en-US" altLang="en-US" sz="2400" dirty="0"/>
              <a:t>+, - , =, it takes exactly one step.</a:t>
            </a:r>
          </a:p>
          <a:p>
            <a:pPr eaLnBrk="1" hangingPunct="1"/>
            <a:r>
              <a:rPr lang="en-US" altLang="en-US" sz="2400" dirty="0"/>
              <a:t>Each memory access takes exactly 1 step.</a:t>
            </a:r>
          </a:p>
          <a:p>
            <a:pPr eaLnBrk="1" hangingPunct="1"/>
            <a:r>
              <a:rPr lang="en-US" altLang="en-US" b="1" dirty="0"/>
              <a:t>Running Time = Sum of the steps.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602DE6-3513-4925-8A80-A6756D271FB8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752600" y="3704254"/>
            <a:ext cx="7924801" cy="2925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RAM Model Analysis.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7772400" cy="2193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Example1</a:t>
            </a:r>
            <a:r>
              <a:rPr lang="en-US" altLang="en-US" sz="24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n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100                   1step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n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n + 100             2steps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Print  n                      1step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                                 </a:t>
            </a:r>
            <a:endParaRPr lang="en-US" altLang="en-US" sz="2400" dirty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B69BF-9AD2-48E0-9E39-EE7189743931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2601" y="1524000"/>
            <a:ext cx="5648325" cy="2133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Example1: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 = 100                   1step</a:t>
            </a:r>
          </a:p>
          <a:p>
            <a:pPr algn="ctr"/>
            <a:r>
              <a:rPr lang="en-US" dirty="0"/>
              <a:t>n = n + 100             2steps</a:t>
            </a:r>
          </a:p>
          <a:p>
            <a:pPr algn="ctr"/>
            <a:r>
              <a:rPr lang="en-US" dirty="0"/>
              <a:t>Print  n                      1step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8364" y="4035426"/>
            <a:ext cx="7691437" cy="2593975"/>
            <a:chOff x="1223963" y="4035425"/>
            <a:chExt cx="7691437" cy="2593975"/>
          </a:xfrm>
        </p:grpSpPr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2133600" y="6172200"/>
              <a:ext cx="2590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Tahoma" panose="020B0604030504040204" pitchFamily="34" charset="0"/>
                </a:rPr>
                <a:t>Steps =  6n+3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23963" y="4035425"/>
              <a:ext cx="7691437" cy="2277507"/>
              <a:chOff x="1223963" y="4035425"/>
              <a:chExt cx="7691437" cy="2277507"/>
            </a:xfrm>
          </p:grpSpPr>
          <p:graphicFrame>
            <p:nvGraphicFramePr>
              <p:cNvPr id="4813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1315383"/>
                  </p:ext>
                </p:extLst>
              </p:nvPr>
            </p:nvGraphicFramePr>
            <p:xfrm>
              <a:off x="1223963" y="4041775"/>
              <a:ext cx="3911600" cy="182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Equation" r:id="rId3" imgW="1511280" imgH="660240" progId="Equation.3">
                      <p:embed/>
                    </p:oleObj>
                  </mc:Choice>
                  <mc:Fallback>
                    <p:oleObj name="Equation" r:id="rId3" imgW="1511280" imgH="660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3963" y="4041775"/>
                            <a:ext cx="3911600" cy="1825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4035425"/>
                <a:ext cx="1543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1 assignment</a:t>
                </a:r>
                <a:endParaRPr lang="en-AU" altLang="en-US" sz="1800" dirty="0"/>
              </a:p>
            </p:txBody>
          </p:sp>
          <p:sp>
            <p:nvSpPr>
              <p:cNvPr id="48135" name="Text Box 7"/>
              <p:cNvSpPr txBox="1">
                <a:spLocks noChangeArrowheads="1"/>
              </p:cNvSpPr>
              <p:nvPr/>
            </p:nvSpPr>
            <p:spPr bwMode="auto">
              <a:xfrm>
                <a:off x="5638800" y="4343400"/>
                <a:ext cx="3276600" cy="91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/>
                  <a:t>n</a:t>
                </a:r>
                <a:r>
                  <a:rPr lang="en-US" altLang="en-US" sz="1800" dirty="0"/>
                  <a:t>+1 assignments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/>
                  <a:t>n</a:t>
                </a:r>
                <a:r>
                  <a:rPr lang="en-US" altLang="en-US" sz="1800" dirty="0"/>
                  <a:t>+1 comparisons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/>
                  <a:t>n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1800" dirty="0"/>
                  <a:t>additions</a:t>
                </a:r>
                <a:endParaRPr lang="en-AU" altLang="en-US" sz="1800" dirty="0"/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715000" y="5330825"/>
                <a:ext cx="16722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n assignments</a:t>
                </a:r>
                <a:endParaRPr lang="en-AU" altLang="en-US" sz="1800" dirty="0"/>
              </a:p>
            </p:txBody>
          </p:sp>
          <p:sp>
            <p:nvSpPr>
              <p:cNvPr id="48138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5638800"/>
                <a:ext cx="2133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n additions</a:t>
                </a:r>
                <a:endParaRPr lang="en-AU" altLang="en-US" sz="1800" dirty="0"/>
              </a:p>
            </p:txBody>
          </p:sp>
          <p:sp>
            <p:nvSpPr>
              <p:cNvPr id="48139" name="Text Box 11"/>
              <p:cNvSpPr txBox="1">
                <a:spLocks noChangeArrowheads="1"/>
              </p:cNvSpPr>
              <p:nvPr/>
            </p:nvSpPr>
            <p:spPr bwMode="auto">
              <a:xfrm>
                <a:off x="5715000" y="5943600"/>
                <a:ext cx="22365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n memory accesses</a:t>
                </a:r>
                <a:endParaRPr lang="en-AU" altLang="en-US" sz="1800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H="1">
                <a:off x="3429000" y="4218781"/>
                <a:ext cx="190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Left Brace 3"/>
              <p:cNvSpPr/>
              <p:nvPr/>
            </p:nvSpPr>
            <p:spPr>
              <a:xfrm>
                <a:off x="5410200" y="4572000"/>
                <a:ext cx="152400" cy="609600"/>
              </a:xfrm>
              <a:prstGeom prst="leftBrac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505200" y="4876800"/>
                <a:ext cx="190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Left Brace 15"/>
              <p:cNvSpPr/>
              <p:nvPr/>
            </p:nvSpPr>
            <p:spPr>
              <a:xfrm>
                <a:off x="5562600" y="5486400"/>
                <a:ext cx="152400" cy="723900"/>
              </a:xfrm>
              <a:prstGeom prst="leftBrac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stCxn id="16" idx="1"/>
              </p:cNvCxnSpPr>
              <p:nvPr/>
            </p:nvCxnSpPr>
            <p:spPr>
              <a:xfrm flipH="1" flipV="1">
                <a:off x="5197922" y="5583238"/>
                <a:ext cx="364678" cy="265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048000" y="3200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Steps = 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1274" y="3669268"/>
            <a:ext cx="1265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Example2:</a:t>
            </a:r>
          </a:p>
        </p:txBody>
      </p:sp>
    </p:spTree>
    <p:extLst>
      <p:ext uri="{BB962C8B-B14F-4D97-AF65-F5344CB8AC3E}">
        <p14:creationId xmlns:p14="http://schemas.microsoft.com/office/powerpoint/2010/main" val="615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RAM model analysis, find out the no of steps needed to display the numbers  from 1 to 10.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 1 step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&lt;=10   </a:t>
            </a:r>
            <a:r>
              <a:rPr lang="en-US" dirty="0">
                <a:sym typeface="Wingdings" panose="05000000000000000000" pitchFamily="2" charset="2"/>
              </a:rPr>
              <a:t> 11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print </a:t>
            </a:r>
            <a:r>
              <a:rPr lang="en-US" dirty="0" err="1"/>
              <a:t>i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10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    </a:t>
            </a:r>
            <a:r>
              <a:rPr lang="en-US" dirty="0">
                <a:sym typeface="Wingdings" panose="05000000000000000000" pitchFamily="2" charset="2"/>
              </a:rPr>
              <a:t> 10 + 10 = 20 steps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90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Steps =  42 </a:t>
            </a:r>
          </a:p>
        </p:txBody>
      </p:sp>
    </p:spTree>
    <p:extLst>
      <p:ext uri="{BB962C8B-B14F-4D97-AF65-F5344CB8AC3E}">
        <p14:creationId xmlns:p14="http://schemas.microsoft.com/office/powerpoint/2010/main" val="42400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RAM model analysis, find out the no of steps needed to display the numbers  from 10 to 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10 </a:t>
            </a:r>
            <a:r>
              <a:rPr lang="en-US" dirty="0">
                <a:sym typeface="Wingdings" panose="05000000000000000000" pitchFamily="2" charset="2"/>
              </a:rPr>
              <a:t> 1 step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20   </a:t>
            </a:r>
            <a:r>
              <a:rPr lang="en-US" dirty="0">
                <a:sym typeface="Wingdings" panose="05000000000000000000" pitchFamily="2" charset="2"/>
              </a:rPr>
              <a:t> 12 steps       </a:t>
            </a:r>
            <a:r>
              <a:rPr lang="en-US" sz="2400" dirty="0">
                <a:sym typeface="Wingdings" panose="05000000000000000000" pitchFamily="2" charset="2"/>
              </a:rPr>
              <a:t>( Hint :20 – 10 + 2 = 12)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	print </a:t>
            </a:r>
            <a:r>
              <a:rPr lang="en-US" dirty="0" err="1"/>
              <a:t>i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11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    </a:t>
            </a:r>
            <a:r>
              <a:rPr lang="en-US" dirty="0">
                <a:sym typeface="Wingdings" panose="05000000000000000000" pitchFamily="2" charset="2"/>
              </a:rPr>
              <a:t> 11 + 11 = 22 steps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90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Steps =  46 </a:t>
            </a:r>
          </a:p>
        </p:txBody>
      </p:sp>
    </p:spTree>
    <p:extLst>
      <p:ext uri="{BB962C8B-B14F-4D97-AF65-F5344CB8AC3E}">
        <p14:creationId xmlns:p14="http://schemas.microsoft.com/office/powerpoint/2010/main" val="20218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RAM model analysis, find out the no of steps needed to display the even numbers  from 10 to 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10 to 20   </a:t>
            </a:r>
            <a:r>
              <a:rPr lang="en-US" dirty="0">
                <a:sym typeface="Wingdings" panose="05000000000000000000" pitchFamily="2" charset="2"/>
              </a:rPr>
              <a:t> (12+ 12 + 11) steps = 35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 </a:t>
            </a:r>
            <a:r>
              <a:rPr lang="en-US" dirty="0" err="1"/>
              <a:t>i</a:t>
            </a:r>
            <a:r>
              <a:rPr lang="en-US" dirty="0"/>
              <a:t> % 2 == 0    </a:t>
            </a:r>
            <a:r>
              <a:rPr lang="en-US" dirty="0">
                <a:sym typeface="Wingdings" panose="05000000000000000000" pitchFamily="2" charset="2"/>
              </a:rPr>
              <a:t> 2 * 11 = 22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print </a:t>
            </a:r>
            <a:r>
              <a:rPr lang="en-US" dirty="0" err="1"/>
              <a:t>i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6 steps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90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Steps =  63 </a:t>
            </a:r>
          </a:p>
        </p:txBody>
      </p:sp>
    </p:spTree>
    <p:extLst>
      <p:ext uri="{BB962C8B-B14F-4D97-AF65-F5344CB8AC3E}">
        <p14:creationId xmlns:p14="http://schemas.microsoft.com/office/powerpoint/2010/main" val="18125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Problems with RAM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8534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Differ number of steps with different architecture.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	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sum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/>
              <a:t>sum +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   is a one step in  the CISC processor.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It is difficult to count the exact number of steps in the algorithm.</a:t>
            </a:r>
          </a:p>
          <a:p>
            <a:pPr>
              <a:buNone/>
            </a:pPr>
            <a:r>
              <a:rPr lang="en-US" altLang="en-US" sz="2400" dirty="0"/>
              <a:t>   	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See the insertion sort , efficient algorithm for sorting     small number of elements.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E6E10-4644-4D50-A419-624C5C3125FF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170112"/>
            <a:ext cx="7772400" cy="43830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Algorithm is any well defined computational procedure that takes some value or set of values as input and produce some value or set of values as output.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06B57-C998-412F-8796-E8B0A98CAB3B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876800" y="4191000"/>
            <a:ext cx="25908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233738" y="4692650"/>
            <a:ext cx="1676400" cy="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7477125" y="4751388"/>
            <a:ext cx="1371600" cy="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792413" y="5016500"/>
            <a:ext cx="14478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8305800" y="5060950"/>
            <a:ext cx="14478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905000" y="3962401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3,1,7,2,9,8,5,4,6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772400" y="3962401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4971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7" grpId="0" animBg="1" autoUpdateAnimBg="0"/>
      <p:bldP spid="23559" grpId="0" animBg="1"/>
      <p:bldP spid="23560" grpId="0" animBg="1"/>
      <p:bldP spid="23561" grpId="0" animBg="1" autoUpdateAnimBg="0"/>
      <p:bldP spid="23562" grpId="0" animBg="1" autoUpdateAnimBg="0"/>
      <p:bldP spid="23563" grpId="0" autoUpdateAnimBg="0"/>
      <p:bldP spid="235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793038" cy="1143000"/>
          </a:xfrm>
        </p:spPr>
        <p:txBody>
          <a:bodyPr/>
          <a:lstStyle/>
          <a:p>
            <a:r>
              <a:rPr lang="en-US" altLang="en-US" dirty="0"/>
              <a:t>Insertion sort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A2944-4024-414A-B76D-03BAD538C42E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43126"/>
            <a:ext cx="8024134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1788407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4174" y="1752600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8775" y="1752600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5775" y="2983468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1" y="2971800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1" y="3974068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65476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Pseudocode for insertion sort.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INSERTION-SORT(A)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1 for </a:t>
            </a:r>
            <a:r>
              <a:rPr lang="en-US" altLang="en-US" sz="2400" dirty="0"/>
              <a:t>j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to </a:t>
            </a:r>
            <a:r>
              <a:rPr lang="en-US" altLang="en-US" sz="2400" b="1" dirty="0" err="1">
                <a:cs typeface="Tahoma" panose="020B0604030504040204" pitchFamily="34" charset="0"/>
                <a:sym typeface="Symbol" panose="05050102010706020507" pitchFamily="18" charset="2"/>
              </a:rPr>
              <a:t>A.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length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2          </a:t>
            </a:r>
            <a:r>
              <a:rPr lang="en-US" altLang="en-US" sz="2400" dirty="0"/>
              <a:t>key</a:t>
            </a:r>
            <a:r>
              <a:rPr lang="en-US" altLang="en-US" sz="2400" i="1" dirty="0"/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A[j]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3          </a:t>
            </a:r>
            <a:r>
              <a:rPr lang="en-GB" altLang="en-US" sz="2400" b="1" dirty="0">
                <a:solidFill>
                  <a:srgbClr val="000000"/>
                </a:solidFill>
                <a:cs typeface="Lucida Sans Unicode" panose="020B0602030504020204" pitchFamily="34" charset="0"/>
                <a:sym typeface="Symbol" panose="05050102010706020507" pitchFamily="18" charset="2"/>
              </a:rPr>
              <a:t>// </a:t>
            </a:r>
            <a:r>
              <a:rPr lang="en-US" altLang="en-US" sz="2400" dirty="0"/>
              <a:t>Insert A[j] into the sorted sequence A[1..j-1]</a:t>
            </a:r>
            <a:endParaRPr lang="en-US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4        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j - 1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While</a:t>
            </a:r>
            <a:r>
              <a:rPr lang="en-US" altLang="en-US" sz="2400" b="1" i="1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&gt;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A[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]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&gt;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key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6                     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A[i+1]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A[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7                       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i-1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8           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A[i+1]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key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3960A-18C4-4084-8D24-B101884F87AB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0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A2944-4024-414A-B76D-03BAD538C42E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600201"/>
            <a:ext cx="721836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1752600" y="3771028"/>
            <a:ext cx="8610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(a)-(e)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   The iterations of the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loop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lines 1-8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In each iteration, the black rectangle holds the key taken from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],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Key is compared with the values in shaded rectangles to its left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line 5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Shaded arrows show array values moved one position to the right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line 6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Black arrows indicate where the key is moved to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line 8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12962" y="381000"/>
            <a:ext cx="7793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Insertion sort -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167" y="3124696"/>
            <a:ext cx="144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sorted array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915400" y="3124200"/>
            <a:ext cx="304800" cy="18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Exact analysis of Insertion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7772400" cy="8016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Time taken for the algorithm will depend on the input size (number of elements of the array)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69432-EF05-4D2D-AD3D-1FD0F63C9D77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3048000"/>
            <a:ext cx="7848600" cy="1484312"/>
            <a:chOff x="533400" y="3048000"/>
            <a:chExt cx="7848600" cy="1484312"/>
          </a:xfrm>
        </p:grpSpPr>
        <p:sp>
          <p:nvSpPr>
            <p:cNvPr id="2" name="Rectangle 1"/>
            <p:cNvSpPr/>
            <p:nvPr/>
          </p:nvSpPr>
          <p:spPr>
            <a:xfrm>
              <a:off x="685800" y="3048000"/>
              <a:ext cx="76962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533400" y="3200400"/>
              <a:ext cx="7772400" cy="133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en-US" sz="2000" b="1" dirty="0"/>
                <a:t>    </a:t>
              </a:r>
              <a:r>
                <a:rPr lang="en-US" altLang="en-US" sz="2400" b="1" dirty="0">
                  <a:latin typeface="+mn-lt"/>
                </a:rPr>
                <a:t>Running Time (Time complexity):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en-US" sz="2400" dirty="0">
                  <a:latin typeface="+mn-lt"/>
                </a:rPr>
                <a:t>     This is the number of primitive operations or steps executed through an algorithm given a particular input.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47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: T(n)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11796-2E31-451A-B436-3AD0735E7A8E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90143"/>
              </p:ext>
            </p:extLst>
          </p:nvPr>
        </p:nvGraphicFramePr>
        <p:xfrm>
          <a:off x="2286000" y="1676400"/>
          <a:ext cx="7620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/>
                        <a:t>INSERTION-SORT(A)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/>
                        <a:t>for </a:t>
                      </a:r>
                      <a:r>
                        <a:rPr lang="en-US" altLang="en-US" sz="2000" dirty="0"/>
                        <a:t>j </a:t>
                      </a:r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to </a:t>
                      </a:r>
                      <a:r>
                        <a:rPr lang="en-US" altLang="en-US" sz="2000" b="0" dirty="0" err="1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A.</a:t>
                      </a:r>
                      <a:r>
                        <a:rPr lang="en-US" altLang="en-US" sz="2000" dirty="0" err="1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</a:t>
                      </a:r>
                      <a:r>
                        <a:rPr lang="en-US" sz="2000" b="1" baseline="0" dirty="0"/>
                        <a:t>      </a:t>
                      </a:r>
                      <a:r>
                        <a:rPr lang="en-US" altLang="en-US" sz="2000" dirty="0"/>
                        <a:t>key</a:t>
                      </a:r>
                      <a:r>
                        <a:rPr lang="en-US" altLang="en-US" sz="2000" i="1" dirty="0"/>
                        <a:t> </a:t>
                      </a:r>
                      <a:r>
                        <a:rPr lang="en-US" altLang="en-US" sz="2000" b="1" i="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A[j]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indent="-914400"/>
                      <a:r>
                        <a:rPr lang="en-US" sz="2000" dirty="0">
                          <a:latin typeface="+mn-lt"/>
                        </a:rPr>
                        <a:t>           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+mn-lt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//</a:t>
                      </a:r>
                      <a:r>
                        <a:rPr lang="en-US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en-US" sz="2000" dirty="0">
                          <a:latin typeface="+mn-lt"/>
                        </a:rPr>
                        <a:t>Insert A[j] into the sorted                    </a:t>
                      </a:r>
                      <a:r>
                        <a:rPr lang="en-GB" altLang="en-US" sz="1800" b="1" dirty="0">
                          <a:solidFill>
                            <a:srgbClr val="000000"/>
                          </a:solidFill>
                          <a:latin typeface="+mn-lt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//</a:t>
                      </a:r>
                      <a:r>
                        <a:rPr lang="en-US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en-US" sz="2000" dirty="0">
                          <a:latin typeface="+mn-lt"/>
                        </a:rPr>
                        <a:t>sequence A[1..j-1]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</a:t>
                      </a:r>
                      <a:r>
                        <a:rPr lang="en-US" altLang="en-US" sz="2000" dirty="0" err="1"/>
                        <a:t>i</a:t>
                      </a:r>
                      <a:r>
                        <a:rPr lang="en-US" altLang="en-US" sz="2000" dirty="0"/>
                        <a:t> </a:t>
                      </a:r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j –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           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While</a:t>
                      </a:r>
                      <a:r>
                        <a:rPr lang="en-US" altLang="en-US" sz="2000" b="1" i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 err="1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&gt;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0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and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A[</a:t>
                      </a:r>
                      <a:r>
                        <a:rPr lang="en-US" altLang="en-US" sz="2000" dirty="0" err="1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]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&gt;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key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                 </a:t>
                      </a:r>
                      <a:r>
                        <a:rPr lang="en-US" sz="2000" baseline="0" dirty="0">
                          <a:latin typeface="+mn-lt"/>
                        </a:rPr>
                        <a:t>   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A[i+1]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</a:t>
                      </a:r>
                      <a:r>
                        <a:rPr lang="en-US" altLang="en-US" sz="2000" dirty="0" err="1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]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- 1)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               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    </a:t>
                      </a:r>
                      <a:r>
                        <a:rPr lang="en-US" altLang="en-US" sz="2000" dirty="0" err="1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b="1" baseline="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7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- 1)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            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A[i+1] </a:t>
                      </a:r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key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8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33601" y="5629870"/>
            <a:ext cx="8666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line takes time c</a:t>
            </a:r>
            <a:r>
              <a:rPr lang="en-US" altLang="en-US" baseline="-25000" dirty="0"/>
              <a:t>i </a:t>
            </a:r>
            <a:r>
              <a:rPr lang="en-US" altLang="en-US" dirty="0"/>
              <a:t> where c</a:t>
            </a:r>
            <a:r>
              <a:rPr lang="en-US" altLang="en-US" baseline="-25000" dirty="0"/>
              <a:t>i  </a:t>
            </a:r>
            <a:r>
              <a:rPr lang="en-US" altLang="en-US" dirty="0"/>
              <a:t>is a constant.</a:t>
            </a:r>
          </a:p>
          <a:p>
            <a:endParaRPr lang="en-US" altLang="en-US" dirty="0"/>
          </a:p>
          <a:p>
            <a:r>
              <a:rPr lang="en-US" altLang="en-US" dirty="0"/>
              <a:t>For each j=2,3,…,n 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be the number of  times the while loop is executed for that value of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Time(contd.)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1"/>
            <a:ext cx="8650288" cy="4227513"/>
          </a:xfrm>
        </p:spPr>
        <p:txBody>
          <a:bodyPr>
            <a:normAutofit fontScale="92500" lnSpcReduction="20000"/>
          </a:bodyPr>
          <a:lstStyle/>
          <a:p>
            <a:pPr marL="609600" indent="-609600" algn="just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T(n) = c</a:t>
            </a:r>
            <a:r>
              <a:rPr lang="en-US" altLang="en-US" baseline="-30000" dirty="0">
                <a:cs typeface="Times New Roman" panose="02020603050405020304" pitchFamily="18" charset="0"/>
              </a:rPr>
              <a:t>1 </a:t>
            </a:r>
            <a:r>
              <a:rPr lang="en-US" altLang="en-US" dirty="0">
                <a:cs typeface="Times New Roman" panose="02020603050405020304" pitchFamily="18" charset="0"/>
              </a:rPr>
              <a:t>n + c</a:t>
            </a:r>
            <a:r>
              <a:rPr lang="en-US" altLang="en-US" baseline="-30000" dirty="0"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cs typeface="Times New Roman" panose="02020603050405020304" pitchFamily="18" charset="0"/>
              </a:rPr>
              <a:t>(n-1) + c</a:t>
            </a:r>
            <a:r>
              <a:rPr lang="en-US" altLang="en-US" baseline="-30000" dirty="0">
                <a:cs typeface="Times New Roman" panose="02020603050405020304" pitchFamily="18" charset="0"/>
              </a:rPr>
              <a:t>4 </a:t>
            </a:r>
            <a:r>
              <a:rPr lang="en-US" altLang="en-US" dirty="0">
                <a:cs typeface="Times New Roman" panose="02020603050405020304" pitchFamily="18" charset="0"/>
              </a:rPr>
              <a:t>(n-1) + c</a:t>
            </a:r>
            <a:r>
              <a:rPr lang="en-US" altLang="en-US" baseline="-30000" dirty="0">
                <a:cs typeface="Times New Roman" panose="02020603050405020304" pitchFamily="18" charset="0"/>
              </a:rPr>
              <a:t>5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aseline="30000" dirty="0" err="1">
                <a:cs typeface="Times New Roman" panose="02020603050405020304" pitchFamily="18" charset="0"/>
              </a:rPr>
              <a:t>n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baseline="-30000" dirty="0">
                <a:cs typeface="Times New Roman" panose="02020603050405020304" pitchFamily="18" charset="0"/>
              </a:rPr>
              <a:t>=2  </a:t>
            </a:r>
            <a:r>
              <a:rPr lang="en-US" altLang="en-US" dirty="0" err="1">
                <a:cs typeface="Times New Roman" panose="02020603050405020304" pitchFamily="18" charset="0"/>
              </a:rPr>
              <a:t>t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buNone/>
            </a:pPr>
            <a:r>
              <a:rPr lang="en-US" altLang="en-US" baseline="-30000" dirty="0">
                <a:cs typeface="Times New Roman" panose="02020603050405020304" pitchFamily="18" charset="0"/>
              </a:rPr>
              <a:t>                             </a:t>
            </a:r>
          </a:p>
          <a:p>
            <a:pPr marL="609600" indent="-609600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+ c</a:t>
            </a:r>
            <a:r>
              <a:rPr lang="en-US" altLang="en-US" baseline="-30000" dirty="0">
                <a:cs typeface="Times New Roman" panose="02020603050405020304" pitchFamily="18" charset="0"/>
              </a:rPr>
              <a:t>6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aseline="30000" dirty="0">
                <a:cs typeface="Times New Roman" panose="02020603050405020304" pitchFamily="18" charset="0"/>
              </a:rPr>
              <a:t>n </a:t>
            </a:r>
            <a:r>
              <a:rPr lang="en-US" altLang="en-US" baseline="-30000" dirty="0">
                <a:cs typeface="Times New Roman" panose="02020603050405020304" pitchFamily="18" charset="0"/>
              </a:rPr>
              <a:t>j=2 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 - 1) +</a:t>
            </a:r>
            <a:r>
              <a:rPr lang="en-US" altLang="en-US" baseline="-30000" dirty="0"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cs typeface="Times New Roman" panose="02020603050405020304" pitchFamily="18" charset="0"/>
              </a:rPr>
              <a:t>c</a:t>
            </a:r>
            <a:r>
              <a:rPr lang="en-US" altLang="en-US" baseline="-30000" dirty="0">
                <a:cs typeface="Times New Roman" panose="02020603050405020304" pitchFamily="18" charset="0"/>
              </a:rPr>
              <a:t>7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aseline="30000" dirty="0">
                <a:cs typeface="Times New Roman" panose="02020603050405020304" pitchFamily="18" charset="0"/>
              </a:rPr>
              <a:t>n </a:t>
            </a:r>
            <a:r>
              <a:rPr lang="en-US" altLang="en-US" baseline="-30000" dirty="0">
                <a:cs typeface="Times New Roman" panose="02020603050405020304" pitchFamily="18" charset="0"/>
              </a:rPr>
              <a:t>j=2 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 - 1) </a:t>
            </a:r>
            <a:r>
              <a:rPr lang="en-US" altLang="en-US" baseline="-30000" dirty="0">
                <a:cs typeface="Times New Roman" panose="02020603050405020304" pitchFamily="18" charset="0"/>
              </a:rPr>
              <a:t>+</a:t>
            </a:r>
            <a:r>
              <a:rPr lang="en-US" altLang="en-US" dirty="0">
                <a:cs typeface="Times New Roman" panose="02020603050405020304" pitchFamily="18" charset="0"/>
              </a:rPr>
              <a:t>  	c</a:t>
            </a:r>
            <a:r>
              <a:rPr lang="en-US" altLang="en-US" baseline="-30000" dirty="0">
                <a:cs typeface="Times New Roman" panose="02020603050405020304" pitchFamily="18" charset="0"/>
              </a:rPr>
              <a:t>8</a:t>
            </a:r>
            <a:r>
              <a:rPr lang="en-US" altLang="en-US" dirty="0">
                <a:cs typeface="Times New Roman" panose="02020603050405020304" pitchFamily="18" charset="0"/>
              </a:rPr>
              <a:t>(n-1) </a:t>
            </a:r>
          </a:p>
          <a:p>
            <a:pPr marL="609600" indent="-609600" algn="just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 algn="just"/>
            <a:r>
              <a:rPr lang="en-US" altLang="en-US" sz="2400" dirty="0">
                <a:cs typeface="Times New Roman" panose="02020603050405020304" pitchFamily="18" charset="0"/>
              </a:rPr>
              <a:t>Best Case (Array is in sorted order)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	-	T(n)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an+b</a:t>
            </a: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	</a:t>
            </a:r>
          </a:p>
          <a:p>
            <a:pPr marL="609600" indent="-609600" algn="just"/>
            <a:r>
              <a:rPr lang="en-US" altLang="en-US" sz="2400" dirty="0">
                <a:cs typeface="Times New Roman" panose="02020603050405020304" pitchFamily="18" charset="0"/>
              </a:rPr>
              <a:t>Worst Case (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Array is in reverse sorted order)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-	T(n)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 cn</a:t>
            </a:r>
            <a:r>
              <a:rPr lang="en-US" altLang="en-US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dn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+ e   </a:t>
            </a:r>
          </a:p>
          <a:p>
            <a:pPr marL="0" indent="0" algn="just">
              <a:buNone/>
            </a:pPr>
            <a:endParaRPr lang="en-US" altLang="en-US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3BBE0-09D2-434E-90AB-A5942EEB3E29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Worst Case T(n) </a:t>
            </a:r>
            <a:r>
              <a:rPr lang="en-US" altLang="en-US" sz="4000">
                <a:cs typeface="Times New Roman" panose="02020603050405020304" pitchFamily="18" charset="0"/>
                <a:sym typeface="Symbol" panose="05050102010706020507" pitchFamily="18" charset="2"/>
              </a:rPr>
              <a:t>cn</a:t>
            </a:r>
            <a:r>
              <a:rPr lang="en-US" altLang="en-US" sz="4000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4000">
                <a:cs typeface="Times New Roman" panose="02020603050405020304" pitchFamily="18" charset="0"/>
                <a:sym typeface="Symbol" panose="05050102010706020507" pitchFamily="18" charset="2"/>
              </a:rPr>
              <a:t> + dn + e</a:t>
            </a:r>
            <a:endParaRPr lang="en-US" altLang="en-US" sz="4000">
              <a:cs typeface="Times New Roman" panose="02020603050405020304" pitchFamily="18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54AAF-FC7C-4C94-8C7A-6031C2A0B51F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69167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8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Worst Case T(n) </a:t>
            </a:r>
            <a:r>
              <a:rPr lang="en-US" altLang="en-US" sz="4000">
                <a:cs typeface="Times New Roman" panose="02020603050405020304" pitchFamily="18" charset="0"/>
                <a:sym typeface="Symbol" panose="05050102010706020507" pitchFamily="18" charset="2"/>
              </a:rPr>
              <a:t>cn</a:t>
            </a:r>
            <a:r>
              <a:rPr lang="en-US" altLang="en-US" sz="4000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4000">
                <a:cs typeface="Times New Roman" panose="02020603050405020304" pitchFamily="18" charset="0"/>
                <a:sym typeface="Symbol" panose="05050102010706020507" pitchFamily="18" charset="2"/>
              </a:rPr>
              <a:t> + dn + e</a:t>
            </a:r>
            <a:endParaRPr lang="en-US" altLang="en-US" sz="4000"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60AFE-3AC9-4B56-96C8-5F9603168684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1"/>
            <a:ext cx="788828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5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Asymptotic Notations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7772400" cy="1335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RAM Model has some problems.</a:t>
            </a:r>
          </a:p>
          <a:p>
            <a:pPr eaLnBrk="1" hangingPunct="1"/>
            <a:r>
              <a:rPr lang="en-US" altLang="en-US" sz="2400" dirty="0"/>
              <a:t>Exact analysis is very complicated.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A2B23-B2E2-4E31-89C1-7FC6B82D7837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334419" y="3429001"/>
            <a:ext cx="8104981" cy="232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>
                <a:latin typeface="+mn-lt"/>
              </a:rPr>
              <a:t>Therefore we move to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asymptotic notation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Here we focus on determining the biggest term in the complexity function.</a:t>
            </a:r>
          </a:p>
          <a:p>
            <a:pPr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Sufficiently large size of n.</a:t>
            </a:r>
          </a:p>
        </p:txBody>
      </p:sp>
    </p:spTree>
    <p:extLst>
      <p:ext uri="{BB962C8B-B14F-4D97-AF65-F5344CB8AC3E}">
        <p14:creationId xmlns:p14="http://schemas.microsoft.com/office/powerpoint/2010/main" val="27522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Notations(Contd.)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en-US"/>
              <a:t>There are three notations.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5855AA-C6BF-4AF4-B09C-69D3D0D12F7E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810000" y="3200400"/>
            <a:ext cx="297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 - Notation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</a:rPr>
              <a:t>- Notation</a:t>
            </a:r>
            <a:r>
              <a:rPr lang="en-US" altLang="en-US" sz="2400" b="1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</a:rPr>
              <a:t> - Notation </a:t>
            </a:r>
          </a:p>
        </p:txBody>
      </p:sp>
    </p:spTree>
    <p:extLst>
      <p:ext uri="{BB962C8B-B14F-4D97-AF65-F5344CB8AC3E}">
        <p14:creationId xmlns:p14="http://schemas.microsoft.com/office/powerpoint/2010/main" val="13860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ALGORITHM (Contd.)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7735888" cy="1868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1.Get the smallest value from the input.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2.Remove it and output.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3.Repeat above 1,2 for remaining input until there is no item in the input.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8EAEF-5556-40D5-A752-E66181B6F6C9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8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O -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1"/>
            <a:ext cx="84978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Introduced by Paul </a:t>
            </a:r>
            <a:r>
              <a:rPr lang="en-US" altLang="en-US" sz="2000" dirty="0" err="1">
                <a:cs typeface="Times New Roman" panose="02020603050405020304" pitchFamily="18" charset="0"/>
              </a:rPr>
              <a:t>Bechman</a:t>
            </a:r>
            <a:r>
              <a:rPr lang="en-US" altLang="en-US" sz="2000" dirty="0">
                <a:cs typeface="Times New Roman" panose="02020603050405020304" pitchFamily="18" charset="0"/>
              </a:rPr>
              <a:t> in 1892.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We use Big O-notation to give an upper bound on a function.</a:t>
            </a:r>
          </a:p>
          <a:p>
            <a:pPr marL="0" indent="0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Definition</a:t>
            </a:r>
            <a:r>
              <a:rPr lang="en-US" altLang="en-US" sz="2400" dirty="0"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	O(g(n))  = { f(n) : there exist positive constants c  and n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 such that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0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f(n)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cg(n) for all n 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}.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BBECB-DA9E-4F47-9FF9-F83F40333694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6" y="3790950"/>
            <a:ext cx="3724275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1" y="4378682"/>
            <a:ext cx="4248151" cy="211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Eg</a:t>
            </a:r>
            <a:r>
              <a:rPr lang="en-US" altLang="en-US" dirty="0">
                <a:cs typeface="Times New Roman" panose="02020603050405020304" pitchFamily="18" charset="0"/>
              </a:rPr>
              <a:t>: What is the big O value of f(n)=2n + 6 ?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	c  =  4 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 	n</a:t>
            </a:r>
            <a:r>
              <a:rPr lang="en-US" altLang="en-US" baseline="-25000" dirty="0">
                <a:cs typeface="Times New Roman" panose="02020603050405020304" pitchFamily="18" charset="0"/>
              </a:rPr>
              <a:t>o</a:t>
            </a:r>
            <a:r>
              <a:rPr lang="en-US" altLang="en-US" dirty="0">
                <a:cs typeface="Times New Roman" panose="02020603050405020304" pitchFamily="18" charset="0"/>
              </a:rPr>
              <a:t> = 3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	 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g(n)=n   therefore   </a:t>
            </a:r>
          </a:p>
          <a:p>
            <a:pPr algn="just"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f(n)  = 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Back to the example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</p:nvPr>
        </p:nvSpPr>
        <p:spPr>
          <a:xfrm>
            <a:off x="1752600" y="1778000"/>
            <a:ext cx="4229100" cy="4572000"/>
          </a:xfrm>
          <a:noFill/>
        </p:spPr>
        <p:txBody>
          <a:bodyPr/>
          <a:lstStyle/>
          <a:p>
            <a:pPr eaLnBrk="1" hangingPunct="1"/>
            <a:r>
              <a:rPr lang="en-AU" altLang="en-US" sz="2000" dirty="0"/>
              <a:t>Alternative calculation:</a:t>
            </a:r>
          </a:p>
          <a:p>
            <a:pPr eaLnBrk="1" hangingPunct="1"/>
            <a:endParaRPr lang="en-AU" altLang="en-US" dirty="0"/>
          </a:p>
          <a:p>
            <a:pPr eaLnBrk="1" hangingPunct="1"/>
            <a:endParaRPr lang="en-AU" alt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050B4F-56ED-442B-84A9-7A035E75F3D9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48144" name="Text Box 14"/>
          <p:cNvSpPr txBox="1">
            <a:spLocks noChangeArrowheads="1"/>
          </p:cNvSpPr>
          <p:nvPr/>
        </p:nvSpPr>
        <p:spPr bwMode="auto">
          <a:xfrm>
            <a:off x="2351088" y="4114800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i="1" dirty="0">
                <a:latin typeface="Times New Roman" panose="02020603050405020304" pitchFamily="18" charset="0"/>
              </a:rPr>
              <a:t>T</a:t>
            </a:r>
            <a:r>
              <a:rPr lang="en-AU" altLang="en-US" sz="2400" dirty="0">
                <a:latin typeface="Times New Roman" panose="02020603050405020304" pitchFamily="18" charset="0"/>
              </a:rPr>
              <a:t>(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) =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1 </a:t>
            </a:r>
            <a:r>
              <a:rPr lang="en-AU" altLang="en-US" sz="2400" dirty="0">
                <a:latin typeface="Times New Roman" panose="02020603050405020304" pitchFamily="18" charset="0"/>
              </a:rPr>
              <a:t>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 (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+1) + 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3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        = (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AU" altLang="en-US" sz="2400" dirty="0">
                <a:latin typeface="Times New Roman" panose="02020603050405020304" pitchFamily="18" charset="0"/>
              </a:rPr>
              <a:t> 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) + (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 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AU" altLang="en-US" sz="2400" dirty="0">
                <a:latin typeface="Times New Roman" panose="02020603050405020304" pitchFamily="18" charset="0"/>
              </a:rPr>
              <a:t>)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        =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4</a:t>
            </a:r>
            <a:r>
              <a:rPr lang="en-AU" altLang="en-US" sz="2400" dirty="0">
                <a:latin typeface="Times New Roman" panose="02020603050405020304" pitchFamily="18" charset="0"/>
              </a:rPr>
              <a:t> + 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5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4648200" y="5257800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AU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AU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(n)</a:t>
            </a:r>
            <a:endParaRPr lang="en-AU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2295314" y="5997729"/>
            <a:ext cx="7508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+mn-lt"/>
              </a:rPr>
              <a:t>Proof: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4</a:t>
            </a:r>
            <a:r>
              <a:rPr lang="en-AU" altLang="en-US" sz="2400" dirty="0">
                <a:latin typeface="+mn-lt"/>
              </a:rPr>
              <a:t> +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5</a:t>
            </a:r>
            <a:r>
              <a:rPr lang="en-AU" altLang="en-US" sz="2400" dirty="0">
                <a:latin typeface="+mn-lt"/>
              </a:rPr>
              <a:t> </a:t>
            </a:r>
            <a:r>
              <a:rPr lang="en-AU" altLang="en-US" sz="2400" i="1" dirty="0">
                <a:latin typeface="+mn-lt"/>
              </a:rPr>
              <a:t>n</a:t>
            </a:r>
            <a:r>
              <a:rPr lang="en-AU" altLang="en-US" sz="2400" dirty="0">
                <a:latin typeface="+mn-lt"/>
              </a:rPr>
              <a:t> 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≤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TRUE for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≥1 and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altLang="en-US" sz="2400" dirty="0">
                <a:latin typeface="+mn-lt"/>
                <a:sym typeface="Wingdings" panose="05000000000000000000" pitchFamily="2" charset="2"/>
              </a:rPr>
              <a:t>≥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4 </a:t>
            </a:r>
            <a:r>
              <a:rPr lang="en-AU" altLang="en-US" sz="2400" dirty="0">
                <a:latin typeface="+mn-lt"/>
              </a:rPr>
              <a:t>+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5</a:t>
            </a:r>
            <a:r>
              <a:rPr lang="en-AU" altLang="en-US" sz="2000" dirty="0">
                <a:latin typeface="+mn-lt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75201"/>
              </p:ext>
            </p:extLst>
          </p:nvPr>
        </p:nvGraphicFramePr>
        <p:xfrm>
          <a:off x="2838188" y="2210222"/>
          <a:ext cx="696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b="1" dirty="0">
                          <a:latin typeface="+mn-l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b="1" dirty="0">
                          <a:latin typeface="+mn-lt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sum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i="1" dirty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>
                          <a:latin typeface="+mn-lt"/>
                        </a:rPr>
                        <a:t>1</a:t>
                      </a:r>
                      <a:endParaRPr lang="en-AU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for </a:t>
                      </a:r>
                      <a:r>
                        <a:rPr lang="en-US" sz="2400" i="1" dirty="0" err="1"/>
                        <a:t>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= 1 to </a:t>
                      </a:r>
                      <a:r>
                        <a:rPr lang="en-US" sz="2400" i="1" dirty="0">
                          <a:sym typeface="Wingdings" panose="05000000000000000000" pitchFamily="2" charset="2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>
                          <a:latin typeface="+mn-lt"/>
                        </a:rPr>
                        <a:t>2</a:t>
                      </a:r>
                      <a:endParaRPr lang="en-AU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>
                          <a:latin typeface="+mn-lt"/>
                        </a:rPr>
                        <a:t>n</a:t>
                      </a:r>
                      <a:r>
                        <a:rPr lang="en-AU" altLang="en-US" sz="2400" dirty="0">
                          <a:latin typeface="+mn-lt"/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sum = sum + A[</a:t>
                      </a:r>
                      <a:r>
                        <a:rPr lang="en-US" sz="2400" i="1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>
                          <a:latin typeface="+mn-lt"/>
                        </a:rPr>
                        <a:t>3</a:t>
                      </a:r>
                      <a:endParaRPr lang="en-AU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i="1" dirty="0">
                          <a:latin typeface="+mn-lt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6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 – Notation(Contd.)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Assignment (s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= 1</a:t>
            </a:r>
            <a:r>
              <a:rPr lang="en-US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Addition (s+1)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Multiplication (s*2)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Comparison (S&lt;10)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D296C-3032-41B4-B824-F44A1F6760AA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6934200" y="2895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036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Question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Find the Big O value for following fragment of code.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 for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= 1 to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           for j = 1 to </a:t>
            </a:r>
            <a:r>
              <a:rPr lang="en-US" altLang="en-US" sz="2400" dirty="0" err="1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endParaRPr lang="en-US" altLang="en-US" sz="2400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                   Print j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41BBA1-D461-4DF3-B893-9E9F5586E1DF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162800" y="3200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O(n</a:t>
            </a:r>
            <a:r>
              <a:rPr lang="en-US" altLang="en-US" sz="2400" baseline="30000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3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3048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Graphs of functions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4" name="Rectangle 3"/>
          <p:cNvSpPr>
            <a:spLocks noGrp="1" noChangeArrowheads="1" noTextEdit="1"/>
          </p:cNvSpPr>
          <p:nvPr>
            <p:ph type="dgm" idx="1"/>
          </p:nvPr>
        </p:nvSpPr>
        <p:spPr>
          <a:xfrm>
            <a:off x="2590800" y="1981200"/>
            <a:ext cx="7772400" cy="4114800"/>
          </a:xfrm>
        </p:spPr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37337-B713-49BA-93A9-CCE6EEFF2CDD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43015" name="Picture 5" descr="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88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39683-025D-4BFC-ACEE-6EA31DD4DE65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44037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9550"/>
            <a:ext cx="84978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02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 – Notation(Contd.)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Find the Big O value for the following functions.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 T(n)= 3 +5n + 3n</a:t>
            </a:r>
            <a:r>
              <a:rPr lang="en-US" altLang="en-US" sz="2400" baseline="30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(ii)  f(n)= 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+ 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+8n +7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(iii) T(n)= n + </a:t>
            </a:r>
            <a:r>
              <a:rPr lang="en-US" altLang="en-US" sz="2400" dirty="0" err="1"/>
              <a:t>logn</a:t>
            </a:r>
            <a:r>
              <a:rPr lang="en-US" altLang="en-US" sz="2400" dirty="0"/>
              <a:t> +6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Answers: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(ii) O(2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 (iii) O(n)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E8B16-E9FC-4E14-AE43-45E06612AC25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7793038" cy="990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4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 - Notation</a:t>
            </a: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Provides the lower bound of the function.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/>
              <a:t>Definition: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</a:t>
            </a:r>
            <a:r>
              <a:rPr lang="en-US" altLang="en-US" sz="2400" dirty="0">
                <a:cs typeface="Times New Roman" panose="02020603050405020304" pitchFamily="18" charset="0"/>
              </a:rPr>
              <a:t>(g(n)) = { f(n) : there exist positive constants c and n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cs typeface="Times New Roman" panose="02020603050405020304" pitchFamily="18" charset="0"/>
              </a:rPr>
              <a:t>  such that              0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cg(n)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f(n) for all n 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} 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-30000" dirty="0"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endParaRPr lang="en-US" altLang="en-US" sz="2000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3633F-584A-4B3C-B848-651E05042E0B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6" y="3943350"/>
            <a:ext cx="4105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en-US" dirty="0">
                <a:cs typeface="Times New Roman" panose="02020603050405020304" pitchFamily="18" charset="0"/>
              </a:rPr>
              <a:t>- Notation</a:t>
            </a:r>
            <a:r>
              <a:rPr lang="en-US" altLang="en-US" sz="2400" b="1" dirty="0"/>
              <a:t> </a:t>
            </a:r>
            <a:br>
              <a:rPr lang="en-US" altLang="en-US" sz="2400" b="1" dirty="0"/>
            </a:br>
            <a:endParaRPr lang="en-US" altLang="en-US" sz="2400" b="1" dirty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This is used when the function f can be bounded both from above and below by the same function g.</a:t>
            </a:r>
          </a:p>
          <a:p>
            <a:pPr marL="0" indent="0">
              <a:buNone/>
            </a:pPr>
            <a:endParaRPr lang="en-US" altLang="en-US" sz="2400" b="1" dirty="0"/>
          </a:p>
          <a:p>
            <a:pPr marL="0" indent="0">
              <a:buNone/>
            </a:pPr>
            <a:r>
              <a:rPr lang="en-US" altLang="en-US" sz="2400" b="1" dirty="0"/>
              <a:t>Definition: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</a:t>
            </a:r>
            <a:r>
              <a:rPr lang="en-US" altLang="en-US" sz="2400" dirty="0">
                <a:cs typeface="Times New Roman" panose="02020603050405020304" pitchFamily="18" charset="0"/>
              </a:rPr>
              <a:t>(g(n)) ={ f(n): there exist positive constant 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 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 and n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cs typeface="Times New Roman" panose="02020603050405020304" pitchFamily="18" charset="0"/>
              </a:rPr>
              <a:t> such that 0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g(n)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f(n)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cs typeface="Times New Roman" panose="02020603050405020304" pitchFamily="18" charset="0"/>
              </a:rPr>
              <a:t> 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g(n) for all n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cs typeface="Times New Roman" panose="02020603050405020304" pitchFamily="18" charset="0"/>
              </a:rPr>
              <a:t>  n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DF955-78EF-4987-88B3-B11F6C70E9B0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4000500"/>
            <a:ext cx="4200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What is an algorithm?</a:t>
            </a:r>
          </a:p>
          <a:p>
            <a:pPr eaLnBrk="1" hangingPunct="1"/>
            <a:r>
              <a:rPr lang="en-US" altLang="en-US" sz="2400" dirty="0"/>
              <a:t>Properties of an algorithm.</a:t>
            </a:r>
          </a:p>
          <a:p>
            <a:pPr eaLnBrk="1" hangingPunct="1"/>
            <a:r>
              <a:rPr lang="en-US" altLang="en-US" sz="2400" dirty="0"/>
              <a:t>Design methods.</a:t>
            </a:r>
          </a:p>
          <a:p>
            <a:pPr eaLnBrk="1" hangingPunct="1"/>
            <a:r>
              <a:rPr lang="en-US" altLang="en-US" sz="2400" dirty="0" err="1"/>
              <a:t>Pseudocode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Analysis(Operation count &amp; Step count, RAM model).</a:t>
            </a:r>
          </a:p>
          <a:p>
            <a:pPr eaLnBrk="1" hangingPunct="1"/>
            <a:r>
              <a:rPr lang="en-US" altLang="en-US" sz="2400" dirty="0"/>
              <a:t>Insertion Sort.</a:t>
            </a:r>
          </a:p>
          <a:p>
            <a:pPr eaLnBrk="1" hangingPunct="1"/>
            <a:r>
              <a:rPr lang="en-US" altLang="en-US" sz="2400" dirty="0"/>
              <a:t>Asymptotic Notation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86C23B-E3F7-4174-82F0-9152EDEA4AF9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Properties of an Algorithm.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Be correct.</a:t>
            </a:r>
          </a:p>
          <a:p>
            <a:pPr eaLnBrk="1" hangingPunct="1"/>
            <a:r>
              <a:rPr lang="en-US" altLang="en-US" sz="2400" dirty="0"/>
              <a:t>Be unambiguous.</a:t>
            </a:r>
          </a:p>
          <a:p>
            <a:pPr eaLnBrk="1" hangingPunct="1"/>
            <a:r>
              <a:rPr lang="en-US" altLang="en-US" sz="2400" dirty="0"/>
              <a:t>Give the correct solution for all cases.</a:t>
            </a:r>
          </a:p>
          <a:p>
            <a:pPr eaLnBrk="1" hangingPunct="1"/>
            <a:r>
              <a:rPr lang="en-US" altLang="en-US" sz="2400" dirty="0"/>
              <a:t>Be simple.</a:t>
            </a:r>
          </a:p>
          <a:p>
            <a:pPr eaLnBrk="1" hangingPunct="1"/>
            <a:r>
              <a:rPr lang="en-US" altLang="en-US" sz="2400" dirty="0"/>
              <a:t>It must terminate.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A3258F-3DE1-4B85-A95D-EBF0CF9DDBF0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pic>
        <p:nvPicPr>
          <p:cNvPr id="16391" name="Picture 1028" descr="402px-Necker_cube_and_impossible_cube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3829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029"/>
          <p:cNvSpPr txBox="1">
            <a:spLocks noChangeArrowheads="1"/>
          </p:cNvSpPr>
          <p:nvPr/>
        </p:nvSpPr>
        <p:spPr bwMode="auto">
          <a:xfrm>
            <a:off x="6172200" y="5105401"/>
            <a:ext cx="33528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Necker_cube_and_impossible_cube</a:t>
            </a:r>
            <a:endParaRPr lang="en-US" alt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Source:http</a:t>
            </a:r>
            <a:r>
              <a:rPr lang="en-US" alt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://en.wikipedia.org/wiki/</a:t>
            </a: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Ambiguity#Mathematical_interpretation_of_ambiguity</a:t>
            </a:r>
            <a:r>
              <a:rPr lang="en-US" alt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8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 C.E. </a:t>
            </a:r>
            <a:r>
              <a:rPr lang="en-US" dirty="0" err="1"/>
              <a:t>Leiserson</a:t>
            </a:r>
            <a:r>
              <a:rPr lang="en-US" dirty="0"/>
              <a:t>, R.L. </a:t>
            </a:r>
            <a:r>
              <a:rPr lang="en-US" dirty="0" err="1"/>
              <a:t>Rivest</a:t>
            </a:r>
            <a:r>
              <a:rPr lang="en-US" dirty="0"/>
              <a:t>, Clifford Stein Introduction to Algorithms,3</a:t>
            </a:r>
            <a:r>
              <a:rPr lang="en-US" baseline="30000" dirty="0"/>
              <a:t>rd</a:t>
            </a:r>
            <a:r>
              <a:rPr lang="en-US" dirty="0"/>
              <a:t> Edition, MIT Press, 2009.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A813C-E621-4B66-8949-CA22D4A23361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0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Applications of Algorithms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0" y="178435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retrieval </a:t>
            </a:r>
          </a:p>
          <a:p>
            <a:pPr eaLnBrk="1" hangingPunct="1"/>
            <a:r>
              <a:rPr lang="en-US" altLang="en-US" sz="2400" dirty="0"/>
              <a:t>Network routing </a:t>
            </a:r>
          </a:p>
          <a:p>
            <a:r>
              <a:rPr lang="en-US" altLang="en-US" sz="2400" dirty="0"/>
              <a:t>Sorting</a:t>
            </a:r>
          </a:p>
          <a:p>
            <a:r>
              <a:rPr lang="en-US" altLang="en-US" sz="2400" dirty="0"/>
              <a:t>Searching</a:t>
            </a:r>
          </a:p>
          <a:p>
            <a:r>
              <a:rPr lang="en-US" altLang="en-US" sz="2400" dirty="0"/>
              <a:t>Shortest paths in a graph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BC836-7AB0-46F8-8EB8-B1090B7D7DDB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Pseudocode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7772400" cy="17922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Method of writing down a algorithm.</a:t>
            </a:r>
          </a:p>
          <a:p>
            <a:pPr eaLnBrk="1" hangingPunct="1"/>
            <a:r>
              <a:rPr lang="en-US" altLang="en-US" sz="2400" dirty="0"/>
              <a:t>Easy to read and understand.</a:t>
            </a:r>
          </a:p>
          <a:p>
            <a:pPr eaLnBrk="1" hangingPunct="1"/>
            <a:r>
              <a:rPr lang="en-US" altLang="en-US" sz="2400" dirty="0"/>
              <a:t>Just like other programming language.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14ADD-79A5-4077-8A98-67C6C36DFA38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90800" y="3949006"/>
            <a:ext cx="7924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More expressive method.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Does not concern with the technique of software engineering.       </a:t>
            </a:r>
          </a:p>
        </p:txBody>
      </p:sp>
    </p:spTree>
    <p:extLst>
      <p:ext uri="{BB962C8B-B14F-4D97-AF65-F5344CB8AC3E}">
        <p14:creationId xmlns:p14="http://schemas.microsoft.com/office/powerpoint/2010/main" val="29775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Pseudocode Conventions.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305800" cy="4648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 English.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  Indentation.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  Separate line for each instruction.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  Looping constructs and conditional constructs.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altLang="en-US" sz="2900" b="1" dirty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     //</a:t>
            </a:r>
            <a:r>
              <a:rPr lang="en-GB" altLang="en-US" sz="2900" dirty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 indicate a comment line</a:t>
            </a:r>
            <a:r>
              <a:rPr lang="en-US" altLang="en-US" sz="2900" dirty="0"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marL="519113" lvl="1" indent="-45720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b="1" dirty="0">
                <a:cs typeface="Tahoma" panose="020B0604030504040204" pitchFamily="34" charset="0"/>
                <a:sym typeface="Symbol" panose="05050102010706020507" pitchFamily="18" charset="2"/>
              </a:rPr>
              <a:t>   =   </a:t>
            </a:r>
            <a:r>
              <a:rPr lang="en-US" altLang="en-US" sz="2900" dirty="0">
                <a:cs typeface="Tahoma" panose="020B0604030504040204" pitchFamily="34" charset="0"/>
                <a:sym typeface="Symbol" panose="05050102010706020507" pitchFamily="18" charset="2"/>
              </a:rPr>
              <a:t>indicate the assignment.</a:t>
            </a:r>
          </a:p>
          <a:p>
            <a:pPr marL="287338" lvl="1" indent="-225425"/>
            <a:endParaRPr lang="en-US" altLang="en-US" sz="2000" b="1" dirty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BB804-D53E-4AFD-AB4B-FAE93BE8D308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/>
              <a:t>Pseudocode Conventions.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3058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Array elements are accessed by specifying the array name followed by the index in the square bracket.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/>
              <a:t>   The notation “..” is used to indicate a range of values within the array.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en-US" sz="2900" dirty="0"/>
              <a:t>     Ex: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en-US" sz="2900" dirty="0"/>
              <a:t>      A[1..i] indicates the sub array of A consisting of elements     A[1] , A[2] , .. , A[</a:t>
            </a:r>
            <a:r>
              <a:rPr lang="en-US" altLang="en-US" sz="2900" dirty="0" err="1"/>
              <a:t>i</a:t>
            </a:r>
            <a:r>
              <a:rPr lang="en-US" altLang="en-US" sz="2900" dirty="0"/>
              <a:t>].</a:t>
            </a:r>
          </a:p>
          <a:p>
            <a:pPr marL="287338" lvl="1" indent="-225425"/>
            <a:endParaRPr lang="en-US" altLang="en-US" sz="2000" b="1" dirty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BB804-D53E-4AFD-AB4B-FAE93BE8D308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Algorithms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7772400" cy="7254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Idea is to predict the resource usage.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E57D5A-4D7C-42E7-A702-D8232A0D9E45}" type="slidenum">
              <a:rPr lang="en-US" altLang="en-US" sz="8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800">
              <a:latin typeface="Tahoma" panose="020B060403050404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362200" y="2590800"/>
            <a:ext cx="5562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latin typeface="+mn-lt"/>
              </a:rPr>
              <a:t>Memory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Logic Gates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Computational Time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057400" y="42672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n-lt"/>
              </a:rPr>
              <a:t>Why do we need an analysis?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438400" y="4724401"/>
            <a:ext cx="609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latin typeface="+mn-lt"/>
              </a:rPr>
              <a:t>To compare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Predict the growth of run time</a:t>
            </a:r>
          </a:p>
        </p:txBody>
      </p:sp>
    </p:spTree>
    <p:extLst>
      <p:ext uri="{BB962C8B-B14F-4D97-AF65-F5344CB8AC3E}">
        <p14:creationId xmlns:p14="http://schemas.microsoft.com/office/powerpoint/2010/main" val="25251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autoUpdateAnimBg="0"/>
      <p:bldP spid="30725" grpId="0" autoUpdateAnimBg="0"/>
      <p:bldP spid="3072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11041</TotalTime>
  <Words>2082</Words>
  <Application>Microsoft Office PowerPoint</Application>
  <PresentationFormat>Widescreen</PresentationFormat>
  <Paragraphs>352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Calibri</vt:lpstr>
      <vt:lpstr>Calibri Light</vt:lpstr>
      <vt:lpstr>Garamond</vt:lpstr>
      <vt:lpstr>Helvetica</vt:lpstr>
      <vt:lpstr>Tahoma</vt:lpstr>
      <vt:lpstr>Times New Roman</vt:lpstr>
      <vt:lpstr>Wingdings</vt:lpstr>
      <vt:lpstr>Office Theme</vt:lpstr>
      <vt:lpstr>Custom Design</vt:lpstr>
      <vt:lpstr>Presentation3</vt:lpstr>
      <vt:lpstr>1_Custom Design</vt:lpstr>
      <vt:lpstr>2_Custom Design</vt:lpstr>
      <vt:lpstr>3_Custom Design</vt:lpstr>
      <vt:lpstr>4_Custom Design</vt:lpstr>
      <vt:lpstr>Equation</vt:lpstr>
      <vt:lpstr>PowerPoint Presentation</vt:lpstr>
      <vt:lpstr>ALGORITHMS</vt:lpstr>
      <vt:lpstr>ALGORITHM (Contd.)</vt:lpstr>
      <vt:lpstr>Properties of an Algorithm.</vt:lpstr>
      <vt:lpstr>Applications of Algorithms</vt:lpstr>
      <vt:lpstr>Pseudocode</vt:lpstr>
      <vt:lpstr>Pseudocode Conventions.</vt:lpstr>
      <vt:lpstr>Pseudocode Conventions.</vt:lpstr>
      <vt:lpstr>Analysis of Algorithms</vt:lpstr>
      <vt:lpstr>Worst, Best and Average case.</vt:lpstr>
      <vt:lpstr>Worst,Best and Average case(Contd.)</vt:lpstr>
      <vt:lpstr>Analysis Methods</vt:lpstr>
      <vt:lpstr>Operation count</vt:lpstr>
      <vt:lpstr>Step Count (RAM Model)</vt:lpstr>
      <vt:lpstr>RAM Model Analysis.</vt:lpstr>
      <vt:lpstr>Question 01</vt:lpstr>
      <vt:lpstr>Question 02</vt:lpstr>
      <vt:lpstr>Question 03</vt:lpstr>
      <vt:lpstr>Problems with RAM Model</vt:lpstr>
      <vt:lpstr>Insertion sort </vt:lpstr>
      <vt:lpstr>Pseudocode for insertion sort.</vt:lpstr>
      <vt:lpstr>PowerPoint Presentation</vt:lpstr>
      <vt:lpstr>Exact analysis of Insertion sort</vt:lpstr>
      <vt:lpstr>Running Time : T(n)</vt:lpstr>
      <vt:lpstr>Running Time(contd.)</vt:lpstr>
      <vt:lpstr>Worst Case T(n) cn2 + dn + e</vt:lpstr>
      <vt:lpstr>Worst Case T(n) cn2 + dn + e</vt:lpstr>
      <vt:lpstr>Asymptotic Notations</vt:lpstr>
      <vt:lpstr>Asymptotic Notations(Contd.)</vt:lpstr>
      <vt:lpstr>Big O - Notation</vt:lpstr>
      <vt:lpstr>Back to the example</vt:lpstr>
      <vt:lpstr>Big O – Notation(Contd.)</vt:lpstr>
      <vt:lpstr>Question</vt:lpstr>
      <vt:lpstr> Graphs of functions  </vt:lpstr>
      <vt:lpstr>PowerPoint Presentation</vt:lpstr>
      <vt:lpstr>Big O – Notation(Contd.)</vt:lpstr>
      <vt:lpstr> - Notation </vt:lpstr>
      <vt:lpstr> - Notation 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Samantha Rajapaksha</cp:lastModifiedBy>
  <cp:revision>108</cp:revision>
  <cp:lastPrinted>2019-03-21T10:27:39Z</cp:lastPrinted>
  <dcterms:created xsi:type="dcterms:W3CDTF">2017-06-04T15:05:52Z</dcterms:created>
  <dcterms:modified xsi:type="dcterms:W3CDTF">2022-03-13T04:05:15Z</dcterms:modified>
</cp:coreProperties>
</file>