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83" r:id="rId2"/>
    <p:sldMasterId id="2147483787" r:id="rId3"/>
    <p:sldMasterId id="2147483801" r:id="rId4"/>
    <p:sldMasterId id="2147483814" r:id="rId5"/>
    <p:sldMasterId id="2147483985" r:id="rId6"/>
    <p:sldMasterId id="2147483998" r:id="rId7"/>
    <p:sldMasterId id="2147484010" r:id="rId8"/>
    <p:sldMasterId id="2147484022" r:id="rId9"/>
    <p:sldMasterId id="2147484034" r:id="rId10"/>
  </p:sldMasterIdLst>
  <p:notesMasterIdLst>
    <p:notesMasterId r:id="rId45"/>
  </p:notesMasterIdLst>
  <p:sldIdLst>
    <p:sldId id="314" r:id="rId11"/>
    <p:sldId id="257" r:id="rId12"/>
    <p:sldId id="264" r:id="rId13"/>
    <p:sldId id="259" r:id="rId14"/>
    <p:sldId id="266" r:id="rId15"/>
    <p:sldId id="309" r:id="rId16"/>
    <p:sldId id="267" r:id="rId17"/>
    <p:sldId id="268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90" r:id="rId26"/>
    <p:sldId id="278" r:id="rId27"/>
    <p:sldId id="279" r:id="rId28"/>
    <p:sldId id="299" r:id="rId29"/>
    <p:sldId id="310" r:id="rId30"/>
    <p:sldId id="295" r:id="rId31"/>
    <p:sldId id="296" r:id="rId32"/>
    <p:sldId id="297" r:id="rId33"/>
    <p:sldId id="298" r:id="rId34"/>
    <p:sldId id="280" r:id="rId35"/>
    <p:sldId id="301" r:id="rId36"/>
    <p:sldId id="302" r:id="rId37"/>
    <p:sldId id="294" r:id="rId38"/>
    <p:sldId id="303" r:id="rId39"/>
    <p:sldId id="304" r:id="rId40"/>
    <p:sldId id="313" r:id="rId41"/>
    <p:sldId id="311" r:id="rId42"/>
    <p:sldId id="312" r:id="rId43"/>
    <p:sldId id="281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CC0000"/>
    <a:srgbClr val="C2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0" autoAdjust="0"/>
    <p:restoredTop sz="94595" autoAdjust="0"/>
  </p:normalViewPr>
  <p:slideViewPr>
    <p:cSldViewPr showGuides="1">
      <p:cViewPr varScale="1">
        <p:scale>
          <a:sx n="65" d="100"/>
          <a:sy n="65" d="100"/>
        </p:scale>
        <p:origin x="58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D4EB55-D5BA-494F-8C44-CADD4BAC2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9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D4EB55-D5BA-494F-8C44-CADD4BAC2E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3AC1C-8FA0-48A2-A8FF-D0776779493A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AC7A-E1AF-481F-AE1D-0BE1DD17A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CDEEC-6BE6-484F-BFF5-6191A744CE89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9405-3DCF-4E98-814E-FDAE8F8F4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79F4-DB7F-AD41-A0BB-29D2BAB33E6B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92B25-F5A2-4A4C-8BF2-34C4CC76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6C5C7-3D40-D147-8474-4CAF78E28128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DD50-819A-4A2E-A989-5BDD2A3EB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2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1DCC7-F5A3-F54A-8412-78F07FF2601F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7D949-CA9B-4765-A08B-0DE1B9797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FF6D2-335C-6748-BEAD-B38E52C128C7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26A4-0573-4A67-836B-D4CCD8E64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C29E6-4FCB-2845-BF22-D83D87980FEA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341C3-2209-4435-8B21-2B597121E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9CBF8-34D4-4FD0-A8B2-1C5B607C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C29E6-4FCB-2845-BF22-D83D87980FEA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EA18-7E19-4D8C-826C-FCA1EB5C4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3CA24-2625-4C40-BF95-17E045FAC0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3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4D42C-C35A-44D9-9D80-2087A60C494A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B200-DFC4-40BE-97B0-BEADCF0C7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BED32-A96B-488F-AD12-7F41BA944588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52DCD-208E-473A-9DFD-6D46F3583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3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C008-F598-4670-9B44-292C66290398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C3AA2-1CF8-4C17-8A44-89D06C7B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DAA 214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3AC4-4CEE-4094-87B8-719BCB0D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1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50BC3-AB08-4AE4-86B6-ADC095F8EF87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D2485-2717-476B-A1ED-6935A5B4D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3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41F5B-FF3B-4CAD-8355-56C5C5ABAF74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200E5-C579-4D0A-8FC8-69F18FD09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7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AFDB-CF0F-43FA-B4F8-58927260FFC3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1ED2D-6713-406C-B8BF-AA5B43419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54FD-001E-4FB2-8898-D8C3201C692E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0D4F-4268-44B1-957D-640E015B7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C23B-B887-4436-9E79-396E0C2C6054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6FC1-3401-4610-A683-F3646021A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9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26223-616D-4DCE-85F8-0E6204CD6949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5AA19-DAB7-402B-9D32-29706EC45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5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2A0C-AC54-4544-82BF-1AEA136EF319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4AA0-F94F-4746-A009-EBF326C61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5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01BAC-0037-4208-A008-AF01AFD2164B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BA6A-CDA9-4F44-A2B3-7A30A47D7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7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BDEE-15D9-44FF-BF8A-14FDA9443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0C02E-483D-42D8-B8C4-A89D4A20C34A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E36F5-5E1C-470E-805A-1165ADF49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A7FB-9FDE-40D9-8687-20D116E853AC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9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A5777-22A0-4BCA-9233-9D737D38B1E1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A21EA-A2C3-4DA8-897A-FA1535EF1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1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2858-7516-4509-8D2B-7BDE13163965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EFA7-0097-4E7F-BB1F-E3C4C2E14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6F1E-C6DB-4EFA-A0BD-C327FFE0A007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1DB4-1B9C-41E8-BB37-80E644EF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5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DC21A-A745-4370-A050-9759AF17A579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54A4-5AFF-4A5F-9428-7EB5D2BB8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6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E0A45-E3B0-4B05-92C4-EAD01870CFCF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03F69-11C0-4C14-86BC-5196DADB5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0D54F-C3FF-4085-9529-95AF47A8DA58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EEE5-A021-4EC1-8D70-4B242C90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2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5819-64A6-4603-ACD5-4AE0A557E152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A7760-85A7-48E0-8EE8-1D43DFDC4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E365D-0C98-4A5D-BE2C-F0A19C3FFA41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6E280-CF5A-4D65-AE3C-523C4942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76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7299C-13E3-47AF-9EF5-23F441A79B73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5FF6-E6DB-40C8-A906-B3F00DF70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8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F5040-D405-4DA3-9251-3BE3A1C2C295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1A9F8-1651-43B8-97BA-25E195B70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&amp; Analysis of AlgorithmsSri Lanka Institute of Information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3976145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F888C5-307B-4F28-B13A-20626C07D615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649687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7BED32-A96B-488F-AD12-7F41BA944588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52DCD-208E-473A-9DFD-6D46F3583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8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2C008-F598-4670-9B44-292C66290398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C3AA2-1CF8-4C17-8A44-89D06C7B42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4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650BC3-AB08-4AE4-86B6-ADC095F8EF87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D2485-2717-476B-A1ED-6935A5B4D9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1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41F5B-FF3B-4CAD-8355-56C5C5ABAF74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200E5-C579-4D0A-8FC8-69F18FD09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3AFDB-CF0F-43FA-B4F8-58927260FFC3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1ED2D-6713-406C-B8BF-AA5B434197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9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54FD-001E-4FB2-8898-D8C3201C692E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D0D4F-4268-44B1-957D-640E015B7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04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EC23B-B887-4436-9E79-396E0C2C6054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6FC1-3401-4610-A683-F3646021A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26223-616D-4DCE-85F8-0E6204CD6949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5AA19-DAB7-402B-9D32-29706EC451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02A0C-AC54-4544-82BF-1AEA136EF319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94AA0-F94F-4746-A009-EBF326C611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6A6B0-E07D-7A4E-9C17-34F6E529FF07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DAB9-D2DD-409E-B7AE-FC5B3A9D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301BAC-0037-4208-A008-AF01AFD2164B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8BA6A-CDA9-4F44-A2B3-7A30A47D77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4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DAA 214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&amp; Analysis of AlgorithmsSri Lanka Institute of Information Technology.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BDEE-15D9-44FF-BF8A-14FDA9443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06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2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10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308136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241D156-A2A4-AA41-8F24-6F29CD914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D8E5F-8265-9840-9341-6C27A5EEB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EC7928-F94D-C141-9599-44AA58DCD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55C290-0B7A-CD49-8ED4-25631D938F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27824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4671-2548-9B4A-BC90-1ABE62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69FD-E7A8-A74A-A927-2163C5D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C97-F2BE-1F46-8DF3-8613C7F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D1BA-4427-5F48-BCA8-775A2EA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A457-CD19-7E42-BCE7-19B42EC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579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224-E7F2-D948-A75F-27BE7602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274C-2B21-0E4A-A8E9-C4D4E96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7795-320A-AC41-9319-FA00A97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4889-94C4-FE4A-9EBD-FA34D04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F730-9B59-8B4F-B1CD-A90E43E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0871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C7E-F47F-A740-8161-500BA0D2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E7F3-B809-3045-901F-BB370033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77B-1B4C-1849-A510-DDB31D1A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E30D-E1F2-764A-9FF3-4DDFE8D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7FC9-FF28-704F-8F73-3DCC030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9922-8FF3-334D-8AC6-167CC3AB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9356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440F-30BD-EC47-8F28-28E35C0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827-0A00-0648-B3C1-5EB6984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3E0A-ADA9-D640-8D2A-C335F06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B8E11-FD7A-4B4D-8CC4-981C10EC3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7FC6-D39A-6640-BEFD-A3934C1D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863D-C098-2A48-85BA-53A743E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1737-7D3B-AC4D-B2DE-7CAB5F1F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1A37-0D4F-1E44-AB54-2A9C08D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60946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CF2-4FE2-0C4E-AEC9-EB428EB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89262-86FD-7942-AE17-870A1596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D7CE8-E9C6-394E-9DAE-F509FDB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6A5-D0FA-D541-A385-0FA4D8DE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140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1372-4AA9-3441-B767-BA04767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336D2-6CA7-5E40-BEA6-53E1620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1234-6AFD-AA4B-B051-5E11EF9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98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3CC3-6E6E-6643-828B-49F62B8D27E7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6698-A45C-4EA2-89E1-1C3A1A505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0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361E-BD52-844C-8A6A-E222CA60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224-5B8F-DB4D-81C2-5F1D81F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5B4C-BF1F-734B-BC03-36188B6C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5693-0A12-1148-B9BA-7B0E67A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E3EC-0501-DA47-9535-DE116BB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25EA-A6C9-354B-8B1D-1EEAC24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8379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0641-E214-4E42-B539-42FF88B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43784-F0EF-6F42-B7A0-9379BC22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639B-E1B6-AD43-9162-E3F15504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F307-58F8-994F-98FB-536A4E05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46F2-FC06-4C49-B044-3A96AD8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C94D-A47C-FE48-BD38-11973AF9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94538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E0F-1F1B-A847-8BEA-0716D072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35DE-2758-BE47-87AA-DA04AB40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0FD5-1ECF-064E-B6B3-F6EC467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543A-6C83-194B-8589-B5C624CE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9C0-70AE-A44A-8305-6C32BDB1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38767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C077D-2EDB-BC42-B959-CEA813812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5B0-AD48-6E41-AC9E-DEC15DB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8E1C-5EA0-3D4A-B64B-FD9A0F2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324-3C92-E941-B869-105EBE2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6284-20B3-0840-8AEA-87581B1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69CC5A-799D-8E43-8032-7791EC7DE47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0658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24D18CF-89A3-BF48-A490-7D1906AD7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E61CA8-E35C-2448-901A-D4F36D2012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304E1-D957-4548-8D94-C8F685FDBE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949BD21-1F58-F74D-9D98-21A3ADDDC7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35975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5DFE-D4AA-884A-B0AF-9091191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78A9-BE45-8147-A585-E8BF901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D910-A7F2-3C4F-942D-96EC31BD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81F6-89F5-094B-B16A-B100DF4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FA00-28C6-BA47-9BCA-7602B6A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32906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632-3FF1-114F-89D8-26506CF7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BC5B-0688-4245-914D-57EEBBB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DCD3-0138-984B-9BCF-6A74A20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50C-F25C-8346-9557-E4D2F5B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46A-B9E0-2445-8288-0E18F947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8879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2DBE-F99A-AC47-AC4D-FD4FF28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7D9-6025-3D48-B9EF-8468F88C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8ECB-A5E1-6846-B4E5-6725A1E5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30B0-F053-F540-A7D4-08C5A3F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8EE3-05A7-C746-A06A-68E7C59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72DA-7F41-3B43-AAD3-06278222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60679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CD59-2B2F-6342-84CC-CDBFBF0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3F1-A786-B74F-87EE-CCD26105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97CC-B575-114C-AC86-C67B45A1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E595-D8FB-8848-A7E1-4324FAE2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88016-0A86-5B47-B42F-A3FCBEA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908D-C1E4-7D48-ABB0-FD884D8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DCA8C-250C-4E4C-BB6E-24A1E10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10730-617D-044F-9490-2AD9754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33178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8B4-28B8-7041-BEB1-52BD3610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3380-E09E-3C43-9A92-E6EB0B3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D097-9D59-9C4B-BD9A-0A0E9785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3078-4BD3-854C-BA6D-351397A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819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E71E-C708-8048-B873-9764252AFD88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CB68-8F2B-4A2D-82E9-6790E5315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0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292B-95FC-A54C-9E21-7CA64D6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27E7C-3225-5F43-948B-76F37A8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F8A8-3F94-954F-BD63-8F423C03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37038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035-7105-3F46-B23E-61880CF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537-2308-084C-85CA-D1F5990B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8F6B-0EB7-EF42-B6FC-DED9B2D7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5400-3E45-6E4C-ACDA-7B27CF3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3210-D575-3D45-AF1D-8B81B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8E9-72B9-5447-BBC9-A7B58B6B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2222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E6D-A7C6-864C-A0E6-98D87046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53E8-2A7F-BA43-B4B3-415AB2E9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A259-B848-884C-9F89-9D13CB35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9E-0D38-434D-A026-41C9B60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B9E2-8D80-7742-9888-1EC7509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6CA9-994F-1245-9771-E23FDC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10568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689-1C00-884F-82C8-067B59B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9053-FF3C-FF48-AEE9-7FA009A3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0541-2512-D84F-AD2C-DA512A9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71CD-CC46-FA4F-897E-4535749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0A0A-EA86-7442-BE2F-385D1E2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48703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5A014-6951-BE44-8A86-DAA0F07B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B579-260D-AB49-9B80-1A21613D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DAA9-5C47-284E-9934-5E8E122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007-A1FA-1D4F-8D2E-DC92C17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4ABA-6D4C-764D-8FDA-62C57A76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62217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129F7F3-9F03-6745-82D9-1C58E2ED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B73741-F5ED-864D-931A-858A844D73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CA3039-84A1-C946-A5F7-5CBD9EE42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4264AD4-A097-5B4B-98C9-A1C1BF02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394672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11-1A32-C54B-9309-C6FC3DF5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CA5A-D390-484A-A55D-EBAE9C16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0CE0-255B-9D48-9895-1DBBF8F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0B41-8B4D-3641-A6E2-4EAEEDA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300A-5925-B849-9D04-6ACF51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61434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10CD-5FF6-D644-8F75-3C6E0F56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6A57-A120-F94D-8EA3-EA3D86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499-307A-7643-ADE6-D298E00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30D1-7714-374F-BC33-73B2A62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1605-2E39-8141-97F7-8C650BA2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72236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FCB-D002-214D-B46A-827BC002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8CA7-1D76-6E4F-87EA-6BDB547C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C7E8-E7DE-D34B-BA57-8BD8A6E9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544-4FE6-B44F-A69D-7A923256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9E1D6-3EEE-B84B-8130-0567542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2B60-A597-0942-BB72-AC0130F4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45686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156-7ED5-6F41-97D9-1B4750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7EFE-7F1F-5041-AE5E-693F96AB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5EA84-F4FA-4E4D-852B-D0A78283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3292-D36A-5A45-B6AF-B1ACAFB24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B6209-A769-6240-9DC9-34223F04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0CFE5-EF40-C04C-A4DD-83D3392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DC4E6-AD1E-4F43-BC6C-2FF050C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8BF98-4A8B-9D45-BC3D-148F821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952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E0B2-8F0E-E541-A881-26952164E626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4EA6A-5C12-4395-A815-1CEE71B10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11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1A1-9589-2B40-9187-92DC3853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B0B05-C27C-7640-8ABE-679BF3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BC55-A0B6-9049-AF6D-5C21E194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89E6-B899-8A41-99BC-FE0CBF2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61395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877D-7DAA-A24D-9830-DA354FB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F4227-3C44-644C-98C2-6091B0D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BC5F-BACA-B445-ADDB-B88691D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52315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2E9-373E-1B42-B3E5-DED5A09B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C892-7991-DB4A-9FCB-6BEC76D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14E8-9C9F-3C45-8ED5-01DA001F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87D-73D0-E24D-B666-C32B866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982A-56C6-6C4B-9164-3753662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55C7F-5748-A947-9451-D18E491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75210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E9F9-3F5C-5F4A-AB69-E3FDCC70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E557-0685-DE49-A6F7-FAF3135D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8FE6-9CAD-854A-B539-D16466D0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E515-7DAA-E648-BD3E-E4FEE60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FF43-7001-1845-ABEA-41845D2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7134-E5FE-A54C-9B90-EA4CBFA2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66225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9E8-36B5-0949-8513-689C34F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BE95-8117-C043-8DB8-E267B453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56E-ECDE-A644-96DE-56082F5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A234-4F81-A841-B3AF-33C41FFF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6CA2-D71B-C04F-8425-1758828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96320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5A0C-AF3E-DD4A-9869-9D0CB4AA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FB47-CB7D-D541-AADE-0A562EAA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B44-9C32-5040-9951-6284080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170D-7439-1C4C-B41A-F911F36F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A723-3CA4-C843-9091-FB60545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4069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E6D7474-90FC-2843-A6C6-7EC64A439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F2137A8-B7A9-2A46-AC45-4250534E91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C908751-67EF-B24F-9891-A9E6E40477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7590-88B5-144D-AFF3-0A7EEBB731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92093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2487-9088-DE47-98DB-6EAF683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E3A-DC25-E64A-888C-94941F13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187-3913-374E-AEAF-80AA66EC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E1D9-21DE-9141-9208-3C74FF8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64CB-CA1E-5244-A1D2-083E4C3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44027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076-D2AB-2943-AF9A-72D3F807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7BF9-0A61-FF4F-8395-027DE0E1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C4D-D285-9A4B-8BB5-37386095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6127-0EA6-214A-B083-D35F0E9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EDF-60E5-5D4D-9636-8177179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80177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584-DBD9-744B-8E72-102A482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AA3D-4A15-E34C-8AF7-1009883A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36B84-F8B1-F84F-BF1F-6272CA32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13C1-A08B-2F44-8DA7-121F90D4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4FEE-4967-624A-9F10-4D7B7D28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A911-0630-4544-BC4F-184673F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50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D78-157E-6441-A2E9-690CAD17061D}" type="datetime1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AB64-85C8-41EF-B1BF-6E6B36973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07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0E63-D2DB-5D47-878D-DDAFFC9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EB6B-B92B-CC49-8718-2EE2EEC1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D6C4-21DD-DD4F-B969-021619D9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CCE0-F6C0-C14E-942C-C53C611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EE15A-649F-F841-861A-E96BFED1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F3CB-0847-A149-B2D3-F83591B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7ECC-B6CB-2E4D-A93D-44C1F6F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21A9-D953-1441-89E0-852D67E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40736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A48-96BB-C249-92DA-6D671E6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5BC2-7F4F-A74F-8B65-D090BFF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1E8C-783A-3842-BA95-91CFE50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57E49-737A-774F-BEED-4D74F350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101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E19AB-93A9-CB4F-A97D-C6D0E4C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93FA0-71C8-3749-A2F2-ECC7B4B2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E156-6187-6141-BD3E-DA6E1C3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6196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1BC4-F8C9-5947-940B-1390E37F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7F54-094F-B143-83C5-95C52D9A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66C6-C25C-984E-A0DD-D5415E51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D5CD-069C-1948-8349-8061905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A0036-3325-A94F-85AA-183519D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2FD6-A57A-A249-8976-340497A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22559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9B5-A5B5-A14A-9542-024E78DD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06178-F035-6845-97F1-5BE5570EB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A715-7EC3-FB42-9E17-B990CE9D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9DB0-B002-9645-AC57-C3D1473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F8-51B9-5C45-B2CD-732A4D7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2CF3-0416-BF4C-AA63-4B8A7263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71626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DB3-2C61-564D-997C-1DA70B29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8161-6881-D741-89D9-C165F33EE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1751-1B65-1F49-A8C2-325477A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D24-4D35-674F-8BF1-400416E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FF32-CD5B-FF41-9C75-89644CC9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60767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3B775-5606-8445-B5C6-D71237AC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18FC-BDED-8C40-9D95-42AC2480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7EB-3179-0548-99F6-45FFD523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DB21-8761-1A49-86D0-64300BF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4DBE-D2F1-5E4D-A1D3-D403F04B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27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605D94-22F1-40AA-8D14-18D80827A1FC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504A3A-B0B8-431E-910C-73D0A1EE8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1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DF5791D-2785-FF4E-BB9F-BA95F7A78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662D-6CBD-3E40-8908-73A2E180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6062-965F-0D4F-9928-5BD13379ABC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E31-479D-AC42-8143-0F5CF079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FD9-7401-9440-955C-2CC29D60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62C7-B6AF-AC44-9DED-1AD9FB7CAF7F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A682-B826-3E41-9370-D9CBAB4FDED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2C0FA02-C8CF-7F45-AE8B-B2EE204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6E731A-CE3E-B047-95B9-5CD6C76C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8"/>
          <a:stretch>
            <a:fillRect/>
          </a:stretch>
        </p:blipFill>
        <p:spPr bwMode="auto">
          <a:xfrm>
            <a:off x="1" y="5410200"/>
            <a:ext cx="326601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A1F839-454C-45F7-839D-D8E48732D5D6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6"/>
          <a:stretch>
            <a:fillRect/>
          </a:stretch>
        </p:blipFill>
        <p:spPr bwMode="auto">
          <a:xfrm>
            <a:off x="8919634" y="0"/>
            <a:ext cx="327236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0" y="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sz="1600" b="1"/>
              <a:t>Subject Name</a:t>
            </a: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0" y="6519864"/>
            <a:ext cx="1219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sz="1600" b="1"/>
              <a:t>SLIIT  - Faculty of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2056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8331200" y="762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9"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EC29E6-4FCB-2845-BF22-D83D87980FEA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712F65-B0A8-488B-9886-9D2B4CC05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241D6C-87BF-4E39-AC38-9E01A58181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80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10160000" y="0"/>
            <a:ext cx="2032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Box 10"/>
          <p:cNvSpPr txBox="1">
            <a:spLocks noChangeArrowheads="1"/>
          </p:cNvSpPr>
          <p:nvPr/>
        </p:nvSpPr>
        <p:spPr bwMode="auto">
          <a:xfrm>
            <a:off x="0" y="655320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sz="1600" b="1">
                <a:solidFill>
                  <a:srgbClr val="E87A23"/>
                </a:solidFill>
              </a:rPr>
              <a:t>SLIIT  - Faculty of Computing</a:t>
            </a:r>
          </a:p>
        </p:txBody>
      </p:sp>
      <p:pic>
        <p:nvPicPr>
          <p:cNvPr id="308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9"/>
          <a:stretch>
            <a:fillRect/>
          </a:stretch>
        </p:blipFill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Box 9"/>
          <p:cNvSpPr txBox="1">
            <a:spLocks noChangeArrowheads="1"/>
          </p:cNvSpPr>
          <p:nvPr/>
        </p:nvSpPr>
        <p:spPr bwMode="auto">
          <a:xfrm>
            <a:off x="0" y="-76200"/>
            <a:ext cx="589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3716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47" r:id="rId11"/>
    <p:sldLayoutId id="2147483948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99"/>
          <a:stretch>
            <a:fillRect/>
          </a:stretch>
        </p:blipFill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F888C5-307B-4F28-B13A-20626C07D615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465DD2-1D4C-4C4B-B26E-8C60E58F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4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1"/>
          <a:stretch>
            <a:fillRect/>
          </a:stretch>
        </p:blipFill>
        <p:spPr bwMode="auto">
          <a:xfrm>
            <a:off x="10160000" y="0"/>
            <a:ext cx="2032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0" y="6553200"/>
            <a:ext cx="1219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sz="1600" b="1">
                <a:solidFill>
                  <a:srgbClr val="E87A23"/>
                </a:solidFill>
              </a:rPr>
              <a:t>SLIIT  - Faculty of Computing</a:t>
            </a:r>
          </a:p>
        </p:txBody>
      </p:sp>
      <p:pic>
        <p:nvPicPr>
          <p:cNvPr id="4106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9"/>
          <a:stretch>
            <a:fillRect/>
          </a:stretch>
        </p:blipFill>
        <p:spPr bwMode="auto">
          <a:xfrm>
            <a:off x="0" y="0"/>
            <a:ext cx="101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0" y="-76200"/>
            <a:ext cx="589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schemeClr val="bg1"/>
                </a:solidFill>
              </a:rPr>
              <a:t>Subject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3716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8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DE7B98-3B78-407F-8C86-1C2857FC7D66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979B68-CE3B-4801-A503-94EF4C562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605D94-22F1-40AA-8D14-18D80827A1FC}" type="datetimeFigureOut">
              <a:rPr lang="en-US" smtClean="0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504A3A-B0B8-431E-910C-73D0A1EE8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</p:spTree>
    <p:extLst>
      <p:ext uri="{BB962C8B-B14F-4D97-AF65-F5344CB8AC3E}">
        <p14:creationId xmlns:p14="http://schemas.microsoft.com/office/powerpoint/2010/main" val="182292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404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16D633-DACB-C846-BDA7-A364E505F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5381-8FBB-074E-85C0-EC0EE065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D59B-C6C2-C84A-A9B5-AB286FEC8FEA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8D55-7135-BC4F-B4E1-521E101CC930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DC7D24-32C7-4B48-9F10-434887CD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6083DB-7BD6-3E47-B765-25CEE4F6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DBD57C8-B4C6-3C42-B6F4-C955BD6C8A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AD40-79E3-9A4C-A0B7-F3988464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ACE-BCC1-184F-A700-DFA15150D1CF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9F6B-E24B-774B-9985-5552F8469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8542-B565-C84C-A36F-281CEF2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ECD-691F-C34D-A1DE-BB16D10A8AA5}" type="slidenum">
              <a:rPr lang="x-none" smtClean="0"/>
              <a:t>‹#›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86BD2B-3DFA-E24B-97EC-B151268D4BE7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AFE1AAF-B956-2C44-8FEC-72B4E55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53E3D6-10BE-B648-833C-3BF1365C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0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86F86B0-CCE5-C247-8C3E-609758EDD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B6E8-2F8C-BD44-8621-09962AFC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E6BC-1CF3-D548-872D-25FC8E072151}" type="datetimeFigureOut">
              <a:rPr lang="x-none" smtClean="0"/>
              <a:t>4/18/2022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8008-CB95-3B4A-A2A6-E3FFA623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9DA9-A326-0744-B496-95638959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EFAC-9DE5-EE49-9E0C-0108BFBCFC7D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14D5-B266-324D-813B-7D2146A87BE8}"/>
              </a:ext>
            </a:extLst>
          </p:cNvPr>
          <p:cNvSpPr/>
          <p:nvPr/>
        </p:nvSpPr>
        <p:spPr>
          <a:xfrm>
            <a:off x="3438283" y="6489700"/>
            <a:ext cx="875371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Module Code | Module Name | Lecture Title | Lecturer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BB38998-2073-AE42-9998-1D746B33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DE789EF-2F79-8949-A254-5D7CCF0B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8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37716"/>
            <a:ext cx="11053482" cy="815352"/>
          </a:xfrm>
        </p:spPr>
        <p:txBody>
          <a:bodyPr/>
          <a:lstStyle/>
          <a:p>
            <a:r>
              <a:rPr lang="en-US" sz="4800" b="1" dirty="0">
                <a:latin typeface="Garamond" panose="02020404030301010803" pitchFamily="18" charset="0"/>
              </a:rPr>
              <a:t>IT2070 – Data Structures and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840837" y="2831350"/>
            <a:ext cx="7195151" cy="1991724"/>
          </a:xfrm>
        </p:spPr>
        <p:txBody>
          <a:bodyPr/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Lecture 08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Heap </a:t>
            </a:r>
            <a:r>
              <a:rPr lang="en-US" sz="3200" b="1">
                <a:latin typeface="Garamond" panose="02020404030301010803" pitchFamily="18" charset="0"/>
              </a:rPr>
              <a:t>Sort Algorithms</a:t>
            </a:r>
            <a:endParaRPr lang="en-US" sz="3200" b="1" dirty="0">
              <a:latin typeface="Garamond" panose="02020404030301010803" pitchFamily="18" charset="0"/>
            </a:endParaRPr>
          </a:p>
          <a:p>
            <a:pPr algn="ctr"/>
            <a:r>
              <a:rPr lang="en-US" sz="2800" b="1" dirty="0">
                <a:latin typeface="Garamond" panose="02020404030301010803" pitchFamily="18" charset="0"/>
              </a:rPr>
              <a:t>U. U. Samantha Rajapaksha                        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M.Sc.in IT, B.Sc.(Engineering) University of </a:t>
            </a:r>
            <a:r>
              <a:rPr lang="en-US" sz="1600" b="1" dirty="0" err="1">
                <a:latin typeface="Garamond" panose="02020404030301010803" pitchFamily="18" charset="0"/>
              </a:rPr>
              <a:t>Moratuwa</a:t>
            </a:r>
            <a:endParaRPr lang="en-US" sz="1600" b="1" dirty="0">
              <a:latin typeface="Garamond" panose="02020404030301010803" pitchFamily="18" charset="0"/>
            </a:endParaRP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Senior Lecturer SLIIT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</a:rPr>
              <a:t>Samantha.r@slit.lk</a:t>
            </a:r>
          </a:p>
          <a:p>
            <a:pPr algn="ctr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MAX_HEAPIFY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77724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The MAX_HEAPIFY algorithm checks the heap elements for violation of the heap property and restores max-heap property;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Input</a:t>
            </a:r>
            <a:r>
              <a:rPr lang="en-US" sz="2000" dirty="0"/>
              <a:t>: An array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and index </a:t>
            </a:r>
            <a:r>
              <a:rPr lang="en-US" sz="2000" i="1" dirty="0" err="1"/>
              <a:t>i</a:t>
            </a:r>
            <a:r>
              <a:rPr lang="en-US" sz="2000" dirty="0"/>
              <a:t> to the array. </a:t>
            </a:r>
            <a:r>
              <a:rPr lang="en-US" sz="2000" i="1" dirty="0" err="1"/>
              <a:t>i</a:t>
            </a:r>
            <a:r>
              <a:rPr lang="en-US" sz="2000" dirty="0"/>
              <a:t> =1 if we want to </a:t>
            </a:r>
            <a:r>
              <a:rPr lang="en-US" sz="2000" dirty="0" err="1"/>
              <a:t>heapify</a:t>
            </a:r>
            <a:r>
              <a:rPr lang="en-US" sz="2000" dirty="0"/>
              <a:t> the whole tree. </a:t>
            </a:r>
            <a:r>
              <a:rPr lang="en-US" sz="2000" dirty="0" err="1"/>
              <a:t>Subtrees</a:t>
            </a:r>
            <a:r>
              <a:rPr lang="en-US" sz="2000" dirty="0"/>
              <a:t> rooted at </a:t>
            </a:r>
            <a:r>
              <a:rPr lang="en-US" sz="2000" i="1" dirty="0"/>
              <a:t>LEFT_CHILD(</a:t>
            </a:r>
            <a:r>
              <a:rPr lang="en-US" sz="2000" i="1" dirty="0" err="1"/>
              <a:t>i</a:t>
            </a:r>
            <a:r>
              <a:rPr lang="en-US" sz="2000" i="1" dirty="0"/>
              <a:t>)</a:t>
            </a:r>
            <a:r>
              <a:rPr lang="en-US" sz="2000" dirty="0"/>
              <a:t> and </a:t>
            </a:r>
            <a:r>
              <a:rPr lang="en-US" sz="2000" i="1" dirty="0"/>
              <a:t>RIGHT_CHILD(</a:t>
            </a:r>
            <a:r>
              <a:rPr lang="en-US" sz="2000" i="1" dirty="0" err="1"/>
              <a:t>i</a:t>
            </a:r>
            <a:r>
              <a:rPr lang="en-US" sz="2000" i="1" dirty="0"/>
              <a:t>)</a:t>
            </a:r>
            <a:r>
              <a:rPr lang="en-US" sz="2000" dirty="0"/>
              <a:t> are heaps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Output</a:t>
            </a:r>
            <a:r>
              <a:rPr lang="en-US" sz="2000" dirty="0"/>
              <a:t>: The elements of array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forming </a:t>
            </a:r>
            <a:r>
              <a:rPr lang="en-US" sz="2000" dirty="0" err="1"/>
              <a:t>subtree</a:t>
            </a:r>
            <a:r>
              <a:rPr lang="en-US" sz="2000" dirty="0"/>
              <a:t> rooted at </a:t>
            </a:r>
            <a:r>
              <a:rPr lang="en-US" sz="2000" i="1" dirty="0" err="1"/>
              <a:t>i</a:t>
            </a:r>
            <a:r>
              <a:rPr lang="en-US" sz="2000" dirty="0"/>
              <a:t> satisfy the heap property.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9B0DD4-4F17-4DBC-AE16-2B63DA202A18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33800" y="2438400"/>
            <a:ext cx="3352800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</a:rPr>
              <a:t>A[</a:t>
            </a:r>
            <a:r>
              <a:rPr lang="en-US" b="1" i="1" dirty="0">
                <a:latin typeface="Times New Roman" panose="02020603050405020304" pitchFamily="18" charset="0"/>
              </a:rPr>
              <a:t>P</a:t>
            </a:r>
            <a:r>
              <a:rPr lang="en-US" sz="2400" b="1" i="1" dirty="0">
                <a:latin typeface="Times New Roman" panose="02020603050405020304" pitchFamily="18" charset="0"/>
              </a:rPr>
              <a:t>ARENT</a:t>
            </a:r>
            <a:r>
              <a:rPr lang="en-US" b="1" dirty="0">
                <a:latin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</a:rPr>
              <a:t>)] </a:t>
            </a:r>
            <a:r>
              <a:rPr 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Times New Roman" panose="02020603050405020304" pitchFamily="18" charset="0"/>
              </a:rPr>
              <a:t> A[</a:t>
            </a:r>
            <a:r>
              <a:rPr lang="en-US" b="1" i="1" dirty="0" err="1">
                <a:latin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  <p:bldP spid="286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Maintaining the Heap Property</a:t>
            </a:r>
          </a:p>
        </p:txBody>
      </p:sp>
      <p:sp>
        <p:nvSpPr>
          <p:cNvPr id="36867" name="Text Box 4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tx2"/>
                </a:solidFill>
              </a:rPr>
              <a:t>MAX_HEAPIFY</a:t>
            </a:r>
            <a:r>
              <a:rPr lang="en-US" sz="2400">
                <a:solidFill>
                  <a:schemeClr val="tx2"/>
                </a:solidFill>
              </a:rPr>
              <a:t> (</a:t>
            </a:r>
            <a:r>
              <a:rPr lang="en-US" sz="2400" i="1">
                <a:solidFill>
                  <a:schemeClr val="tx2"/>
                </a:solidFill>
              </a:rPr>
              <a:t>A</a:t>
            </a:r>
            <a:r>
              <a:rPr lang="en-US" sz="2400">
                <a:solidFill>
                  <a:schemeClr val="tx2"/>
                </a:solidFill>
              </a:rPr>
              <a:t>,</a:t>
            </a:r>
            <a:r>
              <a:rPr lang="en-US" sz="2400" i="1">
                <a:solidFill>
                  <a:schemeClr val="tx2"/>
                </a:solidFill>
              </a:rPr>
              <a:t>i</a:t>
            </a:r>
            <a:r>
              <a:rPr lang="en-US" sz="2400">
                <a:solidFill>
                  <a:schemeClr val="tx2"/>
                </a:solidFill>
              </a:rPr>
              <a:t>)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1.	</a:t>
            </a:r>
            <a:r>
              <a:rPr lang="en-US" sz="2400" i="1"/>
              <a:t>l </a:t>
            </a:r>
            <a:r>
              <a:rPr lang="en-US" sz="2400">
                <a:sym typeface="Symbol" panose="05050102010706020507" pitchFamily="18" charset="2"/>
              </a:rPr>
              <a:t> = </a:t>
            </a:r>
            <a:r>
              <a:rPr lang="en-US" sz="2400"/>
              <a:t>LEFT(</a:t>
            </a:r>
            <a:r>
              <a:rPr lang="en-US" sz="2400" i="1"/>
              <a:t>i</a:t>
            </a:r>
            <a:r>
              <a:rPr lang="en-US" sz="2400"/>
              <a:t>);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2.	</a:t>
            </a:r>
            <a:r>
              <a:rPr lang="en-US" sz="2400" i="1"/>
              <a:t>r</a:t>
            </a:r>
            <a:r>
              <a:rPr lang="en-US" sz="2400"/>
              <a:t> </a:t>
            </a:r>
            <a:r>
              <a:rPr lang="en-US" sz="2400">
                <a:sym typeface="Symbol" panose="05050102010706020507" pitchFamily="18" charset="2"/>
              </a:rPr>
              <a:t> = </a:t>
            </a:r>
            <a:r>
              <a:rPr lang="en-US" sz="2400"/>
              <a:t>RIGHT(</a:t>
            </a:r>
            <a:r>
              <a:rPr lang="en-US" sz="2400" i="1"/>
              <a:t>i</a:t>
            </a:r>
            <a:r>
              <a:rPr lang="en-US" sz="2400"/>
              <a:t>);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3.	if </a:t>
            </a:r>
            <a:r>
              <a:rPr lang="en-US" sz="2400" i="1"/>
              <a:t>l</a:t>
            </a:r>
            <a:r>
              <a:rPr lang="en-US" sz="2400"/>
              <a:t> </a:t>
            </a:r>
            <a:r>
              <a:rPr lang="en-US" sz="2400">
                <a:sym typeface="Symbol" panose="05050102010706020507" pitchFamily="18" charset="2"/>
              </a:rPr>
              <a:t></a:t>
            </a:r>
            <a:r>
              <a:rPr lang="en-US" sz="2400"/>
              <a:t> A.heap_size and A[ </a:t>
            </a:r>
            <a:r>
              <a:rPr lang="en-US" sz="2400" i="1"/>
              <a:t>l </a:t>
            </a:r>
            <a:r>
              <a:rPr lang="en-US" sz="2400"/>
              <a:t>] &gt; A[ </a:t>
            </a:r>
            <a:r>
              <a:rPr lang="en-US" sz="2400" i="1"/>
              <a:t>i </a:t>
            </a:r>
            <a:r>
              <a:rPr lang="en-US" sz="2400"/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4.		largest </a:t>
            </a:r>
            <a:r>
              <a:rPr lang="en-US" sz="2400">
                <a:sym typeface="Symbol" panose="05050102010706020507" pitchFamily="18" charset="2"/>
              </a:rPr>
              <a:t>=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5.	else largest </a:t>
            </a:r>
            <a:r>
              <a:rPr lang="en-US" sz="2400">
                <a:sym typeface="Symbol" panose="05050102010706020507" pitchFamily="18" charset="2"/>
              </a:rPr>
              <a:t>=</a:t>
            </a:r>
            <a:r>
              <a:rPr lang="en-US" sz="2400"/>
              <a:t> </a:t>
            </a:r>
            <a:r>
              <a:rPr lang="en-US" sz="2400" i="1"/>
              <a:t>i</a:t>
            </a:r>
            <a:r>
              <a:rPr 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6.	if </a:t>
            </a:r>
            <a:r>
              <a:rPr lang="en-US" sz="2400" i="1"/>
              <a:t>r</a:t>
            </a:r>
            <a:r>
              <a:rPr lang="en-US" sz="2400"/>
              <a:t> </a:t>
            </a:r>
            <a:r>
              <a:rPr lang="en-US" sz="2400">
                <a:sym typeface="Symbol" panose="05050102010706020507" pitchFamily="18" charset="2"/>
              </a:rPr>
              <a:t></a:t>
            </a:r>
            <a:r>
              <a:rPr lang="en-US" sz="2400"/>
              <a:t> A.heap_size and A[</a:t>
            </a:r>
            <a:r>
              <a:rPr lang="en-US" sz="2400" i="1"/>
              <a:t>r</a:t>
            </a:r>
            <a:r>
              <a:rPr lang="en-US" sz="2400"/>
              <a:t>] &gt; A[</a:t>
            </a:r>
            <a:r>
              <a:rPr lang="en-US" sz="2400" i="1"/>
              <a:t>largest</a:t>
            </a:r>
            <a:r>
              <a:rPr lang="en-US" sz="2400"/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7.		largest </a:t>
            </a:r>
            <a:r>
              <a:rPr lang="en-US" sz="2400">
                <a:sym typeface="Symbol" panose="05050102010706020507" pitchFamily="18" charset="2"/>
              </a:rPr>
              <a:t>=</a:t>
            </a:r>
            <a:r>
              <a:rPr lang="en-US" sz="2400"/>
              <a:t> </a:t>
            </a:r>
            <a:r>
              <a:rPr lang="en-US" sz="2400" i="1"/>
              <a:t>r</a:t>
            </a:r>
            <a:r>
              <a:rPr lang="en-US" sz="240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8.	if </a:t>
            </a:r>
            <a:r>
              <a:rPr lang="en-US" sz="2400" i="1"/>
              <a:t>largest</a:t>
            </a:r>
            <a:r>
              <a:rPr lang="en-US" sz="2400"/>
              <a:t> </a:t>
            </a:r>
            <a:r>
              <a:rPr lang="en-US" sz="2400">
                <a:sym typeface="Symbol" panose="05050102010706020507" pitchFamily="18" charset="2"/>
              </a:rPr>
              <a:t></a:t>
            </a:r>
            <a:r>
              <a:rPr lang="en-US" sz="2400"/>
              <a:t> </a:t>
            </a:r>
            <a:r>
              <a:rPr lang="en-US" sz="2400" i="1"/>
              <a:t>i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9.		exchange A[</a:t>
            </a:r>
            <a:r>
              <a:rPr lang="en-US" sz="2400" i="1"/>
              <a:t>i</a:t>
            </a:r>
            <a:r>
              <a:rPr lang="en-US" sz="2400"/>
              <a:t>] </a:t>
            </a:r>
            <a:r>
              <a:rPr lang="en-US" sz="2400">
                <a:sym typeface="Symbol" panose="05050102010706020507" pitchFamily="18" charset="2"/>
              </a:rPr>
              <a:t>with</a:t>
            </a:r>
            <a:r>
              <a:rPr lang="en-US" sz="2400"/>
              <a:t> A[</a:t>
            </a:r>
            <a:r>
              <a:rPr lang="en-US" sz="2400" i="1"/>
              <a:t>largest</a:t>
            </a:r>
            <a:r>
              <a:rPr lang="en-US" sz="2400"/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10.		</a:t>
            </a:r>
            <a:r>
              <a:rPr lang="en-US" sz="2400" b="1">
                <a:solidFill>
                  <a:schemeClr val="tx2"/>
                </a:solidFill>
              </a:rPr>
              <a:t>MAX_HEAPIFY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/>
              <a:t>(A,</a:t>
            </a:r>
            <a:r>
              <a:rPr lang="en-US" sz="2400" i="1"/>
              <a:t>largest</a:t>
            </a:r>
            <a:r>
              <a:rPr lang="en-US" sz="2400"/>
              <a:t>)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83B366-74D0-4ED9-A0C2-819C627F9EC7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7772400" cy="60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/>
              <a:t>You are given the following array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77995C-7689-41BC-896C-525C1396D6B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800">
              <a:latin typeface="Tahoma" panose="020B0604030504040204" pitchFamily="34" charset="0"/>
            </a:endParaRPr>
          </a:p>
        </p:txBody>
      </p:sp>
      <p:graphicFrame>
        <p:nvGraphicFramePr>
          <p:cNvPr id="31793" name="Group 49"/>
          <p:cNvGraphicFramePr>
            <a:graphicFrameLocks noGrp="1"/>
          </p:cNvGraphicFramePr>
          <p:nvPr>
            <p:ph type="tbl" idx="4294967295"/>
          </p:nvPr>
        </p:nvGraphicFramePr>
        <p:xfrm>
          <a:off x="5638800" y="2514600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4343400" y="4191001"/>
            <a:ext cx="3875088" cy="2270125"/>
            <a:chOff x="1200" y="2640"/>
            <a:chExt cx="2441" cy="1430"/>
          </a:xfrm>
        </p:grpSpPr>
        <p:sp>
          <p:nvSpPr>
            <p:cNvPr id="22562" name="Oval 4"/>
            <p:cNvSpPr>
              <a:spLocks noChangeArrowheads="1"/>
            </p:cNvSpPr>
            <p:nvPr/>
          </p:nvSpPr>
          <p:spPr bwMode="auto">
            <a:xfrm>
              <a:off x="2445" y="2640"/>
              <a:ext cx="383" cy="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22" name="Rectangle 5"/>
            <p:cNvSpPr>
              <a:spLocks noChangeArrowheads="1"/>
            </p:cNvSpPr>
            <p:nvPr/>
          </p:nvSpPr>
          <p:spPr bwMode="auto">
            <a:xfrm>
              <a:off x="2564" y="2714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23" name="Rectangle 6"/>
            <p:cNvSpPr>
              <a:spLocks noChangeArrowheads="1"/>
            </p:cNvSpPr>
            <p:nvPr/>
          </p:nvSpPr>
          <p:spPr bwMode="auto">
            <a:xfrm>
              <a:off x="2564" y="271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65" name="Oval 7"/>
            <p:cNvSpPr>
              <a:spLocks noChangeArrowheads="1"/>
            </p:cNvSpPr>
            <p:nvPr/>
          </p:nvSpPr>
          <p:spPr bwMode="auto">
            <a:xfrm>
              <a:off x="1902" y="3026"/>
              <a:ext cx="381" cy="27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25" name="Rectangle 8"/>
            <p:cNvSpPr>
              <a:spLocks noChangeArrowheads="1"/>
            </p:cNvSpPr>
            <p:nvPr/>
          </p:nvSpPr>
          <p:spPr bwMode="auto">
            <a:xfrm>
              <a:off x="2021" y="3100"/>
              <a:ext cx="17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26" name="Rectangle 9"/>
            <p:cNvSpPr>
              <a:spLocks noChangeArrowheads="1"/>
            </p:cNvSpPr>
            <p:nvPr/>
          </p:nvSpPr>
          <p:spPr bwMode="auto">
            <a:xfrm>
              <a:off x="2021" y="310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68" name="Oval 10"/>
            <p:cNvSpPr>
              <a:spLocks noChangeArrowheads="1"/>
            </p:cNvSpPr>
            <p:nvPr/>
          </p:nvSpPr>
          <p:spPr bwMode="auto">
            <a:xfrm>
              <a:off x="2991" y="3042"/>
              <a:ext cx="375" cy="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28" name="Rectangle 11"/>
            <p:cNvSpPr>
              <a:spLocks noChangeArrowheads="1"/>
            </p:cNvSpPr>
            <p:nvPr/>
          </p:nvSpPr>
          <p:spPr bwMode="auto">
            <a:xfrm>
              <a:off x="3109" y="3117"/>
              <a:ext cx="17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29" name="Rectangle 12"/>
            <p:cNvSpPr>
              <a:spLocks noChangeArrowheads="1"/>
            </p:cNvSpPr>
            <p:nvPr/>
          </p:nvSpPr>
          <p:spPr bwMode="auto">
            <a:xfrm>
              <a:off x="3109" y="311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19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71" name="Oval 13"/>
            <p:cNvSpPr>
              <a:spLocks noChangeArrowheads="1"/>
            </p:cNvSpPr>
            <p:nvPr/>
          </p:nvSpPr>
          <p:spPr bwMode="auto">
            <a:xfrm>
              <a:off x="1492" y="3367"/>
              <a:ext cx="355" cy="2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31" name="Rectangle 14"/>
            <p:cNvSpPr>
              <a:spLocks noChangeArrowheads="1"/>
            </p:cNvSpPr>
            <p:nvPr/>
          </p:nvSpPr>
          <p:spPr bwMode="auto">
            <a:xfrm>
              <a:off x="1607" y="3444"/>
              <a:ext cx="1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32" name="Rectangle 15"/>
            <p:cNvSpPr>
              <a:spLocks noChangeArrowheads="1"/>
            </p:cNvSpPr>
            <p:nvPr/>
          </p:nvSpPr>
          <p:spPr bwMode="auto">
            <a:xfrm>
              <a:off x="1607" y="344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74" name="Oval 16"/>
            <p:cNvSpPr>
              <a:spLocks noChangeArrowheads="1"/>
            </p:cNvSpPr>
            <p:nvPr/>
          </p:nvSpPr>
          <p:spPr bwMode="auto">
            <a:xfrm>
              <a:off x="2288" y="3392"/>
              <a:ext cx="380" cy="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34" name="Rectangle 17"/>
            <p:cNvSpPr>
              <a:spLocks noChangeArrowheads="1"/>
            </p:cNvSpPr>
            <p:nvPr/>
          </p:nvSpPr>
          <p:spPr bwMode="auto">
            <a:xfrm>
              <a:off x="2407" y="3467"/>
              <a:ext cx="17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35" name="Rectangle 18"/>
            <p:cNvSpPr>
              <a:spLocks noChangeArrowheads="1"/>
            </p:cNvSpPr>
            <p:nvPr/>
          </p:nvSpPr>
          <p:spPr bwMode="auto">
            <a:xfrm>
              <a:off x="2407" y="346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77" name="Oval 19"/>
            <p:cNvSpPr>
              <a:spLocks noChangeArrowheads="1"/>
            </p:cNvSpPr>
            <p:nvPr/>
          </p:nvSpPr>
          <p:spPr bwMode="auto">
            <a:xfrm>
              <a:off x="2729" y="3376"/>
              <a:ext cx="366" cy="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37" name="Rectangle 20"/>
            <p:cNvSpPr>
              <a:spLocks noChangeArrowheads="1"/>
            </p:cNvSpPr>
            <p:nvPr/>
          </p:nvSpPr>
          <p:spPr bwMode="auto">
            <a:xfrm>
              <a:off x="2847" y="3450"/>
              <a:ext cx="17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38" name="Rectangle 21"/>
            <p:cNvSpPr>
              <a:spLocks noChangeArrowheads="1"/>
            </p:cNvSpPr>
            <p:nvPr/>
          </p:nvSpPr>
          <p:spPr bwMode="auto">
            <a:xfrm>
              <a:off x="2847" y="345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80" name="Oval 22"/>
            <p:cNvSpPr>
              <a:spLocks noChangeArrowheads="1"/>
            </p:cNvSpPr>
            <p:nvPr/>
          </p:nvSpPr>
          <p:spPr bwMode="auto">
            <a:xfrm>
              <a:off x="3266" y="3384"/>
              <a:ext cx="375" cy="2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40" name="Rectangle 23"/>
            <p:cNvSpPr>
              <a:spLocks noChangeArrowheads="1"/>
            </p:cNvSpPr>
            <p:nvPr/>
          </p:nvSpPr>
          <p:spPr bwMode="auto">
            <a:xfrm>
              <a:off x="3385" y="3461"/>
              <a:ext cx="17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41" name="Rectangle 24"/>
            <p:cNvSpPr>
              <a:spLocks noChangeArrowheads="1"/>
            </p:cNvSpPr>
            <p:nvPr/>
          </p:nvSpPr>
          <p:spPr bwMode="auto">
            <a:xfrm>
              <a:off x="3385" y="346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83" name="Oval 25"/>
            <p:cNvSpPr>
              <a:spLocks noChangeArrowheads="1"/>
            </p:cNvSpPr>
            <p:nvPr/>
          </p:nvSpPr>
          <p:spPr bwMode="auto">
            <a:xfrm>
              <a:off x="1767" y="3786"/>
              <a:ext cx="325" cy="2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43" name="Rectangle 26"/>
            <p:cNvSpPr>
              <a:spLocks noChangeArrowheads="1"/>
            </p:cNvSpPr>
            <p:nvPr/>
          </p:nvSpPr>
          <p:spPr bwMode="auto">
            <a:xfrm>
              <a:off x="1878" y="3855"/>
              <a:ext cx="15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44" name="Rectangle 27"/>
            <p:cNvSpPr>
              <a:spLocks noChangeArrowheads="1"/>
            </p:cNvSpPr>
            <p:nvPr/>
          </p:nvSpPr>
          <p:spPr bwMode="auto">
            <a:xfrm>
              <a:off x="1878" y="385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86" name="Oval 28"/>
            <p:cNvSpPr>
              <a:spLocks noChangeArrowheads="1"/>
            </p:cNvSpPr>
            <p:nvPr/>
          </p:nvSpPr>
          <p:spPr bwMode="auto">
            <a:xfrm>
              <a:off x="1200" y="3778"/>
              <a:ext cx="322" cy="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46" name="Rectangle 29"/>
            <p:cNvSpPr>
              <a:spLocks noChangeArrowheads="1"/>
            </p:cNvSpPr>
            <p:nvPr/>
          </p:nvSpPr>
          <p:spPr bwMode="auto">
            <a:xfrm>
              <a:off x="1307" y="3852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47" name="Rectangle 30"/>
            <p:cNvSpPr>
              <a:spLocks noChangeArrowheads="1"/>
            </p:cNvSpPr>
            <p:nvPr/>
          </p:nvSpPr>
          <p:spPr bwMode="auto">
            <a:xfrm>
              <a:off x="1307" y="385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2589" name="Oval 31"/>
            <p:cNvSpPr>
              <a:spLocks noChangeArrowheads="1"/>
            </p:cNvSpPr>
            <p:nvPr/>
          </p:nvSpPr>
          <p:spPr bwMode="auto">
            <a:xfrm>
              <a:off x="2145" y="3786"/>
              <a:ext cx="383" cy="2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7949" name="Rectangle 32"/>
            <p:cNvSpPr>
              <a:spLocks noChangeArrowheads="1"/>
            </p:cNvSpPr>
            <p:nvPr/>
          </p:nvSpPr>
          <p:spPr bwMode="auto">
            <a:xfrm>
              <a:off x="2263" y="3863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37950" name="Rectangle 33"/>
            <p:cNvSpPr>
              <a:spLocks noChangeArrowheads="1"/>
            </p:cNvSpPr>
            <p:nvPr/>
          </p:nvSpPr>
          <p:spPr bwMode="auto">
            <a:xfrm>
              <a:off x="2263" y="386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7951" name="Line 34"/>
            <p:cNvSpPr>
              <a:spLocks noChangeShapeType="1"/>
            </p:cNvSpPr>
            <p:nvPr/>
          </p:nvSpPr>
          <p:spPr bwMode="auto">
            <a:xfrm flipH="1">
              <a:off x="2178" y="2847"/>
              <a:ext cx="284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35"/>
            <p:cNvSpPr>
              <a:spLocks noChangeShapeType="1"/>
            </p:cNvSpPr>
            <p:nvPr/>
          </p:nvSpPr>
          <p:spPr bwMode="auto">
            <a:xfrm>
              <a:off x="2740" y="2858"/>
              <a:ext cx="281" cy="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36"/>
            <p:cNvSpPr>
              <a:spLocks noChangeShapeType="1"/>
            </p:cNvSpPr>
            <p:nvPr/>
          </p:nvSpPr>
          <p:spPr bwMode="auto">
            <a:xfrm flipH="1">
              <a:off x="1759" y="3232"/>
              <a:ext cx="17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37"/>
            <p:cNvSpPr>
              <a:spLocks noChangeShapeType="1"/>
            </p:cNvSpPr>
            <p:nvPr/>
          </p:nvSpPr>
          <p:spPr bwMode="auto">
            <a:xfrm>
              <a:off x="2194" y="3243"/>
              <a:ext cx="157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Line 38"/>
            <p:cNvSpPr>
              <a:spLocks noChangeShapeType="1"/>
            </p:cNvSpPr>
            <p:nvPr/>
          </p:nvSpPr>
          <p:spPr bwMode="auto">
            <a:xfrm flipH="1">
              <a:off x="2947" y="3293"/>
              <a:ext cx="102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Line 39"/>
            <p:cNvSpPr>
              <a:spLocks noChangeShapeType="1"/>
            </p:cNvSpPr>
            <p:nvPr/>
          </p:nvSpPr>
          <p:spPr bwMode="auto">
            <a:xfrm>
              <a:off x="3242" y="3301"/>
              <a:ext cx="90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Line 40"/>
            <p:cNvSpPr>
              <a:spLocks noChangeShapeType="1"/>
            </p:cNvSpPr>
            <p:nvPr/>
          </p:nvSpPr>
          <p:spPr bwMode="auto">
            <a:xfrm flipH="1">
              <a:off x="1362" y="3593"/>
              <a:ext cx="152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Line 41"/>
            <p:cNvSpPr>
              <a:spLocks noChangeShapeType="1"/>
            </p:cNvSpPr>
            <p:nvPr/>
          </p:nvSpPr>
          <p:spPr bwMode="auto">
            <a:xfrm>
              <a:off x="1751" y="3613"/>
              <a:ext cx="107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Line 42"/>
            <p:cNvSpPr>
              <a:spLocks noChangeShapeType="1"/>
            </p:cNvSpPr>
            <p:nvPr/>
          </p:nvSpPr>
          <p:spPr bwMode="auto">
            <a:xfrm flipH="1">
              <a:off x="2318" y="3706"/>
              <a:ext cx="89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3200400" y="2041526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1         2          3       4         5         6       7        8        9         10</a:t>
            </a:r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2438400" y="18430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auto">
          <a:xfrm>
            <a:off x="1600200" y="3021014"/>
            <a:ext cx="815340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Now we are going to maintain the max-heap property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Drawing a heap would make our work easy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2" grpId="0" autoUpdateAnimBg="0"/>
      <p:bldP spid="31817" grpId="0" autoUpdateAnimBg="0"/>
      <p:bldP spid="318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4237038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MAX_HEAPIFY (</a:t>
            </a:r>
            <a:r>
              <a:rPr lang="en-US" sz="4000" i="1" dirty="0"/>
              <a:t>A</a:t>
            </a:r>
            <a:r>
              <a:rPr lang="en-US" sz="4000" dirty="0"/>
              <a:t>,1)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C5BA02-D35C-40D9-91F0-3BE3702E03D7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32859" name="AutoShape 91" descr="Pink tissue paper"/>
          <p:cNvSpPr>
            <a:spLocks noChangeArrowheads="1"/>
          </p:cNvSpPr>
          <p:nvPr/>
        </p:nvSpPr>
        <p:spPr bwMode="auto">
          <a:xfrm>
            <a:off x="6096000" y="2057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10400" y="3571876"/>
            <a:ext cx="3054350" cy="473075"/>
            <a:chOff x="5486400" y="3571875"/>
            <a:chExt cx="3054350" cy="473075"/>
          </a:xfrm>
        </p:grpSpPr>
        <p:sp>
          <p:nvSpPr>
            <p:cNvPr id="32913" name="Text Box 145"/>
            <p:cNvSpPr txBox="1">
              <a:spLocks noChangeArrowheads="1"/>
            </p:cNvSpPr>
            <p:nvPr/>
          </p:nvSpPr>
          <p:spPr bwMode="auto">
            <a:xfrm>
              <a:off x="5486400" y="3571875"/>
              <a:ext cx="23622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1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MAX_HEAPIFY (</a:t>
              </a:r>
              <a:r>
                <a:rPr lang="en-US" sz="1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sz="1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,2)</a:t>
              </a:r>
            </a:p>
          </p:txBody>
        </p:sp>
        <p:sp>
          <p:nvSpPr>
            <p:cNvPr id="32954" name="AutoShape 186" descr="Pink tissue paper"/>
            <p:cNvSpPr>
              <a:spLocks noChangeArrowheads="1"/>
            </p:cNvSpPr>
            <p:nvPr/>
          </p:nvSpPr>
          <p:spPr bwMode="auto">
            <a:xfrm rot="5484639">
              <a:off x="8083550" y="358775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33010" name="AutoShape 242" descr="Pink tissue paper"/>
          <p:cNvSpPr>
            <a:spLocks noChangeArrowheads="1"/>
          </p:cNvSpPr>
          <p:nvPr/>
        </p:nvSpPr>
        <p:spPr bwMode="auto">
          <a:xfrm>
            <a:off x="6096000" y="4267200"/>
            <a:ext cx="609600" cy="533400"/>
          </a:xfrm>
          <a:prstGeom prst="leftArrow">
            <a:avLst>
              <a:gd name="adj1" fmla="val 50000"/>
              <a:gd name="adj2" fmla="val 285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1574800" y="6381750"/>
            <a:ext cx="2006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</a:rPr>
              <a:t>To be contd.</a:t>
            </a:r>
          </a:p>
        </p:txBody>
      </p:sp>
      <p:sp>
        <p:nvSpPr>
          <p:cNvPr id="179" name="AutoShape 186" descr="Pink tissue paper"/>
          <p:cNvSpPr>
            <a:spLocks noChangeArrowheads="1"/>
          </p:cNvSpPr>
          <p:nvPr/>
        </p:nvSpPr>
        <p:spPr bwMode="auto">
          <a:xfrm rot="5484639">
            <a:off x="2813050" y="594995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09800" y="3838576"/>
            <a:ext cx="3733800" cy="2474913"/>
            <a:chOff x="685800" y="3838575"/>
            <a:chExt cx="3733800" cy="2474913"/>
          </a:xfrm>
        </p:grpSpPr>
        <p:grpSp>
          <p:nvGrpSpPr>
            <p:cNvPr id="33011" name="Group 243"/>
            <p:cNvGrpSpPr>
              <a:grpSpLocks/>
            </p:cNvGrpSpPr>
            <p:nvPr/>
          </p:nvGrpSpPr>
          <p:grpSpPr bwMode="auto">
            <a:xfrm>
              <a:off x="990600" y="4038600"/>
              <a:ext cx="3429000" cy="2274888"/>
              <a:chOff x="624" y="2544"/>
              <a:chExt cx="2160" cy="1433"/>
            </a:xfrm>
          </p:grpSpPr>
          <p:sp>
            <p:nvSpPr>
              <p:cNvPr id="23566" name="Oval 194"/>
              <p:cNvSpPr>
                <a:spLocks noChangeArrowheads="1"/>
              </p:cNvSpPr>
              <p:nvPr/>
            </p:nvSpPr>
            <p:spPr bwMode="auto">
              <a:xfrm>
                <a:off x="1677" y="2544"/>
                <a:ext cx="324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67" name="Rectangle 195"/>
              <p:cNvSpPr>
                <a:spLocks noChangeArrowheads="1"/>
              </p:cNvSpPr>
              <p:nvPr/>
            </p:nvSpPr>
            <p:spPr bwMode="auto">
              <a:xfrm>
                <a:off x="1777" y="2598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68" name="Rectangle 196"/>
              <p:cNvSpPr>
                <a:spLocks noChangeArrowheads="1"/>
              </p:cNvSpPr>
              <p:nvPr/>
            </p:nvSpPr>
            <p:spPr bwMode="auto">
              <a:xfrm>
                <a:off x="1777" y="260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Oval 197"/>
              <p:cNvSpPr>
                <a:spLocks noChangeArrowheads="1"/>
              </p:cNvSpPr>
              <p:nvPr/>
            </p:nvSpPr>
            <p:spPr bwMode="auto">
              <a:xfrm>
                <a:off x="1218" y="2826"/>
                <a:ext cx="322" cy="2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70" name="Rectangle 198"/>
              <p:cNvSpPr>
                <a:spLocks noChangeArrowheads="1"/>
              </p:cNvSpPr>
              <p:nvPr/>
            </p:nvSpPr>
            <p:spPr bwMode="auto">
              <a:xfrm>
                <a:off x="1318" y="2880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71" name="Rectangle 199"/>
              <p:cNvSpPr>
                <a:spLocks noChangeArrowheads="1"/>
              </p:cNvSpPr>
              <p:nvPr/>
            </p:nvSpPr>
            <p:spPr bwMode="auto">
              <a:xfrm>
                <a:off x="1318" y="287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2" name="Oval 200"/>
              <p:cNvSpPr>
                <a:spLocks noChangeArrowheads="1"/>
              </p:cNvSpPr>
              <p:nvPr/>
            </p:nvSpPr>
            <p:spPr bwMode="auto">
              <a:xfrm>
                <a:off x="2138" y="2838"/>
                <a:ext cx="317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73" name="Rectangle 201"/>
              <p:cNvSpPr>
                <a:spLocks noChangeArrowheads="1"/>
              </p:cNvSpPr>
              <p:nvPr/>
            </p:nvSpPr>
            <p:spPr bwMode="auto">
              <a:xfrm>
                <a:off x="2238" y="2892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74" name="Rectangle 202"/>
              <p:cNvSpPr>
                <a:spLocks noChangeArrowheads="1"/>
              </p:cNvSpPr>
              <p:nvPr/>
            </p:nvSpPr>
            <p:spPr bwMode="auto">
              <a:xfrm>
                <a:off x="2238" y="289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19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5" name="Oval 203"/>
              <p:cNvSpPr>
                <a:spLocks noChangeArrowheads="1"/>
              </p:cNvSpPr>
              <p:nvPr/>
            </p:nvSpPr>
            <p:spPr bwMode="auto">
              <a:xfrm>
                <a:off x="871" y="3075"/>
                <a:ext cx="300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76" name="Rectangle 204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77" name="Rectangle 205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8" name="Oval 206"/>
              <p:cNvSpPr>
                <a:spLocks noChangeArrowheads="1"/>
              </p:cNvSpPr>
              <p:nvPr/>
            </p:nvSpPr>
            <p:spPr bwMode="auto">
              <a:xfrm>
                <a:off x="1544" y="3093"/>
                <a:ext cx="321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79" name="Rectangle 207"/>
              <p:cNvSpPr>
                <a:spLocks noChangeArrowheads="1"/>
              </p:cNvSpPr>
              <p:nvPr/>
            </p:nvSpPr>
            <p:spPr bwMode="auto">
              <a:xfrm>
                <a:off x="1645" y="3148"/>
                <a:ext cx="151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80" name="Rectangle 208"/>
              <p:cNvSpPr>
                <a:spLocks noChangeArrowheads="1"/>
              </p:cNvSpPr>
              <p:nvPr/>
            </p:nvSpPr>
            <p:spPr bwMode="auto">
              <a:xfrm>
                <a:off x="1645" y="315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Oval 209"/>
              <p:cNvSpPr>
                <a:spLocks noChangeArrowheads="1"/>
              </p:cNvSpPr>
              <p:nvPr/>
            </p:nvSpPr>
            <p:spPr bwMode="auto">
              <a:xfrm>
                <a:off x="1917" y="3081"/>
                <a:ext cx="309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82" name="Rectangle 210"/>
              <p:cNvSpPr>
                <a:spLocks noChangeArrowheads="1"/>
              </p:cNvSpPr>
              <p:nvPr/>
            </p:nvSpPr>
            <p:spPr bwMode="auto">
              <a:xfrm>
                <a:off x="2017" y="3135"/>
                <a:ext cx="14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83" name="Rectangle 211"/>
              <p:cNvSpPr>
                <a:spLocks noChangeArrowheads="1"/>
              </p:cNvSpPr>
              <p:nvPr/>
            </p:nvSpPr>
            <p:spPr bwMode="auto">
              <a:xfrm>
                <a:off x="2017" y="313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03</a:t>
                </a:r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Oval 212"/>
              <p:cNvSpPr>
                <a:spLocks noChangeArrowheads="1"/>
              </p:cNvSpPr>
              <p:nvPr/>
            </p:nvSpPr>
            <p:spPr bwMode="auto">
              <a:xfrm>
                <a:off x="2371" y="3087"/>
                <a:ext cx="317" cy="2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85" name="Rectangle 213"/>
              <p:cNvSpPr>
                <a:spLocks noChangeArrowheads="1"/>
              </p:cNvSpPr>
              <p:nvPr/>
            </p:nvSpPr>
            <p:spPr bwMode="auto">
              <a:xfrm>
                <a:off x="2472" y="3144"/>
                <a:ext cx="15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86" name="Rectangle 214"/>
              <p:cNvSpPr>
                <a:spLocks noChangeArrowheads="1"/>
              </p:cNvSpPr>
              <p:nvPr/>
            </p:nvSpPr>
            <p:spPr bwMode="auto">
              <a:xfrm>
                <a:off x="2472" y="3146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7" name="Oval 215"/>
              <p:cNvSpPr>
                <a:spLocks noChangeArrowheads="1"/>
              </p:cNvSpPr>
              <p:nvPr/>
            </p:nvSpPr>
            <p:spPr bwMode="auto">
              <a:xfrm>
                <a:off x="1103" y="3381"/>
                <a:ext cx="275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88" name="Rectangle 216"/>
              <p:cNvSpPr>
                <a:spLocks noChangeArrowheads="1"/>
              </p:cNvSpPr>
              <p:nvPr/>
            </p:nvSpPr>
            <p:spPr bwMode="auto">
              <a:xfrm>
                <a:off x="1197" y="3432"/>
                <a:ext cx="1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89" name="Rectangle 217"/>
              <p:cNvSpPr>
                <a:spLocks noChangeArrowheads="1"/>
              </p:cNvSpPr>
              <p:nvPr/>
            </p:nvSpPr>
            <p:spPr bwMode="auto">
              <a:xfrm>
                <a:off x="1197" y="34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0" name="Oval 218"/>
              <p:cNvSpPr>
                <a:spLocks noChangeArrowheads="1"/>
              </p:cNvSpPr>
              <p:nvPr/>
            </p:nvSpPr>
            <p:spPr bwMode="auto">
              <a:xfrm>
                <a:off x="624" y="3375"/>
                <a:ext cx="272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91" name="Rectangle 219"/>
              <p:cNvSpPr>
                <a:spLocks noChangeArrowheads="1"/>
              </p:cNvSpPr>
              <p:nvPr/>
            </p:nvSpPr>
            <p:spPr bwMode="auto">
              <a:xfrm>
                <a:off x="714" y="3429"/>
                <a:ext cx="9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92" name="Rectangle 220"/>
              <p:cNvSpPr>
                <a:spLocks noChangeArrowheads="1"/>
              </p:cNvSpPr>
              <p:nvPr/>
            </p:nvSpPr>
            <p:spPr bwMode="auto">
              <a:xfrm>
                <a:off x="714" y="343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3" name="Oval 221"/>
              <p:cNvSpPr>
                <a:spLocks noChangeArrowheads="1"/>
              </p:cNvSpPr>
              <p:nvPr/>
            </p:nvSpPr>
            <p:spPr bwMode="auto">
              <a:xfrm>
                <a:off x="1423" y="3381"/>
                <a:ext cx="324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994" name="Rectangle 222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5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8995" name="Rectangle 223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96" name="Line 224"/>
              <p:cNvSpPr>
                <a:spLocks noChangeShapeType="1"/>
              </p:cNvSpPr>
              <p:nvPr/>
            </p:nvSpPr>
            <p:spPr bwMode="auto">
              <a:xfrm flipH="1">
                <a:off x="1451" y="2695"/>
                <a:ext cx="240" cy="1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7" name="Line 225"/>
              <p:cNvSpPr>
                <a:spLocks noChangeShapeType="1"/>
              </p:cNvSpPr>
              <p:nvPr/>
            </p:nvSpPr>
            <p:spPr bwMode="auto">
              <a:xfrm>
                <a:off x="1926" y="2703"/>
                <a:ext cx="238" cy="1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Line 226"/>
              <p:cNvSpPr>
                <a:spLocks noChangeShapeType="1"/>
              </p:cNvSpPr>
              <p:nvPr/>
            </p:nvSpPr>
            <p:spPr bwMode="auto">
              <a:xfrm flipH="1">
                <a:off x="1097" y="2977"/>
                <a:ext cx="147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Line 227"/>
              <p:cNvSpPr>
                <a:spLocks noChangeShapeType="1"/>
              </p:cNvSpPr>
              <p:nvPr/>
            </p:nvSpPr>
            <p:spPr bwMode="auto">
              <a:xfrm>
                <a:off x="1464" y="2984"/>
                <a:ext cx="133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Line 228"/>
              <p:cNvSpPr>
                <a:spLocks noChangeShapeType="1"/>
              </p:cNvSpPr>
              <p:nvPr/>
            </p:nvSpPr>
            <p:spPr bwMode="auto">
              <a:xfrm flipH="1">
                <a:off x="2101" y="3021"/>
                <a:ext cx="86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Line 229"/>
              <p:cNvSpPr>
                <a:spLocks noChangeShapeType="1"/>
              </p:cNvSpPr>
              <p:nvPr/>
            </p:nvSpPr>
            <p:spPr bwMode="auto">
              <a:xfrm>
                <a:off x="2351" y="3027"/>
                <a:ext cx="7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Line 230"/>
              <p:cNvSpPr>
                <a:spLocks noChangeShapeType="1"/>
              </p:cNvSpPr>
              <p:nvPr/>
            </p:nvSpPr>
            <p:spPr bwMode="auto">
              <a:xfrm flipH="1">
                <a:off x="761" y="3240"/>
                <a:ext cx="129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3" name="Line 231"/>
              <p:cNvSpPr>
                <a:spLocks noChangeShapeType="1"/>
              </p:cNvSpPr>
              <p:nvPr/>
            </p:nvSpPr>
            <p:spPr bwMode="auto">
              <a:xfrm>
                <a:off x="1090" y="3254"/>
                <a:ext cx="90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4" name="Line 232"/>
              <p:cNvSpPr>
                <a:spLocks noChangeShapeType="1"/>
              </p:cNvSpPr>
              <p:nvPr/>
            </p:nvSpPr>
            <p:spPr bwMode="auto">
              <a:xfrm flipH="1">
                <a:off x="1569" y="3282"/>
                <a:ext cx="36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5" name="Text Box 240"/>
              <p:cNvSpPr txBox="1">
                <a:spLocks noChangeArrowheads="1"/>
              </p:cNvSpPr>
              <p:nvPr/>
            </p:nvSpPr>
            <p:spPr bwMode="auto">
              <a:xfrm>
                <a:off x="1200" y="3744"/>
                <a:ext cx="158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MAX_HEAPIFY (</a:t>
                </a:r>
                <a:r>
                  <a:rPr lang="en-US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,4)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632075" y="38385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733800" y="42957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870075" y="42195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6800" y="48291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74875" y="4905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13075" y="46482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156075" y="46767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5800" y="53625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828800" y="51339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59088" y="5362575"/>
              <a:ext cx="341312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81800" y="1476376"/>
            <a:ext cx="3733800" cy="1800225"/>
            <a:chOff x="5257800" y="1476375"/>
            <a:chExt cx="3733800" cy="1800225"/>
          </a:xfrm>
        </p:grpSpPr>
        <p:grpSp>
          <p:nvGrpSpPr>
            <p:cNvPr id="32909" name="Group 141"/>
            <p:cNvGrpSpPr>
              <a:grpSpLocks/>
            </p:cNvGrpSpPr>
            <p:nvPr/>
          </p:nvGrpSpPr>
          <p:grpSpPr bwMode="auto">
            <a:xfrm>
              <a:off x="5486400" y="1598613"/>
              <a:ext cx="3352800" cy="1677987"/>
              <a:chOff x="3456" y="1008"/>
              <a:chExt cx="2112" cy="1431"/>
            </a:xfrm>
          </p:grpSpPr>
          <p:sp>
            <p:nvSpPr>
              <p:cNvPr id="23649" name="Oval 98"/>
              <p:cNvSpPr>
                <a:spLocks noChangeArrowheads="1"/>
              </p:cNvSpPr>
              <p:nvPr/>
            </p:nvSpPr>
            <p:spPr bwMode="auto">
              <a:xfrm>
                <a:off x="4533" y="1008"/>
                <a:ext cx="332" cy="2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50" name="Rectangle 99"/>
              <p:cNvSpPr>
                <a:spLocks noChangeArrowheads="1"/>
              </p:cNvSpPr>
              <p:nvPr/>
            </p:nvSpPr>
            <p:spPr bwMode="auto">
              <a:xfrm>
                <a:off x="4636" y="1082"/>
                <a:ext cx="15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51" name="Rectangle 100"/>
              <p:cNvSpPr>
                <a:spLocks noChangeArrowheads="1"/>
              </p:cNvSpPr>
              <p:nvPr/>
            </p:nvSpPr>
            <p:spPr bwMode="auto">
              <a:xfrm>
                <a:off x="4636" y="1084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2" name="Oval 101"/>
              <p:cNvSpPr>
                <a:spLocks noChangeArrowheads="1"/>
              </p:cNvSpPr>
              <p:nvPr/>
            </p:nvSpPr>
            <p:spPr bwMode="auto">
              <a:xfrm>
                <a:off x="4063" y="1394"/>
                <a:ext cx="330" cy="2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53" name="Rectangle 102"/>
              <p:cNvSpPr>
                <a:spLocks noChangeArrowheads="1"/>
              </p:cNvSpPr>
              <p:nvPr/>
            </p:nvSpPr>
            <p:spPr bwMode="auto">
              <a:xfrm>
                <a:off x="4166" y="1468"/>
                <a:ext cx="15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54" name="Rectangle 103"/>
              <p:cNvSpPr>
                <a:spLocks noChangeArrowheads="1"/>
              </p:cNvSpPr>
              <p:nvPr/>
            </p:nvSpPr>
            <p:spPr bwMode="auto">
              <a:xfrm>
                <a:off x="4166" y="1468"/>
                <a:ext cx="64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5" name="Oval 104"/>
              <p:cNvSpPr>
                <a:spLocks noChangeArrowheads="1"/>
              </p:cNvSpPr>
              <p:nvPr/>
            </p:nvSpPr>
            <p:spPr bwMode="auto">
              <a:xfrm>
                <a:off x="5006" y="1410"/>
                <a:ext cx="324" cy="2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56" name="Rectangle 105"/>
              <p:cNvSpPr>
                <a:spLocks noChangeArrowheads="1"/>
              </p:cNvSpPr>
              <p:nvPr/>
            </p:nvSpPr>
            <p:spPr bwMode="auto">
              <a:xfrm>
                <a:off x="5108" y="1485"/>
                <a:ext cx="15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57" name="Rectangle 106"/>
              <p:cNvSpPr>
                <a:spLocks noChangeArrowheads="1"/>
              </p:cNvSpPr>
              <p:nvPr/>
            </p:nvSpPr>
            <p:spPr bwMode="auto">
              <a:xfrm>
                <a:off x="5108" y="1489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19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8" name="Oval 107"/>
              <p:cNvSpPr>
                <a:spLocks noChangeArrowheads="1"/>
              </p:cNvSpPr>
              <p:nvPr/>
            </p:nvSpPr>
            <p:spPr bwMode="auto">
              <a:xfrm>
                <a:off x="3709" y="1735"/>
                <a:ext cx="307" cy="28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59" name="Rectangle 108"/>
              <p:cNvSpPr>
                <a:spLocks noChangeArrowheads="1"/>
              </p:cNvSpPr>
              <p:nvPr/>
            </p:nvSpPr>
            <p:spPr bwMode="auto">
              <a:xfrm>
                <a:off x="3808" y="1812"/>
                <a:ext cx="156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60" name="Rectangle 109"/>
              <p:cNvSpPr>
                <a:spLocks noChangeArrowheads="1"/>
              </p:cNvSpPr>
              <p:nvPr/>
            </p:nvSpPr>
            <p:spPr bwMode="auto">
              <a:xfrm>
                <a:off x="3808" y="1812"/>
                <a:ext cx="128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1" name="Oval 110"/>
              <p:cNvSpPr>
                <a:spLocks noChangeArrowheads="1"/>
              </p:cNvSpPr>
              <p:nvPr/>
            </p:nvSpPr>
            <p:spPr bwMode="auto">
              <a:xfrm>
                <a:off x="4397" y="1759"/>
                <a:ext cx="329" cy="2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62" name="Rectangle 111"/>
              <p:cNvSpPr>
                <a:spLocks noChangeArrowheads="1"/>
              </p:cNvSpPr>
              <p:nvPr/>
            </p:nvSpPr>
            <p:spPr bwMode="auto">
              <a:xfrm>
                <a:off x="4500" y="1835"/>
                <a:ext cx="155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63" name="Rectangle 112"/>
              <p:cNvSpPr>
                <a:spLocks noChangeArrowheads="1"/>
              </p:cNvSpPr>
              <p:nvPr/>
            </p:nvSpPr>
            <p:spPr bwMode="auto">
              <a:xfrm>
                <a:off x="4500" y="1837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4" name="Oval 113"/>
              <p:cNvSpPr>
                <a:spLocks noChangeArrowheads="1"/>
              </p:cNvSpPr>
              <p:nvPr/>
            </p:nvSpPr>
            <p:spPr bwMode="auto">
              <a:xfrm>
                <a:off x="4779" y="1744"/>
                <a:ext cx="317" cy="27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65" name="Rectangle 114"/>
              <p:cNvSpPr>
                <a:spLocks noChangeArrowheads="1"/>
              </p:cNvSpPr>
              <p:nvPr/>
            </p:nvSpPr>
            <p:spPr bwMode="auto">
              <a:xfrm>
                <a:off x="4881" y="1818"/>
                <a:ext cx="15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66" name="Rectangle 115"/>
              <p:cNvSpPr>
                <a:spLocks noChangeArrowheads="1"/>
              </p:cNvSpPr>
              <p:nvPr/>
            </p:nvSpPr>
            <p:spPr bwMode="auto">
              <a:xfrm>
                <a:off x="4881" y="1822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7" name="Oval 116"/>
              <p:cNvSpPr>
                <a:spLocks noChangeArrowheads="1"/>
              </p:cNvSpPr>
              <p:nvPr/>
            </p:nvSpPr>
            <p:spPr bwMode="auto">
              <a:xfrm>
                <a:off x="5244" y="1753"/>
                <a:ext cx="324" cy="2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68" name="Rectangle 117"/>
              <p:cNvSpPr>
                <a:spLocks noChangeArrowheads="1"/>
              </p:cNvSpPr>
              <p:nvPr/>
            </p:nvSpPr>
            <p:spPr bwMode="auto">
              <a:xfrm>
                <a:off x="5347" y="1829"/>
                <a:ext cx="15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69" name="Rectangle 118"/>
              <p:cNvSpPr>
                <a:spLocks noChangeArrowheads="1"/>
              </p:cNvSpPr>
              <p:nvPr/>
            </p:nvSpPr>
            <p:spPr bwMode="auto">
              <a:xfrm>
                <a:off x="5347" y="1832"/>
                <a:ext cx="128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70" name="Oval 119"/>
              <p:cNvSpPr>
                <a:spLocks noChangeArrowheads="1"/>
              </p:cNvSpPr>
              <p:nvPr/>
            </p:nvSpPr>
            <p:spPr bwMode="auto">
              <a:xfrm>
                <a:off x="3947" y="2153"/>
                <a:ext cx="281" cy="28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71" name="Rectangle 120"/>
              <p:cNvSpPr>
                <a:spLocks noChangeArrowheads="1"/>
              </p:cNvSpPr>
              <p:nvPr/>
            </p:nvSpPr>
            <p:spPr bwMode="auto">
              <a:xfrm>
                <a:off x="4043" y="2223"/>
                <a:ext cx="133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72" name="Rectangle 121"/>
              <p:cNvSpPr>
                <a:spLocks noChangeArrowheads="1"/>
              </p:cNvSpPr>
              <p:nvPr/>
            </p:nvSpPr>
            <p:spPr bwMode="auto">
              <a:xfrm>
                <a:off x="4043" y="2226"/>
                <a:ext cx="128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73" name="Oval 122"/>
              <p:cNvSpPr>
                <a:spLocks noChangeArrowheads="1"/>
              </p:cNvSpPr>
              <p:nvPr/>
            </p:nvSpPr>
            <p:spPr bwMode="auto">
              <a:xfrm>
                <a:off x="3456" y="2147"/>
                <a:ext cx="279" cy="2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74" name="Rectangle 123"/>
              <p:cNvSpPr>
                <a:spLocks noChangeArrowheads="1"/>
              </p:cNvSpPr>
              <p:nvPr/>
            </p:nvSpPr>
            <p:spPr bwMode="auto">
              <a:xfrm>
                <a:off x="3549" y="2220"/>
                <a:ext cx="10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75" name="Rectangle 124"/>
              <p:cNvSpPr>
                <a:spLocks noChangeArrowheads="1"/>
              </p:cNvSpPr>
              <p:nvPr/>
            </p:nvSpPr>
            <p:spPr bwMode="auto">
              <a:xfrm>
                <a:off x="3549" y="2222"/>
                <a:ext cx="64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76" name="Oval 125"/>
              <p:cNvSpPr>
                <a:spLocks noChangeArrowheads="1"/>
              </p:cNvSpPr>
              <p:nvPr/>
            </p:nvSpPr>
            <p:spPr bwMode="auto">
              <a:xfrm>
                <a:off x="4274" y="2153"/>
                <a:ext cx="331" cy="28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077" name="Rectangle 126"/>
              <p:cNvSpPr>
                <a:spLocks noChangeArrowheads="1"/>
              </p:cNvSpPr>
              <p:nvPr/>
            </p:nvSpPr>
            <p:spPr bwMode="auto">
              <a:xfrm>
                <a:off x="4376" y="2231"/>
                <a:ext cx="15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078" name="Rectangle 127"/>
              <p:cNvSpPr>
                <a:spLocks noChangeArrowheads="1"/>
              </p:cNvSpPr>
              <p:nvPr/>
            </p:nvSpPr>
            <p:spPr bwMode="auto">
              <a:xfrm>
                <a:off x="4376" y="2231"/>
                <a:ext cx="12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79" name="Line 128"/>
              <p:cNvSpPr>
                <a:spLocks noChangeShapeType="1"/>
              </p:cNvSpPr>
              <p:nvPr/>
            </p:nvSpPr>
            <p:spPr bwMode="auto">
              <a:xfrm flipH="1">
                <a:off x="4302" y="1215"/>
                <a:ext cx="246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0" name="Line 129"/>
              <p:cNvSpPr>
                <a:spLocks noChangeShapeType="1"/>
              </p:cNvSpPr>
              <p:nvPr/>
            </p:nvSpPr>
            <p:spPr bwMode="auto">
              <a:xfrm>
                <a:off x="4788" y="1226"/>
                <a:ext cx="244" cy="2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Line 130"/>
              <p:cNvSpPr>
                <a:spLocks noChangeShapeType="1"/>
              </p:cNvSpPr>
              <p:nvPr/>
            </p:nvSpPr>
            <p:spPr bwMode="auto">
              <a:xfrm flipH="1">
                <a:off x="3940" y="1600"/>
                <a:ext cx="15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2" name="Line 131"/>
              <p:cNvSpPr>
                <a:spLocks noChangeShapeType="1"/>
              </p:cNvSpPr>
              <p:nvPr/>
            </p:nvSpPr>
            <p:spPr bwMode="auto">
              <a:xfrm>
                <a:off x="4316" y="1611"/>
                <a:ext cx="136" cy="1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Line 132"/>
              <p:cNvSpPr>
                <a:spLocks noChangeShapeType="1"/>
              </p:cNvSpPr>
              <p:nvPr/>
            </p:nvSpPr>
            <p:spPr bwMode="auto">
              <a:xfrm flipH="1">
                <a:off x="4968" y="1661"/>
                <a:ext cx="88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Line 133"/>
              <p:cNvSpPr>
                <a:spLocks noChangeShapeType="1"/>
              </p:cNvSpPr>
              <p:nvPr/>
            </p:nvSpPr>
            <p:spPr bwMode="auto">
              <a:xfrm>
                <a:off x="5223" y="1669"/>
                <a:ext cx="78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5" name="Line 134"/>
              <p:cNvSpPr>
                <a:spLocks noChangeShapeType="1"/>
              </p:cNvSpPr>
              <p:nvPr/>
            </p:nvSpPr>
            <p:spPr bwMode="auto">
              <a:xfrm flipH="1">
                <a:off x="3596" y="1961"/>
                <a:ext cx="132" cy="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6" name="Line 135"/>
              <p:cNvSpPr>
                <a:spLocks noChangeShapeType="1"/>
              </p:cNvSpPr>
              <p:nvPr/>
            </p:nvSpPr>
            <p:spPr bwMode="auto">
              <a:xfrm>
                <a:off x="3933" y="1981"/>
                <a:ext cx="92" cy="1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7" name="Line 136"/>
              <p:cNvSpPr>
                <a:spLocks noChangeShapeType="1"/>
              </p:cNvSpPr>
              <p:nvPr/>
            </p:nvSpPr>
            <p:spPr bwMode="auto">
              <a:xfrm flipH="1">
                <a:off x="4423" y="2019"/>
                <a:ext cx="37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7010400" y="1476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248400" y="1905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347075" y="1857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715000" y="22098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585075" y="22098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162800" y="2286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5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57800" y="28479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061075" y="28956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728075" y="2286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239000" y="2895600"/>
              <a:ext cx="3413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8675" y="1600201"/>
            <a:ext cx="3651250" cy="1755309"/>
            <a:chOff x="574675" y="1600200"/>
            <a:chExt cx="3651250" cy="1755309"/>
          </a:xfrm>
        </p:grpSpPr>
        <p:grpSp>
          <p:nvGrpSpPr>
            <p:cNvPr id="3" name="Group 2"/>
            <p:cNvGrpSpPr/>
            <p:nvPr/>
          </p:nvGrpSpPr>
          <p:grpSpPr>
            <a:xfrm>
              <a:off x="574675" y="1600200"/>
              <a:ext cx="3651250" cy="1755309"/>
              <a:chOff x="574675" y="1600200"/>
              <a:chExt cx="3651250" cy="1755309"/>
            </a:xfrm>
          </p:grpSpPr>
          <p:grpSp>
            <p:nvGrpSpPr>
              <p:cNvPr id="32960" name="Group 192"/>
              <p:cNvGrpSpPr>
                <a:grpSpLocks/>
              </p:cNvGrpSpPr>
              <p:nvPr/>
            </p:nvGrpSpPr>
            <p:grpSpPr bwMode="auto">
              <a:xfrm>
                <a:off x="838200" y="1674813"/>
                <a:ext cx="3276600" cy="1680696"/>
                <a:chOff x="624" y="1200"/>
                <a:chExt cx="2064" cy="1241"/>
              </a:xfrm>
            </p:grpSpPr>
            <p:sp>
              <p:nvSpPr>
                <p:cNvPr id="23688" name="Oval 48"/>
                <p:cNvSpPr>
                  <a:spLocks noChangeArrowheads="1"/>
                </p:cNvSpPr>
                <p:nvPr/>
              </p:nvSpPr>
              <p:spPr bwMode="auto">
                <a:xfrm>
                  <a:off x="1677" y="1200"/>
                  <a:ext cx="324" cy="24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89" name="Rectangle 49"/>
                <p:cNvSpPr>
                  <a:spLocks noChangeArrowheads="1"/>
                </p:cNvSpPr>
                <p:nvPr/>
              </p:nvSpPr>
              <p:spPr bwMode="auto">
                <a:xfrm>
                  <a:off x="1777" y="1264"/>
                  <a:ext cx="152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90" name="Rectangle 50"/>
                <p:cNvSpPr>
                  <a:spLocks noChangeArrowheads="1"/>
                </p:cNvSpPr>
                <p:nvPr/>
              </p:nvSpPr>
              <p:spPr bwMode="auto">
                <a:xfrm>
                  <a:off x="1777" y="1267"/>
                  <a:ext cx="65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91" name="Oval 51"/>
                <p:cNvSpPr>
                  <a:spLocks noChangeArrowheads="1"/>
                </p:cNvSpPr>
                <p:nvPr/>
              </p:nvSpPr>
              <p:spPr bwMode="auto">
                <a:xfrm>
                  <a:off x="1218" y="1534"/>
                  <a:ext cx="322" cy="24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92" name="Rectangle 52"/>
                <p:cNvSpPr>
                  <a:spLocks noChangeArrowheads="1"/>
                </p:cNvSpPr>
                <p:nvPr/>
              </p:nvSpPr>
              <p:spPr bwMode="auto">
                <a:xfrm>
                  <a:off x="1318" y="1598"/>
                  <a:ext cx="152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318" y="1599"/>
                  <a:ext cx="12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94" name="Oval 54"/>
                <p:cNvSpPr>
                  <a:spLocks noChangeArrowheads="1"/>
                </p:cNvSpPr>
                <p:nvPr/>
              </p:nvSpPr>
              <p:spPr bwMode="auto">
                <a:xfrm>
                  <a:off x="2138" y="1548"/>
                  <a:ext cx="317" cy="24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95" name="Rectangle 55"/>
                <p:cNvSpPr>
                  <a:spLocks noChangeArrowheads="1"/>
                </p:cNvSpPr>
                <p:nvPr/>
              </p:nvSpPr>
              <p:spPr bwMode="auto">
                <a:xfrm>
                  <a:off x="2238" y="1613"/>
                  <a:ext cx="150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9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38" y="1615"/>
                  <a:ext cx="12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97" name="Oval 57"/>
                <p:cNvSpPr>
                  <a:spLocks noChangeArrowheads="1"/>
                </p:cNvSpPr>
                <p:nvPr/>
              </p:nvSpPr>
              <p:spPr bwMode="auto">
                <a:xfrm>
                  <a:off x="871" y="1829"/>
                  <a:ext cx="300" cy="24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98" name="Rectangle 58"/>
                <p:cNvSpPr>
                  <a:spLocks noChangeArrowheads="1"/>
                </p:cNvSpPr>
                <p:nvPr/>
              </p:nvSpPr>
              <p:spPr bwMode="auto">
                <a:xfrm>
                  <a:off x="968" y="1896"/>
                  <a:ext cx="152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99" name="Rectangle 59"/>
                <p:cNvSpPr>
                  <a:spLocks noChangeArrowheads="1"/>
                </p:cNvSpPr>
                <p:nvPr/>
              </p:nvSpPr>
              <p:spPr bwMode="auto">
                <a:xfrm>
                  <a:off x="968" y="1896"/>
                  <a:ext cx="128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00" name="Oval 60"/>
                <p:cNvSpPr>
                  <a:spLocks noChangeArrowheads="1"/>
                </p:cNvSpPr>
                <p:nvPr/>
              </p:nvSpPr>
              <p:spPr bwMode="auto">
                <a:xfrm>
                  <a:off x="1544" y="1851"/>
                  <a:ext cx="321" cy="24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01" name="Rectangle 61"/>
                <p:cNvSpPr>
                  <a:spLocks noChangeArrowheads="1"/>
                </p:cNvSpPr>
                <p:nvPr/>
              </p:nvSpPr>
              <p:spPr bwMode="auto">
                <a:xfrm>
                  <a:off x="1645" y="1916"/>
                  <a:ext cx="151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02" name="Rectangle 62"/>
                <p:cNvSpPr>
                  <a:spLocks noChangeArrowheads="1"/>
                </p:cNvSpPr>
                <p:nvPr/>
              </p:nvSpPr>
              <p:spPr bwMode="auto">
                <a:xfrm>
                  <a:off x="1645" y="1919"/>
                  <a:ext cx="12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03" name="Oval 63"/>
                <p:cNvSpPr>
                  <a:spLocks noChangeArrowheads="1"/>
                </p:cNvSpPr>
                <p:nvPr/>
              </p:nvSpPr>
              <p:spPr bwMode="auto">
                <a:xfrm>
                  <a:off x="1917" y="1836"/>
                  <a:ext cx="309" cy="24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0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17" y="1901"/>
                  <a:ext cx="149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05" name="Rectangle 65"/>
                <p:cNvSpPr>
                  <a:spLocks noChangeArrowheads="1"/>
                </p:cNvSpPr>
                <p:nvPr/>
              </p:nvSpPr>
              <p:spPr bwMode="auto">
                <a:xfrm>
                  <a:off x="2017" y="1904"/>
                  <a:ext cx="128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06" name="Oval 66"/>
                <p:cNvSpPr>
                  <a:spLocks noChangeArrowheads="1"/>
                </p:cNvSpPr>
                <p:nvPr/>
              </p:nvSpPr>
              <p:spPr bwMode="auto">
                <a:xfrm>
                  <a:off x="2371" y="1844"/>
                  <a:ext cx="317" cy="24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472" y="1911"/>
                  <a:ext cx="151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472" y="1913"/>
                  <a:ext cx="12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09" name="Oval 69"/>
                <p:cNvSpPr>
                  <a:spLocks noChangeArrowheads="1"/>
                </p:cNvSpPr>
                <p:nvPr/>
              </p:nvSpPr>
              <p:spPr bwMode="auto">
                <a:xfrm>
                  <a:off x="1103" y="2192"/>
                  <a:ext cx="275" cy="24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197" y="2252"/>
                  <a:ext cx="131" cy="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197" y="2254"/>
                  <a:ext cx="129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12" name="Oval 72"/>
                <p:cNvSpPr>
                  <a:spLocks noChangeArrowheads="1"/>
                </p:cNvSpPr>
                <p:nvPr/>
              </p:nvSpPr>
              <p:spPr bwMode="auto">
                <a:xfrm>
                  <a:off x="624" y="2185"/>
                  <a:ext cx="272" cy="24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13" name="Rectangle 73"/>
                <p:cNvSpPr>
                  <a:spLocks noChangeArrowheads="1"/>
                </p:cNvSpPr>
                <p:nvPr/>
              </p:nvSpPr>
              <p:spPr bwMode="auto">
                <a:xfrm>
                  <a:off x="714" y="2249"/>
                  <a:ext cx="99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14" name="Rectangle 74"/>
                <p:cNvSpPr>
                  <a:spLocks noChangeArrowheads="1"/>
                </p:cNvSpPr>
                <p:nvPr/>
              </p:nvSpPr>
              <p:spPr bwMode="auto">
                <a:xfrm>
                  <a:off x="714" y="2251"/>
                  <a:ext cx="64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715" name="Oval 75"/>
                <p:cNvSpPr>
                  <a:spLocks noChangeArrowheads="1"/>
                </p:cNvSpPr>
                <p:nvPr/>
              </p:nvSpPr>
              <p:spPr bwMode="auto">
                <a:xfrm>
                  <a:off x="1423" y="2192"/>
                  <a:ext cx="324" cy="24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116" name="Rectangle 76"/>
                <p:cNvSpPr>
                  <a:spLocks noChangeArrowheads="1"/>
                </p:cNvSpPr>
                <p:nvPr/>
              </p:nvSpPr>
              <p:spPr bwMode="auto">
                <a:xfrm>
                  <a:off x="1523" y="2259"/>
                  <a:ext cx="151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117" name="Rectangle 77"/>
                <p:cNvSpPr>
                  <a:spLocks noChangeArrowheads="1"/>
                </p:cNvSpPr>
                <p:nvPr/>
              </p:nvSpPr>
              <p:spPr bwMode="auto">
                <a:xfrm>
                  <a:off x="1523" y="2259"/>
                  <a:ext cx="12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118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51" y="1379"/>
                  <a:ext cx="240" cy="1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19" name="Line 79"/>
                <p:cNvSpPr>
                  <a:spLocks noChangeShapeType="1"/>
                </p:cNvSpPr>
                <p:nvPr/>
              </p:nvSpPr>
              <p:spPr bwMode="auto">
                <a:xfrm>
                  <a:off x="1926" y="1389"/>
                  <a:ext cx="238" cy="1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97" y="1713"/>
                  <a:ext cx="147" cy="1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1" name="Line 81"/>
                <p:cNvSpPr>
                  <a:spLocks noChangeShapeType="1"/>
                </p:cNvSpPr>
                <p:nvPr/>
              </p:nvSpPr>
              <p:spPr bwMode="auto">
                <a:xfrm>
                  <a:off x="1464" y="1722"/>
                  <a:ext cx="133" cy="1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101" y="1765"/>
                  <a:ext cx="86" cy="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3" name="Line 83"/>
                <p:cNvSpPr>
                  <a:spLocks noChangeShapeType="1"/>
                </p:cNvSpPr>
                <p:nvPr/>
              </p:nvSpPr>
              <p:spPr bwMode="auto">
                <a:xfrm>
                  <a:off x="2351" y="1772"/>
                  <a:ext cx="76" cy="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4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761" y="2025"/>
                  <a:ext cx="129" cy="1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5" name="Line 85"/>
                <p:cNvSpPr>
                  <a:spLocks noChangeShapeType="1"/>
                </p:cNvSpPr>
                <p:nvPr/>
              </p:nvSpPr>
              <p:spPr bwMode="auto">
                <a:xfrm>
                  <a:off x="1090" y="2042"/>
                  <a:ext cx="90" cy="1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26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569" y="2075"/>
                  <a:ext cx="36" cy="1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127" name="Group 87"/>
                <p:cNvGrpSpPr>
                  <a:grpSpLocks/>
                </p:cNvGrpSpPr>
                <p:nvPr/>
              </p:nvGrpSpPr>
              <p:grpSpPr bwMode="auto">
                <a:xfrm>
                  <a:off x="1557" y="1408"/>
                  <a:ext cx="187" cy="167"/>
                  <a:chOff x="1276" y="748"/>
                  <a:chExt cx="220" cy="193"/>
                </a:xfrm>
              </p:grpSpPr>
              <p:sp>
                <p:nvSpPr>
                  <p:cNvPr id="3912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50" y="814"/>
                    <a:ext cx="72" cy="6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129" name="Freeform 89"/>
                  <p:cNvSpPr>
                    <a:spLocks/>
                  </p:cNvSpPr>
                  <p:nvPr/>
                </p:nvSpPr>
                <p:spPr bwMode="auto">
                  <a:xfrm>
                    <a:off x="1276" y="828"/>
                    <a:ext cx="116" cy="113"/>
                  </a:xfrm>
                  <a:custGeom>
                    <a:avLst/>
                    <a:gdLst>
                      <a:gd name="T0" fmla="*/ 44 w 116"/>
                      <a:gd name="T1" fmla="*/ 0 h 113"/>
                      <a:gd name="T2" fmla="*/ 0 w 116"/>
                      <a:gd name="T3" fmla="*/ 113 h 113"/>
                      <a:gd name="T4" fmla="*/ 116 w 116"/>
                      <a:gd name="T5" fmla="*/ 80 h 113"/>
                      <a:gd name="T6" fmla="*/ 44 w 116"/>
                      <a:gd name="T7" fmla="*/ 0 h 1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6" h="113">
                        <a:moveTo>
                          <a:pt x="44" y="0"/>
                        </a:moveTo>
                        <a:lnTo>
                          <a:pt x="0" y="113"/>
                        </a:lnTo>
                        <a:lnTo>
                          <a:pt x="116" y="8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130" name="Freeform 90"/>
                  <p:cNvSpPr>
                    <a:spLocks/>
                  </p:cNvSpPr>
                  <p:nvPr/>
                </p:nvSpPr>
                <p:spPr bwMode="auto">
                  <a:xfrm>
                    <a:off x="1381" y="748"/>
                    <a:ext cx="115" cy="113"/>
                  </a:xfrm>
                  <a:custGeom>
                    <a:avLst/>
                    <a:gdLst>
                      <a:gd name="T0" fmla="*/ 71 w 115"/>
                      <a:gd name="T1" fmla="*/ 113 h 113"/>
                      <a:gd name="T2" fmla="*/ 115 w 115"/>
                      <a:gd name="T3" fmla="*/ 0 h 113"/>
                      <a:gd name="T4" fmla="*/ 0 w 115"/>
                      <a:gd name="T5" fmla="*/ 33 h 113"/>
                      <a:gd name="T6" fmla="*/ 71 w 115"/>
                      <a:gd name="T7" fmla="*/ 113 h 1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113">
                        <a:moveTo>
                          <a:pt x="71" y="113"/>
                        </a:moveTo>
                        <a:lnTo>
                          <a:pt x="115" y="0"/>
                        </a:lnTo>
                        <a:lnTo>
                          <a:pt x="0" y="33"/>
                        </a:lnTo>
                        <a:lnTo>
                          <a:pt x="71" y="1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" name="TextBox 1"/>
              <p:cNvSpPr txBox="1"/>
              <p:nvPr/>
            </p:nvSpPr>
            <p:spPr>
              <a:xfrm>
                <a:off x="2251075" y="16002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549400" y="1985963"/>
                <a:ext cx="261938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622675" y="19335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031875" y="23907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403475" y="23145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936875" y="23145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62400" y="22860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74675" y="29241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752600" y="28194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9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555875" y="2924175"/>
                <a:ext cx="341313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10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59131" y="1691411"/>
              <a:ext cx="1477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24 &gt; 19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0" y="4143376"/>
            <a:ext cx="3733800" cy="2257425"/>
            <a:chOff x="5334000" y="4143375"/>
            <a:chExt cx="3733800" cy="2257425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4143375"/>
              <a:ext cx="3733800" cy="1712913"/>
              <a:chOff x="5334000" y="4143375"/>
              <a:chExt cx="3733800" cy="1712913"/>
            </a:xfrm>
          </p:grpSpPr>
          <p:grpSp>
            <p:nvGrpSpPr>
              <p:cNvPr id="33006" name="Group 238"/>
              <p:cNvGrpSpPr>
                <a:grpSpLocks/>
              </p:cNvGrpSpPr>
              <p:nvPr/>
            </p:nvGrpSpPr>
            <p:grpSpPr bwMode="auto">
              <a:xfrm>
                <a:off x="5486400" y="4191000"/>
                <a:ext cx="3352800" cy="1665288"/>
                <a:chOff x="3408" y="3024"/>
                <a:chExt cx="2112" cy="1145"/>
              </a:xfrm>
            </p:grpSpPr>
            <p:sp>
              <p:nvSpPr>
                <p:cNvPr id="23606" name="Oval 147"/>
                <p:cNvSpPr>
                  <a:spLocks noChangeArrowheads="1"/>
                </p:cNvSpPr>
                <p:nvPr/>
              </p:nvSpPr>
              <p:spPr bwMode="auto">
                <a:xfrm>
                  <a:off x="4485" y="3024"/>
                  <a:ext cx="332" cy="2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07" name="Rectangle 148"/>
                <p:cNvSpPr>
                  <a:spLocks noChangeArrowheads="1"/>
                </p:cNvSpPr>
                <p:nvPr/>
              </p:nvSpPr>
              <p:spPr bwMode="auto">
                <a:xfrm>
                  <a:off x="4588" y="3083"/>
                  <a:ext cx="155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08" name="Rectangle 149"/>
                <p:cNvSpPr>
                  <a:spLocks noChangeArrowheads="1"/>
                </p:cNvSpPr>
                <p:nvPr/>
              </p:nvSpPr>
              <p:spPr bwMode="auto">
                <a:xfrm>
                  <a:off x="4588" y="3085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09" name="Oval 150"/>
                <p:cNvSpPr>
                  <a:spLocks noChangeArrowheads="1"/>
                </p:cNvSpPr>
                <p:nvPr/>
              </p:nvSpPr>
              <p:spPr bwMode="auto">
                <a:xfrm>
                  <a:off x="4015" y="3332"/>
                  <a:ext cx="330" cy="2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1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18" y="3391"/>
                  <a:ext cx="155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1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118" y="3391"/>
                  <a:ext cx="6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12" name="Oval 153"/>
                <p:cNvSpPr>
                  <a:spLocks noChangeArrowheads="1"/>
                </p:cNvSpPr>
                <p:nvPr/>
              </p:nvSpPr>
              <p:spPr bwMode="auto">
                <a:xfrm>
                  <a:off x="4958" y="3345"/>
                  <a:ext cx="324" cy="2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13" name="Rectangle 154"/>
                <p:cNvSpPr>
                  <a:spLocks noChangeArrowheads="1"/>
                </p:cNvSpPr>
                <p:nvPr/>
              </p:nvSpPr>
              <p:spPr bwMode="auto">
                <a:xfrm>
                  <a:off x="5060" y="3405"/>
                  <a:ext cx="153" cy="1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14" name="Rectangle 155"/>
                <p:cNvSpPr>
                  <a:spLocks noChangeArrowheads="1"/>
                </p:cNvSpPr>
                <p:nvPr/>
              </p:nvSpPr>
              <p:spPr bwMode="auto">
                <a:xfrm>
                  <a:off x="5060" y="3407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15" name="Oval 156"/>
                <p:cNvSpPr>
                  <a:spLocks noChangeArrowheads="1"/>
                </p:cNvSpPr>
                <p:nvPr/>
              </p:nvSpPr>
              <p:spPr bwMode="auto">
                <a:xfrm>
                  <a:off x="3661" y="3605"/>
                  <a:ext cx="307" cy="22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16" name="Rectangle 157"/>
                <p:cNvSpPr>
                  <a:spLocks noChangeArrowheads="1"/>
                </p:cNvSpPr>
                <p:nvPr/>
              </p:nvSpPr>
              <p:spPr bwMode="auto">
                <a:xfrm>
                  <a:off x="3760" y="3666"/>
                  <a:ext cx="156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17" name="Rectangle 158"/>
                <p:cNvSpPr>
                  <a:spLocks noChangeArrowheads="1"/>
                </p:cNvSpPr>
                <p:nvPr/>
              </p:nvSpPr>
              <p:spPr bwMode="auto">
                <a:xfrm>
                  <a:off x="3760" y="3666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18" name="Oval 159"/>
                <p:cNvSpPr>
                  <a:spLocks noChangeArrowheads="1"/>
                </p:cNvSpPr>
                <p:nvPr/>
              </p:nvSpPr>
              <p:spPr bwMode="auto">
                <a:xfrm>
                  <a:off x="4349" y="3625"/>
                  <a:ext cx="329" cy="22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19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52" y="3684"/>
                  <a:ext cx="155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20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52" y="3685"/>
                  <a:ext cx="128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21" name="Oval 162"/>
                <p:cNvSpPr>
                  <a:spLocks noChangeArrowheads="1"/>
                </p:cNvSpPr>
                <p:nvPr/>
              </p:nvSpPr>
              <p:spPr bwMode="auto">
                <a:xfrm>
                  <a:off x="4731" y="3612"/>
                  <a:ext cx="317" cy="2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22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33" y="3671"/>
                  <a:ext cx="153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23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33" y="3673"/>
                  <a:ext cx="128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24" name="Oval 165"/>
                <p:cNvSpPr>
                  <a:spLocks noChangeArrowheads="1"/>
                </p:cNvSpPr>
                <p:nvPr/>
              </p:nvSpPr>
              <p:spPr bwMode="auto">
                <a:xfrm>
                  <a:off x="5196" y="3618"/>
                  <a:ext cx="324" cy="22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25" name="Rectangle 166"/>
                <p:cNvSpPr>
                  <a:spLocks noChangeArrowheads="1"/>
                </p:cNvSpPr>
                <p:nvPr/>
              </p:nvSpPr>
              <p:spPr bwMode="auto">
                <a:xfrm>
                  <a:off x="5299" y="3680"/>
                  <a:ext cx="154" cy="1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26" name="Rectangle 167"/>
                <p:cNvSpPr>
                  <a:spLocks noChangeArrowheads="1"/>
                </p:cNvSpPr>
                <p:nvPr/>
              </p:nvSpPr>
              <p:spPr bwMode="auto">
                <a:xfrm>
                  <a:off x="5299" y="3682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27" name="Oval 168"/>
                <p:cNvSpPr>
                  <a:spLocks noChangeArrowheads="1"/>
                </p:cNvSpPr>
                <p:nvPr/>
              </p:nvSpPr>
              <p:spPr bwMode="auto">
                <a:xfrm>
                  <a:off x="3899" y="3939"/>
                  <a:ext cx="281" cy="22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2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995" y="3994"/>
                  <a:ext cx="133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29" name="Rectangle 170"/>
                <p:cNvSpPr>
                  <a:spLocks noChangeArrowheads="1"/>
                </p:cNvSpPr>
                <p:nvPr/>
              </p:nvSpPr>
              <p:spPr bwMode="auto">
                <a:xfrm>
                  <a:off x="3995" y="3997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0" name="Oval 171"/>
                <p:cNvSpPr>
                  <a:spLocks noChangeArrowheads="1"/>
                </p:cNvSpPr>
                <p:nvPr/>
              </p:nvSpPr>
              <p:spPr bwMode="auto">
                <a:xfrm>
                  <a:off x="3408" y="3933"/>
                  <a:ext cx="279" cy="2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31" name="Rectangle 172"/>
                <p:cNvSpPr>
                  <a:spLocks noChangeArrowheads="1"/>
                </p:cNvSpPr>
                <p:nvPr/>
              </p:nvSpPr>
              <p:spPr bwMode="auto">
                <a:xfrm>
                  <a:off x="3501" y="3992"/>
                  <a:ext cx="100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32" name="Rectangle 173"/>
                <p:cNvSpPr>
                  <a:spLocks noChangeArrowheads="1"/>
                </p:cNvSpPr>
                <p:nvPr/>
              </p:nvSpPr>
              <p:spPr bwMode="auto">
                <a:xfrm>
                  <a:off x="3501" y="3994"/>
                  <a:ext cx="6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3" name="Oval 174"/>
                <p:cNvSpPr>
                  <a:spLocks noChangeArrowheads="1"/>
                </p:cNvSpPr>
                <p:nvPr/>
              </p:nvSpPr>
              <p:spPr bwMode="auto">
                <a:xfrm>
                  <a:off x="4226" y="3939"/>
                  <a:ext cx="331" cy="22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034" name="Rectangle 175"/>
                <p:cNvSpPr>
                  <a:spLocks noChangeArrowheads="1"/>
                </p:cNvSpPr>
                <p:nvPr/>
              </p:nvSpPr>
              <p:spPr bwMode="auto">
                <a:xfrm>
                  <a:off x="4328" y="4001"/>
                  <a:ext cx="155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035" name="Rectangle 176"/>
                <p:cNvSpPr>
                  <a:spLocks noChangeArrowheads="1"/>
                </p:cNvSpPr>
                <p:nvPr/>
              </p:nvSpPr>
              <p:spPr bwMode="auto">
                <a:xfrm>
                  <a:off x="4328" y="4001"/>
                  <a:ext cx="128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036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4272" y="3168"/>
                  <a:ext cx="246" cy="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7" name="Line 178"/>
                <p:cNvSpPr>
                  <a:spLocks noChangeShapeType="1"/>
                </p:cNvSpPr>
                <p:nvPr/>
              </p:nvSpPr>
              <p:spPr bwMode="auto">
                <a:xfrm>
                  <a:off x="4740" y="3198"/>
                  <a:ext cx="244" cy="1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8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3892" y="3497"/>
                  <a:ext cx="150" cy="1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9" name="Line 180"/>
                <p:cNvSpPr>
                  <a:spLocks noChangeShapeType="1"/>
                </p:cNvSpPr>
                <p:nvPr/>
              </p:nvSpPr>
              <p:spPr bwMode="auto">
                <a:xfrm>
                  <a:off x="4268" y="3506"/>
                  <a:ext cx="136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40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4920" y="3545"/>
                  <a:ext cx="88" cy="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41" name="Line 182"/>
                <p:cNvSpPr>
                  <a:spLocks noChangeShapeType="1"/>
                </p:cNvSpPr>
                <p:nvPr/>
              </p:nvSpPr>
              <p:spPr bwMode="auto">
                <a:xfrm>
                  <a:off x="5175" y="3552"/>
                  <a:ext cx="78" cy="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42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3548" y="3785"/>
                  <a:ext cx="132" cy="1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43" name="Line 184"/>
                <p:cNvSpPr>
                  <a:spLocks noChangeShapeType="1"/>
                </p:cNvSpPr>
                <p:nvPr/>
              </p:nvSpPr>
              <p:spPr bwMode="auto">
                <a:xfrm>
                  <a:off x="3885" y="3801"/>
                  <a:ext cx="92" cy="1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44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4375" y="3831"/>
                  <a:ext cx="37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045" name="Group 187"/>
                <p:cNvGrpSpPr>
                  <a:grpSpLocks/>
                </p:cNvGrpSpPr>
                <p:nvPr/>
              </p:nvGrpSpPr>
              <p:grpSpPr bwMode="auto">
                <a:xfrm>
                  <a:off x="3936" y="3552"/>
                  <a:ext cx="187" cy="167"/>
                  <a:chOff x="1276" y="748"/>
                  <a:chExt cx="220" cy="193"/>
                </a:xfrm>
              </p:grpSpPr>
              <p:sp>
                <p:nvSpPr>
                  <p:cNvPr id="39046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50" y="814"/>
                    <a:ext cx="72" cy="61"/>
                  </a:xfrm>
                  <a:prstGeom prst="line">
                    <a:avLst/>
                  </a:prstGeom>
                  <a:noFill/>
                  <a:ln w="174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047" name="Freeform 189"/>
                  <p:cNvSpPr>
                    <a:spLocks/>
                  </p:cNvSpPr>
                  <p:nvPr/>
                </p:nvSpPr>
                <p:spPr bwMode="auto">
                  <a:xfrm>
                    <a:off x="1276" y="828"/>
                    <a:ext cx="116" cy="113"/>
                  </a:xfrm>
                  <a:custGeom>
                    <a:avLst/>
                    <a:gdLst>
                      <a:gd name="T0" fmla="*/ 44 w 116"/>
                      <a:gd name="T1" fmla="*/ 0 h 113"/>
                      <a:gd name="T2" fmla="*/ 0 w 116"/>
                      <a:gd name="T3" fmla="*/ 113 h 113"/>
                      <a:gd name="T4" fmla="*/ 116 w 116"/>
                      <a:gd name="T5" fmla="*/ 80 h 113"/>
                      <a:gd name="T6" fmla="*/ 44 w 116"/>
                      <a:gd name="T7" fmla="*/ 0 h 1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6" h="113">
                        <a:moveTo>
                          <a:pt x="44" y="0"/>
                        </a:moveTo>
                        <a:lnTo>
                          <a:pt x="0" y="113"/>
                        </a:lnTo>
                        <a:lnTo>
                          <a:pt x="116" y="80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048" name="Freeform 190"/>
                  <p:cNvSpPr>
                    <a:spLocks/>
                  </p:cNvSpPr>
                  <p:nvPr/>
                </p:nvSpPr>
                <p:spPr bwMode="auto">
                  <a:xfrm>
                    <a:off x="1381" y="748"/>
                    <a:ext cx="115" cy="113"/>
                  </a:xfrm>
                  <a:custGeom>
                    <a:avLst/>
                    <a:gdLst>
                      <a:gd name="T0" fmla="*/ 71 w 115"/>
                      <a:gd name="T1" fmla="*/ 113 h 113"/>
                      <a:gd name="T2" fmla="*/ 115 w 115"/>
                      <a:gd name="T3" fmla="*/ 0 h 113"/>
                      <a:gd name="T4" fmla="*/ 0 w 115"/>
                      <a:gd name="T5" fmla="*/ 33 h 113"/>
                      <a:gd name="T6" fmla="*/ 71 w 115"/>
                      <a:gd name="T7" fmla="*/ 113 h 1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113">
                        <a:moveTo>
                          <a:pt x="71" y="113"/>
                        </a:moveTo>
                        <a:lnTo>
                          <a:pt x="115" y="0"/>
                        </a:lnTo>
                        <a:lnTo>
                          <a:pt x="0" y="33"/>
                        </a:lnTo>
                        <a:lnTo>
                          <a:pt x="71" y="1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7737475" y="41433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8499475" y="45243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365875" y="43719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7086600" y="48006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804275" y="48768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832475" y="48006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334000" y="52863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019800" y="54387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9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7508875" y="48006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202488" y="5514975"/>
                <a:ext cx="341312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10</a:t>
                </a: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7437756" y="6000690"/>
              <a:ext cx="1477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21 &gt; 14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9" grpId="0" animBg="1"/>
      <p:bldP spid="33010" grpId="0" animBg="1"/>
      <p:bldP spid="33012" grpId="0"/>
      <p:bldP spid="1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MAX_HEAPIFY (</a:t>
            </a:r>
            <a:r>
              <a:rPr lang="en-US" sz="4000" i="1"/>
              <a:t>A</a:t>
            </a:r>
            <a:r>
              <a:rPr lang="en-US" sz="4000"/>
              <a:t>,1)  (contd.)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6E1C26-C481-4066-A4D0-A2A6225D9F8C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33839" name="AutoShape 47" descr="Pink tissue paper"/>
          <p:cNvSpPr>
            <a:spLocks noChangeArrowheads="1"/>
          </p:cNvSpPr>
          <p:nvPr/>
        </p:nvSpPr>
        <p:spPr bwMode="auto">
          <a:xfrm>
            <a:off x="5943600" y="2286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3924" name="AutoShape 132" descr="Pink tissue paper"/>
          <p:cNvSpPr>
            <a:spLocks noChangeArrowheads="1"/>
          </p:cNvSpPr>
          <p:nvPr/>
        </p:nvSpPr>
        <p:spPr bwMode="auto">
          <a:xfrm rot="5484639">
            <a:off x="8077718" y="3428209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3925" name="AutoShape 133" descr="Pink tissue paper"/>
          <p:cNvSpPr>
            <a:spLocks noChangeArrowheads="1"/>
          </p:cNvSpPr>
          <p:nvPr/>
        </p:nvSpPr>
        <p:spPr bwMode="auto">
          <a:xfrm>
            <a:off x="6324600" y="4572000"/>
            <a:ext cx="685800" cy="457200"/>
          </a:xfrm>
          <a:prstGeom prst="leftArrow">
            <a:avLst>
              <a:gd name="adj1" fmla="val 50000"/>
              <a:gd name="adj2" fmla="val 37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33926" name="Text Box 134"/>
          <p:cNvSpPr txBox="1">
            <a:spLocks noChangeArrowheads="1"/>
          </p:cNvSpPr>
          <p:nvPr/>
        </p:nvSpPr>
        <p:spPr bwMode="auto">
          <a:xfrm>
            <a:off x="2362200" y="4191000"/>
            <a:ext cx="38100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 u="sng" dirty="0">
                <a:latin typeface="Times New Roman" panose="02020603050405020304" pitchFamily="18" charset="0"/>
              </a:rPr>
              <a:t>Important point</a:t>
            </a:r>
            <a:r>
              <a:rPr lang="en-US" sz="2400" dirty="0">
                <a:latin typeface="Times New Roman" panose="02020603050405020304" pitchFamily="18" charset="0"/>
              </a:rPr>
              <a:t> Although we represent this process using a heap actually all the task in done on the input array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1524001"/>
            <a:ext cx="3581400" cy="2366963"/>
            <a:chOff x="762000" y="1524000"/>
            <a:chExt cx="3581400" cy="2366963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838200" y="1600200"/>
              <a:ext cx="3429000" cy="2290763"/>
              <a:chOff x="528" y="2544"/>
              <a:chExt cx="2160" cy="1443"/>
            </a:xfrm>
          </p:grpSpPr>
          <p:sp>
            <p:nvSpPr>
              <p:cNvPr id="24668" name="Oval 6"/>
              <p:cNvSpPr>
                <a:spLocks noChangeArrowheads="1"/>
              </p:cNvSpPr>
              <p:nvPr/>
            </p:nvSpPr>
            <p:spPr bwMode="auto">
              <a:xfrm>
                <a:off x="1677" y="2544"/>
                <a:ext cx="324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58" name="Rectangle 7"/>
              <p:cNvSpPr>
                <a:spLocks noChangeArrowheads="1"/>
              </p:cNvSpPr>
              <p:nvPr/>
            </p:nvSpPr>
            <p:spPr bwMode="auto">
              <a:xfrm>
                <a:off x="1777" y="2598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59" name="Rectangle 8"/>
              <p:cNvSpPr>
                <a:spLocks noChangeArrowheads="1"/>
              </p:cNvSpPr>
              <p:nvPr/>
            </p:nvSpPr>
            <p:spPr bwMode="auto">
              <a:xfrm>
                <a:off x="1777" y="260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1" name="Oval 9"/>
              <p:cNvSpPr>
                <a:spLocks noChangeArrowheads="1"/>
              </p:cNvSpPr>
              <p:nvPr/>
            </p:nvSpPr>
            <p:spPr bwMode="auto">
              <a:xfrm>
                <a:off x="1218" y="2826"/>
                <a:ext cx="322" cy="2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61" name="Rectangle 10"/>
              <p:cNvSpPr>
                <a:spLocks noChangeArrowheads="1"/>
              </p:cNvSpPr>
              <p:nvPr/>
            </p:nvSpPr>
            <p:spPr bwMode="auto">
              <a:xfrm>
                <a:off x="1318" y="2880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62" name="Rectangle 11"/>
              <p:cNvSpPr>
                <a:spLocks noChangeArrowheads="1"/>
              </p:cNvSpPr>
              <p:nvPr/>
            </p:nvSpPr>
            <p:spPr bwMode="auto">
              <a:xfrm>
                <a:off x="1318" y="287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4" name="Oval 12"/>
              <p:cNvSpPr>
                <a:spLocks noChangeArrowheads="1"/>
              </p:cNvSpPr>
              <p:nvPr/>
            </p:nvSpPr>
            <p:spPr bwMode="auto">
              <a:xfrm>
                <a:off x="2138" y="2838"/>
                <a:ext cx="317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64" name="Rectangle 13"/>
              <p:cNvSpPr>
                <a:spLocks noChangeArrowheads="1"/>
              </p:cNvSpPr>
              <p:nvPr/>
            </p:nvSpPr>
            <p:spPr bwMode="auto">
              <a:xfrm>
                <a:off x="2238" y="2892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65" name="Rectangle 14"/>
              <p:cNvSpPr>
                <a:spLocks noChangeArrowheads="1"/>
              </p:cNvSpPr>
              <p:nvPr/>
            </p:nvSpPr>
            <p:spPr bwMode="auto">
              <a:xfrm>
                <a:off x="2238" y="289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19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7" name="Oval 15"/>
              <p:cNvSpPr>
                <a:spLocks noChangeArrowheads="1"/>
              </p:cNvSpPr>
              <p:nvPr/>
            </p:nvSpPr>
            <p:spPr bwMode="auto">
              <a:xfrm>
                <a:off x="871" y="3075"/>
                <a:ext cx="300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67" name="Rectangle 16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68" name="Rectangle 17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0" name="Oval 18"/>
              <p:cNvSpPr>
                <a:spLocks noChangeArrowheads="1"/>
              </p:cNvSpPr>
              <p:nvPr/>
            </p:nvSpPr>
            <p:spPr bwMode="auto">
              <a:xfrm>
                <a:off x="1544" y="3093"/>
                <a:ext cx="321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70" name="Rectangle 19"/>
              <p:cNvSpPr>
                <a:spLocks noChangeArrowheads="1"/>
              </p:cNvSpPr>
              <p:nvPr/>
            </p:nvSpPr>
            <p:spPr bwMode="auto">
              <a:xfrm>
                <a:off x="1645" y="3148"/>
                <a:ext cx="151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71" name="Rectangle 20"/>
              <p:cNvSpPr>
                <a:spLocks noChangeArrowheads="1"/>
              </p:cNvSpPr>
              <p:nvPr/>
            </p:nvSpPr>
            <p:spPr bwMode="auto">
              <a:xfrm>
                <a:off x="1645" y="315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3" name="Oval 21"/>
              <p:cNvSpPr>
                <a:spLocks noChangeArrowheads="1"/>
              </p:cNvSpPr>
              <p:nvPr/>
            </p:nvSpPr>
            <p:spPr bwMode="auto">
              <a:xfrm>
                <a:off x="1917" y="3081"/>
                <a:ext cx="309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73" name="Rectangle 22"/>
              <p:cNvSpPr>
                <a:spLocks noChangeArrowheads="1"/>
              </p:cNvSpPr>
              <p:nvPr/>
            </p:nvSpPr>
            <p:spPr bwMode="auto">
              <a:xfrm>
                <a:off x="2017" y="3135"/>
                <a:ext cx="14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74" name="Rectangle 23"/>
              <p:cNvSpPr>
                <a:spLocks noChangeArrowheads="1"/>
              </p:cNvSpPr>
              <p:nvPr/>
            </p:nvSpPr>
            <p:spPr bwMode="auto">
              <a:xfrm>
                <a:off x="2017" y="313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6" name="Oval 24"/>
              <p:cNvSpPr>
                <a:spLocks noChangeArrowheads="1"/>
              </p:cNvSpPr>
              <p:nvPr/>
            </p:nvSpPr>
            <p:spPr bwMode="auto">
              <a:xfrm>
                <a:off x="2371" y="3087"/>
                <a:ext cx="317" cy="2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76" name="Rectangle 25"/>
              <p:cNvSpPr>
                <a:spLocks noChangeArrowheads="1"/>
              </p:cNvSpPr>
              <p:nvPr/>
            </p:nvSpPr>
            <p:spPr bwMode="auto">
              <a:xfrm>
                <a:off x="2472" y="3144"/>
                <a:ext cx="15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77" name="Rectangle 26"/>
              <p:cNvSpPr>
                <a:spLocks noChangeArrowheads="1"/>
              </p:cNvSpPr>
              <p:nvPr/>
            </p:nvSpPr>
            <p:spPr bwMode="auto">
              <a:xfrm>
                <a:off x="2472" y="3146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9" name="Oval 27"/>
              <p:cNvSpPr>
                <a:spLocks noChangeArrowheads="1"/>
              </p:cNvSpPr>
              <p:nvPr/>
            </p:nvSpPr>
            <p:spPr bwMode="auto">
              <a:xfrm>
                <a:off x="1103" y="3381"/>
                <a:ext cx="275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79" name="Rectangle 28"/>
              <p:cNvSpPr>
                <a:spLocks noChangeArrowheads="1"/>
              </p:cNvSpPr>
              <p:nvPr/>
            </p:nvSpPr>
            <p:spPr bwMode="auto">
              <a:xfrm>
                <a:off x="1197" y="3432"/>
                <a:ext cx="1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80" name="Rectangle 29"/>
              <p:cNvSpPr>
                <a:spLocks noChangeArrowheads="1"/>
              </p:cNvSpPr>
              <p:nvPr/>
            </p:nvSpPr>
            <p:spPr bwMode="auto">
              <a:xfrm>
                <a:off x="1197" y="34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2" name="Oval 30"/>
              <p:cNvSpPr>
                <a:spLocks noChangeArrowheads="1"/>
              </p:cNvSpPr>
              <p:nvPr/>
            </p:nvSpPr>
            <p:spPr bwMode="auto">
              <a:xfrm>
                <a:off x="624" y="3375"/>
                <a:ext cx="272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82" name="Rectangle 31"/>
              <p:cNvSpPr>
                <a:spLocks noChangeArrowheads="1"/>
              </p:cNvSpPr>
              <p:nvPr/>
            </p:nvSpPr>
            <p:spPr bwMode="auto">
              <a:xfrm>
                <a:off x="714" y="3429"/>
                <a:ext cx="9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83" name="Rectangle 32"/>
              <p:cNvSpPr>
                <a:spLocks noChangeArrowheads="1"/>
              </p:cNvSpPr>
              <p:nvPr/>
            </p:nvSpPr>
            <p:spPr bwMode="auto">
              <a:xfrm>
                <a:off x="714" y="343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5" name="Oval 33"/>
              <p:cNvSpPr>
                <a:spLocks noChangeArrowheads="1"/>
              </p:cNvSpPr>
              <p:nvPr/>
            </p:nvSpPr>
            <p:spPr bwMode="auto">
              <a:xfrm>
                <a:off x="1423" y="3381"/>
                <a:ext cx="324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85" name="Rectangle 34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5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86" name="Rectangle 35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87" name="Line 36"/>
              <p:cNvSpPr>
                <a:spLocks noChangeShapeType="1"/>
              </p:cNvSpPr>
              <p:nvPr/>
            </p:nvSpPr>
            <p:spPr bwMode="auto">
              <a:xfrm flipH="1">
                <a:off x="1451" y="2695"/>
                <a:ext cx="240" cy="1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8" name="Line 37"/>
              <p:cNvSpPr>
                <a:spLocks noChangeShapeType="1"/>
              </p:cNvSpPr>
              <p:nvPr/>
            </p:nvSpPr>
            <p:spPr bwMode="auto">
              <a:xfrm>
                <a:off x="1926" y="2703"/>
                <a:ext cx="238" cy="1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Line 38"/>
              <p:cNvSpPr>
                <a:spLocks noChangeShapeType="1"/>
              </p:cNvSpPr>
              <p:nvPr/>
            </p:nvSpPr>
            <p:spPr bwMode="auto">
              <a:xfrm flipH="1">
                <a:off x="1097" y="2977"/>
                <a:ext cx="147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Line 39"/>
              <p:cNvSpPr>
                <a:spLocks noChangeShapeType="1"/>
              </p:cNvSpPr>
              <p:nvPr/>
            </p:nvSpPr>
            <p:spPr bwMode="auto">
              <a:xfrm>
                <a:off x="1464" y="2984"/>
                <a:ext cx="133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Line 40"/>
              <p:cNvSpPr>
                <a:spLocks noChangeShapeType="1"/>
              </p:cNvSpPr>
              <p:nvPr/>
            </p:nvSpPr>
            <p:spPr bwMode="auto">
              <a:xfrm flipH="1">
                <a:off x="2101" y="3021"/>
                <a:ext cx="86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Line 41"/>
              <p:cNvSpPr>
                <a:spLocks noChangeShapeType="1"/>
              </p:cNvSpPr>
              <p:nvPr/>
            </p:nvSpPr>
            <p:spPr bwMode="auto">
              <a:xfrm>
                <a:off x="2351" y="3027"/>
                <a:ext cx="7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Line 42"/>
              <p:cNvSpPr>
                <a:spLocks noChangeShapeType="1"/>
              </p:cNvSpPr>
              <p:nvPr/>
            </p:nvSpPr>
            <p:spPr bwMode="auto">
              <a:xfrm flipH="1">
                <a:off x="761" y="3240"/>
                <a:ext cx="129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4" name="Line 43"/>
              <p:cNvSpPr>
                <a:spLocks noChangeShapeType="1"/>
              </p:cNvSpPr>
              <p:nvPr/>
            </p:nvSpPr>
            <p:spPr bwMode="auto">
              <a:xfrm>
                <a:off x="1090" y="3254"/>
                <a:ext cx="90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5" name="Line 44"/>
              <p:cNvSpPr>
                <a:spLocks noChangeShapeType="1"/>
              </p:cNvSpPr>
              <p:nvPr/>
            </p:nvSpPr>
            <p:spPr bwMode="auto">
              <a:xfrm flipH="1">
                <a:off x="1569" y="3282"/>
                <a:ext cx="36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6" name="Text Box 45"/>
              <p:cNvSpPr txBox="1">
                <a:spLocks noChangeArrowheads="1"/>
              </p:cNvSpPr>
              <p:nvPr/>
            </p:nvSpPr>
            <p:spPr bwMode="auto">
              <a:xfrm>
                <a:off x="528" y="3696"/>
                <a:ext cx="2095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MAX_HEAPIFY (</a:t>
                </a:r>
                <a:r>
                  <a:rPr lang="en-US" sz="2400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,4)</a:t>
                </a:r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3124200" y="1524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05000" y="17811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75075" y="1857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43000" y="23145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90800" y="2286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048000" y="2238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79875" y="2286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62000" y="29241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8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981200" y="27432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819400" y="2924175"/>
              <a:ext cx="3413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48400" y="4114801"/>
            <a:ext cx="3581400" cy="2371725"/>
            <a:chOff x="4724400" y="4114800"/>
            <a:chExt cx="3581400" cy="2371725"/>
          </a:xfrm>
        </p:grpSpPr>
        <p:grpSp>
          <p:nvGrpSpPr>
            <p:cNvPr id="33883" name="Group 91"/>
            <p:cNvGrpSpPr>
              <a:grpSpLocks/>
            </p:cNvGrpSpPr>
            <p:nvPr/>
          </p:nvGrpSpPr>
          <p:grpSpPr bwMode="auto">
            <a:xfrm>
              <a:off x="4953000" y="4191000"/>
              <a:ext cx="3276600" cy="2295525"/>
              <a:chOff x="624" y="2544"/>
              <a:chExt cx="2064" cy="1446"/>
            </a:xfrm>
          </p:grpSpPr>
          <p:sp>
            <p:nvSpPr>
              <p:cNvPr id="24588" name="Oval 92"/>
              <p:cNvSpPr>
                <a:spLocks noChangeArrowheads="1"/>
              </p:cNvSpPr>
              <p:nvPr/>
            </p:nvSpPr>
            <p:spPr bwMode="auto">
              <a:xfrm>
                <a:off x="1677" y="2544"/>
                <a:ext cx="324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78" name="Rectangle 93"/>
              <p:cNvSpPr>
                <a:spLocks noChangeArrowheads="1"/>
              </p:cNvSpPr>
              <p:nvPr/>
            </p:nvSpPr>
            <p:spPr bwMode="auto">
              <a:xfrm>
                <a:off x="1777" y="2598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79" name="Rectangle 94"/>
              <p:cNvSpPr>
                <a:spLocks noChangeArrowheads="1"/>
              </p:cNvSpPr>
              <p:nvPr/>
            </p:nvSpPr>
            <p:spPr bwMode="auto">
              <a:xfrm>
                <a:off x="1777" y="260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1" name="Oval 95"/>
              <p:cNvSpPr>
                <a:spLocks noChangeArrowheads="1"/>
              </p:cNvSpPr>
              <p:nvPr/>
            </p:nvSpPr>
            <p:spPr bwMode="auto">
              <a:xfrm>
                <a:off x="1218" y="2826"/>
                <a:ext cx="322" cy="20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81" name="Rectangle 96"/>
              <p:cNvSpPr>
                <a:spLocks noChangeArrowheads="1"/>
              </p:cNvSpPr>
              <p:nvPr/>
            </p:nvSpPr>
            <p:spPr bwMode="auto">
              <a:xfrm>
                <a:off x="1318" y="2880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82" name="Rectangle 97"/>
              <p:cNvSpPr>
                <a:spLocks noChangeArrowheads="1"/>
              </p:cNvSpPr>
              <p:nvPr/>
            </p:nvSpPr>
            <p:spPr bwMode="auto">
              <a:xfrm>
                <a:off x="1318" y="287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4" name="Oval 98"/>
              <p:cNvSpPr>
                <a:spLocks noChangeArrowheads="1"/>
              </p:cNvSpPr>
              <p:nvPr/>
            </p:nvSpPr>
            <p:spPr bwMode="auto">
              <a:xfrm>
                <a:off x="2138" y="2838"/>
                <a:ext cx="317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84" name="Rectangle 99"/>
              <p:cNvSpPr>
                <a:spLocks noChangeArrowheads="1"/>
              </p:cNvSpPr>
              <p:nvPr/>
            </p:nvSpPr>
            <p:spPr bwMode="auto">
              <a:xfrm>
                <a:off x="2238" y="2892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85" name="Rectangle 100"/>
              <p:cNvSpPr>
                <a:spLocks noChangeArrowheads="1"/>
              </p:cNvSpPr>
              <p:nvPr/>
            </p:nvSpPr>
            <p:spPr bwMode="auto">
              <a:xfrm>
                <a:off x="2238" y="289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19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7" name="Oval 101"/>
              <p:cNvSpPr>
                <a:spLocks noChangeArrowheads="1"/>
              </p:cNvSpPr>
              <p:nvPr/>
            </p:nvSpPr>
            <p:spPr bwMode="auto">
              <a:xfrm>
                <a:off x="871" y="3075"/>
                <a:ext cx="300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87" name="Rectangle 102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152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88" name="Rectangle 103"/>
              <p:cNvSpPr>
                <a:spLocks noChangeArrowheads="1"/>
              </p:cNvSpPr>
              <p:nvPr/>
            </p:nvSpPr>
            <p:spPr bwMode="auto">
              <a:xfrm>
                <a:off x="968" y="3131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0" name="Oval 104"/>
              <p:cNvSpPr>
                <a:spLocks noChangeArrowheads="1"/>
              </p:cNvSpPr>
              <p:nvPr/>
            </p:nvSpPr>
            <p:spPr bwMode="auto">
              <a:xfrm>
                <a:off x="1544" y="3093"/>
                <a:ext cx="321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90" name="Rectangle 105"/>
              <p:cNvSpPr>
                <a:spLocks noChangeArrowheads="1"/>
              </p:cNvSpPr>
              <p:nvPr/>
            </p:nvSpPr>
            <p:spPr bwMode="auto">
              <a:xfrm>
                <a:off x="1645" y="3148"/>
                <a:ext cx="151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91" name="Rectangle 106"/>
              <p:cNvSpPr>
                <a:spLocks noChangeArrowheads="1"/>
              </p:cNvSpPr>
              <p:nvPr/>
            </p:nvSpPr>
            <p:spPr bwMode="auto">
              <a:xfrm>
                <a:off x="1645" y="315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3" name="Oval 107"/>
              <p:cNvSpPr>
                <a:spLocks noChangeArrowheads="1"/>
              </p:cNvSpPr>
              <p:nvPr/>
            </p:nvSpPr>
            <p:spPr bwMode="auto">
              <a:xfrm>
                <a:off x="1917" y="3081"/>
                <a:ext cx="309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93" name="Rectangle 108"/>
              <p:cNvSpPr>
                <a:spLocks noChangeArrowheads="1"/>
              </p:cNvSpPr>
              <p:nvPr/>
            </p:nvSpPr>
            <p:spPr bwMode="auto">
              <a:xfrm>
                <a:off x="2017" y="3135"/>
                <a:ext cx="14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94" name="Rectangle 109"/>
              <p:cNvSpPr>
                <a:spLocks noChangeArrowheads="1"/>
              </p:cNvSpPr>
              <p:nvPr/>
            </p:nvSpPr>
            <p:spPr bwMode="auto">
              <a:xfrm>
                <a:off x="2017" y="313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6" name="Oval 110"/>
              <p:cNvSpPr>
                <a:spLocks noChangeArrowheads="1"/>
              </p:cNvSpPr>
              <p:nvPr/>
            </p:nvSpPr>
            <p:spPr bwMode="auto">
              <a:xfrm>
                <a:off x="2371" y="3087"/>
                <a:ext cx="317" cy="2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96" name="Rectangle 111"/>
              <p:cNvSpPr>
                <a:spLocks noChangeArrowheads="1"/>
              </p:cNvSpPr>
              <p:nvPr/>
            </p:nvSpPr>
            <p:spPr bwMode="auto">
              <a:xfrm>
                <a:off x="2472" y="3144"/>
                <a:ext cx="15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9997" name="Rectangle 112"/>
              <p:cNvSpPr>
                <a:spLocks noChangeArrowheads="1"/>
              </p:cNvSpPr>
              <p:nvPr/>
            </p:nvSpPr>
            <p:spPr bwMode="auto">
              <a:xfrm>
                <a:off x="2472" y="3146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9" name="Oval 113"/>
              <p:cNvSpPr>
                <a:spLocks noChangeArrowheads="1"/>
              </p:cNvSpPr>
              <p:nvPr/>
            </p:nvSpPr>
            <p:spPr bwMode="auto">
              <a:xfrm>
                <a:off x="1103" y="3381"/>
                <a:ext cx="275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9999" name="Rectangle 114"/>
              <p:cNvSpPr>
                <a:spLocks noChangeArrowheads="1"/>
              </p:cNvSpPr>
              <p:nvPr/>
            </p:nvSpPr>
            <p:spPr bwMode="auto">
              <a:xfrm>
                <a:off x="1197" y="3432"/>
                <a:ext cx="1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00" name="Rectangle 115"/>
              <p:cNvSpPr>
                <a:spLocks noChangeArrowheads="1"/>
              </p:cNvSpPr>
              <p:nvPr/>
            </p:nvSpPr>
            <p:spPr bwMode="auto">
              <a:xfrm>
                <a:off x="1197" y="34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2" name="Oval 116"/>
              <p:cNvSpPr>
                <a:spLocks noChangeArrowheads="1"/>
              </p:cNvSpPr>
              <p:nvPr/>
            </p:nvSpPr>
            <p:spPr bwMode="auto">
              <a:xfrm>
                <a:off x="624" y="3375"/>
                <a:ext cx="272" cy="20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02" name="Rectangle 117"/>
              <p:cNvSpPr>
                <a:spLocks noChangeArrowheads="1"/>
              </p:cNvSpPr>
              <p:nvPr/>
            </p:nvSpPr>
            <p:spPr bwMode="auto">
              <a:xfrm>
                <a:off x="714" y="3429"/>
                <a:ext cx="9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03" name="Rectangle 118"/>
              <p:cNvSpPr>
                <a:spLocks noChangeArrowheads="1"/>
              </p:cNvSpPr>
              <p:nvPr/>
            </p:nvSpPr>
            <p:spPr bwMode="auto">
              <a:xfrm>
                <a:off x="714" y="343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Oval 119"/>
              <p:cNvSpPr>
                <a:spLocks noChangeArrowheads="1"/>
              </p:cNvSpPr>
              <p:nvPr/>
            </p:nvSpPr>
            <p:spPr bwMode="auto">
              <a:xfrm>
                <a:off x="1423" y="3381"/>
                <a:ext cx="324" cy="20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0005" name="Rectangle 120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5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0006" name="Rectangle 121"/>
              <p:cNvSpPr>
                <a:spLocks noChangeArrowheads="1"/>
              </p:cNvSpPr>
              <p:nvPr/>
            </p:nvSpPr>
            <p:spPr bwMode="auto">
              <a:xfrm>
                <a:off x="1523" y="343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07" name="Line 122"/>
              <p:cNvSpPr>
                <a:spLocks noChangeShapeType="1"/>
              </p:cNvSpPr>
              <p:nvPr/>
            </p:nvSpPr>
            <p:spPr bwMode="auto">
              <a:xfrm flipH="1">
                <a:off x="1451" y="2695"/>
                <a:ext cx="240" cy="1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8" name="Line 123"/>
              <p:cNvSpPr>
                <a:spLocks noChangeShapeType="1"/>
              </p:cNvSpPr>
              <p:nvPr/>
            </p:nvSpPr>
            <p:spPr bwMode="auto">
              <a:xfrm>
                <a:off x="1926" y="2703"/>
                <a:ext cx="238" cy="1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9" name="Line 124"/>
              <p:cNvSpPr>
                <a:spLocks noChangeShapeType="1"/>
              </p:cNvSpPr>
              <p:nvPr/>
            </p:nvSpPr>
            <p:spPr bwMode="auto">
              <a:xfrm flipH="1">
                <a:off x="1097" y="2977"/>
                <a:ext cx="147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0" name="Line 125"/>
              <p:cNvSpPr>
                <a:spLocks noChangeShapeType="1"/>
              </p:cNvSpPr>
              <p:nvPr/>
            </p:nvSpPr>
            <p:spPr bwMode="auto">
              <a:xfrm>
                <a:off x="1464" y="2984"/>
                <a:ext cx="133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1" name="Line 126"/>
              <p:cNvSpPr>
                <a:spLocks noChangeShapeType="1"/>
              </p:cNvSpPr>
              <p:nvPr/>
            </p:nvSpPr>
            <p:spPr bwMode="auto">
              <a:xfrm flipH="1">
                <a:off x="2101" y="3021"/>
                <a:ext cx="86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2" name="Line 127"/>
              <p:cNvSpPr>
                <a:spLocks noChangeShapeType="1"/>
              </p:cNvSpPr>
              <p:nvPr/>
            </p:nvSpPr>
            <p:spPr bwMode="auto">
              <a:xfrm>
                <a:off x="2351" y="3027"/>
                <a:ext cx="7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3" name="Line 128"/>
              <p:cNvSpPr>
                <a:spLocks noChangeShapeType="1"/>
              </p:cNvSpPr>
              <p:nvPr/>
            </p:nvSpPr>
            <p:spPr bwMode="auto">
              <a:xfrm flipH="1">
                <a:off x="761" y="3240"/>
                <a:ext cx="129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4" name="Line 129"/>
              <p:cNvSpPr>
                <a:spLocks noChangeShapeType="1"/>
              </p:cNvSpPr>
              <p:nvPr/>
            </p:nvSpPr>
            <p:spPr bwMode="auto">
              <a:xfrm>
                <a:off x="1090" y="3254"/>
                <a:ext cx="90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5" name="Line 130"/>
              <p:cNvSpPr>
                <a:spLocks noChangeShapeType="1"/>
              </p:cNvSpPr>
              <p:nvPr/>
            </p:nvSpPr>
            <p:spPr bwMode="auto">
              <a:xfrm flipH="1">
                <a:off x="1569" y="3282"/>
                <a:ext cx="36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6" name="Text Box 131"/>
              <p:cNvSpPr txBox="1">
                <a:spLocks noChangeArrowheads="1"/>
              </p:cNvSpPr>
              <p:nvPr/>
            </p:nvSpPr>
            <p:spPr bwMode="auto">
              <a:xfrm>
                <a:off x="1008" y="3696"/>
                <a:ext cx="139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Resulting Heap</a:t>
                </a: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7086600" y="41148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867400" y="43719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737475" y="44481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105400" y="49053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553200" y="48768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5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10400" y="48291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042275" y="48768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7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724400" y="5514975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8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43600" y="5334000"/>
              <a:ext cx="263525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781800" y="5514975"/>
              <a:ext cx="3413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10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77000" y="1524001"/>
            <a:ext cx="3581400" cy="1738313"/>
            <a:chOff x="4953000" y="1524000"/>
            <a:chExt cx="3581400" cy="1738313"/>
          </a:xfrm>
        </p:grpSpPr>
        <p:grpSp>
          <p:nvGrpSpPr>
            <p:cNvPr id="3" name="Group 2"/>
            <p:cNvGrpSpPr/>
            <p:nvPr/>
          </p:nvGrpSpPr>
          <p:grpSpPr>
            <a:xfrm>
              <a:off x="4953000" y="1524000"/>
              <a:ext cx="3581400" cy="1738313"/>
              <a:chOff x="4953000" y="1524000"/>
              <a:chExt cx="3581400" cy="1738313"/>
            </a:xfrm>
          </p:grpSpPr>
          <p:grpSp>
            <p:nvGrpSpPr>
              <p:cNvPr id="33882" name="Group 90"/>
              <p:cNvGrpSpPr>
                <a:grpSpLocks/>
              </p:cNvGrpSpPr>
              <p:nvPr/>
            </p:nvGrpSpPr>
            <p:grpSpPr bwMode="auto">
              <a:xfrm>
                <a:off x="5181600" y="1600200"/>
                <a:ext cx="3276600" cy="1662113"/>
                <a:chOff x="3264" y="1008"/>
                <a:chExt cx="2064" cy="1047"/>
              </a:xfrm>
            </p:grpSpPr>
            <p:sp>
              <p:nvSpPr>
                <p:cNvPr id="24628" name="Oval 49"/>
                <p:cNvSpPr>
                  <a:spLocks noChangeArrowheads="1"/>
                </p:cNvSpPr>
                <p:nvPr/>
              </p:nvSpPr>
              <p:spPr bwMode="auto">
                <a:xfrm>
                  <a:off x="4317" y="1008"/>
                  <a:ext cx="324" cy="2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18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7" y="1062"/>
                  <a:ext cx="152" cy="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19" name="Rectangle 51"/>
                <p:cNvSpPr>
                  <a:spLocks noChangeArrowheads="1"/>
                </p:cNvSpPr>
                <p:nvPr/>
              </p:nvSpPr>
              <p:spPr bwMode="auto">
                <a:xfrm>
                  <a:off x="4417" y="1064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31" name="Oval 52"/>
                <p:cNvSpPr>
                  <a:spLocks noChangeArrowheads="1"/>
                </p:cNvSpPr>
                <p:nvPr/>
              </p:nvSpPr>
              <p:spPr bwMode="auto">
                <a:xfrm>
                  <a:off x="3858" y="1290"/>
                  <a:ext cx="322" cy="20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21" name="Rectangle 53"/>
                <p:cNvSpPr>
                  <a:spLocks noChangeArrowheads="1"/>
                </p:cNvSpPr>
                <p:nvPr/>
              </p:nvSpPr>
              <p:spPr bwMode="auto">
                <a:xfrm>
                  <a:off x="3958" y="1344"/>
                  <a:ext cx="152" cy="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22" name="Rectangle 54"/>
                <p:cNvSpPr>
                  <a:spLocks noChangeArrowheads="1"/>
                </p:cNvSpPr>
                <p:nvPr/>
              </p:nvSpPr>
              <p:spPr bwMode="auto">
                <a:xfrm>
                  <a:off x="3958" y="1343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34" name="Oval 55"/>
                <p:cNvSpPr>
                  <a:spLocks noChangeArrowheads="1"/>
                </p:cNvSpPr>
                <p:nvPr/>
              </p:nvSpPr>
              <p:spPr bwMode="auto">
                <a:xfrm>
                  <a:off x="4778" y="1302"/>
                  <a:ext cx="317" cy="2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24" name="Rectangle 56"/>
                <p:cNvSpPr>
                  <a:spLocks noChangeArrowheads="1"/>
                </p:cNvSpPr>
                <p:nvPr/>
              </p:nvSpPr>
              <p:spPr bwMode="auto">
                <a:xfrm>
                  <a:off x="4878" y="1356"/>
                  <a:ext cx="150" cy="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25" name="Rectangle 57"/>
                <p:cNvSpPr>
                  <a:spLocks noChangeArrowheads="1"/>
                </p:cNvSpPr>
                <p:nvPr/>
              </p:nvSpPr>
              <p:spPr bwMode="auto">
                <a:xfrm>
                  <a:off x="4878" y="1357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37" name="Oval 58"/>
                <p:cNvSpPr>
                  <a:spLocks noChangeArrowheads="1"/>
                </p:cNvSpPr>
                <p:nvPr/>
              </p:nvSpPr>
              <p:spPr bwMode="auto">
                <a:xfrm>
                  <a:off x="3511" y="1539"/>
                  <a:ext cx="300" cy="2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27" name="Rectangle 59"/>
                <p:cNvSpPr>
                  <a:spLocks noChangeArrowheads="1"/>
                </p:cNvSpPr>
                <p:nvPr/>
              </p:nvSpPr>
              <p:spPr bwMode="auto">
                <a:xfrm>
                  <a:off x="3608" y="1595"/>
                  <a:ext cx="152" cy="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28" name="Rectangle 60"/>
                <p:cNvSpPr>
                  <a:spLocks noChangeArrowheads="1"/>
                </p:cNvSpPr>
                <p:nvPr/>
              </p:nvSpPr>
              <p:spPr bwMode="auto">
                <a:xfrm>
                  <a:off x="3608" y="1595"/>
                  <a:ext cx="6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40" name="Oval 61"/>
                <p:cNvSpPr>
                  <a:spLocks noChangeArrowheads="1"/>
                </p:cNvSpPr>
                <p:nvPr/>
              </p:nvSpPr>
              <p:spPr bwMode="auto">
                <a:xfrm>
                  <a:off x="4184" y="1557"/>
                  <a:ext cx="321" cy="2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30" name="Rectangle 62"/>
                <p:cNvSpPr>
                  <a:spLocks noChangeArrowheads="1"/>
                </p:cNvSpPr>
                <p:nvPr/>
              </p:nvSpPr>
              <p:spPr bwMode="auto">
                <a:xfrm>
                  <a:off x="4285" y="1612"/>
                  <a:ext cx="151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31" name="Rectangle 63"/>
                <p:cNvSpPr>
                  <a:spLocks noChangeArrowheads="1"/>
                </p:cNvSpPr>
                <p:nvPr/>
              </p:nvSpPr>
              <p:spPr bwMode="auto">
                <a:xfrm>
                  <a:off x="4285" y="1614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43" name="Oval 64"/>
                <p:cNvSpPr>
                  <a:spLocks noChangeArrowheads="1"/>
                </p:cNvSpPr>
                <p:nvPr/>
              </p:nvSpPr>
              <p:spPr bwMode="auto">
                <a:xfrm>
                  <a:off x="4557" y="1545"/>
                  <a:ext cx="309" cy="2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33" name="Rectangle 65"/>
                <p:cNvSpPr>
                  <a:spLocks noChangeArrowheads="1"/>
                </p:cNvSpPr>
                <p:nvPr/>
              </p:nvSpPr>
              <p:spPr bwMode="auto">
                <a:xfrm>
                  <a:off x="4657" y="1599"/>
                  <a:ext cx="149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34" name="Rectangle 66"/>
                <p:cNvSpPr>
                  <a:spLocks noChangeArrowheads="1"/>
                </p:cNvSpPr>
                <p:nvPr/>
              </p:nvSpPr>
              <p:spPr bwMode="auto">
                <a:xfrm>
                  <a:off x="4657" y="1602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46" name="Oval 67"/>
                <p:cNvSpPr>
                  <a:spLocks noChangeArrowheads="1"/>
                </p:cNvSpPr>
                <p:nvPr/>
              </p:nvSpPr>
              <p:spPr bwMode="auto">
                <a:xfrm>
                  <a:off x="5011" y="1551"/>
                  <a:ext cx="317" cy="20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36" name="Rectangle 68"/>
                <p:cNvSpPr>
                  <a:spLocks noChangeArrowheads="1"/>
                </p:cNvSpPr>
                <p:nvPr/>
              </p:nvSpPr>
              <p:spPr bwMode="auto">
                <a:xfrm>
                  <a:off x="5112" y="1608"/>
                  <a:ext cx="151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37" name="Rectangle 69"/>
                <p:cNvSpPr>
                  <a:spLocks noChangeArrowheads="1"/>
                </p:cNvSpPr>
                <p:nvPr/>
              </p:nvSpPr>
              <p:spPr bwMode="auto">
                <a:xfrm>
                  <a:off x="5112" y="1610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49" name="Oval 70"/>
                <p:cNvSpPr>
                  <a:spLocks noChangeArrowheads="1"/>
                </p:cNvSpPr>
                <p:nvPr/>
              </p:nvSpPr>
              <p:spPr bwMode="auto">
                <a:xfrm>
                  <a:off x="3743" y="1845"/>
                  <a:ext cx="275" cy="2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39" name="Rectangle 71"/>
                <p:cNvSpPr>
                  <a:spLocks noChangeArrowheads="1"/>
                </p:cNvSpPr>
                <p:nvPr/>
              </p:nvSpPr>
              <p:spPr bwMode="auto">
                <a:xfrm>
                  <a:off x="3837" y="1896"/>
                  <a:ext cx="13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40" name="Rectangle 72"/>
                <p:cNvSpPr>
                  <a:spLocks noChangeArrowheads="1"/>
                </p:cNvSpPr>
                <p:nvPr/>
              </p:nvSpPr>
              <p:spPr bwMode="auto">
                <a:xfrm>
                  <a:off x="3837" y="1897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52" name="Oval 73"/>
                <p:cNvSpPr>
                  <a:spLocks noChangeArrowheads="1"/>
                </p:cNvSpPr>
                <p:nvPr/>
              </p:nvSpPr>
              <p:spPr bwMode="auto">
                <a:xfrm>
                  <a:off x="3264" y="1839"/>
                  <a:ext cx="272" cy="2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42" name="Rectangle 74"/>
                <p:cNvSpPr>
                  <a:spLocks noChangeArrowheads="1"/>
                </p:cNvSpPr>
                <p:nvPr/>
              </p:nvSpPr>
              <p:spPr bwMode="auto">
                <a:xfrm>
                  <a:off x="3354" y="1893"/>
                  <a:ext cx="99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43" name="Rectangle 75"/>
                <p:cNvSpPr>
                  <a:spLocks noChangeArrowheads="1"/>
                </p:cNvSpPr>
                <p:nvPr/>
              </p:nvSpPr>
              <p:spPr bwMode="auto">
                <a:xfrm>
                  <a:off x="3354" y="1896"/>
                  <a:ext cx="6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55" name="Oval 76"/>
                <p:cNvSpPr>
                  <a:spLocks noChangeArrowheads="1"/>
                </p:cNvSpPr>
                <p:nvPr/>
              </p:nvSpPr>
              <p:spPr bwMode="auto">
                <a:xfrm>
                  <a:off x="4063" y="1845"/>
                  <a:ext cx="324" cy="20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045" name="Rectangle 77"/>
                <p:cNvSpPr>
                  <a:spLocks noChangeArrowheads="1"/>
                </p:cNvSpPr>
                <p:nvPr/>
              </p:nvSpPr>
              <p:spPr bwMode="auto">
                <a:xfrm>
                  <a:off x="4163" y="1901"/>
                  <a:ext cx="151" cy="1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046" name="Rectangle 78"/>
                <p:cNvSpPr>
                  <a:spLocks noChangeArrowheads="1"/>
                </p:cNvSpPr>
                <p:nvPr/>
              </p:nvSpPr>
              <p:spPr bwMode="auto">
                <a:xfrm>
                  <a:off x="4163" y="1901"/>
                  <a:ext cx="12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04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091" y="1159"/>
                  <a:ext cx="240" cy="15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48" name="Line 80"/>
                <p:cNvSpPr>
                  <a:spLocks noChangeShapeType="1"/>
                </p:cNvSpPr>
                <p:nvPr/>
              </p:nvSpPr>
              <p:spPr bwMode="auto">
                <a:xfrm>
                  <a:off x="4566" y="1167"/>
                  <a:ext cx="238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49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737" y="1441"/>
                  <a:ext cx="147" cy="1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0" name="Line 82"/>
                <p:cNvSpPr>
                  <a:spLocks noChangeShapeType="1"/>
                </p:cNvSpPr>
                <p:nvPr/>
              </p:nvSpPr>
              <p:spPr bwMode="auto">
                <a:xfrm>
                  <a:off x="4104" y="1448"/>
                  <a:ext cx="133" cy="1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741" y="1485"/>
                  <a:ext cx="86" cy="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2" name="Line 84"/>
                <p:cNvSpPr>
                  <a:spLocks noChangeShapeType="1"/>
                </p:cNvSpPr>
                <p:nvPr/>
              </p:nvSpPr>
              <p:spPr bwMode="auto">
                <a:xfrm>
                  <a:off x="4991" y="1491"/>
                  <a:ext cx="76" cy="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3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401" y="1704"/>
                  <a:ext cx="129" cy="13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4" name="Line 86"/>
                <p:cNvSpPr>
                  <a:spLocks noChangeShapeType="1"/>
                </p:cNvSpPr>
                <p:nvPr/>
              </p:nvSpPr>
              <p:spPr bwMode="auto">
                <a:xfrm>
                  <a:off x="3730" y="1718"/>
                  <a:ext cx="90" cy="1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5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4209" y="1746"/>
                  <a:ext cx="36" cy="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6" name="Line 89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7315200" y="15240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096000" y="17811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966075" y="18573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334000" y="23145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781800" y="22860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239000" y="22383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0875" y="22860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953000" y="2924175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172200" y="2743200"/>
                <a:ext cx="263525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9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010400" y="2924175"/>
                <a:ext cx="341313" cy="2762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10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05701" y="1555858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13 &gt; 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9" grpId="0" animBg="1"/>
      <p:bldP spid="33924" grpId="0" animBg="1"/>
      <p:bldP spid="33925" grpId="0" animBg="1"/>
      <p:bldP spid="339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/>
              <a:t>Array view of MAX_HEAPIFY Algorithm</a:t>
            </a:r>
          </a:p>
        </p:txBody>
      </p:sp>
      <p:sp>
        <p:nvSpPr>
          <p:cNvPr id="40963" name="Text Box 4"/>
          <p:cNvSpPr>
            <a:spLocks noGrp="1" noChangeArrowheads="1"/>
          </p:cNvSpPr>
          <p:nvPr>
            <p:ph idx="1"/>
          </p:nvPr>
        </p:nvSpPr>
        <p:spPr>
          <a:xfrm>
            <a:off x="1752601" y="1600200"/>
            <a:ext cx="8793163" cy="226695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u="sng"/>
              <a:t>7  </a:t>
            </a:r>
            <a:r>
              <a:rPr lang="en-US" sz="2000" b="1"/>
              <a:t>	</a:t>
            </a:r>
            <a:r>
              <a:rPr lang="en-US" sz="2000" b="1" u="sng"/>
              <a:t>24</a:t>
            </a:r>
            <a:r>
              <a:rPr lang="en-US" sz="2000" b="1"/>
              <a:t>	19	21	14	03	10	02	13	11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/>
              <a:t>24	 </a:t>
            </a:r>
            <a:r>
              <a:rPr lang="en-US" sz="2000" b="1" u="sng"/>
              <a:t>7</a:t>
            </a:r>
            <a:r>
              <a:rPr lang="en-US" sz="2000" b="1"/>
              <a:t>	19	</a:t>
            </a:r>
            <a:r>
              <a:rPr lang="en-US" sz="2000" b="1" u="sng"/>
              <a:t>21</a:t>
            </a:r>
            <a:r>
              <a:rPr lang="en-US" sz="2000" b="1"/>
              <a:t>	14	03	10	02	13	11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/>
              <a:t>24	 21	19	</a:t>
            </a:r>
            <a:r>
              <a:rPr lang="en-US" sz="2000" b="1" u="sng"/>
              <a:t>07</a:t>
            </a:r>
            <a:r>
              <a:rPr lang="en-US" sz="2000" b="1"/>
              <a:t>	14	03	10	02	</a:t>
            </a:r>
            <a:r>
              <a:rPr lang="en-US" sz="2000" b="1" u="sng"/>
              <a:t>13</a:t>
            </a:r>
            <a:r>
              <a:rPr lang="en-US" sz="2000" b="1"/>
              <a:t>	11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/>
              <a:t>24	 21	19	13	14	03	10	02	07	11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4832C4-622A-446B-BC60-E7511ED1024E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40965" name="Group 47"/>
          <p:cNvGrpSpPr>
            <a:grpSpLocks/>
          </p:cNvGrpSpPr>
          <p:nvPr/>
        </p:nvGrpSpPr>
        <p:grpSpPr bwMode="auto">
          <a:xfrm>
            <a:off x="4495800" y="4572001"/>
            <a:ext cx="3276600" cy="1662113"/>
            <a:chOff x="1824" y="2640"/>
            <a:chExt cx="2064" cy="1047"/>
          </a:xfrm>
        </p:grpSpPr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2877" y="2640"/>
              <a:ext cx="324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2977" y="2694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69" name="Rectangle 8"/>
            <p:cNvSpPr>
              <a:spLocks noChangeArrowheads="1"/>
            </p:cNvSpPr>
            <p:nvPr/>
          </p:nvSpPr>
          <p:spPr bwMode="auto">
            <a:xfrm>
              <a:off x="2977" y="269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11" name="Oval 9"/>
            <p:cNvSpPr>
              <a:spLocks noChangeArrowheads="1"/>
            </p:cNvSpPr>
            <p:nvPr/>
          </p:nvSpPr>
          <p:spPr bwMode="auto">
            <a:xfrm>
              <a:off x="2418" y="2922"/>
              <a:ext cx="322" cy="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2518" y="2976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2518" y="297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14" name="Oval 12"/>
            <p:cNvSpPr>
              <a:spLocks noChangeArrowheads="1"/>
            </p:cNvSpPr>
            <p:nvPr/>
          </p:nvSpPr>
          <p:spPr bwMode="auto">
            <a:xfrm>
              <a:off x="3338" y="2934"/>
              <a:ext cx="317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3438" y="2988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3438" y="298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19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17" name="Oval 15"/>
            <p:cNvSpPr>
              <a:spLocks noChangeArrowheads="1"/>
            </p:cNvSpPr>
            <p:nvPr/>
          </p:nvSpPr>
          <p:spPr bwMode="auto">
            <a:xfrm>
              <a:off x="2071" y="3171"/>
              <a:ext cx="300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168" y="3227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2168" y="3227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20" name="Oval 18"/>
            <p:cNvSpPr>
              <a:spLocks noChangeArrowheads="1"/>
            </p:cNvSpPr>
            <p:nvPr/>
          </p:nvSpPr>
          <p:spPr bwMode="auto">
            <a:xfrm>
              <a:off x="2744" y="3189"/>
              <a:ext cx="321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2845" y="3244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81" name="Rectangle 20"/>
            <p:cNvSpPr>
              <a:spLocks noChangeArrowheads="1"/>
            </p:cNvSpPr>
            <p:nvPr/>
          </p:nvSpPr>
          <p:spPr bwMode="auto">
            <a:xfrm>
              <a:off x="2845" y="324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23" name="Oval 21"/>
            <p:cNvSpPr>
              <a:spLocks noChangeArrowheads="1"/>
            </p:cNvSpPr>
            <p:nvPr/>
          </p:nvSpPr>
          <p:spPr bwMode="auto">
            <a:xfrm>
              <a:off x="3117" y="3177"/>
              <a:ext cx="309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83" name="Rectangle 22"/>
            <p:cNvSpPr>
              <a:spLocks noChangeArrowheads="1"/>
            </p:cNvSpPr>
            <p:nvPr/>
          </p:nvSpPr>
          <p:spPr bwMode="auto">
            <a:xfrm>
              <a:off x="3217" y="3231"/>
              <a:ext cx="14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84" name="Rectangle 23"/>
            <p:cNvSpPr>
              <a:spLocks noChangeArrowheads="1"/>
            </p:cNvSpPr>
            <p:nvPr/>
          </p:nvSpPr>
          <p:spPr bwMode="auto">
            <a:xfrm>
              <a:off x="3217" y="323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26" name="Oval 24"/>
            <p:cNvSpPr>
              <a:spLocks noChangeArrowheads="1"/>
            </p:cNvSpPr>
            <p:nvPr/>
          </p:nvSpPr>
          <p:spPr bwMode="auto">
            <a:xfrm>
              <a:off x="3571" y="3183"/>
              <a:ext cx="317" cy="2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86" name="Rectangle 25"/>
            <p:cNvSpPr>
              <a:spLocks noChangeArrowheads="1"/>
            </p:cNvSpPr>
            <p:nvPr/>
          </p:nvSpPr>
          <p:spPr bwMode="auto">
            <a:xfrm>
              <a:off x="3672" y="3240"/>
              <a:ext cx="15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87" name="Rectangle 26"/>
            <p:cNvSpPr>
              <a:spLocks noChangeArrowheads="1"/>
            </p:cNvSpPr>
            <p:nvPr/>
          </p:nvSpPr>
          <p:spPr bwMode="auto">
            <a:xfrm>
              <a:off x="3672" y="324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29" name="Oval 27"/>
            <p:cNvSpPr>
              <a:spLocks noChangeArrowheads="1"/>
            </p:cNvSpPr>
            <p:nvPr/>
          </p:nvSpPr>
          <p:spPr bwMode="auto">
            <a:xfrm>
              <a:off x="2303" y="3477"/>
              <a:ext cx="275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89" name="Rectangle 28"/>
            <p:cNvSpPr>
              <a:spLocks noChangeArrowheads="1"/>
            </p:cNvSpPr>
            <p:nvPr/>
          </p:nvSpPr>
          <p:spPr bwMode="auto">
            <a:xfrm>
              <a:off x="2397" y="3528"/>
              <a:ext cx="13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90" name="Rectangle 29"/>
            <p:cNvSpPr>
              <a:spLocks noChangeArrowheads="1"/>
            </p:cNvSpPr>
            <p:nvPr/>
          </p:nvSpPr>
          <p:spPr bwMode="auto">
            <a:xfrm>
              <a:off x="2397" y="35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32" name="Oval 30"/>
            <p:cNvSpPr>
              <a:spLocks noChangeArrowheads="1"/>
            </p:cNvSpPr>
            <p:nvPr/>
          </p:nvSpPr>
          <p:spPr bwMode="auto">
            <a:xfrm>
              <a:off x="1824" y="3471"/>
              <a:ext cx="272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1914" y="3525"/>
              <a:ext cx="9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1914" y="352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25635" name="Oval 33"/>
            <p:cNvSpPr>
              <a:spLocks noChangeArrowheads="1"/>
            </p:cNvSpPr>
            <p:nvPr/>
          </p:nvSpPr>
          <p:spPr bwMode="auto">
            <a:xfrm>
              <a:off x="2623" y="3477"/>
              <a:ext cx="324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2723" y="3533"/>
              <a:ext cx="1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0996" name="Rectangle 35"/>
            <p:cNvSpPr>
              <a:spLocks noChangeArrowheads="1"/>
            </p:cNvSpPr>
            <p:nvPr/>
          </p:nvSpPr>
          <p:spPr bwMode="auto">
            <a:xfrm>
              <a:off x="2723" y="353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0997" name="Line 36"/>
            <p:cNvSpPr>
              <a:spLocks noChangeShapeType="1"/>
            </p:cNvSpPr>
            <p:nvPr/>
          </p:nvSpPr>
          <p:spPr bwMode="auto">
            <a:xfrm flipH="1">
              <a:off x="2651" y="2791"/>
              <a:ext cx="24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7"/>
            <p:cNvSpPr>
              <a:spLocks noChangeShapeType="1"/>
            </p:cNvSpPr>
            <p:nvPr/>
          </p:nvSpPr>
          <p:spPr bwMode="auto">
            <a:xfrm>
              <a:off x="3170" y="2799"/>
              <a:ext cx="238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38"/>
            <p:cNvSpPr>
              <a:spLocks noChangeShapeType="1"/>
            </p:cNvSpPr>
            <p:nvPr/>
          </p:nvSpPr>
          <p:spPr bwMode="auto">
            <a:xfrm flipH="1">
              <a:off x="2297" y="3073"/>
              <a:ext cx="147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39"/>
            <p:cNvSpPr>
              <a:spLocks noChangeShapeType="1"/>
            </p:cNvSpPr>
            <p:nvPr/>
          </p:nvSpPr>
          <p:spPr bwMode="auto">
            <a:xfrm>
              <a:off x="2664" y="3080"/>
              <a:ext cx="133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40"/>
            <p:cNvSpPr>
              <a:spLocks noChangeShapeType="1"/>
            </p:cNvSpPr>
            <p:nvPr/>
          </p:nvSpPr>
          <p:spPr bwMode="auto">
            <a:xfrm flipH="1">
              <a:off x="3301" y="3117"/>
              <a:ext cx="86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41"/>
            <p:cNvSpPr>
              <a:spLocks noChangeShapeType="1"/>
            </p:cNvSpPr>
            <p:nvPr/>
          </p:nvSpPr>
          <p:spPr bwMode="auto">
            <a:xfrm>
              <a:off x="3551" y="3123"/>
              <a:ext cx="7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42"/>
            <p:cNvSpPr>
              <a:spLocks noChangeShapeType="1"/>
            </p:cNvSpPr>
            <p:nvPr/>
          </p:nvSpPr>
          <p:spPr bwMode="auto">
            <a:xfrm flipH="1">
              <a:off x="1961" y="3336"/>
              <a:ext cx="129" cy="1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43"/>
            <p:cNvSpPr>
              <a:spLocks noChangeShapeType="1"/>
            </p:cNvSpPr>
            <p:nvPr/>
          </p:nvSpPr>
          <p:spPr bwMode="auto">
            <a:xfrm>
              <a:off x="2290" y="3350"/>
              <a:ext cx="90" cy="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44"/>
            <p:cNvSpPr>
              <a:spLocks noChangeShapeType="1"/>
            </p:cNvSpPr>
            <p:nvPr/>
          </p:nvSpPr>
          <p:spPr bwMode="auto">
            <a:xfrm flipH="1">
              <a:off x="2769" y="3378"/>
              <a:ext cx="36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" name="AutoShape 46" descr="Pink tissue paper"/>
          <p:cNvSpPr>
            <a:spLocks noChangeArrowheads="1"/>
          </p:cNvSpPr>
          <p:nvPr/>
        </p:nvSpPr>
        <p:spPr bwMode="auto">
          <a:xfrm rot="5484639">
            <a:off x="5721350" y="389255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Analysis of Heapify Algorithm.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22462"/>
            <a:ext cx="7772400" cy="4402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running time of MAX-HEAPIFY on a </a:t>
            </a:r>
            <a:r>
              <a:rPr lang="en-US" sz="2000" dirty="0" err="1"/>
              <a:t>subtree</a:t>
            </a:r>
            <a:r>
              <a:rPr lang="en-US" sz="2000" dirty="0"/>
              <a:t> of size </a:t>
            </a:r>
            <a:r>
              <a:rPr lang="en-US" sz="2000" i="1" dirty="0"/>
              <a:t>n</a:t>
            </a:r>
            <a:r>
              <a:rPr lang="en-US" sz="2000" dirty="0"/>
              <a:t> rooted at given node </a:t>
            </a:r>
            <a:r>
              <a:rPr lang="en-US" sz="2000" i="1" dirty="0" err="1"/>
              <a:t>i</a:t>
            </a:r>
            <a:r>
              <a:rPr lang="en-US" sz="2000" dirty="0"/>
              <a:t> is the Θ(1) time plus the time to run MAX-HEAPIFY on a </a:t>
            </a:r>
            <a:r>
              <a:rPr lang="en-US" sz="2000" dirty="0" err="1"/>
              <a:t>subtree</a:t>
            </a:r>
            <a:r>
              <a:rPr lang="en-US" sz="2000" dirty="0"/>
              <a:t> rooted at one of the children of node </a:t>
            </a:r>
            <a:r>
              <a:rPr lang="en-US" sz="2000" i="1" dirty="0" err="1"/>
              <a:t>i</a:t>
            </a:r>
            <a:r>
              <a:rPr lang="en-US" sz="20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 children's </a:t>
            </a:r>
            <a:r>
              <a:rPr lang="en-US" sz="2000" dirty="0" err="1"/>
              <a:t>subtrees</a:t>
            </a:r>
            <a:r>
              <a:rPr lang="en-US" sz="2000" dirty="0"/>
              <a:t> -the worst case occurs when the last row of the tree is exactly half full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Alternatively</a:t>
            </a:r>
            <a:r>
              <a:rPr lang="en-US" sz="2000" dirty="0"/>
              <a:t>, we can characterize the running time of MAX-HEAPIFY on a node of height </a:t>
            </a:r>
            <a:r>
              <a:rPr lang="en-US" sz="2000" i="1" dirty="0"/>
              <a:t>h</a:t>
            </a:r>
            <a:r>
              <a:rPr lang="en-US" sz="2000" dirty="0"/>
              <a:t> as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dirty="0"/>
              <a:t>).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The solution to this recurrence  is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i="1" dirty="0"/>
              <a:t>                        </a:t>
            </a:r>
            <a:r>
              <a:rPr lang="en-US" sz="2400" b="1" i="1" dirty="0"/>
              <a:t>T</a:t>
            </a:r>
            <a:r>
              <a:rPr lang="en-US" sz="2400" b="1" dirty="0"/>
              <a:t> 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EAF614-2492-4A96-9A41-665BE55D945F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12" y="3088956"/>
            <a:ext cx="2401888" cy="1483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3733800" cy="762000"/>
          </a:xfrm>
        </p:spPr>
        <p:txBody>
          <a:bodyPr/>
          <a:lstStyle/>
          <a:p>
            <a:pPr eaLnBrk="1" hangingPunct="1"/>
            <a:r>
              <a:rPr lang="en-US" sz="4000"/>
              <a:t>BUILD_HEAP</a:t>
            </a:r>
          </a:p>
        </p:txBody>
      </p:sp>
      <p:sp>
        <p:nvSpPr>
          <p:cNvPr id="44035" name="Text Box 4"/>
          <p:cNvSpPr>
            <a:spLocks noGrp="1" noChangeArrowheads="1"/>
          </p:cNvSpPr>
          <p:nvPr>
            <p:ph idx="1"/>
          </p:nvPr>
        </p:nvSpPr>
        <p:spPr>
          <a:xfrm>
            <a:off x="1981200" y="1482726"/>
            <a:ext cx="8077200" cy="72707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Input</a:t>
            </a:r>
            <a:r>
              <a:rPr lang="en-US" sz="2400" b="1" dirty="0"/>
              <a:t> : </a:t>
            </a:r>
            <a:r>
              <a:rPr lang="en-US" sz="2400" dirty="0"/>
              <a:t>An array A of size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dirty="0" err="1"/>
              <a:t>A.length</a:t>
            </a:r>
            <a:r>
              <a:rPr lang="en-US" sz="2400" dirty="0"/>
              <a:t> , </a:t>
            </a:r>
            <a:r>
              <a:rPr lang="en-US" sz="2400" dirty="0" err="1"/>
              <a:t>A.heap_size</a:t>
            </a:r>
            <a:r>
              <a:rPr lang="en-US" sz="24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Output </a:t>
            </a:r>
            <a:r>
              <a:rPr lang="en-US" sz="2400" b="1" dirty="0"/>
              <a:t>: </a:t>
            </a:r>
            <a:r>
              <a:rPr lang="en-US" sz="2400" dirty="0"/>
              <a:t>A heap of size </a:t>
            </a:r>
            <a:r>
              <a:rPr lang="en-US" sz="2400" i="1" dirty="0"/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4F69CE-CCCD-43A6-AE85-3C63E37F55CC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514600" y="47244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Exercise: We are given the following unordered array to build the heap.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505200" y="5715001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1         2          3      4          5         6      7        8        9         10</a:t>
            </a:r>
          </a:p>
        </p:txBody>
      </p:sp>
      <p:graphicFrame>
        <p:nvGraphicFramePr>
          <p:cNvPr id="35850" name="Group 10"/>
          <p:cNvGraphicFramePr>
            <a:graphicFrameLocks noGrp="1"/>
          </p:cNvGraphicFramePr>
          <p:nvPr/>
        </p:nvGraphicFramePr>
        <p:xfrm>
          <a:off x="3429000" y="6096000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2819400" y="56388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4064" name="Text Box 36"/>
          <p:cNvSpPr txBox="1">
            <a:spLocks noChangeArrowheads="1"/>
          </p:cNvSpPr>
          <p:nvPr/>
        </p:nvSpPr>
        <p:spPr bwMode="auto">
          <a:xfrm>
            <a:off x="2438400" y="2209801"/>
            <a:ext cx="6858000" cy="2174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BUILD_MAX_HEAP (A)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</a:rPr>
              <a:t>1.</a:t>
            </a:r>
            <a:r>
              <a:rPr lang="en-US" i="1" dirty="0">
                <a:latin typeface="Times New Roman" panose="02020603050405020304" pitchFamily="18" charset="0"/>
              </a:rPr>
              <a:t>        </a:t>
            </a:r>
            <a:r>
              <a:rPr lang="en-US" i="1" dirty="0" err="1">
                <a:latin typeface="Times New Roman" panose="02020603050405020304" pitchFamily="18" charset="0"/>
              </a:rPr>
              <a:t>A.heap_size</a:t>
            </a:r>
            <a:r>
              <a:rPr lang="en-US" dirty="0">
                <a:latin typeface="Times New Roman" panose="02020603050405020304" pitchFamily="18" charset="0"/>
              </a:rPr>
              <a:t> =</a:t>
            </a:r>
            <a:r>
              <a:rPr lang="en-US" dirty="0" err="1">
                <a:latin typeface="Times New Roman" panose="02020603050405020304" pitchFamily="18" charset="0"/>
              </a:rPr>
              <a:t>A.</a:t>
            </a:r>
            <a:r>
              <a:rPr lang="en-US" i="1" dirty="0" err="1">
                <a:latin typeface="Times New Roman" panose="02020603050405020304" pitchFamily="18" charset="0"/>
              </a:rPr>
              <a:t>length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</a:rPr>
              <a:t>        for 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dirty="0" err="1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i="1" dirty="0" err="1">
                <a:latin typeface="Times New Roman" panose="02020603050405020304" pitchFamily="18" charset="0"/>
              </a:rPr>
              <a:t>length</a:t>
            </a:r>
            <a:r>
              <a:rPr lang="en-US" dirty="0">
                <a:latin typeface="Times New Roman" panose="02020603050405020304" pitchFamily="18" charset="0"/>
              </a:rPr>
              <a:t>/2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downto</a:t>
            </a:r>
            <a:r>
              <a:rPr lang="en-US" dirty="0">
                <a:latin typeface="Times New Roman" panose="02020603050405020304" pitchFamily="18" charset="0"/>
              </a:rPr>
              <a:t> 1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</a:rPr>
              <a:t>3.                  MAX_HEAPIFY(</a:t>
            </a:r>
            <a:r>
              <a:rPr lang="en-US" i="1" dirty="0" err="1">
                <a:latin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9" grpId="0" autoUpdateAnimBg="0"/>
      <p:bldP spid="358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Solution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1EAA8F-2980-4412-B657-2EA083F7CE40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00400" y="2819401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1         2          3      4          </a:t>
            </a:r>
            <a:r>
              <a:rPr lang="en-US" sz="2000" b="1" i="1">
                <a:latin typeface="Times New Roman" panose="02020603050405020304" pitchFamily="18" charset="0"/>
              </a:rPr>
              <a:t>5</a:t>
            </a: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         6      7        8        9         10</a:t>
            </a:r>
          </a:p>
        </p:txBody>
      </p:sp>
      <p:graphicFrame>
        <p:nvGraphicFramePr>
          <p:cNvPr id="36869" name="Group 5"/>
          <p:cNvGraphicFramePr>
            <a:graphicFrameLocks noGrp="1"/>
          </p:cNvGraphicFramePr>
          <p:nvPr/>
        </p:nvGraphicFramePr>
        <p:xfrm>
          <a:off x="3124200" y="3200400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2514600" y="27432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57400" y="1066562"/>
            <a:ext cx="7924800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u="sng" dirty="0">
                <a:latin typeface="Times New Roman" panose="02020603050405020304" pitchFamily="18" charset="0"/>
              </a:rPr>
              <a:t>Step1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i="1" dirty="0" err="1">
                <a:latin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i="1" dirty="0">
                <a:latin typeface="Times New Roman" panose="02020603050405020304" pitchFamily="18" charset="0"/>
              </a:rPr>
              <a:t>length</a:t>
            </a:r>
            <a:r>
              <a:rPr lang="en-US" dirty="0">
                <a:latin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]/2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Times New Roman" panose="02020603050405020304" pitchFamily="18" charset="0"/>
              </a:rPr>
              <a:t> =  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10/2 </a:t>
            </a:r>
            <a:r>
              <a:rPr lang="en-US" dirty="0">
                <a:latin typeface="Times New Roman" panose="02020603050405020304" pitchFamily="18" charset="0"/>
              </a:rPr>
              <a:t> =5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MAX_HEAPIFY(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,5)</a:t>
            </a:r>
          </a:p>
        </p:txBody>
      </p:sp>
      <p:grpSp>
        <p:nvGrpSpPr>
          <p:cNvPr id="45087" name="Group 74"/>
          <p:cNvGrpSpPr>
            <a:grpSpLocks/>
          </p:cNvGrpSpPr>
          <p:nvPr/>
        </p:nvGrpSpPr>
        <p:grpSpPr bwMode="auto">
          <a:xfrm>
            <a:off x="4267201" y="4267200"/>
            <a:ext cx="3698875" cy="1828800"/>
            <a:chOff x="1754" y="2833"/>
            <a:chExt cx="2064" cy="1044"/>
          </a:xfrm>
        </p:grpSpPr>
        <p:sp>
          <p:nvSpPr>
            <p:cNvPr id="45092" name="Oval 32"/>
            <p:cNvSpPr>
              <a:spLocks noChangeArrowheads="1"/>
            </p:cNvSpPr>
            <p:nvPr/>
          </p:nvSpPr>
          <p:spPr bwMode="auto">
            <a:xfrm>
              <a:off x="2807" y="2833"/>
              <a:ext cx="323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093" name="Rectangle 33"/>
            <p:cNvSpPr>
              <a:spLocks noChangeArrowheads="1"/>
            </p:cNvSpPr>
            <p:nvPr/>
          </p:nvSpPr>
          <p:spPr bwMode="auto">
            <a:xfrm>
              <a:off x="2907" y="2887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094" name="Rectangle 34"/>
            <p:cNvSpPr>
              <a:spLocks noChangeArrowheads="1"/>
            </p:cNvSpPr>
            <p:nvPr/>
          </p:nvSpPr>
          <p:spPr bwMode="auto">
            <a:xfrm>
              <a:off x="2907" y="2889"/>
              <a:ext cx="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095" name="Oval 35"/>
            <p:cNvSpPr>
              <a:spLocks noChangeArrowheads="1"/>
            </p:cNvSpPr>
            <p:nvPr/>
          </p:nvSpPr>
          <p:spPr bwMode="auto">
            <a:xfrm>
              <a:off x="2348" y="3115"/>
              <a:ext cx="322" cy="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096" name="Rectangle 36"/>
            <p:cNvSpPr>
              <a:spLocks noChangeArrowheads="1"/>
            </p:cNvSpPr>
            <p:nvPr/>
          </p:nvSpPr>
          <p:spPr bwMode="auto">
            <a:xfrm>
              <a:off x="2448" y="3169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097" name="Rectangle 37"/>
            <p:cNvSpPr>
              <a:spLocks noChangeArrowheads="1"/>
            </p:cNvSpPr>
            <p:nvPr/>
          </p:nvSpPr>
          <p:spPr bwMode="auto">
            <a:xfrm>
              <a:off x="2448" y="3168"/>
              <a:ext cx="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098" name="Oval 38"/>
            <p:cNvSpPr>
              <a:spLocks noChangeArrowheads="1"/>
            </p:cNvSpPr>
            <p:nvPr/>
          </p:nvSpPr>
          <p:spPr bwMode="auto">
            <a:xfrm>
              <a:off x="3268" y="3127"/>
              <a:ext cx="317" cy="20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099" name="Rectangle 39"/>
            <p:cNvSpPr>
              <a:spLocks noChangeArrowheads="1"/>
            </p:cNvSpPr>
            <p:nvPr/>
          </p:nvSpPr>
          <p:spPr bwMode="auto">
            <a:xfrm>
              <a:off x="3368" y="318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0" name="Rectangle 40"/>
            <p:cNvSpPr>
              <a:spLocks noChangeArrowheads="1"/>
            </p:cNvSpPr>
            <p:nvPr/>
          </p:nvSpPr>
          <p:spPr bwMode="auto">
            <a:xfrm>
              <a:off x="3368" y="3182"/>
              <a:ext cx="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01" name="Oval 41"/>
            <p:cNvSpPr>
              <a:spLocks noChangeArrowheads="1"/>
            </p:cNvSpPr>
            <p:nvPr/>
          </p:nvSpPr>
          <p:spPr bwMode="auto">
            <a:xfrm>
              <a:off x="2001" y="3364"/>
              <a:ext cx="299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2" name="Rectangle 42"/>
            <p:cNvSpPr>
              <a:spLocks noChangeArrowheads="1"/>
            </p:cNvSpPr>
            <p:nvPr/>
          </p:nvSpPr>
          <p:spPr bwMode="auto">
            <a:xfrm>
              <a:off x="2098" y="3420"/>
              <a:ext cx="1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3" name="Rectangle 43"/>
            <p:cNvSpPr>
              <a:spLocks noChangeArrowheads="1"/>
            </p:cNvSpPr>
            <p:nvPr/>
          </p:nvSpPr>
          <p:spPr bwMode="auto">
            <a:xfrm>
              <a:off x="2098" y="3420"/>
              <a:ext cx="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04" name="Oval 44"/>
            <p:cNvSpPr>
              <a:spLocks noChangeArrowheads="1"/>
            </p:cNvSpPr>
            <p:nvPr/>
          </p:nvSpPr>
          <p:spPr bwMode="auto">
            <a:xfrm>
              <a:off x="2674" y="3382"/>
              <a:ext cx="321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5" name="Rectangle 45"/>
            <p:cNvSpPr>
              <a:spLocks noChangeArrowheads="1"/>
            </p:cNvSpPr>
            <p:nvPr/>
          </p:nvSpPr>
          <p:spPr bwMode="auto">
            <a:xfrm>
              <a:off x="2775" y="3437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6" name="Rectangle 46"/>
            <p:cNvSpPr>
              <a:spLocks noChangeArrowheads="1"/>
            </p:cNvSpPr>
            <p:nvPr/>
          </p:nvSpPr>
          <p:spPr bwMode="auto">
            <a:xfrm>
              <a:off x="2775" y="3439"/>
              <a:ext cx="114" cy="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07" name="Oval 47"/>
            <p:cNvSpPr>
              <a:spLocks noChangeArrowheads="1"/>
            </p:cNvSpPr>
            <p:nvPr/>
          </p:nvSpPr>
          <p:spPr bwMode="auto">
            <a:xfrm>
              <a:off x="3047" y="3370"/>
              <a:ext cx="308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8" name="Rectangle 48"/>
            <p:cNvSpPr>
              <a:spLocks noChangeArrowheads="1"/>
            </p:cNvSpPr>
            <p:nvPr/>
          </p:nvSpPr>
          <p:spPr bwMode="auto">
            <a:xfrm>
              <a:off x="3147" y="3424"/>
              <a:ext cx="14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09" name="Rectangle 49"/>
            <p:cNvSpPr>
              <a:spLocks noChangeArrowheads="1"/>
            </p:cNvSpPr>
            <p:nvPr/>
          </p:nvSpPr>
          <p:spPr bwMode="auto">
            <a:xfrm>
              <a:off x="3147" y="3427"/>
              <a:ext cx="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10" name="Oval 50"/>
            <p:cNvSpPr>
              <a:spLocks noChangeArrowheads="1"/>
            </p:cNvSpPr>
            <p:nvPr/>
          </p:nvSpPr>
          <p:spPr bwMode="auto">
            <a:xfrm>
              <a:off x="3501" y="3376"/>
              <a:ext cx="317" cy="2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1" name="Rectangle 51"/>
            <p:cNvSpPr>
              <a:spLocks noChangeArrowheads="1"/>
            </p:cNvSpPr>
            <p:nvPr/>
          </p:nvSpPr>
          <p:spPr bwMode="auto">
            <a:xfrm>
              <a:off x="3602" y="3433"/>
              <a:ext cx="15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2" name="Rectangle 52"/>
            <p:cNvSpPr>
              <a:spLocks noChangeArrowheads="1"/>
            </p:cNvSpPr>
            <p:nvPr/>
          </p:nvSpPr>
          <p:spPr bwMode="auto">
            <a:xfrm>
              <a:off x="3602" y="3435"/>
              <a:ext cx="11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13" name="Oval 53"/>
            <p:cNvSpPr>
              <a:spLocks noChangeArrowheads="1"/>
            </p:cNvSpPr>
            <p:nvPr/>
          </p:nvSpPr>
          <p:spPr bwMode="auto">
            <a:xfrm>
              <a:off x="2233" y="3670"/>
              <a:ext cx="275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4" name="Rectangle 54"/>
            <p:cNvSpPr>
              <a:spLocks noChangeArrowheads="1"/>
            </p:cNvSpPr>
            <p:nvPr/>
          </p:nvSpPr>
          <p:spPr bwMode="auto">
            <a:xfrm>
              <a:off x="2327" y="3721"/>
              <a:ext cx="13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5" name="Rectangle 55"/>
            <p:cNvSpPr>
              <a:spLocks noChangeArrowheads="1"/>
            </p:cNvSpPr>
            <p:nvPr/>
          </p:nvSpPr>
          <p:spPr bwMode="auto">
            <a:xfrm>
              <a:off x="2327" y="3722"/>
              <a:ext cx="5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16" name="Oval 56"/>
            <p:cNvSpPr>
              <a:spLocks noChangeArrowheads="1"/>
            </p:cNvSpPr>
            <p:nvPr/>
          </p:nvSpPr>
          <p:spPr bwMode="auto">
            <a:xfrm>
              <a:off x="1754" y="3664"/>
              <a:ext cx="272" cy="2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7" name="Rectangle 57"/>
            <p:cNvSpPr>
              <a:spLocks noChangeArrowheads="1"/>
            </p:cNvSpPr>
            <p:nvPr/>
          </p:nvSpPr>
          <p:spPr bwMode="auto">
            <a:xfrm>
              <a:off x="1844" y="3718"/>
              <a:ext cx="9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18" name="Rectangle 58"/>
            <p:cNvSpPr>
              <a:spLocks noChangeArrowheads="1"/>
            </p:cNvSpPr>
            <p:nvPr/>
          </p:nvSpPr>
          <p:spPr bwMode="auto">
            <a:xfrm>
              <a:off x="1844" y="3721"/>
              <a:ext cx="11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19" name="Oval 59"/>
            <p:cNvSpPr>
              <a:spLocks noChangeArrowheads="1"/>
            </p:cNvSpPr>
            <p:nvPr/>
          </p:nvSpPr>
          <p:spPr bwMode="auto">
            <a:xfrm>
              <a:off x="2553" y="3670"/>
              <a:ext cx="324" cy="2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20" name="Rectangle 60"/>
            <p:cNvSpPr>
              <a:spLocks noChangeArrowheads="1"/>
            </p:cNvSpPr>
            <p:nvPr/>
          </p:nvSpPr>
          <p:spPr bwMode="auto">
            <a:xfrm>
              <a:off x="2653" y="3726"/>
              <a:ext cx="15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45121" name="Rectangle 61"/>
            <p:cNvSpPr>
              <a:spLocks noChangeArrowheads="1"/>
            </p:cNvSpPr>
            <p:nvPr/>
          </p:nvSpPr>
          <p:spPr bwMode="auto">
            <a:xfrm>
              <a:off x="2653" y="3726"/>
              <a:ext cx="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5122" name="Line 62"/>
            <p:cNvSpPr>
              <a:spLocks noChangeShapeType="1"/>
            </p:cNvSpPr>
            <p:nvPr/>
          </p:nvSpPr>
          <p:spPr bwMode="auto">
            <a:xfrm flipH="1">
              <a:off x="2581" y="2984"/>
              <a:ext cx="24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Line 63"/>
            <p:cNvSpPr>
              <a:spLocks noChangeShapeType="1"/>
            </p:cNvSpPr>
            <p:nvPr/>
          </p:nvSpPr>
          <p:spPr bwMode="auto">
            <a:xfrm>
              <a:off x="3056" y="2992"/>
              <a:ext cx="238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Line 64"/>
            <p:cNvSpPr>
              <a:spLocks noChangeShapeType="1"/>
            </p:cNvSpPr>
            <p:nvPr/>
          </p:nvSpPr>
          <p:spPr bwMode="auto">
            <a:xfrm flipH="1">
              <a:off x="2227" y="3266"/>
              <a:ext cx="147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Line 65"/>
            <p:cNvSpPr>
              <a:spLocks noChangeShapeType="1"/>
            </p:cNvSpPr>
            <p:nvPr/>
          </p:nvSpPr>
          <p:spPr bwMode="auto">
            <a:xfrm>
              <a:off x="2594" y="3273"/>
              <a:ext cx="133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6" name="Line 66"/>
            <p:cNvSpPr>
              <a:spLocks noChangeShapeType="1"/>
            </p:cNvSpPr>
            <p:nvPr/>
          </p:nvSpPr>
          <p:spPr bwMode="auto">
            <a:xfrm flipH="1">
              <a:off x="3231" y="3310"/>
              <a:ext cx="86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Line 67"/>
            <p:cNvSpPr>
              <a:spLocks noChangeShapeType="1"/>
            </p:cNvSpPr>
            <p:nvPr/>
          </p:nvSpPr>
          <p:spPr bwMode="auto">
            <a:xfrm>
              <a:off x="3481" y="3316"/>
              <a:ext cx="7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8" name="Line 68"/>
            <p:cNvSpPr>
              <a:spLocks noChangeShapeType="1"/>
            </p:cNvSpPr>
            <p:nvPr/>
          </p:nvSpPr>
          <p:spPr bwMode="auto">
            <a:xfrm flipH="1">
              <a:off x="1891" y="3529"/>
              <a:ext cx="129" cy="1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9" name="Line 69"/>
            <p:cNvSpPr>
              <a:spLocks noChangeShapeType="1"/>
            </p:cNvSpPr>
            <p:nvPr/>
          </p:nvSpPr>
          <p:spPr bwMode="auto">
            <a:xfrm>
              <a:off x="2220" y="3543"/>
              <a:ext cx="90" cy="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0" name="Line 70"/>
            <p:cNvSpPr>
              <a:spLocks noChangeShapeType="1"/>
            </p:cNvSpPr>
            <p:nvPr/>
          </p:nvSpPr>
          <p:spPr bwMode="auto">
            <a:xfrm flipH="1">
              <a:off x="2699" y="3571"/>
              <a:ext cx="36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8" name="AutoShape 73" descr="Pink tissue paper"/>
          <p:cNvSpPr>
            <a:spLocks noChangeArrowheads="1"/>
          </p:cNvSpPr>
          <p:nvPr/>
        </p:nvSpPr>
        <p:spPr bwMode="auto">
          <a:xfrm rot="5484639">
            <a:off x="6019800" y="37338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45089" name="Text Box 75"/>
          <p:cNvSpPr txBox="1">
            <a:spLocks noChangeArrowheads="1"/>
          </p:cNvSpPr>
          <p:nvPr/>
        </p:nvSpPr>
        <p:spPr bwMode="auto">
          <a:xfrm>
            <a:off x="6172200" y="4953000"/>
            <a:ext cx="22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091" name="Text Box 75"/>
          <p:cNvSpPr txBox="1">
            <a:spLocks noChangeArrowheads="1"/>
          </p:cNvSpPr>
          <p:nvPr/>
        </p:nvSpPr>
        <p:spPr bwMode="auto">
          <a:xfrm>
            <a:off x="5732464" y="2514601"/>
            <a:ext cx="820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i =5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4495800" y="4953000"/>
            <a:ext cx="22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" name="Text Box 75"/>
          <p:cNvSpPr txBox="1">
            <a:spLocks noChangeArrowheads="1"/>
          </p:cNvSpPr>
          <p:nvPr/>
        </p:nvSpPr>
        <p:spPr bwMode="auto">
          <a:xfrm>
            <a:off x="7467600" y="4572000"/>
            <a:ext cx="22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" name="Text Box 75"/>
          <p:cNvSpPr txBox="1">
            <a:spLocks noChangeArrowheads="1"/>
          </p:cNvSpPr>
          <p:nvPr/>
        </p:nvSpPr>
        <p:spPr bwMode="auto">
          <a:xfrm>
            <a:off x="5181600" y="4572000"/>
            <a:ext cx="22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6705600" y="4114800"/>
            <a:ext cx="22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 (Contd.)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EE334F-94AE-4658-97AB-BF35F783AF1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00200"/>
            <a:ext cx="2724150" cy="22989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0644" y="2760018"/>
            <a:ext cx="411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loop index </a:t>
            </a:r>
            <a:r>
              <a:rPr lang="en-US" i="1" dirty="0" err="1"/>
              <a:t>i</a:t>
            </a:r>
            <a:r>
              <a:rPr lang="en-US" dirty="0"/>
              <a:t> refers to node 5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0644" y="46989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loop index </a:t>
            </a:r>
            <a:r>
              <a:rPr lang="en-US" i="1" dirty="0" err="1"/>
              <a:t>i</a:t>
            </a:r>
            <a:r>
              <a:rPr lang="en-US" dirty="0"/>
              <a:t> for the next iteration refers to node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4025090"/>
            <a:ext cx="2724150" cy="1957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Contents for Today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US" sz="2400" b="1"/>
              <a:t>Tree</a:t>
            </a:r>
          </a:p>
          <a:p>
            <a:pPr eaLnBrk="1" hangingPunct="1"/>
            <a:r>
              <a:rPr lang="en-US" sz="2400" b="1"/>
              <a:t>Binary Tree</a:t>
            </a:r>
          </a:p>
          <a:p>
            <a:pPr eaLnBrk="1" hangingPunct="1"/>
            <a:r>
              <a:rPr lang="en-US" sz="2400" b="1"/>
              <a:t>Complete Binary Tree</a:t>
            </a:r>
          </a:p>
          <a:p>
            <a:pPr eaLnBrk="1" hangingPunct="1"/>
            <a:r>
              <a:rPr lang="en-US" sz="2400" b="1"/>
              <a:t>Heaps</a:t>
            </a:r>
          </a:p>
          <a:p>
            <a:pPr eaLnBrk="1" hangingPunct="1"/>
            <a:r>
              <a:rPr lang="en-US" sz="2400" b="1"/>
              <a:t>Heap Algorithms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/>
              <a:t>    - </a:t>
            </a:r>
            <a:r>
              <a:rPr lang="en-US" sz="2400"/>
              <a:t>Maintaining Heap Property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    - Building Heaps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    - HeapSort Algorithms</a:t>
            </a:r>
            <a:endParaRPr lang="en-US" sz="2400" b="1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420D6D7-B354-4E6D-B9B1-1C49F47EC2CF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EE334F-94AE-4658-97AB-BF35F783AF1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6786" y="3591925"/>
            <a:ext cx="3459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loop index </a:t>
            </a:r>
            <a:r>
              <a:rPr lang="en-US" sz="2000" i="1" dirty="0" err="1"/>
              <a:t>i</a:t>
            </a:r>
            <a:r>
              <a:rPr lang="en-US" sz="2000" dirty="0"/>
              <a:t> refers to node 3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5634" y="3611803"/>
            <a:ext cx="3777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loop index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refers to node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5593"/>
            <a:ext cx="2840082" cy="1966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49515"/>
            <a:ext cx="2935436" cy="206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6" y="4114800"/>
            <a:ext cx="2752725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014" y="4121426"/>
            <a:ext cx="2752725" cy="1885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607689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max-heap after BUILD-MAX-HEAP finishes.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13846" y="6229290"/>
            <a:ext cx="3777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loop index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refers to node 1</a:t>
            </a:r>
          </a:p>
        </p:txBody>
      </p:sp>
    </p:spTree>
    <p:extLst>
      <p:ext uri="{BB962C8B-B14F-4D97-AF65-F5344CB8AC3E}">
        <p14:creationId xmlns:p14="http://schemas.microsoft.com/office/powerpoint/2010/main" val="4519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180388" cy="1143000"/>
          </a:xfrm>
        </p:spPr>
        <p:txBody>
          <a:bodyPr/>
          <a:lstStyle/>
          <a:p>
            <a:pPr eaLnBrk="1" hangingPunct="1"/>
            <a:r>
              <a:rPr lang="en-US" sz="4000"/>
              <a:t>Analysis of Build Max Heap Algorithm.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8610600" cy="4343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Time for MAX-HEAPIFY to run at a node varies with the height of the node in the tree, and the heights of most nodes are small.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-element heap has height ⌊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⌋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                    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 at most ⌈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h</a:t>
            </a:r>
            <a:r>
              <a:rPr lang="en-US" sz="2400" baseline="30000" dirty="0"/>
              <a:t>+1</a:t>
            </a:r>
            <a:r>
              <a:rPr lang="en-US" sz="2400" dirty="0"/>
              <a:t>⌉ nodes of any height </a:t>
            </a:r>
            <a:r>
              <a:rPr lang="en-US" sz="2400" i="1" dirty="0"/>
              <a:t>h.</a:t>
            </a:r>
            <a:endParaRPr lang="en-US" sz="2400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229F43B-5099-4DCB-BFA3-51790C9A986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104188" cy="1143000"/>
          </a:xfrm>
        </p:spPr>
        <p:txBody>
          <a:bodyPr/>
          <a:lstStyle/>
          <a:p>
            <a:pPr eaLnBrk="1" hangingPunct="1"/>
            <a:r>
              <a:rPr lang="en-US" sz="4000"/>
              <a:t>Analysis of Build Max Heap Algorithm.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7F5E88-15ED-498E-9FF9-DAC52957337B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623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12C092-3F2C-4199-B981-8DD4904E87E1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8001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1EDFF5F-F572-4ED5-A362-46997137667B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7793038" cy="1143000"/>
          </a:xfrm>
          <a:noFill/>
        </p:spPr>
        <p:txBody>
          <a:bodyPr/>
          <a:lstStyle/>
          <a:p>
            <a:pPr eaLnBrk="1" hangingPunct="1"/>
            <a:r>
              <a:rPr lang="en-US" sz="2800">
                <a:latin typeface="Arial" panose="020B0604020202020204" pitchFamily="34" charset="0"/>
              </a:rPr>
              <a:t>The HEAPSORT Algorithm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52227" name="Text Box 5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7772400" cy="12192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Input : </a:t>
            </a:r>
            <a:r>
              <a:rPr lang="en-US" dirty="0">
                <a:latin typeface="Times New Roman" panose="02020603050405020304" pitchFamily="18" charset="0"/>
              </a:rPr>
              <a:t>Array A[1…n], n = </a:t>
            </a:r>
            <a:r>
              <a:rPr lang="en-US" dirty="0" err="1">
                <a:latin typeface="Times New Roman" panose="02020603050405020304" pitchFamily="18" charset="0"/>
              </a:rPr>
              <a:t>A.length</a:t>
            </a: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Output : </a:t>
            </a:r>
            <a:r>
              <a:rPr lang="en-US" dirty="0">
                <a:latin typeface="Times New Roman" panose="02020603050405020304" pitchFamily="18" charset="0"/>
              </a:rPr>
              <a:t>Sorted array A[1…n]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88CCF1-03F6-40CF-A46F-9111FE46CDFD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667000" y="2819400"/>
            <a:ext cx="7239000" cy="2292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HEAPSORT(A)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1.	BUILD_MAX_HEAP[A]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2.	for 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A.length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down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3.		exchange A[1]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A[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4.		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A.heap_size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A.heap_size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- 1;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5.		MAX_HEAPIFY(A, </a:t>
            </a:r>
            <a:r>
              <a:rPr lang="en-US" sz="2400" b="1" dirty="0">
                <a:solidFill>
                  <a:srgbClr val="000066"/>
                </a:solidFill>
                <a:latin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sz="3600"/>
              <a:t>The operation of HEAPSORT.</a:t>
            </a:r>
            <a:r>
              <a:rPr lang="en-US"/>
              <a:t> 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E9F18A-65CB-4A86-849E-BA98F7C6B0B0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1"/>
            <a:ext cx="853598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z="3600"/>
              <a:t>The operation of HEAPSORT</a:t>
            </a:r>
            <a:r>
              <a:rPr lang="en-US"/>
              <a:t>.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FF174A7-379F-4DF2-8CC3-793CDECD35A5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133601"/>
            <a:ext cx="8431213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Heapsort</a:t>
            </a:r>
            <a:r>
              <a:rPr lang="en-US" dirty="0"/>
              <a:t> Complexity  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60BCB3-4F71-459D-83D6-F8D923B4A94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09800"/>
            <a:ext cx="84926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Running Time: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Step1 : BUILD_MAX_HEAP takes O(n)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Step 2 to 5 : MAX_HEAPIFY takes O(log n) and there are (n -1) calls </a:t>
            </a:r>
          </a:p>
          <a:p>
            <a:endParaRPr lang="en-US" dirty="0"/>
          </a:p>
          <a:p>
            <a:r>
              <a:rPr lang="en-US" b="1" dirty="0">
                <a:latin typeface="+mn-lt"/>
              </a:rPr>
              <a:t>Running Time is O(n log 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dirty="0"/>
              <a:t>Priority Queues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153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Heap data structure itself has many uses.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 One of the most popular applications of a heap: its use as an efficient </a:t>
            </a:r>
            <a:r>
              <a:rPr lang="en-US" sz="2400" b="1" dirty="0">
                <a:solidFill>
                  <a:srgbClr val="FF0000"/>
                </a:solidFill>
              </a:rPr>
              <a:t>priority queue</a:t>
            </a:r>
            <a:r>
              <a:rPr lang="en-US" sz="24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As with heaps, there are two kinds of priority queues: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	- max-priority queues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	- min-priority queues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 We will focus here on how to implement </a:t>
            </a:r>
            <a:r>
              <a:rPr lang="en-US" sz="2400" b="1" dirty="0"/>
              <a:t>max-priority queues</a:t>
            </a:r>
            <a:r>
              <a:rPr lang="en-US" sz="2400" dirty="0"/>
              <a:t>, which are in turn based on max-heaps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B095CC-4F5D-407A-A513-E1CCBFE04FF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Height of a Full Binary Tree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458200" cy="3810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</a:rPr>
              <a:t>A Full binary tree of height </a:t>
            </a:r>
            <a:r>
              <a:rPr lang="en-US" sz="2400" b="1" i="1" dirty="0">
                <a:latin typeface="Arial" panose="020B0604020202020204" pitchFamily="34" charset="0"/>
              </a:rPr>
              <a:t>h</a:t>
            </a:r>
            <a:r>
              <a:rPr lang="en-US" sz="2400" dirty="0">
                <a:latin typeface="Arial" panose="020B0604020202020204" pitchFamily="34" charset="0"/>
              </a:rPr>
              <a:t> that contains exactly </a:t>
            </a:r>
            <a:r>
              <a:rPr lang="en-US" sz="2400" b="1" dirty="0">
                <a:latin typeface="Arial" panose="020B0604020202020204" pitchFamily="34" charset="0"/>
              </a:rPr>
              <a:t>2</a:t>
            </a:r>
            <a:r>
              <a:rPr lang="en-US" sz="2400" b="1" baseline="30000" dirty="0">
                <a:latin typeface="Arial" panose="020B0604020202020204" pitchFamily="34" charset="0"/>
              </a:rPr>
              <a:t>h+1</a:t>
            </a:r>
            <a:r>
              <a:rPr lang="en-US" sz="2400" b="1" dirty="0">
                <a:latin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</a:rPr>
              <a:t> nodes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Height, </a:t>
            </a:r>
            <a:r>
              <a:rPr lang="en-US" sz="2400" b="1" i="1" dirty="0">
                <a:latin typeface="Arial" panose="020B0604020202020204" pitchFamily="34" charset="0"/>
              </a:rPr>
              <a:t>h </a:t>
            </a:r>
            <a:r>
              <a:rPr lang="en-US" sz="2400" dirty="0">
                <a:latin typeface="Arial" panose="020B0604020202020204" pitchFamily="34" charset="0"/>
              </a:rPr>
              <a:t>= 2,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nodes = 2</a:t>
            </a:r>
            <a:r>
              <a:rPr lang="en-U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2+1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-1= 7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A24EBF-5911-4FF9-BA00-BB584180F65B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3962400" y="2400300"/>
            <a:ext cx="2787650" cy="2247900"/>
            <a:chOff x="192" y="706"/>
            <a:chExt cx="1756" cy="1416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1589" y="706"/>
              <a:ext cx="16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963" y="1008"/>
              <a:ext cx="359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075" y="1079"/>
              <a:ext cx="1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sz="2400">
                <a:latin typeface="Tahoma" panose="020B0604030504040204" pitchFamily="34" charset="0"/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 flipH="1">
              <a:off x="768" y="1210"/>
              <a:ext cx="224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48" y="1248"/>
              <a:ext cx="24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92" y="1440"/>
              <a:ext cx="844" cy="682"/>
              <a:chOff x="297" y="1341"/>
              <a:chExt cx="844" cy="682"/>
            </a:xfrm>
          </p:grpSpPr>
          <p:sp>
            <p:nvSpPr>
              <p:cNvPr id="26645" name="Oval 11"/>
              <p:cNvSpPr>
                <a:spLocks noChangeArrowheads="1"/>
              </p:cNvSpPr>
              <p:nvPr/>
            </p:nvSpPr>
            <p:spPr bwMode="auto">
              <a:xfrm>
                <a:off x="575" y="1341"/>
                <a:ext cx="335" cy="2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6" name="Rectangle 12"/>
              <p:cNvSpPr>
                <a:spLocks noChangeArrowheads="1"/>
              </p:cNvSpPr>
              <p:nvPr/>
            </p:nvSpPr>
            <p:spPr bwMode="auto">
              <a:xfrm>
                <a:off x="685" y="1414"/>
                <a:ext cx="16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7" name="Oval 13"/>
              <p:cNvSpPr>
                <a:spLocks noChangeArrowheads="1"/>
              </p:cNvSpPr>
              <p:nvPr/>
            </p:nvSpPr>
            <p:spPr bwMode="auto">
              <a:xfrm>
                <a:off x="837" y="1747"/>
                <a:ext cx="304" cy="2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8" name="Rectangle 14"/>
              <p:cNvSpPr>
                <a:spLocks noChangeArrowheads="1"/>
              </p:cNvSpPr>
              <p:nvPr/>
            </p:nvSpPr>
            <p:spPr bwMode="auto">
              <a:xfrm>
                <a:off x="939" y="1834"/>
                <a:ext cx="152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9" name="Oval 15"/>
              <p:cNvSpPr>
                <a:spLocks noChangeArrowheads="1"/>
              </p:cNvSpPr>
              <p:nvPr/>
            </p:nvSpPr>
            <p:spPr bwMode="auto">
              <a:xfrm>
                <a:off x="297" y="1742"/>
                <a:ext cx="306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50" name="Rectangle 16"/>
              <p:cNvSpPr>
                <a:spLocks noChangeArrowheads="1"/>
              </p:cNvSpPr>
              <p:nvPr/>
            </p:nvSpPr>
            <p:spPr bwMode="auto">
              <a:xfrm>
                <a:off x="402" y="1813"/>
                <a:ext cx="1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51" name="Line 17"/>
              <p:cNvSpPr>
                <a:spLocks noChangeShapeType="1"/>
              </p:cNvSpPr>
              <p:nvPr/>
            </p:nvSpPr>
            <p:spPr bwMode="auto">
              <a:xfrm flipH="1">
                <a:off x="454" y="1561"/>
                <a:ext cx="142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Line 18"/>
              <p:cNvSpPr>
                <a:spLocks noChangeShapeType="1"/>
              </p:cNvSpPr>
              <p:nvPr/>
            </p:nvSpPr>
            <p:spPr bwMode="auto">
              <a:xfrm>
                <a:off x="821" y="1577"/>
                <a:ext cx="100" cy="1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6" name="Group 19"/>
            <p:cNvGrpSpPr>
              <a:grpSpLocks/>
            </p:cNvGrpSpPr>
            <p:nvPr/>
          </p:nvGrpSpPr>
          <p:grpSpPr bwMode="auto">
            <a:xfrm>
              <a:off x="1104" y="1440"/>
              <a:ext cx="844" cy="682"/>
              <a:chOff x="297" y="1341"/>
              <a:chExt cx="844" cy="682"/>
            </a:xfrm>
          </p:grpSpPr>
          <p:sp>
            <p:nvSpPr>
              <p:cNvPr id="26637" name="Oval 20"/>
              <p:cNvSpPr>
                <a:spLocks noChangeArrowheads="1"/>
              </p:cNvSpPr>
              <p:nvPr/>
            </p:nvSpPr>
            <p:spPr bwMode="auto">
              <a:xfrm>
                <a:off x="575" y="1341"/>
                <a:ext cx="335" cy="2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38" name="Rectangle 21"/>
              <p:cNvSpPr>
                <a:spLocks noChangeArrowheads="1"/>
              </p:cNvSpPr>
              <p:nvPr/>
            </p:nvSpPr>
            <p:spPr bwMode="auto">
              <a:xfrm>
                <a:off x="685" y="1414"/>
                <a:ext cx="16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39" name="Oval 22"/>
              <p:cNvSpPr>
                <a:spLocks noChangeArrowheads="1"/>
              </p:cNvSpPr>
              <p:nvPr/>
            </p:nvSpPr>
            <p:spPr bwMode="auto">
              <a:xfrm>
                <a:off x="837" y="1747"/>
                <a:ext cx="304" cy="2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0" name="Rectangle 23"/>
              <p:cNvSpPr>
                <a:spLocks noChangeArrowheads="1"/>
              </p:cNvSpPr>
              <p:nvPr/>
            </p:nvSpPr>
            <p:spPr bwMode="auto">
              <a:xfrm>
                <a:off x="939" y="1834"/>
                <a:ext cx="152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1" name="Oval 24"/>
              <p:cNvSpPr>
                <a:spLocks noChangeArrowheads="1"/>
              </p:cNvSpPr>
              <p:nvPr/>
            </p:nvSpPr>
            <p:spPr bwMode="auto">
              <a:xfrm>
                <a:off x="297" y="1742"/>
                <a:ext cx="306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2" name="Rectangle 25"/>
              <p:cNvSpPr>
                <a:spLocks noChangeArrowheads="1"/>
              </p:cNvSpPr>
              <p:nvPr/>
            </p:nvSpPr>
            <p:spPr bwMode="auto">
              <a:xfrm>
                <a:off x="402" y="1813"/>
                <a:ext cx="1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3" name="Line 26"/>
              <p:cNvSpPr>
                <a:spLocks noChangeShapeType="1"/>
              </p:cNvSpPr>
              <p:nvPr/>
            </p:nvSpPr>
            <p:spPr bwMode="auto">
              <a:xfrm flipH="1">
                <a:off x="454" y="1561"/>
                <a:ext cx="142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Line 27"/>
              <p:cNvSpPr>
                <a:spLocks noChangeShapeType="1"/>
              </p:cNvSpPr>
              <p:nvPr/>
            </p:nvSpPr>
            <p:spPr bwMode="auto">
              <a:xfrm>
                <a:off x="821" y="1577"/>
                <a:ext cx="100" cy="1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Priority queues.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priority queue</a:t>
            </a:r>
            <a:r>
              <a:rPr lang="en-US" sz="2400" dirty="0"/>
              <a:t> is a data structure for maintaining a set </a:t>
            </a:r>
            <a:r>
              <a:rPr lang="en-US" sz="2400" i="1" dirty="0"/>
              <a:t>S</a:t>
            </a:r>
            <a:r>
              <a:rPr lang="en-US" sz="2400" dirty="0"/>
              <a:t> of elements, each with an associated value called a </a:t>
            </a:r>
            <a:r>
              <a:rPr lang="en-US" sz="2400" b="1" i="1" dirty="0"/>
              <a:t>key</a:t>
            </a:r>
            <a:r>
              <a:rPr lang="en-US" sz="2400" dirty="0"/>
              <a:t>. A </a:t>
            </a:r>
            <a:r>
              <a:rPr lang="en-US" sz="2400" b="1" i="1" dirty="0"/>
              <a:t>max-priority queue</a:t>
            </a:r>
            <a:r>
              <a:rPr lang="en-US" sz="2400" dirty="0"/>
              <a:t> supports the following operations.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INSERT(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/>
              <a:t>) inserts the element </a:t>
            </a:r>
            <a:r>
              <a:rPr lang="en-US" sz="2400" i="1" dirty="0"/>
              <a:t>x</a:t>
            </a:r>
            <a:r>
              <a:rPr lang="en-US" sz="2400" dirty="0"/>
              <a:t> into the set </a:t>
            </a:r>
            <a:r>
              <a:rPr lang="en-US" sz="2400" i="1" dirty="0"/>
              <a:t>S</a:t>
            </a:r>
            <a:r>
              <a:rPr lang="en-US" sz="2400" dirty="0"/>
              <a:t>. This operation could be written as </a:t>
            </a:r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{</a:t>
            </a:r>
            <a:r>
              <a:rPr lang="en-US" sz="2400" i="1" dirty="0"/>
              <a:t>x</a:t>
            </a:r>
            <a:r>
              <a:rPr lang="en-US" sz="2400" dirty="0"/>
              <a:t>}.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EXTRACT-MAX(</a:t>
            </a:r>
            <a:r>
              <a:rPr lang="en-US" sz="2400" i="1" dirty="0"/>
              <a:t>S</a:t>
            </a:r>
            <a:r>
              <a:rPr lang="en-US" sz="2400" dirty="0"/>
              <a:t>) removes and returns the element of </a:t>
            </a:r>
            <a:r>
              <a:rPr lang="en-US" sz="2400" i="1" dirty="0"/>
              <a:t>S</a:t>
            </a:r>
            <a:r>
              <a:rPr lang="en-US" sz="2400" dirty="0"/>
              <a:t> with the largest key.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4F56A62-D21C-4C06-B939-A7CCD0136B25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Priority queues.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One application of max-priority queues is to schedule jobs on a shared computer.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     The max-priority queue keeps track of the jobs to be performed and their relative priorities. When a job is finished or interrupted, the highest-priority job is selected from those pending using EXTRACT-MAX. A new job can be added to the queue at any time using INSERT.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4F56A62-D21C-4C06-B939-A7CCD0136B25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83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HEAP_EXTRACT_MAX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0"/>
            <a:ext cx="775335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HEAP_EXTRACT_MAX(A[1 .. n])</a:t>
            </a:r>
          </a:p>
          <a:p>
            <a:pPr marL="0" indent="0">
              <a:buNone/>
            </a:pPr>
            <a:r>
              <a:rPr lang="en-US" sz="2000" b="1" dirty="0"/>
              <a:t>This will remove the maximum element from heap and return it</a:t>
            </a:r>
          </a:p>
          <a:p>
            <a:pPr marL="0" indent="0">
              <a:buNone/>
            </a:pPr>
            <a:r>
              <a:rPr lang="en-US" sz="1800" dirty="0"/>
              <a:t>Input : heap(A)</a:t>
            </a:r>
          </a:p>
          <a:p>
            <a:pPr marL="0" indent="0">
              <a:buNone/>
            </a:pPr>
            <a:r>
              <a:rPr lang="en-US" sz="1800" dirty="0"/>
              <a:t>Output : Maximum element or root, heap(A[1..n-1])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if </a:t>
            </a:r>
            <a:r>
              <a:rPr lang="en-US" sz="2000" dirty="0" err="1"/>
              <a:t>A.heap_size</a:t>
            </a:r>
            <a:r>
              <a:rPr lang="en-US" sz="2000" dirty="0"/>
              <a:t> &gt;= 1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  max = A[1]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  A[1] = A[</a:t>
            </a:r>
            <a:r>
              <a:rPr lang="en-US" sz="2000" dirty="0" err="1"/>
              <a:t>A.heap_size</a:t>
            </a:r>
            <a:r>
              <a:rPr lang="en-US" sz="2000" dirty="0"/>
              <a:t>]	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  </a:t>
            </a:r>
            <a:r>
              <a:rPr lang="en-US" sz="2000" dirty="0" err="1"/>
              <a:t>A.heap_size</a:t>
            </a:r>
            <a:r>
              <a:rPr lang="en-US" sz="2000" dirty="0"/>
              <a:t> = </a:t>
            </a:r>
            <a:r>
              <a:rPr lang="en-US" sz="2000" dirty="0" err="1"/>
              <a:t>A.heap_size</a:t>
            </a:r>
            <a:r>
              <a:rPr lang="en-US" sz="2000" dirty="0"/>
              <a:t> -1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  MAX_HEAPIFY(A,1)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  return max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Running time : O(log n)</a:t>
            </a:r>
          </a:p>
          <a:p>
            <a:pPr marL="457200" indent="-457200">
              <a:buAutoNum type="arabicPeriod" startAt="2"/>
            </a:pPr>
            <a:endParaRPr lang="en-US" sz="2000" dirty="0"/>
          </a:p>
          <a:p>
            <a:pPr marL="457200" indent="-457200">
              <a:buAutoNum type="arabicPeriod" startAt="2"/>
            </a:pPr>
            <a:endParaRPr lang="en-US" sz="2000" dirty="0"/>
          </a:p>
          <a:p>
            <a:pPr marL="457200" indent="-457200">
              <a:buAutoNum type="arabicPeriod" startAt="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5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HEAP_INSERT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47800"/>
            <a:ext cx="78867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HEAP_INSERT(A, key)</a:t>
            </a:r>
          </a:p>
          <a:p>
            <a:pPr marL="0" indent="0">
              <a:buNone/>
            </a:pPr>
            <a:r>
              <a:rPr lang="en-US" sz="2400" b="1" dirty="0"/>
              <a:t>This will add a new element to the heap</a:t>
            </a:r>
          </a:p>
          <a:p>
            <a:pPr marL="0" indent="0">
              <a:buNone/>
            </a:pPr>
            <a:r>
              <a:rPr lang="en-US" sz="1800" dirty="0"/>
              <a:t>Input : heap(A[1..n]), key - the new element</a:t>
            </a:r>
          </a:p>
          <a:p>
            <a:pPr marL="0" indent="0">
              <a:buNone/>
            </a:pPr>
            <a:r>
              <a:rPr lang="en-US" sz="1800" dirty="0"/>
              <a:t>Output : heap(A[1..n+1 ]), with k in the heap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A.heap_size</a:t>
            </a:r>
            <a:r>
              <a:rPr lang="en-US" sz="2000" dirty="0"/>
              <a:t> = </a:t>
            </a:r>
            <a:r>
              <a:rPr lang="en-US" sz="2000" dirty="0" err="1"/>
              <a:t>A.heap_size</a:t>
            </a:r>
            <a:r>
              <a:rPr lang="en-US" sz="2000" dirty="0"/>
              <a:t> + 1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A.heap_size</a:t>
            </a:r>
            <a:r>
              <a:rPr lang="en-US" sz="2000" dirty="0"/>
              <a:t> // assume A[</a:t>
            </a:r>
            <a:r>
              <a:rPr lang="en-US" sz="2000" dirty="0" err="1"/>
              <a:t>i</a:t>
            </a:r>
            <a:r>
              <a:rPr lang="en-US" sz="2000" dirty="0"/>
              <a:t>] = - ∞</a:t>
            </a:r>
          </a:p>
          <a:p>
            <a:pPr marL="0" indent="0">
              <a:buNone/>
            </a:pPr>
            <a:r>
              <a:rPr lang="en-US" sz="2000" dirty="0"/>
              <a:t>3. while </a:t>
            </a:r>
            <a:r>
              <a:rPr lang="en-US" sz="2000" dirty="0" err="1"/>
              <a:t>i</a:t>
            </a:r>
            <a:r>
              <a:rPr lang="en-US" sz="2000" dirty="0"/>
              <a:t> &gt; 1 and A[PARENT(</a:t>
            </a:r>
            <a:r>
              <a:rPr lang="en-US" sz="2000" dirty="0" err="1"/>
              <a:t>i</a:t>
            </a:r>
            <a:r>
              <a:rPr lang="en-US" sz="2000" dirty="0"/>
              <a:t>)] &lt; key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  A[</a:t>
            </a:r>
            <a:r>
              <a:rPr lang="en-US" sz="2000" dirty="0" err="1"/>
              <a:t>i</a:t>
            </a:r>
            <a:r>
              <a:rPr lang="en-US" sz="2000" dirty="0"/>
              <a:t>] = A[PARENT(</a:t>
            </a:r>
            <a:r>
              <a:rPr lang="en-US" sz="2000" dirty="0" err="1"/>
              <a:t>i</a:t>
            </a:r>
            <a:r>
              <a:rPr lang="en-US" sz="2000" dirty="0"/>
              <a:t>)]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PARENT(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225425" indent="-225425">
              <a:buAutoNum type="arabicPeriod" startAt="4"/>
            </a:pP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 = key</a:t>
            </a:r>
          </a:p>
          <a:p>
            <a:pPr marL="0" indent="0">
              <a:buNone/>
            </a:pPr>
            <a:r>
              <a:rPr lang="en-US" dirty="0"/>
              <a:t>Running time : O(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79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Complete binary Tree</a:t>
            </a:r>
          </a:p>
          <a:p>
            <a:pPr eaLnBrk="1" hangingPunct="1"/>
            <a:r>
              <a:rPr lang="en-US" sz="2400"/>
              <a:t>Heap property</a:t>
            </a:r>
          </a:p>
          <a:p>
            <a:pPr eaLnBrk="1" hangingPunct="1"/>
            <a:r>
              <a:rPr lang="en-US" sz="2400"/>
              <a:t>Heap</a:t>
            </a:r>
          </a:p>
          <a:p>
            <a:pPr eaLnBrk="1" hangingPunct="1"/>
            <a:r>
              <a:rPr lang="en-US" sz="2400"/>
              <a:t>Maintaining heap Property(HEAPIFY)</a:t>
            </a:r>
          </a:p>
          <a:p>
            <a:pPr eaLnBrk="1" hangingPunct="1"/>
            <a:r>
              <a:rPr lang="en-US" sz="2400"/>
              <a:t>Building Heaps </a:t>
            </a:r>
          </a:p>
          <a:p>
            <a:pPr eaLnBrk="1" hangingPunct="1"/>
            <a:r>
              <a:rPr lang="en-US" sz="2400"/>
              <a:t>HeapSort Algorithm</a:t>
            </a:r>
          </a:p>
          <a:p>
            <a:pPr eaLnBrk="1" hangingPunct="1"/>
            <a:r>
              <a:rPr lang="en-US" sz="2400"/>
              <a:t>Priority queues.</a:t>
            </a:r>
          </a:p>
          <a:p>
            <a:pPr eaLnBrk="1" hangingPunct="1"/>
            <a:r>
              <a:rPr lang="en-US" sz="2400"/>
              <a:t>Heap Extract Max.</a:t>
            </a:r>
          </a:p>
          <a:p>
            <a:pPr eaLnBrk="1" hangingPunct="1"/>
            <a:r>
              <a:rPr lang="en-US" sz="2400"/>
              <a:t>Heap Insert.</a:t>
            </a:r>
            <a:endParaRPr lang="en-US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1252E01-144B-4436-8701-A242765DE172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dirty="0"/>
              <a:t>Height of a complete binary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5105400"/>
            <a:ext cx="8229600" cy="1752600"/>
          </a:xfrm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</a:rPr>
              <a:t>Above is a Complete Binary Tree with height = 3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</a:rPr>
              <a:t>No of nodes: </a:t>
            </a:r>
            <a:r>
              <a:rPr lang="en-US" sz="2400" i="1" dirty="0">
                <a:latin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</a:rPr>
              <a:t> = 10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</a:rPr>
              <a:t>Height = </a:t>
            </a:r>
            <a:r>
              <a:rPr lang="en-US" sz="2400" b="1" dirty="0">
                <a:latin typeface="Arial" panose="020B0604020202020204" pitchFamily="34" charset="0"/>
                <a:sym typeface="Symbol" panose="05050102010706020507" pitchFamily="18" charset="2"/>
              </a:rPr>
              <a:t>log</a:t>
            </a:r>
            <a:r>
              <a:rPr lang="en-US" sz="24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b="1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sz="2400" b="1" dirty="0">
                <a:latin typeface="Arial" panose="020B0604020202020204" pitchFamily="34" charset="0"/>
                <a:sym typeface="Symbol" panose="05050102010706020507" pitchFamily="18" charset="2"/>
              </a:rPr>
              <a:t>)</a:t>
            </a:r>
            <a:r>
              <a:rPr lang="en-US" sz="2400" dirty="0">
                <a:latin typeface="Arial" panose="020B0604020202020204" pitchFamily="34" charset="0"/>
              </a:rPr>
              <a:t> = </a:t>
            </a:r>
            <a:r>
              <a:rPr lang="en-US" sz="2400" b="1" dirty="0">
                <a:latin typeface="Arial" panose="020B0604020202020204" pitchFamily="34" charset="0"/>
                <a:sym typeface="Symbol" panose="05050102010706020507" pitchFamily="18" charset="2"/>
              </a:rPr>
              <a:t>log</a:t>
            </a:r>
            <a:r>
              <a:rPr lang="en-US" sz="24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b="1" dirty="0">
                <a:latin typeface="Arial" panose="020B0604020202020204" pitchFamily="34" charset="0"/>
                <a:sym typeface="Symbol" panose="05050102010706020507" pitchFamily="18" charset="2"/>
              </a:rPr>
              <a:t>(10) =</a:t>
            </a:r>
            <a:r>
              <a:rPr lang="en-US" sz="2400" dirty="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52545FF-578E-494E-921F-5CF6E949B72F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15366" name="Text Box 86"/>
          <p:cNvSpPr txBox="1">
            <a:spLocks noChangeArrowheads="1"/>
          </p:cNvSpPr>
          <p:nvPr/>
        </p:nvSpPr>
        <p:spPr bwMode="auto">
          <a:xfrm>
            <a:off x="1752600" y="1981200"/>
            <a:ext cx="89154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latin typeface="+mn-lt"/>
              </a:rPr>
              <a:t>Height of a complete binary tree that contains </a:t>
            </a:r>
            <a:r>
              <a:rPr lang="en-US" b="1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 elements is </a:t>
            </a:r>
            <a:r>
              <a:rPr lang="en-US" b="1" dirty="0">
                <a:latin typeface="+mn-lt"/>
                <a:sym typeface="Symbol" panose="05050102010706020507" pitchFamily="18" charset="2"/>
              </a:rPr>
              <a:t>log</a:t>
            </a:r>
            <a:r>
              <a:rPr lang="en-US" b="1" baseline="-25000" dirty="0">
                <a:latin typeface="+mn-lt"/>
                <a:sym typeface="Symbol" panose="05050102010706020507" pitchFamily="18" charset="2"/>
              </a:rPr>
              <a:t>2</a:t>
            </a:r>
            <a:r>
              <a:rPr lang="en-US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b="1" i="1" dirty="0">
                <a:latin typeface="+mn-lt"/>
                <a:sym typeface="Symbol" panose="05050102010706020507" pitchFamily="18" charset="2"/>
              </a:rPr>
              <a:t>n</a:t>
            </a:r>
            <a:r>
              <a:rPr lang="en-US" b="1" dirty="0">
                <a:latin typeface="+mn-lt"/>
                <a:sym typeface="Symbol" panose="05050102010706020507" pitchFamily="18" charset="2"/>
              </a:rPr>
              <a:t>)</a:t>
            </a:r>
            <a:r>
              <a:rPr lang="en-US" dirty="0">
                <a:latin typeface="+mn-lt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latin typeface="+mn-lt"/>
              </a:rPr>
              <a:t>Example</a:t>
            </a:r>
          </a:p>
        </p:txBody>
      </p:sp>
      <p:graphicFrame>
        <p:nvGraphicFramePr>
          <p:cNvPr id="14425" name="Object 89"/>
          <p:cNvGraphicFramePr>
            <a:graphicFrameLocks noChangeAspect="1"/>
          </p:cNvGraphicFramePr>
          <p:nvPr/>
        </p:nvGraphicFramePr>
        <p:xfrm>
          <a:off x="3962401" y="3381376"/>
          <a:ext cx="24098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2409524" imgH="1571844" progId="Paint.Picture">
                  <p:embed/>
                </p:oleObj>
              </mc:Choice>
              <mc:Fallback>
                <p:oleObj name="Bitmap Image" r:id="rId3" imgW="2409524" imgH="1571844" progId="Paint.Picture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381376"/>
                        <a:ext cx="24098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793038" cy="838200"/>
          </a:xfrm>
        </p:spPr>
        <p:txBody>
          <a:bodyPr/>
          <a:lstStyle/>
          <a:p>
            <a:pPr eaLnBrk="1" hangingPunct="1"/>
            <a:r>
              <a:rPr lang="en-US"/>
              <a:t>Heaps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8382000" cy="4648200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Heap is an array object that can be viewed as a complete binary tree. There are two kinds of heaps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       </a:t>
            </a:r>
            <a:r>
              <a:rPr lang="en-US" sz="2400" b="1" dirty="0">
                <a:solidFill>
                  <a:srgbClr val="FF0000"/>
                </a:solidFill>
              </a:rPr>
              <a:t>max heaps</a:t>
            </a:r>
            <a:r>
              <a:rPr lang="en-US" sz="2400" dirty="0"/>
              <a:t>  and   </a:t>
            </a:r>
            <a:r>
              <a:rPr lang="en-US" sz="2400" b="1" dirty="0">
                <a:solidFill>
                  <a:srgbClr val="FF0000"/>
                </a:solidFill>
              </a:rPr>
              <a:t>min heaps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In both case, values in the nodes satisfy </a:t>
            </a:r>
            <a:r>
              <a:rPr lang="en-US" sz="2400" b="1" dirty="0"/>
              <a:t>Heap Property</a:t>
            </a:r>
            <a:r>
              <a:rPr lang="en-US" sz="2400" dirty="0"/>
              <a:t> which depend on the kind of heap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max-heap </a:t>
            </a:r>
            <a:r>
              <a:rPr lang="en-US" sz="2400" dirty="0">
                <a:sym typeface="Wingdings" panose="05000000000000000000" pitchFamily="2" charset="2"/>
              </a:rPr>
              <a:t> max-heap</a:t>
            </a:r>
            <a:r>
              <a:rPr lang="en-US" sz="2400" dirty="0"/>
              <a:t> property: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        The value of each node is greater than or equal to those of its children.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400" dirty="0"/>
              <a:t>min-heap </a:t>
            </a:r>
            <a:r>
              <a:rPr lang="en-US" sz="2400" dirty="0">
                <a:sym typeface="Wingdings" panose="05000000000000000000" pitchFamily="2" charset="2"/>
              </a:rPr>
              <a:t> min-heap</a:t>
            </a:r>
            <a:r>
              <a:rPr lang="en-US" sz="2400" dirty="0"/>
              <a:t> property: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        The value of each node is less than or equal to those of its children.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 dirty="0"/>
              <a:t>Max-heaps are used in </a:t>
            </a:r>
            <a:r>
              <a:rPr lang="en-US" sz="2400" b="1" dirty="0" err="1"/>
              <a:t>heapsort</a:t>
            </a:r>
            <a:r>
              <a:rPr lang="en-US" sz="2400" b="1" dirty="0"/>
              <a:t> algorithm</a:t>
            </a:r>
            <a:r>
              <a:rPr lang="en-US" sz="2400" dirty="0"/>
              <a:t>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56B57B-04E6-4A54-8804-FF1F0B902753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793038" cy="838200"/>
          </a:xfrm>
        </p:spPr>
        <p:txBody>
          <a:bodyPr/>
          <a:lstStyle/>
          <a:p>
            <a:pPr eaLnBrk="1" hangingPunct="1"/>
            <a:r>
              <a:rPr lang="en-US"/>
              <a:t>Heaps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8229600" cy="4267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000"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000">
                <a:latin typeface="Arial" panose="020B0604020202020204" pitchFamily="34" charset="0"/>
              </a:rPr>
              <a:t> </a:t>
            </a:r>
            <a:r>
              <a:rPr lang="en-US" sz="2400" b="1"/>
              <a:t>Complete Binary Tree</a:t>
            </a:r>
            <a:r>
              <a:rPr lang="en-US" sz="2400"/>
              <a:t> with the </a:t>
            </a:r>
            <a:r>
              <a:rPr lang="en-US" sz="2400" b="1"/>
              <a:t>max-heap property - examples</a:t>
            </a:r>
            <a:endParaRPr lang="en-US" sz="240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5496A9-A9D7-467D-8767-9A94BE3C9E0E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2362200" y="3429000"/>
            <a:ext cx="2590800" cy="1447800"/>
            <a:chOff x="1488" y="2352"/>
            <a:chExt cx="1632" cy="912"/>
          </a:xfrm>
        </p:grpSpPr>
        <p:sp>
          <p:nvSpPr>
            <p:cNvPr id="31768" name="Oval 4"/>
            <p:cNvSpPr>
              <a:spLocks noChangeArrowheads="1"/>
            </p:cNvSpPr>
            <p:nvPr/>
          </p:nvSpPr>
          <p:spPr bwMode="auto">
            <a:xfrm>
              <a:off x="2352" y="2352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1769" name="Oval 5"/>
            <p:cNvSpPr>
              <a:spLocks noChangeArrowheads="1"/>
            </p:cNvSpPr>
            <p:nvPr/>
          </p:nvSpPr>
          <p:spPr bwMode="auto">
            <a:xfrm>
              <a:off x="1776" y="2688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770" name="Oval 6"/>
            <p:cNvSpPr>
              <a:spLocks noChangeArrowheads="1"/>
            </p:cNvSpPr>
            <p:nvPr/>
          </p:nvSpPr>
          <p:spPr bwMode="auto">
            <a:xfrm>
              <a:off x="1488" y="3024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71" name="Oval 7"/>
            <p:cNvSpPr>
              <a:spLocks noChangeArrowheads="1"/>
            </p:cNvSpPr>
            <p:nvPr/>
          </p:nvSpPr>
          <p:spPr bwMode="auto">
            <a:xfrm>
              <a:off x="2784" y="2688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772" name="Oval 8"/>
            <p:cNvSpPr>
              <a:spLocks noChangeArrowheads="1"/>
            </p:cNvSpPr>
            <p:nvPr/>
          </p:nvSpPr>
          <p:spPr bwMode="auto">
            <a:xfrm>
              <a:off x="1968" y="3024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1773" name="Oval 9"/>
            <p:cNvSpPr>
              <a:spLocks noChangeArrowheads="1"/>
            </p:cNvSpPr>
            <p:nvPr/>
          </p:nvSpPr>
          <p:spPr bwMode="auto">
            <a:xfrm>
              <a:off x="2640" y="3024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74" name="Line 10"/>
            <p:cNvSpPr>
              <a:spLocks noChangeShapeType="1"/>
            </p:cNvSpPr>
            <p:nvPr/>
          </p:nvSpPr>
          <p:spPr bwMode="auto">
            <a:xfrm flipH="1">
              <a:off x="2064" y="259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5" name="Line 11"/>
            <p:cNvSpPr>
              <a:spLocks noChangeShapeType="1"/>
            </p:cNvSpPr>
            <p:nvPr/>
          </p:nvSpPr>
          <p:spPr bwMode="auto">
            <a:xfrm>
              <a:off x="2592" y="259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6" name="Line 12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7" name="Line 13"/>
            <p:cNvSpPr>
              <a:spLocks noChangeShapeType="1"/>
            </p:cNvSpPr>
            <p:nvPr/>
          </p:nvSpPr>
          <p:spPr bwMode="auto">
            <a:xfrm>
              <a:off x="192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8" name="Line 14"/>
            <p:cNvSpPr>
              <a:spLocks noChangeShapeType="1"/>
            </p:cNvSpPr>
            <p:nvPr/>
          </p:nvSpPr>
          <p:spPr bwMode="auto">
            <a:xfrm flipH="1">
              <a:off x="28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5943600" y="3429000"/>
            <a:ext cx="3581400" cy="2057400"/>
            <a:chOff x="3024" y="2640"/>
            <a:chExt cx="2256" cy="1296"/>
          </a:xfrm>
        </p:grpSpPr>
        <p:sp>
          <p:nvSpPr>
            <p:cNvPr id="31751" name="Oval 17"/>
            <p:cNvSpPr>
              <a:spLocks noChangeArrowheads="1"/>
            </p:cNvSpPr>
            <p:nvPr/>
          </p:nvSpPr>
          <p:spPr bwMode="auto">
            <a:xfrm>
              <a:off x="4128" y="2640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1752" name="Oval 18"/>
            <p:cNvSpPr>
              <a:spLocks noChangeArrowheads="1"/>
            </p:cNvSpPr>
            <p:nvPr/>
          </p:nvSpPr>
          <p:spPr bwMode="auto">
            <a:xfrm>
              <a:off x="3552" y="2976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753" name="Oval 19"/>
            <p:cNvSpPr>
              <a:spLocks noChangeArrowheads="1"/>
            </p:cNvSpPr>
            <p:nvPr/>
          </p:nvSpPr>
          <p:spPr bwMode="auto">
            <a:xfrm>
              <a:off x="3264" y="3312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54" name="Oval 20"/>
            <p:cNvSpPr>
              <a:spLocks noChangeArrowheads="1"/>
            </p:cNvSpPr>
            <p:nvPr/>
          </p:nvSpPr>
          <p:spPr bwMode="auto">
            <a:xfrm>
              <a:off x="4560" y="2976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755" name="Oval 21"/>
            <p:cNvSpPr>
              <a:spLocks noChangeArrowheads="1"/>
            </p:cNvSpPr>
            <p:nvPr/>
          </p:nvSpPr>
          <p:spPr bwMode="auto">
            <a:xfrm>
              <a:off x="3744" y="3312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1756" name="Oval 22"/>
            <p:cNvSpPr>
              <a:spLocks noChangeArrowheads="1"/>
            </p:cNvSpPr>
            <p:nvPr/>
          </p:nvSpPr>
          <p:spPr bwMode="auto">
            <a:xfrm>
              <a:off x="4416" y="3312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57" name="Line 23"/>
            <p:cNvSpPr>
              <a:spLocks noChangeShapeType="1"/>
            </p:cNvSpPr>
            <p:nvPr/>
          </p:nvSpPr>
          <p:spPr bwMode="auto">
            <a:xfrm flipH="1">
              <a:off x="3840" y="288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8" name="Line 24"/>
            <p:cNvSpPr>
              <a:spLocks noChangeShapeType="1"/>
            </p:cNvSpPr>
            <p:nvPr/>
          </p:nvSpPr>
          <p:spPr bwMode="auto">
            <a:xfrm>
              <a:off x="4368" y="288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9" name="Line 25"/>
            <p:cNvSpPr>
              <a:spLocks noChangeShapeType="1"/>
            </p:cNvSpPr>
            <p:nvPr/>
          </p:nvSpPr>
          <p:spPr bwMode="auto">
            <a:xfrm flipH="1">
              <a:off x="3504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26"/>
            <p:cNvSpPr>
              <a:spLocks noChangeShapeType="1"/>
            </p:cNvSpPr>
            <p:nvPr/>
          </p:nvSpPr>
          <p:spPr bwMode="auto">
            <a:xfrm>
              <a:off x="3696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1" name="Line 27"/>
            <p:cNvSpPr>
              <a:spLocks noChangeShapeType="1"/>
            </p:cNvSpPr>
            <p:nvPr/>
          </p:nvSpPr>
          <p:spPr bwMode="auto">
            <a:xfrm flipH="1">
              <a:off x="4608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Oval 28"/>
            <p:cNvSpPr>
              <a:spLocks noChangeArrowheads="1"/>
            </p:cNvSpPr>
            <p:nvPr/>
          </p:nvSpPr>
          <p:spPr bwMode="auto">
            <a:xfrm>
              <a:off x="4944" y="3312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63" name="Oval 29"/>
            <p:cNvSpPr>
              <a:spLocks noChangeArrowheads="1"/>
            </p:cNvSpPr>
            <p:nvPr/>
          </p:nvSpPr>
          <p:spPr bwMode="auto">
            <a:xfrm>
              <a:off x="3024" y="3696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4" name="Oval 30"/>
            <p:cNvSpPr>
              <a:spLocks noChangeArrowheads="1"/>
            </p:cNvSpPr>
            <p:nvPr/>
          </p:nvSpPr>
          <p:spPr bwMode="auto">
            <a:xfrm>
              <a:off x="3504" y="3696"/>
              <a:ext cx="336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65" name="Line 31"/>
            <p:cNvSpPr>
              <a:spLocks noChangeShapeType="1"/>
            </p:cNvSpPr>
            <p:nvPr/>
          </p:nvSpPr>
          <p:spPr bwMode="auto">
            <a:xfrm flipH="1">
              <a:off x="3216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6" name="Line 32"/>
            <p:cNvSpPr>
              <a:spLocks noChangeShapeType="1"/>
            </p:cNvSpPr>
            <p:nvPr/>
          </p:nvSpPr>
          <p:spPr bwMode="auto">
            <a:xfrm>
              <a:off x="3408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7" name="Line 33"/>
            <p:cNvSpPr>
              <a:spLocks noChangeShapeType="1"/>
            </p:cNvSpPr>
            <p:nvPr/>
          </p:nvSpPr>
          <p:spPr bwMode="auto">
            <a:xfrm>
              <a:off x="4803" y="319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/>
              <a:t>Heaps (contd.)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524000"/>
            <a:ext cx="8305800" cy="685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/>
              <a:t>A heap can be represented in a one-dimensional array</a:t>
            </a:r>
          </a:p>
        </p:txBody>
      </p:sp>
      <p:graphicFrame>
        <p:nvGraphicFramePr>
          <p:cNvPr id="22620" name="Group 92"/>
          <p:cNvGraphicFramePr>
            <a:graphicFrameLocks noGrp="1"/>
          </p:cNvGraphicFramePr>
          <p:nvPr>
            <p:ph sz="half" idx="2"/>
          </p:nvPr>
        </p:nvGraphicFramePr>
        <p:xfrm>
          <a:off x="3209925" y="5218113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74DC58-6DA7-4FC9-BFEB-56EB93137393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800">
              <a:latin typeface="Tahoma" panose="020B0604030504040204" pitchFamily="34" charset="0"/>
            </a:endParaRPr>
          </a:p>
        </p:txBody>
      </p:sp>
      <p:grpSp>
        <p:nvGrpSpPr>
          <p:cNvPr id="32797" name="Group 33"/>
          <p:cNvGrpSpPr>
            <a:grpSpLocks/>
          </p:cNvGrpSpPr>
          <p:nvPr/>
        </p:nvGrpSpPr>
        <p:grpSpPr bwMode="auto">
          <a:xfrm>
            <a:off x="2895600" y="1981200"/>
            <a:ext cx="5791200" cy="2362200"/>
            <a:chOff x="672" y="1056"/>
            <a:chExt cx="3648" cy="1488"/>
          </a:xfrm>
        </p:grpSpPr>
        <p:sp>
          <p:nvSpPr>
            <p:cNvPr id="17445" name="Oval 4"/>
            <p:cNvSpPr>
              <a:spLocks noChangeArrowheads="1"/>
            </p:cNvSpPr>
            <p:nvPr/>
          </p:nvSpPr>
          <p:spPr bwMode="auto">
            <a:xfrm>
              <a:off x="2304" y="1200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7446" name="Oval 5"/>
            <p:cNvSpPr>
              <a:spLocks noChangeArrowheads="1"/>
            </p:cNvSpPr>
            <p:nvPr/>
          </p:nvSpPr>
          <p:spPr bwMode="auto">
            <a:xfrm>
              <a:off x="1584" y="1488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7447" name="Oval 6"/>
            <p:cNvSpPr>
              <a:spLocks noChangeArrowheads="1"/>
            </p:cNvSpPr>
            <p:nvPr/>
          </p:nvSpPr>
          <p:spPr bwMode="auto">
            <a:xfrm>
              <a:off x="3168" y="1488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48" name="Oval 7"/>
            <p:cNvSpPr>
              <a:spLocks noChangeArrowheads="1"/>
            </p:cNvSpPr>
            <p:nvPr/>
          </p:nvSpPr>
          <p:spPr bwMode="auto">
            <a:xfrm>
              <a:off x="960" y="1872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449" name="Oval 8"/>
            <p:cNvSpPr>
              <a:spLocks noChangeArrowheads="1"/>
            </p:cNvSpPr>
            <p:nvPr/>
          </p:nvSpPr>
          <p:spPr bwMode="auto">
            <a:xfrm>
              <a:off x="2016" y="1920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50" name="Oval 9"/>
            <p:cNvSpPr>
              <a:spLocks noChangeArrowheads="1"/>
            </p:cNvSpPr>
            <p:nvPr/>
          </p:nvSpPr>
          <p:spPr bwMode="auto">
            <a:xfrm>
              <a:off x="2688" y="1872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451" name="Oval 10"/>
            <p:cNvSpPr>
              <a:spLocks noChangeArrowheads="1"/>
            </p:cNvSpPr>
            <p:nvPr/>
          </p:nvSpPr>
          <p:spPr bwMode="auto">
            <a:xfrm>
              <a:off x="3840" y="1872"/>
              <a:ext cx="384" cy="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52" name="Oval 11"/>
            <p:cNvSpPr>
              <a:spLocks noChangeArrowheads="1"/>
            </p:cNvSpPr>
            <p:nvPr/>
          </p:nvSpPr>
          <p:spPr bwMode="auto">
            <a:xfrm>
              <a:off x="1872" y="2352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53" name="Oval 12"/>
            <p:cNvSpPr>
              <a:spLocks noChangeArrowheads="1"/>
            </p:cNvSpPr>
            <p:nvPr/>
          </p:nvSpPr>
          <p:spPr bwMode="auto">
            <a:xfrm>
              <a:off x="1344" y="2352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54" name="Oval 13"/>
            <p:cNvSpPr>
              <a:spLocks noChangeArrowheads="1"/>
            </p:cNvSpPr>
            <p:nvPr/>
          </p:nvSpPr>
          <p:spPr bwMode="auto">
            <a:xfrm>
              <a:off x="672" y="2352"/>
              <a:ext cx="384" cy="1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14" name="Line 14"/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5" name="Line 15"/>
            <p:cNvSpPr>
              <a:spLocks noChangeShapeType="1"/>
            </p:cNvSpPr>
            <p:nvPr/>
          </p:nvSpPr>
          <p:spPr bwMode="auto">
            <a:xfrm>
              <a:off x="2640" y="1344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6" name="Line 16"/>
            <p:cNvSpPr>
              <a:spLocks noChangeShapeType="1"/>
            </p:cNvSpPr>
            <p:nvPr/>
          </p:nvSpPr>
          <p:spPr bwMode="auto">
            <a:xfrm flipH="1">
              <a:off x="1296" y="168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7" name="Line 17"/>
            <p:cNvSpPr>
              <a:spLocks noChangeShapeType="1"/>
            </p:cNvSpPr>
            <p:nvPr/>
          </p:nvSpPr>
          <p:spPr bwMode="auto">
            <a:xfrm>
              <a:off x="1824" y="1680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8" name="Line 18"/>
            <p:cNvSpPr>
              <a:spLocks noChangeShapeType="1"/>
            </p:cNvSpPr>
            <p:nvPr/>
          </p:nvSpPr>
          <p:spPr bwMode="auto">
            <a:xfrm flipH="1">
              <a:off x="864" y="206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19" name="Line 19"/>
            <p:cNvSpPr>
              <a:spLocks noChangeShapeType="1"/>
            </p:cNvSpPr>
            <p:nvPr/>
          </p:nvSpPr>
          <p:spPr bwMode="auto">
            <a:xfrm>
              <a:off x="1200" y="206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0" name="Line 20"/>
            <p:cNvSpPr>
              <a:spLocks noChangeShapeType="1"/>
            </p:cNvSpPr>
            <p:nvPr/>
          </p:nvSpPr>
          <p:spPr bwMode="auto">
            <a:xfrm flipH="1">
              <a:off x="2064" y="2112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1" name="Line 21"/>
            <p:cNvSpPr>
              <a:spLocks noChangeShapeType="1"/>
            </p:cNvSpPr>
            <p:nvPr/>
          </p:nvSpPr>
          <p:spPr bwMode="auto">
            <a:xfrm flipH="1">
              <a:off x="3024" y="168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2" name="Line 22"/>
            <p:cNvSpPr>
              <a:spLocks noChangeShapeType="1"/>
            </p:cNvSpPr>
            <p:nvPr/>
          </p:nvSpPr>
          <p:spPr bwMode="auto">
            <a:xfrm>
              <a:off x="3408" y="168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23" name="Text Box 23"/>
            <p:cNvSpPr txBox="1">
              <a:spLocks noChangeArrowheads="1"/>
            </p:cNvSpPr>
            <p:nvPr/>
          </p:nvSpPr>
          <p:spPr bwMode="auto">
            <a:xfrm>
              <a:off x="2208" y="10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4" name="Text Box 24"/>
            <p:cNvSpPr txBox="1">
              <a:spLocks noChangeArrowheads="1"/>
            </p:cNvSpPr>
            <p:nvPr/>
          </p:nvSpPr>
          <p:spPr bwMode="auto">
            <a:xfrm>
              <a:off x="2160" y="172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825" name="Text Box 25"/>
            <p:cNvSpPr txBox="1">
              <a:spLocks noChangeArrowheads="1"/>
            </p:cNvSpPr>
            <p:nvPr/>
          </p:nvSpPr>
          <p:spPr bwMode="auto">
            <a:xfrm>
              <a:off x="672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826" name="Text Box 26"/>
            <p:cNvSpPr txBox="1">
              <a:spLocks noChangeArrowheads="1"/>
            </p:cNvSpPr>
            <p:nvPr/>
          </p:nvSpPr>
          <p:spPr bwMode="auto">
            <a:xfrm>
              <a:off x="1008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827" name="Text Box 27"/>
            <p:cNvSpPr txBox="1">
              <a:spLocks noChangeArrowheads="1"/>
            </p:cNvSpPr>
            <p:nvPr/>
          </p:nvSpPr>
          <p:spPr bwMode="auto">
            <a:xfrm>
              <a:off x="1392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828" name="Text Box 28"/>
            <p:cNvSpPr txBox="1">
              <a:spLocks noChangeArrowheads="1"/>
            </p:cNvSpPr>
            <p:nvPr/>
          </p:nvSpPr>
          <p:spPr bwMode="auto">
            <a:xfrm>
              <a:off x="3312" y="12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829" name="Text Box 29"/>
            <p:cNvSpPr txBox="1">
              <a:spLocks noChangeArrowheads="1"/>
            </p:cNvSpPr>
            <p:nvPr/>
          </p:nvSpPr>
          <p:spPr bwMode="auto">
            <a:xfrm>
              <a:off x="2784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830" name="Text Box 30"/>
            <p:cNvSpPr txBox="1">
              <a:spLocks noChangeArrowheads="1"/>
            </p:cNvSpPr>
            <p:nvPr/>
          </p:nvSpPr>
          <p:spPr bwMode="auto">
            <a:xfrm>
              <a:off x="3936" y="16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831" name="Text Box 31"/>
            <p:cNvSpPr txBox="1">
              <a:spLocks noChangeArrowheads="1"/>
            </p:cNvSpPr>
            <p:nvPr/>
          </p:nvSpPr>
          <p:spPr bwMode="auto">
            <a:xfrm>
              <a:off x="1824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832" name="Text Box 32"/>
            <p:cNvSpPr txBox="1">
              <a:spLocks noChangeArrowheads="1"/>
            </p:cNvSpPr>
            <p:nvPr/>
          </p:nvSpPr>
          <p:spPr bwMode="auto">
            <a:xfrm>
              <a:off x="1632" y="12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3276600" y="4800601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1         2          3      4          5         6      7        8        9         10</a:t>
            </a:r>
          </a:p>
        </p:txBody>
      </p:sp>
      <p:sp>
        <p:nvSpPr>
          <p:cNvPr id="22622" name="AutoShape 94"/>
          <p:cNvSpPr>
            <a:spLocks noChangeArrowheads="1"/>
          </p:cNvSpPr>
          <p:nvPr/>
        </p:nvSpPr>
        <p:spPr bwMode="auto">
          <a:xfrm>
            <a:off x="5638800" y="44196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7441" name="Text Box 95"/>
          <p:cNvSpPr txBox="1">
            <a:spLocks noChangeArrowheads="1"/>
          </p:cNvSpPr>
          <p:nvPr/>
        </p:nvSpPr>
        <p:spPr bwMode="auto">
          <a:xfrm>
            <a:off x="8839200" y="3276601"/>
            <a:ext cx="1524000" cy="461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Max Heap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8839200" y="5791200"/>
            <a:ext cx="10668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n-lt"/>
              </a:rPr>
              <a:t>Array</a:t>
            </a:r>
          </a:p>
        </p:txBody>
      </p:sp>
      <p:sp>
        <p:nvSpPr>
          <p:cNvPr id="22625" name="Text Box 97"/>
          <p:cNvSpPr txBox="1">
            <a:spLocks noChangeArrowheads="1"/>
          </p:cNvSpPr>
          <p:nvPr/>
        </p:nvSpPr>
        <p:spPr bwMode="auto">
          <a:xfrm>
            <a:off x="2590800" y="4724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803" name="Text Box 98"/>
          <p:cNvSpPr txBox="1">
            <a:spLocks noChangeArrowheads="1"/>
          </p:cNvSpPr>
          <p:nvPr/>
        </p:nvSpPr>
        <p:spPr bwMode="auto">
          <a:xfrm>
            <a:off x="2895600" y="2281238"/>
            <a:ext cx="104775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sz="1800" b="1">
                <a:latin typeface="Times New Roman" panose="02020603050405020304" pitchFamily="18" charset="0"/>
              </a:rPr>
              <a:t>Example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2" grpId="0" autoUpdateAnimBg="0"/>
      <p:bldP spid="22622" grpId="0" animBg="1"/>
      <p:bldP spid="22624" grpId="0" animBg="1" autoUpdateAnimBg="0"/>
      <p:bldP spid="226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Heaps (contd.)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828800"/>
            <a:ext cx="8458200" cy="5791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/>
              <a:t>After representing a heap using an array </a:t>
            </a:r>
            <a:r>
              <a:rPr lang="en-US" sz="2000" b="1" dirty="0"/>
              <a:t>A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 	Root of the tree is </a:t>
            </a:r>
            <a:r>
              <a:rPr lang="en-US" sz="2000" b="1" dirty="0">
                <a:solidFill>
                  <a:srgbClr val="CC0000"/>
                </a:solidFill>
              </a:rPr>
              <a:t>A[1]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Given node with index </a:t>
            </a:r>
            <a:r>
              <a:rPr lang="en-US" sz="2400" i="1" dirty="0" err="1"/>
              <a:t>i</a:t>
            </a:r>
            <a:r>
              <a:rPr lang="en-US" sz="2400" dirty="0"/>
              <a:t>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CC0000"/>
                </a:solidFill>
              </a:rPr>
              <a:t>PARENT(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b="1" i="1" dirty="0">
                <a:solidFill>
                  <a:srgbClr val="CC0000"/>
                </a:solidFill>
              </a:rPr>
              <a:t>)</a:t>
            </a:r>
            <a:r>
              <a:rPr lang="en-US" sz="2400" dirty="0"/>
              <a:t> is the index of parent of 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dirty="0"/>
              <a:t>;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b="1" i="1" dirty="0"/>
              <a:t>                                 PARENT(</a:t>
            </a:r>
            <a:r>
              <a:rPr lang="en-US" sz="2400" b="1" i="1" dirty="0" err="1"/>
              <a:t>i</a:t>
            </a:r>
            <a:r>
              <a:rPr lang="en-US" sz="2400" b="1" i="1" dirty="0"/>
              <a:t>)</a:t>
            </a:r>
            <a:r>
              <a:rPr lang="en-US" sz="2400" dirty="0"/>
              <a:t> =  </a:t>
            </a:r>
            <a:r>
              <a:rPr lang="en-US" sz="2400" b="1" dirty="0">
                <a:sym typeface="Symbol" panose="05050102010706020507" pitchFamily="18" charset="2"/>
              </a:rPr>
              <a:t></a:t>
            </a:r>
            <a:r>
              <a:rPr lang="en-US" sz="2400" b="1" i="1" dirty="0" err="1"/>
              <a:t>i</a:t>
            </a:r>
            <a:r>
              <a:rPr lang="en-US" sz="2400" b="1" dirty="0"/>
              <a:t>/2</a:t>
            </a:r>
            <a:r>
              <a:rPr lang="en-US" sz="2400" b="1" dirty="0">
                <a:sym typeface="Symbol" panose="05050102010706020507" pitchFamily="18" charset="2"/>
              </a:rPr>
              <a:t></a:t>
            </a:r>
            <a:endParaRPr lang="en-US" sz="24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CC0000"/>
                </a:solidFill>
              </a:rPr>
              <a:t>LEFT_CHILD(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b="1" i="1" dirty="0">
                <a:solidFill>
                  <a:srgbClr val="CC0000"/>
                </a:solidFill>
              </a:rPr>
              <a:t>)</a:t>
            </a:r>
            <a:r>
              <a:rPr lang="en-US" sz="2400" dirty="0"/>
              <a:t> is the index of left child of 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b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;  	  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                            </a:t>
            </a:r>
            <a:r>
              <a:rPr lang="en-US" sz="2400" b="1" i="1" dirty="0"/>
              <a:t>LEFT_CHILD(</a:t>
            </a:r>
            <a:r>
              <a:rPr lang="en-US" sz="2400" b="1" i="1" dirty="0" err="1"/>
              <a:t>i</a:t>
            </a:r>
            <a:r>
              <a:rPr lang="en-US" sz="2400" b="1" i="1" dirty="0"/>
              <a:t>)</a:t>
            </a:r>
            <a:r>
              <a:rPr lang="en-US" sz="2400" b="1" dirty="0"/>
              <a:t> = 2</a:t>
            </a:r>
            <a:r>
              <a:rPr lang="en-US" sz="2400" b="1" dirty="0">
                <a:sym typeface="Symbol" panose="05050102010706020507" pitchFamily="18" charset="2"/>
              </a:rPr>
              <a:t></a:t>
            </a:r>
            <a:r>
              <a:rPr lang="en-US" sz="2400" b="1" i="1" dirty="0"/>
              <a:t>i</a:t>
            </a:r>
            <a:r>
              <a:rPr lang="en-US" sz="2400" dirty="0"/>
              <a:t>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CC0000"/>
                </a:solidFill>
              </a:rPr>
              <a:t>RIGHT_CHILD(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b="1" i="1" dirty="0">
                <a:solidFill>
                  <a:srgbClr val="CC0000"/>
                </a:solidFill>
              </a:rPr>
              <a:t>)</a:t>
            </a:r>
            <a:r>
              <a:rPr lang="en-US" sz="2400" dirty="0"/>
              <a:t> is the index of right child of </a:t>
            </a:r>
            <a:r>
              <a:rPr lang="en-US" sz="2400" b="1" i="1" dirty="0" err="1">
                <a:solidFill>
                  <a:srgbClr val="CC0000"/>
                </a:solidFill>
              </a:rPr>
              <a:t>i</a:t>
            </a:r>
            <a:r>
              <a:rPr lang="en-US" sz="2400" dirty="0"/>
              <a:t>;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	                            </a:t>
            </a:r>
            <a:r>
              <a:rPr lang="en-US" sz="2400" b="1" i="1" dirty="0"/>
              <a:t>RIGHT_CHILD(</a:t>
            </a:r>
            <a:r>
              <a:rPr lang="en-US" sz="2400" b="1" i="1" dirty="0" err="1"/>
              <a:t>i</a:t>
            </a:r>
            <a:r>
              <a:rPr lang="en-US" sz="2400" b="1" i="1" dirty="0"/>
              <a:t>)</a:t>
            </a:r>
            <a:r>
              <a:rPr lang="en-US" sz="2400" dirty="0"/>
              <a:t> = 2</a:t>
            </a:r>
            <a:r>
              <a:rPr lang="en-US" sz="2400" dirty="0">
                <a:sym typeface="Symbol" panose="05050102010706020507" pitchFamily="18" charset="2"/>
              </a:rPr>
              <a:t></a:t>
            </a:r>
            <a:r>
              <a:rPr lang="en-US" sz="2400" i="1" dirty="0"/>
              <a:t>i</a:t>
            </a:r>
            <a:r>
              <a:rPr lang="en-US" sz="2400" dirty="0"/>
              <a:t> +1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D43BB8-945A-4B60-9550-62D7CAFAF281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800">
              <a:latin typeface="Tahoma" panose="020B0604030504040204" pitchFamily="34" charset="0"/>
            </a:endParaRPr>
          </a:p>
        </p:txBody>
      </p:sp>
      <p:pic>
        <p:nvPicPr>
          <p:cNvPr id="337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2209801"/>
            <a:ext cx="3803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4554538" cy="1143000"/>
          </a:xfrm>
        </p:spPr>
        <p:txBody>
          <a:bodyPr/>
          <a:lstStyle/>
          <a:p>
            <a:pPr eaLnBrk="1" hangingPunct="1"/>
            <a:r>
              <a:rPr lang="en-US"/>
              <a:t>Heap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MAX_HEAPIFY</a:t>
            </a:r>
            <a:r>
              <a:rPr lang="en-US" sz="240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    To maintain max-heap property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BUILD_MAX_HEAP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    To build max-heap from an unsorted input array</a:t>
            </a:r>
          </a:p>
          <a:p>
            <a:pPr eaLnBrk="1" hangingPunct="1"/>
            <a:endParaRPr lang="en-US" sz="2400" b="1">
              <a:solidFill>
                <a:schemeClr val="tx2"/>
              </a:solidFill>
            </a:endParaRPr>
          </a:p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HEAPSORT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    Sorts an array in place.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948738" y="6459539"/>
            <a:ext cx="9842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3BEBA35-9A9D-4384-82E4-D56D9FE7FE9A}" type="slidenum">
              <a:rPr lang="en-US" sz="8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800">
              <a:latin typeface="Tahoma" panose="020B060403050404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57600" y="2743201"/>
            <a:ext cx="3352800" cy="523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+mn-lt"/>
              </a:rPr>
              <a:t>A[</a:t>
            </a:r>
            <a:r>
              <a:rPr lang="en-US" sz="2800" b="1" i="1" dirty="0">
                <a:latin typeface="+mn-lt"/>
              </a:rPr>
              <a:t>PARENT</a:t>
            </a:r>
            <a:r>
              <a:rPr lang="en-US" sz="2800" b="1" dirty="0">
                <a:latin typeface="+mn-lt"/>
              </a:rPr>
              <a:t>(</a:t>
            </a:r>
            <a:r>
              <a:rPr lang="en-US" sz="2800" b="1" i="1" dirty="0" err="1">
                <a:latin typeface="+mn-lt"/>
              </a:rPr>
              <a:t>i</a:t>
            </a:r>
            <a:r>
              <a:rPr lang="en-US" sz="2800" b="1" dirty="0">
                <a:latin typeface="+mn-lt"/>
              </a:rPr>
              <a:t>)] </a:t>
            </a:r>
            <a:r>
              <a:rPr lang="en-US" sz="2800" b="1" dirty="0">
                <a:latin typeface="+mn-lt"/>
                <a:sym typeface="Symbol" panose="05050102010706020507" pitchFamily="18" charset="2"/>
              </a:rPr>
              <a:t></a:t>
            </a:r>
            <a:r>
              <a:rPr lang="en-US" sz="2800" b="1" dirty="0">
                <a:latin typeface="+mn-lt"/>
              </a:rPr>
              <a:t> A[</a:t>
            </a:r>
            <a:r>
              <a:rPr lang="en-US" sz="2800" b="1" i="1" dirty="0" err="1">
                <a:latin typeface="+mn-lt"/>
              </a:rPr>
              <a:t>i</a:t>
            </a:r>
            <a:r>
              <a:rPr lang="en-US" sz="2800" b="1" dirty="0">
                <a:latin typeface="+mn-lt"/>
              </a:rPr>
              <a:t>]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4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88ED978-1793-4645-B706-86B5D451987D}" vid="{EAE29390-8B5E-4EF4-A794-C1496CF16FC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2164</Words>
  <Application>Microsoft Office PowerPoint</Application>
  <PresentationFormat>Widescreen</PresentationFormat>
  <Paragraphs>517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2" baseType="lpstr">
      <vt:lpstr>Arial</vt:lpstr>
      <vt:lpstr>Calibri</vt:lpstr>
      <vt:lpstr>Calibri Light</vt:lpstr>
      <vt:lpstr>Garamond</vt:lpstr>
      <vt:lpstr>Tahoma</vt:lpstr>
      <vt:lpstr>Times New Roman</vt:lpstr>
      <vt:lpstr>Wingdings</vt:lpstr>
      <vt:lpstr>Custom Design</vt:lpstr>
      <vt:lpstr>Updated Design</vt:lpstr>
      <vt:lpstr>1_Custom Design</vt:lpstr>
      <vt:lpstr>Theme1</vt:lpstr>
      <vt:lpstr>2_Custom Design</vt:lpstr>
      <vt:lpstr>Presentation3</vt:lpstr>
      <vt:lpstr>3_Custom Design</vt:lpstr>
      <vt:lpstr>4_Custom Design</vt:lpstr>
      <vt:lpstr>5_Custom Design</vt:lpstr>
      <vt:lpstr>6_Custom Design</vt:lpstr>
      <vt:lpstr>Bitmap Image</vt:lpstr>
      <vt:lpstr>PowerPoint Presentation</vt:lpstr>
      <vt:lpstr>Contents for Today</vt:lpstr>
      <vt:lpstr>Height of a Full Binary Tree</vt:lpstr>
      <vt:lpstr>Height of a complete binary tree</vt:lpstr>
      <vt:lpstr>Heaps</vt:lpstr>
      <vt:lpstr>Heaps</vt:lpstr>
      <vt:lpstr>Heaps (contd.)</vt:lpstr>
      <vt:lpstr>Heaps (contd.)</vt:lpstr>
      <vt:lpstr>Heap Algorithms</vt:lpstr>
      <vt:lpstr>MAX_HEAPIFY</vt:lpstr>
      <vt:lpstr>Maintaining the Heap Property</vt:lpstr>
      <vt:lpstr>Example</vt:lpstr>
      <vt:lpstr>MAX_HEAPIFY (A,1)</vt:lpstr>
      <vt:lpstr>MAX_HEAPIFY (A,1)  (contd.)</vt:lpstr>
      <vt:lpstr>Array view of MAX_HEAPIFY Algorithm</vt:lpstr>
      <vt:lpstr>Analysis of Heapify Algorithm.</vt:lpstr>
      <vt:lpstr>BUILD_HEAP</vt:lpstr>
      <vt:lpstr>Solution</vt:lpstr>
      <vt:lpstr>Solution (Contd.)</vt:lpstr>
      <vt:lpstr>PowerPoint Presentation</vt:lpstr>
      <vt:lpstr>Analysis of Build Max Heap Algorithm.</vt:lpstr>
      <vt:lpstr>Analysis of Build Max Heap Algorithm.</vt:lpstr>
      <vt:lpstr>PowerPoint Presentation</vt:lpstr>
      <vt:lpstr>PowerPoint Presentation</vt:lpstr>
      <vt:lpstr>The HEAPSORT Algorithm</vt:lpstr>
      <vt:lpstr>The operation of HEAPSORT. </vt:lpstr>
      <vt:lpstr>The operation of HEAPSORT.</vt:lpstr>
      <vt:lpstr>Heapsort Complexity  </vt:lpstr>
      <vt:lpstr>Priority Queues </vt:lpstr>
      <vt:lpstr>Priority queues.</vt:lpstr>
      <vt:lpstr>Priority queues.</vt:lpstr>
      <vt:lpstr>HEAP_EXTRACT_MAX</vt:lpstr>
      <vt:lpstr>HEAP_INSERT</vt:lpstr>
      <vt:lpstr>Summary</vt:lpstr>
    </vt:vector>
  </TitlesOfParts>
  <Company>SLIIT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and Heap Algorithms</dc:title>
  <dc:creator>samantha</dc:creator>
  <cp:lastModifiedBy>Samantha Rajapaksha</cp:lastModifiedBy>
  <cp:revision>141</cp:revision>
  <dcterms:created xsi:type="dcterms:W3CDTF">2002-07-10T10:25:27Z</dcterms:created>
  <dcterms:modified xsi:type="dcterms:W3CDTF">2022-04-18T14:27:53Z</dcterms:modified>
</cp:coreProperties>
</file>