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31" r:id="rId2"/>
    <p:sldMasterId id="2147483778" r:id="rId3"/>
    <p:sldMasterId id="2147483781" r:id="rId4"/>
    <p:sldMasterId id="2147483854" r:id="rId5"/>
    <p:sldMasterId id="2147483866" r:id="rId6"/>
    <p:sldMasterId id="2147483878" r:id="rId7"/>
    <p:sldMasterId id="2147483890" r:id="rId8"/>
    <p:sldMasterId id="2147483902" r:id="rId9"/>
  </p:sldMasterIdLst>
  <p:notesMasterIdLst>
    <p:notesMasterId r:id="rId38"/>
  </p:notesMasterIdLst>
  <p:handoutMasterIdLst>
    <p:handoutMasterId r:id="rId39"/>
  </p:handoutMasterIdLst>
  <p:sldIdLst>
    <p:sldId id="295" r:id="rId10"/>
    <p:sldId id="259" r:id="rId11"/>
    <p:sldId id="257" r:id="rId12"/>
    <p:sldId id="258" r:id="rId13"/>
    <p:sldId id="261" r:id="rId14"/>
    <p:sldId id="260" r:id="rId15"/>
    <p:sldId id="262" r:id="rId16"/>
    <p:sldId id="263" r:id="rId17"/>
    <p:sldId id="264" r:id="rId18"/>
    <p:sldId id="265" r:id="rId19"/>
    <p:sldId id="268" r:id="rId20"/>
    <p:sldId id="266" r:id="rId21"/>
    <p:sldId id="276" r:id="rId22"/>
    <p:sldId id="291" r:id="rId23"/>
    <p:sldId id="272" r:id="rId24"/>
    <p:sldId id="288" r:id="rId25"/>
    <p:sldId id="270" r:id="rId26"/>
    <p:sldId id="284" r:id="rId27"/>
    <p:sldId id="292" r:id="rId28"/>
    <p:sldId id="275" r:id="rId29"/>
    <p:sldId id="277" r:id="rId30"/>
    <p:sldId id="278" r:id="rId31"/>
    <p:sldId id="279" r:id="rId32"/>
    <p:sldId id="280" r:id="rId33"/>
    <p:sldId id="281" r:id="rId34"/>
    <p:sldId id="293" r:id="rId35"/>
    <p:sldId id="282" r:id="rId36"/>
    <p:sldId id="286" r:id="rId3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D1"/>
    <a:srgbClr val="2E2EB6"/>
    <a:srgbClr val="333399"/>
    <a:srgbClr val="990033"/>
    <a:srgbClr val="777777"/>
    <a:srgbClr val="CCECFF"/>
    <a:srgbClr val="CCFFFF"/>
    <a:srgbClr val="E1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 autoAdjust="0"/>
    <p:restoredTop sz="90929"/>
  </p:normalViewPr>
  <p:slideViewPr>
    <p:cSldViewPr showGuides="1">
      <p:cViewPr varScale="1">
        <p:scale>
          <a:sx n="65" d="100"/>
          <a:sy n="65" d="100"/>
        </p:scale>
        <p:origin x="6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1E96F0F-8A5E-42F1-A11B-E797ACA4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9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74E8519-6DCB-43DC-8CF6-86141D837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76A3EF-7A25-4282-8EE9-CB2E0B69A619}" type="slidenum">
              <a:rPr lang="en-US" sz="1300" smtClean="0"/>
              <a:pPr/>
              <a:t>18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5774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CC91F-6653-44EA-A6DC-985781B04947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FFA7-30F0-4DA3-B805-39BA26527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64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0B15F-8784-484D-9D3D-FC35C47D8742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1C3FD-4173-4126-8D6E-2363DE3F6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686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7CB3-32F2-4C97-8A59-6B8EB6EE49D7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C414B-114C-41B0-A3BA-818F32E1A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43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2D3EE-A054-45D0-93B6-ECF387991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69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55663-5E17-4F3F-B247-1E3445F71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ED73D-FEA5-4488-BF20-A3AED820F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F4265-E12B-43D8-B697-0B5D7950B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08CAE-0CFE-4B27-A7A3-A8ED8462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3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1B2B-3BE4-4600-B538-F44B54D4E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6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4FF9E-3A37-4347-81D3-D0B9A4C53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65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96CC-EC01-4F9F-8E0A-5B05B8DC7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7450A-CB1F-48CA-80C6-361792E89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8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200A5-243E-4ECC-AA01-29EBB90FC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69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FBB15-04A3-4B96-BA67-671A3EB8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2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4025A-E81E-474F-94D0-725A5A995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5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36CCC-B420-45C0-AE99-63DE1B097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0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36B8D-EF95-453B-8D62-9E63B128BA75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480800" y="6386514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B066-7E72-44C1-A16D-06CF0318C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283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61191-691D-4842-9A58-8C6BD581A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9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A2144-3FC5-4A04-988B-CD1DAC15315A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9B7F2-E2D5-4BF5-B20C-0C78CBE81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7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5EE68-0E00-4B6B-9664-F54CB8FBB916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671C6-BBD0-498A-A021-241FB31F3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1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84D55-3A56-4BD4-ABC8-4F82966CCAF0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379D9-ED87-4AC9-BAD8-92F94D46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8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9384C-3435-4F38-81FB-16218F98DDAB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B2CBA-8E82-4C10-B088-AF63C630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6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8C6D8-424C-4DC1-9CE5-AEDFF04D0548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A3F49-D901-4280-9492-3FAD695BF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4245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49E60-6E1A-40D6-A1C5-87F76CC33F5B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D855A-5043-44FD-9DBB-70EC3CAD2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0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2DC69-C2AD-495E-933F-F38F2A35D682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BB7D8-B122-419F-868F-FC0EB835A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5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159C-ACCC-48E7-89AC-25705859EF7C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80F1-0C15-4623-BB63-10E7A641C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0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88D1-5ED8-410C-BB06-53AA76AF03EE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E2113-1D35-4382-9B36-95A2A03ED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7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A58F4-8303-424A-AE69-748046CFCF6C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369BF-31F9-4D21-80DD-F8C0511CE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493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0B062-E84C-4B4D-8296-DF51C8C7928F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9BBF4-1C45-489C-98B5-51F0F9EE3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9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E065-98B3-4D8C-A02E-EFDD16DCD489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87713-B203-4048-8B81-01AF0B565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8DB2BA-527C-4EF6-B7C7-B3BF776B4B65}" type="datetime1">
              <a:rPr lang="en-US" smtClean="0"/>
              <a:pPr>
                <a:defRPr/>
              </a:pPr>
              <a:t>4/24/2022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8739543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5EE68-0E00-4B6B-9664-F54CB8FBB916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671C6-BBD0-498A-A021-241FB31F31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8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184D55-3A56-4BD4-ABC8-4F82966CCAF0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379D9-ED87-4AC9-BAD8-92F94D46D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6DD49-F5F7-4DE4-A0F9-83CA385305CA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51E86-B198-4F69-B90C-DAD8869B6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6994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39384C-3435-4F38-81FB-16218F98DDAB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B2CBA-8E82-4C10-B088-AF63C630C7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89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049E60-6E1A-40D6-A1C5-87F76CC33F5B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D855A-5043-44FD-9DBB-70EC3CAD22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81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92DC69-C2AD-495E-933F-F38F2A35D682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BB7D8-B122-419F-868F-FC0EB835A9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21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C7159C-ACCC-48E7-89AC-25705859EF7C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080F1-0C15-4623-BB63-10E7A641C7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8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688D1-5ED8-410C-BB06-53AA76AF03EE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E2113-1D35-4382-9B36-95A2A03EDD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73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7A58F4-8303-424A-AE69-748046CFCF6C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E369BF-31F9-4D21-80DD-F8C0511CE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8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10B062-E84C-4B4D-8296-DF51C8C7928F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9BBF4-1C45-489C-98B5-51F0F9EE3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88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F4E065-98B3-4D8C-A02E-EFDD16DCD489}" type="datetime1">
              <a:rPr lang="en-US" smtClean="0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87713-B203-4048-8B81-01AF0B5658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63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878065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4671-2548-9B4A-BC90-1ABE6275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69FD-E7A8-A74A-A927-2163C5DE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0C97-F2BE-1F46-8DF3-8613C7F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D1BA-4427-5F48-BCA8-775A2EA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A457-CD19-7E42-BCE7-19B42EC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666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0A21-EF49-4191-B016-22106D3CD76B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D2D06-1BFB-44D8-B42E-6BDE027B1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474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224-E7F2-D948-A75F-27BE7602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274C-2B21-0E4A-A8E9-C4D4E96E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7795-320A-AC41-9319-FA00A97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4889-94C4-FE4A-9EBD-FA34D044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F730-9B59-8B4F-B1CD-A90E43E4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94569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C7E-F47F-A740-8161-500BA0D2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E7F3-B809-3045-901F-BB3700330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77B-1B4C-1849-A510-DDB31D1A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E30D-E1F2-764A-9FF3-4DDFE8D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37FC9-FF28-704F-8F73-3DCC0304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39922-8FF3-334D-8AC6-167CC3AB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841853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40F-30BD-EC47-8F28-28E35C0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A827-0A00-0648-B3C1-5EB6984B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3E0A-ADA9-D640-8D2A-C335F067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B8E11-FD7A-4B4D-8CC4-981C10EC3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37FC6-D39A-6640-BEFD-A3934C1D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8863D-C098-2A48-85BA-53A743E6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E1737-7D3B-AC4D-B2DE-7CAB5F1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C1A37-0D4F-1E44-AB54-2A9C08D7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535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0CF2-4FE2-0C4E-AEC9-EB428EB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89262-86FD-7942-AE17-870A1596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D7CE8-E9C6-394E-9DAE-F509FDB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A6A5-D0FA-D541-A385-0FA4D8DE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49937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41372-4AA9-3441-B767-BA04767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336D2-6CA7-5E40-BEA6-53E1620E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1234-6AFD-AA4B-B051-5E11EF9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05290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361E-BD52-844C-8A6A-E222CA60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F224-5B8F-DB4D-81C2-5F1D81FE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F5B4C-BF1F-734B-BC03-36188B6C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B5693-0A12-1148-B9BA-7B0E67A4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E3EC-0501-DA47-9535-DE116BB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25EA-A6C9-354B-8B1D-1EEAC246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6318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641-E214-4E42-B539-42FF88B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43784-F0EF-6F42-B7A0-9379BC22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639B-E1B6-AD43-9162-E3F15504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F307-58F8-994F-98FB-536A4E05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46F2-FC06-4C49-B044-3A96AD8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1C94D-A47C-FE48-BD38-11973AF9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278345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7E0F-1F1B-A847-8BEA-0716D072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35DE-2758-BE47-87AA-DA04AB40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0FD5-1ECF-064E-B6B3-F6EC467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543A-6C83-194B-8589-B5C624CE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D9C0-70AE-A44A-8305-6C32BDB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1306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C077D-2EDB-BC42-B959-CEA813812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515B0-AD48-6E41-AC9E-DEC15DB56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8E1C-5EA0-3D4A-B64B-FD9A0F2E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8324-3C92-E941-B869-105EBE2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6284-20B3-0840-8AEA-87581B1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39410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24D18CF-89A3-BF48-A490-7D1906AD7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E61CA8-E35C-2448-901A-D4F36D2012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304E1-D957-4548-8D94-C8F685FDBE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949BD21-1F58-F74D-9D98-21A3ADDDC7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3043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66B05-3CE8-4D3C-A930-E8324DF44243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FAA2A-E5BC-4676-8550-EB3B96EE8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4006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5DFE-D4AA-884A-B0AF-9091191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78A9-BE45-8147-A585-E8BF901F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D910-A7F2-3C4F-942D-96EC31BD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81F6-89F5-094B-B16A-B100DF4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FA00-28C6-BA47-9BCA-7602B6A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218346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8632-3FF1-114F-89D8-26506CF7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BC5B-0688-4245-914D-57EEBBBC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DCD3-0138-984B-9BCF-6A74A20B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250C-F25C-8346-9557-E4D2F5B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46A-B9E0-2445-8288-0E18F947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09961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2DBE-F99A-AC47-AC4D-FD4FF28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C7D9-6025-3D48-B9EF-8468F88C9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8ECB-A5E1-6846-B4E5-6725A1E5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030B0-F053-F540-A7D4-08C5A3F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28EE3-05A7-C746-A06A-68E7C599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72DA-7F41-3B43-AAD3-06278222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7616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CD59-2B2F-6342-84CC-CDBFBF0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C3F1-A786-B74F-87EE-CCD26105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97CC-B575-114C-AC86-C67B45A1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AE595-D8FB-8848-A7E1-4324FAE2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8016-0A86-5B47-B42F-A3FCBEAF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908D-C1E4-7D48-ABB0-FD884D8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DCA8C-250C-4E4C-BB6E-24A1E107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10730-617D-044F-9490-2AD97541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585550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C8B4-28B8-7041-BEB1-52BD3610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3380-E09E-3C43-9A92-E6EB0B3D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D097-9D59-9C4B-BD9A-0A0E9785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3078-4BD3-854C-BA6D-351397A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4425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292B-95FC-A54C-9E21-7CA64D6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27E7C-3225-5F43-948B-76F37A8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F8A8-3F94-954F-BD63-8F423C03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758174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1035-7105-3F46-B23E-61880CF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537-2308-084C-85CA-D1F5990B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C8F6B-0EB7-EF42-B6FC-DED9B2D7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5400-3E45-6E4C-ACDA-7B27CF3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3210-D575-3D45-AF1D-8B81BF97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8E9-72B9-5447-BBC9-A7B58B6B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05874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AE6D-A7C6-864C-A0E6-98D87046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753E8-2A7F-BA43-B4B3-415AB2E9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A259-B848-884C-9F89-9D13CB35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63B9E-0D38-434D-A026-41C9B601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B9E2-8D80-7742-9888-1EC7509D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6CA9-994F-1245-9771-E23FDCA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436041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9689-1C00-884F-82C8-067B59B4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9053-FF3C-FF48-AEE9-7FA009A3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0541-2512-D84F-AD2C-DA512A9E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571CD-CC46-FA4F-897E-4535749F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0A0A-EA86-7442-BE2F-385D1E22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55357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5A014-6951-BE44-8A86-DAA0F07B7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BB579-260D-AB49-9B80-1A21613D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DAA9-5C47-284E-9934-5E8E122B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7007-A1FA-1D4F-8D2E-DC92C17B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4ABA-6D4C-764D-8FDA-62C57A76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903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6FA6-EAFF-4B10-B25D-1F6170B68C42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A4854-875F-4891-9D7F-3BF11A940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2848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129F7F3-9F03-6745-82D9-1C58E2ED7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EB73741-F5ED-864D-931A-858A844D73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CA3039-84A1-C946-A5F7-5CBD9EE42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4264AD4-A097-5B4B-98C9-A1C1BF02F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184786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BA11-1A32-C54B-9309-C6FC3DF5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CA5A-D390-484A-A55D-EBAE9C16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0CE0-255B-9D48-9895-1DBBF8FB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0B41-8B4D-3641-A6E2-4EAEEDAC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300A-5925-B849-9D04-6ACF517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24761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10CD-5FF6-D644-8F75-3C6E0F56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6A57-A120-F94D-8EA3-EA3D8641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1499-307A-7643-ADE6-D298E00C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30D1-7714-374F-BC33-73B2A62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1605-2E39-8141-97F7-8C650BA2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962683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3FCB-D002-214D-B46A-827BC002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8CA7-1D76-6E4F-87EA-6BDB547C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C7E8-E7DE-D34B-BA57-8BD8A6E9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6544-4FE6-B44F-A69D-7A923256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E1D6-3EEE-B84B-8130-0567542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2B60-A597-0942-BB72-AC0130F4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35521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9156-7ED5-6F41-97D9-1B47500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7EFE-7F1F-5041-AE5E-693F96AB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5EA84-F4FA-4E4D-852B-D0A78283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3292-D36A-5A45-B6AF-B1ACAFB24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B6209-A769-6240-9DC9-34223F04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0CFE5-EF40-C04C-A4DD-83D3392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DC4E6-AD1E-4F43-BC6C-2FF050C6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8BF98-4A8B-9D45-BC3D-148F821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71231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01A1-9589-2B40-9187-92DC3853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B0B05-C27C-7640-8ABE-679BF30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8BC55-A0B6-9049-AF6D-5C21E194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D89E6-B899-8A41-99BC-FE0CBF25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73112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1877D-7DAA-A24D-9830-DA354FB5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F4227-3C44-644C-98C2-6091B0D9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BC5F-BACA-B445-ADDB-B88691DE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71535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82E9-373E-1B42-B3E5-DED5A09B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C892-7991-DB4A-9FCB-6BEC76D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D14E8-9C9F-3C45-8ED5-01DA001F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D87D-73D0-E24D-B666-C32B866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C982A-56C6-6C4B-9164-3753662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55C7F-5748-A947-9451-D18E491C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73716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E9F9-3F5C-5F4A-AB69-E3FDCC70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7E557-0685-DE49-A6F7-FAF3135D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58FE6-9CAD-854A-B539-D16466D0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E515-7DAA-E648-BD3E-E4FEE60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FF43-7001-1845-ABEA-41845D2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57134-E5FE-A54C-9B90-EA4CBFA2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83698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99E8-36B5-0949-8513-689C34F5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ABE95-8117-C043-8DB8-E267B453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E56E-ECDE-A644-96DE-56082F5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A234-4F81-A841-B3AF-33C41FFF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6CA2-D71B-C04F-8425-1758828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1159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6203E-BF4E-4F05-B47C-A01DB86CF0EA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2C210-BF6C-42F9-8A43-33EA290B0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8629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B5A0C-AF3E-DD4A-9869-9D0CB4AA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FB47-CB7D-D541-AADE-0A562EAAB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7B44-9C32-5040-9951-6284080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170D-7439-1C4C-B41A-F911F36F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A723-3CA4-C843-9091-FB60545B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8960654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E6D7474-90FC-2843-A6C6-7EC64A439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F2137A8-B7A9-2A46-AC45-4250534E91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908751-67EF-B24F-9891-A9E6E40477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8097590-88B5-144D-AFF3-0A7EEBB731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245919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2487-9088-DE47-98DB-6EAF6830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4E3A-DC25-E64A-888C-94941F13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4187-3913-374E-AEAF-80AA66EC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E1D9-21DE-9141-9208-3C74FF80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64CB-CA1E-5244-A1D2-083E4C3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855155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F076-D2AB-2943-AF9A-72D3F807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7BF9-0A61-FF4F-8395-027DE0E1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C7C4D-D285-9A4B-8BB5-37386095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6127-0EA6-214A-B083-D35F0E93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0EDF-60E5-5D4D-9636-81771790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402855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3584-DBD9-744B-8E72-102A4829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AA3D-4A15-E34C-8AF7-1009883AB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36B84-F8B1-F84F-BF1F-6272CA32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13C1-A08B-2F44-8DA7-121F90D4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4FEE-4967-624A-9F10-4D7B7D28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9A911-0630-4544-BC4F-184673FF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37577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0E63-D2DB-5D47-878D-DDAFFC9B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EB6B-B92B-CC49-8718-2EE2EEC1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D6C4-21DD-DD4F-B969-021619D9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4CCE0-F6C0-C14E-942C-C53C6113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EE15A-649F-F841-861A-E96BFED1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5F3CB-0847-A149-B2D3-F83591B3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7ECC-B6CB-2E4D-A93D-44C1F6F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921A9-D953-1441-89E0-852D67E2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64179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5A48-96BB-C249-92DA-6D671E6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5BC2-7F4F-A74F-8B65-D090BFF7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41E8C-783A-3842-BA95-91CFE50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57E49-737A-774F-BEED-4D74F350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969687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19AB-93A9-CB4F-A97D-C6D0E4C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93FA0-71C8-3749-A2F2-ECC7B4B2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EE156-6187-6141-BD3E-DA6E1C3A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074430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1BC4-F8C9-5947-940B-1390E37F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7F54-094F-B143-83C5-95C52D9A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66C6-C25C-984E-A0DD-D5415E51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D5CD-069C-1948-8349-8061905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0036-3325-A94F-85AA-183519D7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2FD6-A57A-A249-8976-340497AE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594253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9B5-A5B5-A14A-9542-024E78DD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06178-F035-6845-97F1-5BE5570EB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A715-7EC3-FB42-9E17-B990CE9D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9DB0-B002-9645-AC57-C3D1473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AF8-51B9-5C45-B2CD-732A4D78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2CF3-0416-BF4C-AA63-4B8A7263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9957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3FBA0-B088-41AD-8119-2D7001DB7929}" type="datetime1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66A55-E892-4195-893F-052FDD5EB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42284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DB3-2C61-564D-997C-1DA70B29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8161-6881-D741-89D9-C165F33E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1751-1B65-1F49-A8C2-325477A8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CD24-4D35-674F-8BF1-400416E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FF32-CD5B-FF41-9C75-89644CC9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84861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3B775-5606-8445-B5C6-D71237AC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18FC-BDED-8C40-9D95-42AC2480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A7EB-3179-0548-99F6-45FFD523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DB21-8761-1A49-86D0-64300BF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4DBE-D2F1-5E4D-A1D3-D403F04B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87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99"/>
          <a:stretch>
            <a:fillRect/>
          </a:stretch>
        </p:blipFill>
        <p:spPr bwMode="auto">
          <a:xfrm>
            <a:off x="0" y="640080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0BB570-DDED-4323-B98A-280420913DC8}" type="datetime1">
              <a:rPr lang="en-US"/>
              <a:pPr>
                <a:defRPr/>
              </a:pPr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A5BE2A-8683-4931-9E7C-6F577E8D94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6597B1-F840-40C3-A31C-543B07195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1"/>
          <a:stretch>
            <a:fillRect/>
          </a:stretch>
        </p:blipFill>
        <p:spPr bwMode="auto">
          <a:xfrm>
            <a:off x="10160000" y="0"/>
            <a:ext cx="2032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0"/>
          <p:cNvSpPr txBox="1">
            <a:spLocks noChangeArrowheads="1"/>
          </p:cNvSpPr>
          <p:nvPr/>
        </p:nvSpPr>
        <p:spPr bwMode="auto">
          <a:xfrm>
            <a:off x="0" y="6553200"/>
            <a:ext cx="1219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sz="1600" b="1">
                <a:solidFill>
                  <a:srgbClr val="E87A23"/>
                </a:solidFill>
              </a:rPr>
              <a:t>SLIIT  - Faculty of Computing</a:t>
            </a:r>
          </a:p>
        </p:txBody>
      </p:sp>
      <p:pic>
        <p:nvPicPr>
          <p:cNvPr id="1034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99"/>
          <a:stretch>
            <a:fillRect/>
          </a:stretch>
        </p:blipFill>
        <p:spPr bwMode="auto">
          <a:xfrm>
            <a:off x="0" y="0"/>
            <a:ext cx="1016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Box 9"/>
          <p:cNvSpPr txBox="1">
            <a:spLocks noChangeArrowheads="1"/>
          </p:cNvSpPr>
          <p:nvPr/>
        </p:nvSpPr>
        <p:spPr bwMode="auto">
          <a:xfrm>
            <a:off x="0" y="-76200"/>
            <a:ext cx="589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1600" b="1">
                <a:solidFill>
                  <a:schemeClr val="bg1"/>
                </a:solidFill>
              </a:rPr>
              <a:t>Data Structures and Algorithms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395413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Line 10"/>
          <p:cNvSpPr>
            <a:spLocks noChangeShapeType="1"/>
          </p:cNvSpPr>
          <p:nvPr userDrawn="1"/>
        </p:nvSpPr>
        <p:spPr bwMode="auto">
          <a:xfrm>
            <a:off x="304800" y="1752600"/>
            <a:ext cx="11582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99F6CC-FCD5-4344-80DA-742BEEE0FBC1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FBAF5C-6A02-492B-8BB8-0E2DDC1C6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8"/>
          <a:stretch>
            <a:fillRect/>
          </a:stretch>
        </p:blipFill>
        <p:spPr bwMode="auto">
          <a:xfrm>
            <a:off x="1" y="5410200"/>
            <a:ext cx="326601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414F81-D791-464D-97D7-7EE9B62D2FF6}" type="datetime1">
              <a:rPr lang="en-US"/>
              <a:pPr>
                <a:defRPr/>
              </a:pPr>
              <a:t>4/24/2022</a:t>
            </a:fld>
            <a:endParaRPr lang="en-US" dirty="0"/>
          </a:p>
        </p:txBody>
      </p:sp>
      <p:pic>
        <p:nvPicPr>
          <p:cNvPr id="307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6"/>
          <a:stretch>
            <a:fillRect/>
          </a:stretch>
        </p:blipFill>
        <p:spPr bwMode="auto">
          <a:xfrm>
            <a:off x="8919634" y="0"/>
            <a:ext cx="327236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2"/>
          <p:cNvSpPr txBox="1">
            <a:spLocks noChangeArrowheads="1"/>
          </p:cNvSpPr>
          <p:nvPr/>
        </p:nvSpPr>
        <p:spPr bwMode="auto">
          <a:xfrm>
            <a:off x="0" y="0"/>
            <a:ext cx="1219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/>
              <a:t>Subject Name</a:t>
            </a:r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0" y="6519864"/>
            <a:ext cx="1219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600" b="1"/>
              <a:t>SLIIT  - Faculty of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3080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1"/>
          <a:stretch>
            <a:fillRect/>
          </a:stretch>
        </p:blipFill>
        <p:spPr bwMode="auto">
          <a:xfrm>
            <a:off x="8331200" y="76200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Line 10"/>
          <p:cNvSpPr>
            <a:spLocks noChangeShapeType="1"/>
          </p:cNvSpPr>
          <p:nvPr userDrawn="1"/>
        </p:nvSpPr>
        <p:spPr bwMode="auto">
          <a:xfrm>
            <a:off x="304800" y="1752600"/>
            <a:ext cx="11582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99"/>
          <a:stretch>
            <a:fillRect/>
          </a:stretch>
        </p:blipFill>
        <p:spPr bwMode="auto">
          <a:xfrm>
            <a:off x="0" y="640080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8DB2BA-527C-4EF6-B7C7-B3BF776B4B65}" type="datetime1">
              <a:rPr lang="en-US"/>
              <a:pPr>
                <a:defRPr/>
              </a:pPr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28FB1F-F9A4-4942-A293-2BCAA50CCC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97134E-E8F1-48E2-949A-BC948138D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04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1"/>
          <a:stretch>
            <a:fillRect/>
          </a:stretch>
        </p:blipFill>
        <p:spPr bwMode="auto">
          <a:xfrm>
            <a:off x="10160000" y="0"/>
            <a:ext cx="2032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0" y="6553200"/>
            <a:ext cx="1219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600" b="1">
                <a:solidFill>
                  <a:srgbClr val="E87A23"/>
                </a:solidFill>
              </a:rPr>
              <a:t>SLIIT  - Faculty of Computing</a:t>
            </a:r>
          </a:p>
        </p:txBody>
      </p:sp>
      <p:pic>
        <p:nvPicPr>
          <p:cNvPr id="4106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99"/>
          <a:stretch>
            <a:fillRect/>
          </a:stretch>
        </p:blipFill>
        <p:spPr bwMode="auto">
          <a:xfrm>
            <a:off x="0" y="0"/>
            <a:ext cx="1016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0" y="-76200"/>
            <a:ext cx="589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</a:rPr>
              <a:t>Subject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420813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B74E64AB-3617-6444-977E-451665F3AA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0BB570-DDED-4323-B98A-280420913DC8}" type="datetime1">
              <a:rPr lang="en-US" smtClean="0"/>
              <a:pPr>
                <a:defRPr/>
              </a:pPr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A5BE2A-8683-4931-9E7C-6F577E8D94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6597B1-F840-40C3-A31C-543B07195E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207C1-EF3A-474B-9260-57BDCDAABA5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</p:spTree>
    <p:extLst>
      <p:ext uri="{BB962C8B-B14F-4D97-AF65-F5344CB8AC3E}">
        <p14:creationId xmlns:p14="http://schemas.microsoft.com/office/powerpoint/2010/main" val="11896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16D633-DACB-C846-BDA7-A364E505FA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5381-8FBB-074E-85C0-EC0EE065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D59B-C6C2-C84A-A9B5-AB286FEC8FEA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68D55-7135-BC4F-B4E1-521E101CC930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DC7D24-32C7-4B48-9F10-434887CD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6083DB-7BD6-3E47-B765-25CEE4F6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DBD57C8-B4C6-3C42-B6F4-C955BD6C8A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AD40-79E3-9A4C-A0B7-F3988464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ACE-BCC1-184F-A700-DFA15150D1CF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9F6B-E24B-774B-9985-5552F8469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8542-B565-C84C-A36F-281CEF297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86BD2B-3DFA-E24B-97EC-B151268D4BE7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AFE1AAF-B956-2C44-8FEC-72B4E55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53E3D6-10BE-B648-833C-3BF1365C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0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86F86B0-CCE5-C247-8C3E-609758EDD3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B6E8-2F8C-BD44-8621-09962AFC7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E6BC-1CF3-D548-872D-25FC8E07215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8008-CB95-3B4A-A2A6-E3FFA6232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9DA9-A326-0744-B496-95638959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D14D5-B266-324D-813B-7D2146A87BE8}"/>
              </a:ext>
            </a:extLst>
          </p:cNvPr>
          <p:cNvSpPr/>
          <p:nvPr/>
        </p:nvSpPr>
        <p:spPr>
          <a:xfrm>
            <a:off x="3438283" y="6489700"/>
            <a:ext cx="875371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BB38998-2073-AE42-9998-1D746B33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789EF-2F79-8949-A254-5D7CCF0B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DF5791D-2785-FF4E-BB9F-BA95F7A785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662D-6CBD-3E40-8908-73A2E180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6062-965F-0D4F-9928-5BD13379ABC1}" type="datetimeFigureOut">
              <a:rPr lang="x-none" smtClean="0"/>
              <a:t>4/24/2022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0E31-479D-AC42-8143-0F5CF079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0FD9-7401-9440-955C-2CC29D60A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A682-B826-3E41-9370-D9CBAB4FDED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2C0FA02-C8CF-7F45-AE8B-B2EE204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46E731A-CE3E-B047-95B9-5CD6C76C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800" y="1737716"/>
            <a:ext cx="11053482" cy="815352"/>
          </a:xfrm>
        </p:spPr>
        <p:txBody>
          <a:bodyPr/>
          <a:lstStyle/>
          <a:p>
            <a:r>
              <a:rPr lang="en-US" sz="4800" b="1" dirty="0">
                <a:latin typeface="Garamond" panose="02020404030301010803" pitchFamily="18" charset="0"/>
              </a:rPr>
              <a:t>IT2070 – Data Structures and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840837" y="2831350"/>
            <a:ext cx="7195151" cy="1991724"/>
          </a:xfrm>
        </p:spPr>
        <p:txBody>
          <a:bodyPr/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Lecture 09</a:t>
            </a:r>
          </a:p>
          <a:p>
            <a:pPr algn="ctr"/>
            <a:r>
              <a:rPr lang="en-US" sz="3200" b="1" dirty="0">
                <a:latin typeface="Garamond" panose="02020404030301010803" pitchFamily="18" charset="0"/>
              </a:rPr>
              <a:t>String Matching Algorithms</a:t>
            </a:r>
          </a:p>
          <a:p>
            <a:pPr algn="ctr"/>
            <a:r>
              <a:rPr lang="en-US" sz="2800" b="1" dirty="0">
                <a:latin typeface="Garamond" panose="02020404030301010803" pitchFamily="18" charset="0"/>
              </a:rPr>
              <a:t>U. U. Samantha Rajapaksha                         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M.Sc.in IT, B.Sc.(Engineering) University of </a:t>
            </a:r>
            <a:r>
              <a:rPr lang="en-US" sz="1600" b="1" dirty="0" err="1">
                <a:latin typeface="Garamond" panose="02020404030301010803" pitchFamily="18" charset="0"/>
              </a:rPr>
              <a:t>Moratuwa</a:t>
            </a:r>
            <a:endParaRPr lang="en-US" sz="1600" b="1" dirty="0">
              <a:latin typeface="Garamond" panose="02020404030301010803" pitchFamily="18" charset="0"/>
            </a:endParaRP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Senior Lecturer SLIIT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Samantha.r@slit.lk</a:t>
            </a:r>
          </a:p>
          <a:p>
            <a:pPr algn="ctr"/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4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1A71D3D-F011-47C0-9290-685F7D9F6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8229600" cy="762000"/>
          </a:xfrm>
        </p:spPr>
        <p:txBody>
          <a:bodyPr/>
          <a:lstStyle/>
          <a:p>
            <a:r>
              <a:rPr lang="en-US" sz="3200" b="1">
                <a:cs typeface="Times New Roman" panose="02020603050405020304" pitchFamily="18" charset="0"/>
              </a:rPr>
              <a:t>The naive string-matching algorithm</a:t>
            </a:r>
            <a:endParaRPr lang="en-US" sz="3200" b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8153400" cy="685800"/>
          </a:xfrm>
        </p:spPr>
        <p:txBody>
          <a:bodyPr/>
          <a:lstStyle/>
          <a:p>
            <a:r>
              <a:rPr lang="en-US" sz="2000">
                <a:cs typeface="Times New Roman" panose="02020603050405020304" pitchFamily="18" charset="0"/>
              </a:rPr>
              <a:t>The naïve algorithm finds all valid shifts using a loop that checks the condition P[1..m] = T[s+1..s+m] for each of the n-m+1 possible values of s.</a:t>
            </a:r>
            <a:endParaRPr lang="en-US" sz="200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4B78508-31D2-4BA0-AD3C-D3AC0BBD88BA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057400" y="3124200"/>
            <a:ext cx="8153400" cy="2692400"/>
          </a:xfrm>
          <a:prstGeom prst="rect">
            <a:avLst/>
          </a:prstGeom>
          <a:solidFill>
            <a:srgbClr val="E1E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Naïve-String-Matcher (T, P)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1    </a:t>
            </a:r>
            <a:r>
              <a:rPr lang="en-US" sz="2000" b="1" i="1" dirty="0">
                <a:latin typeface="Helvetica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T.length</a:t>
            </a:r>
            <a:endParaRPr lang="en-US" sz="20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2    </a:t>
            </a:r>
            <a:r>
              <a:rPr lang="en-US" sz="2000" b="1" i="1" dirty="0">
                <a:latin typeface="Helvetica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P.length</a:t>
            </a:r>
            <a:endParaRPr lang="en-US" sz="20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3    </a:t>
            </a:r>
            <a:r>
              <a:rPr lang="en-US" sz="2000" b="1" dirty="0">
                <a:latin typeface="Helvetica" panose="020B0604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Helvetica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0 </a:t>
            </a:r>
            <a:r>
              <a:rPr lang="en-US" sz="2000" b="1" dirty="0">
                <a:latin typeface="Helvetica" panose="020B0604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Helvetica" panose="020B0604020202020204" pitchFamily="34" charset="0"/>
                <a:cs typeface="Times New Roman" panose="02020603050405020304" pitchFamily="18" charset="0"/>
              </a:rPr>
              <a:t>n-m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4         </a:t>
            </a:r>
            <a:r>
              <a:rPr lang="en-US" sz="2000" b="1" dirty="0">
                <a:latin typeface="Helvetica" panose="020B0604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P[1..</a:t>
            </a:r>
            <a:r>
              <a:rPr lang="en-US" sz="2000" b="1" i="1" dirty="0">
                <a:latin typeface="Helvetica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] = T[</a:t>
            </a:r>
            <a:r>
              <a:rPr lang="en-US" sz="2000" b="1" i="1" dirty="0">
                <a:latin typeface="Helvetica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+1..</a:t>
            </a:r>
            <a:r>
              <a:rPr lang="en-US" sz="2000" b="1" i="1" dirty="0">
                <a:latin typeface="Helvetica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en-US" sz="2000" b="1" i="1" dirty="0">
                <a:latin typeface="Helvetica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]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5                  print "Pattern occurs with shift" </a:t>
            </a:r>
            <a:r>
              <a:rPr lang="en-US" sz="2000" b="1" i="1" dirty="0">
                <a:latin typeface="Helvetica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762000"/>
          </a:xfrm>
        </p:spPr>
        <p:txBody>
          <a:bodyPr/>
          <a:lstStyle/>
          <a:p>
            <a:r>
              <a:rPr lang="en-US" sz="3600" dirty="0"/>
              <a:t>When does worst case happen?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4036B27-711C-4FEA-9988-F77330587202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800">
              <a:latin typeface="Tahoma" panose="020B0604030504040204" pitchFamily="34" charset="0"/>
            </a:endParaRPr>
          </a:p>
        </p:txBody>
      </p:sp>
      <p:graphicFrame>
        <p:nvGraphicFramePr>
          <p:cNvPr id="14508" name="Group 172"/>
          <p:cNvGraphicFramePr>
            <a:graphicFrameLocks noGrp="1"/>
          </p:cNvGraphicFramePr>
          <p:nvPr/>
        </p:nvGraphicFramePr>
        <p:xfrm>
          <a:off x="3124200" y="1676400"/>
          <a:ext cx="6096000" cy="91440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74" name="Group 38"/>
          <p:cNvGraphicFramePr>
            <a:graphicFrameLocks noGrp="1"/>
          </p:cNvGraphicFramePr>
          <p:nvPr/>
        </p:nvGraphicFramePr>
        <p:xfrm>
          <a:off x="3124201" y="32766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390" name="Group 54"/>
          <p:cNvGrpSpPr>
            <a:grpSpLocks/>
          </p:cNvGrpSpPr>
          <p:nvPr/>
        </p:nvGrpSpPr>
        <p:grpSpPr bwMode="auto">
          <a:xfrm>
            <a:off x="3352800" y="2743200"/>
            <a:ext cx="1460500" cy="533400"/>
            <a:chOff x="864" y="1728"/>
            <a:chExt cx="920" cy="336"/>
          </a:xfrm>
        </p:grpSpPr>
        <p:sp>
          <p:nvSpPr>
            <p:cNvPr id="43100" name="Line 50"/>
            <p:cNvSpPr>
              <a:spLocks noChangeShapeType="1"/>
            </p:cNvSpPr>
            <p:nvPr/>
          </p:nvSpPr>
          <p:spPr bwMode="auto">
            <a:xfrm>
              <a:off x="864" y="1728"/>
              <a:ext cx="0" cy="336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1" name="Line 51"/>
            <p:cNvSpPr>
              <a:spLocks noChangeShapeType="1"/>
            </p:cNvSpPr>
            <p:nvPr/>
          </p:nvSpPr>
          <p:spPr bwMode="auto">
            <a:xfrm>
              <a:off x="1152" y="1728"/>
              <a:ext cx="0" cy="288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2" name="Line 52"/>
            <p:cNvSpPr>
              <a:spLocks noChangeShapeType="1"/>
            </p:cNvSpPr>
            <p:nvPr/>
          </p:nvSpPr>
          <p:spPr bwMode="auto">
            <a:xfrm>
              <a:off x="1440" y="1728"/>
              <a:ext cx="0" cy="336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3" name="Freeform 53"/>
            <p:cNvSpPr>
              <a:spLocks/>
            </p:cNvSpPr>
            <p:nvPr/>
          </p:nvSpPr>
          <p:spPr bwMode="auto">
            <a:xfrm>
              <a:off x="1680" y="1728"/>
              <a:ext cx="104" cy="336"/>
            </a:xfrm>
            <a:custGeom>
              <a:avLst/>
              <a:gdLst>
                <a:gd name="T0" fmla="*/ 0 w 104"/>
                <a:gd name="T1" fmla="*/ 0 h 336"/>
                <a:gd name="T2" fmla="*/ 96 w 104"/>
                <a:gd name="T3" fmla="*/ 144 h 336"/>
                <a:gd name="T4" fmla="*/ 0 w 104"/>
                <a:gd name="T5" fmla="*/ 192 h 336"/>
                <a:gd name="T6" fmla="*/ 96 w 104"/>
                <a:gd name="T7" fmla="*/ 240 h 336"/>
                <a:gd name="T8" fmla="*/ 48 w 104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336">
                  <a:moveTo>
                    <a:pt x="0" y="0"/>
                  </a:moveTo>
                  <a:cubicBezTo>
                    <a:pt x="48" y="56"/>
                    <a:pt x="96" y="112"/>
                    <a:pt x="96" y="144"/>
                  </a:cubicBezTo>
                  <a:cubicBezTo>
                    <a:pt x="96" y="176"/>
                    <a:pt x="0" y="176"/>
                    <a:pt x="0" y="192"/>
                  </a:cubicBezTo>
                  <a:cubicBezTo>
                    <a:pt x="0" y="208"/>
                    <a:pt x="88" y="216"/>
                    <a:pt x="96" y="240"/>
                  </a:cubicBezTo>
                  <a:cubicBezTo>
                    <a:pt x="104" y="264"/>
                    <a:pt x="56" y="320"/>
                    <a:pt x="48" y="336"/>
                  </a:cubicBezTo>
                </a:path>
              </a:pathLst>
            </a:custGeom>
            <a:noFill/>
            <a:ln w="349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404" name="Group 68"/>
          <p:cNvGraphicFramePr>
            <a:graphicFrameLocks noGrp="1"/>
          </p:cNvGraphicFramePr>
          <p:nvPr/>
        </p:nvGraphicFramePr>
        <p:xfrm>
          <a:off x="3581401" y="42672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5105400" y="50292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b="1">
                <a:latin typeface="Times New Roman" panose="02020603050405020304" pitchFamily="18" charset="0"/>
              </a:rPr>
              <a:t>…………..</a:t>
            </a:r>
          </a:p>
        </p:txBody>
      </p:sp>
      <p:graphicFrame>
        <p:nvGraphicFramePr>
          <p:cNvPr id="14405" name="Group 69"/>
          <p:cNvGraphicFramePr>
            <a:graphicFrameLocks noGrp="1"/>
          </p:cNvGraphicFramePr>
          <p:nvPr/>
        </p:nvGraphicFramePr>
        <p:xfrm>
          <a:off x="7391401" y="57150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24" name="Group 88"/>
          <p:cNvGrpSpPr>
            <a:grpSpLocks/>
          </p:cNvGrpSpPr>
          <p:nvPr/>
        </p:nvGrpSpPr>
        <p:grpSpPr bwMode="auto">
          <a:xfrm>
            <a:off x="7620000" y="2743200"/>
            <a:ext cx="1371600" cy="2971800"/>
            <a:chOff x="3552" y="1728"/>
            <a:chExt cx="864" cy="1872"/>
          </a:xfrm>
        </p:grpSpPr>
        <p:sp>
          <p:nvSpPr>
            <p:cNvPr id="43096" name="Line 81"/>
            <p:cNvSpPr>
              <a:spLocks noChangeShapeType="1"/>
            </p:cNvSpPr>
            <p:nvPr/>
          </p:nvSpPr>
          <p:spPr bwMode="auto">
            <a:xfrm>
              <a:off x="3552" y="1728"/>
              <a:ext cx="0" cy="1872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7" name="Line 82"/>
            <p:cNvSpPr>
              <a:spLocks noChangeShapeType="1"/>
            </p:cNvSpPr>
            <p:nvPr/>
          </p:nvSpPr>
          <p:spPr bwMode="auto">
            <a:xfrm>
              <a:off x="3840" y="1728"/>
              <a:ext cx="0" cy="1872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8" name="Line 83"/>
            <p:cNvSpPr>
              <a:spLocks noChangeShapeType="1"/>
            </p:cNvSpPr>
            <p:nvPr/>
          </p:nvSpPr>
          <p:spPr bwMode="auto">
            <a:xfrm>
              <a:off x="4128" y="1728"/>
              <a:ext cx="0" cy="1872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9" name="Line 87"/>
            <p:cNvSpPr>
              <a:spLocks noChangeShapeType="1"/>
            </p:cNvSpPr>
            <p:nvPr/>
          </p:nvSpPr>
          <p:spPr bwMode="auto">
            <a:xfrm>
              <a:off x="4416" y="1728"/>
              <a:ext cx="0" cy="1872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94" name="Text Box 173"/>
          <p:cNvSpPr txBox="1">
            <a:spLocks noChangeArrowheads="1"/>
          </p:cNvSpPr>
          <p:nvPr/>
        </p:nvSpPr>
        <p:spPr bwMode="auto">
          <a:xfrm>
            <a:off x="1600200" y="2057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Text </a:t>
            </a:r>
            <a:r>
              <a:rPr lang="en-US" sz="24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3095" name="Text Box 174"/>
          <p:cNvSpPr txBox="1">
            <a:spLocks noChangeArrowheads="1"/>
          </p:cNvSpPr>
          <p:nvPr/>
        </p:nvSpPr>
        <p:spPr bwMode="auto">
          <a:xfrm>
            <a:off x="16002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Pattern </a:t>
            </a:r>
            <a:r>
              <a:rPr lang="en-US" sz="2400" b="1" i="1">
                <a:latin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Worst case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2438400"/>
            <a:ext cx="7772400" cy="3505200"/>
          </a:xfrm>
        </p:spPr>
        <p:txBody>
          <a:bodyPr/>
          <a:lstStyle/>
          <a:p>
            <a:r>
              <a:rPr lang="en-US" sz="2000" dirty="0"/>
              <a:t>This algorithm takes </a:t>
            </a:r>
            <a:r>
              <a:rPr lang="en-US" sz="2000" dirty="0">
                <a:sym typeface="Symbol" panose="05050102010706020507" pitchFamily="18" charset="2"/>
              </a:rPr>
              <a:t>O</a:t>
            </a:r>
            <a:r>
              <a:rPr lang="en-US" sz="2000" dirty="0"/>
              <a:t>((n-m+1)m) in the worst case</a:t>
            </a:r>
          </a:p>
          <a:p>
            <a:r>
              <a:rPr lang="en-US" sz="2000" dirty="0"/>
              <a:t>There are at most n-m +1 shifts</a:t>
            </a:r>
          </a:p>
          <a:p>
            <a:r>
              <a:rPr lang="en-US" sz="2000" dirty="0"/>
              <a:t>m is to compare each string after shifting</a:t>
            </a:r>
          </a:p>
          <a:p>
            <a:r>
              <a:rPr lang="en-US" sz="2000" dirty="0"/>
              <a:t>Therefore worst case takes </a:t>
            </a:r>
            <a:r>
              <a:rPr lang="en-US" sz="2000" dirty="0">
                <a:sym typeface="Symbol" panose="05050102010706020507" pitchFamily="18" charset="2"/>
              </a:rPr>
              <a:t>O</a:t>
            </a:r>
            <a:r>
              <a:rPr lang="en-US" sz="2000" dirty="0"/>
              <a:t>((n-m+1)m) </a:t>
            </a:r>
          </a:p>
          <a:p>
            <a:r>
              <a:rPr lang="en-US" sz="2000" dirty="0"/>
              <a:t>E.g. In above example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/>
              <a:t>    O( (</a:t>
            </a:r>
            <a:r>
              <a:rPr lang="en-US" sz="2000" dirty="0">
                <a:solidFill>
                  <a:srgbClr val="7030A0"/>
                </a:solidFill>
              </a:rPr>
              <a:t>13-4+1</a:t>
            </a:r>
            <a:r>
              <a:rPr lang="en-US" sz="2000" dirty="0"/>
              <a:t>) 4 ) comparisons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D03AC7E-0544-4B4D-8771-E3A6EC396836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56388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Shiftings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257800" y="57150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Comparing for each shift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3276600" y="4648200"/>
            <a:ext cx="228600" cy="8382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4038600" y="4718050"/>
            <a:ext cx="914400" cy="990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2" grpId="0" autoUpdateAnimBg="0"/>
      <p:bldP spid="12293" grpId="0" autoUpdateAnimBg="0"/>
      <p:bldP spid="12294" grpId="0" animBg="1"/>
      <p:bldP spid="122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Best case analysis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5C98372-D7FC-4352-A7F0-EFC911B8485A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800">
              <a:latin typeface="Tahoma" panose="020B0604030504040204" pitchFamily="34" charset="0"/>
            </a:endParaRPr>
          </a:p>
        </p:txBody>
      </p:sp>
      <p:graphicFrame>
        <p:nvGraphicFramePr>
          <p:cNvPr id="22683" name="Group 155"/>
          <p:cNvGraphicFramePr>
            <a:graphicFrameLocks noGrp="1"/>
          </p:cNvGraphicFramePr>
          <p:nvPr/>
        </p:nvGraphicFramePr>
        <p:xfrm>
          <a:off x="3505200" y="1524000"/>
          <a:ext cx="6096000" cy="91440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" name="Group 37"/>
          <p:cNvGraphicFramePr>
            <a:graphicFrameLocks noGrp="1"/>
          </p:cNvGraphicFramePr>
          <p:nvPr/>
        </p:nvGraphicFramePr>
        <p:xfrm>
          <a:off x="3505201" y="2911475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78" name="Freeform 50"/>
          <p:cNvSpPr>
            <a:spLocks/>
          </p:cNvSpPr>
          <p:nvPr/>
        </p:nvSpPr>
        <p:spPr bwMode="auto">
          <a:xfrm>
            <a:off x="3657600" y="2438400"/>
            <a:ext cx="152400" cy="457200"/>
          </a:xfrm>
          <a:custGeom>
            <a:avLst/>
            <a:gdLst>
              <a:gd name="T0" fmla="*/ 0 w 96"/>
              <a:gd name="T1" fmla="*/ 2147483646 h 288"/>
              <a:gd name="T2" fmla="*/ 2147483646 w 96"/>
              <a:gd name="T3" fmla="*/ 2147483646 h 288"/>
              <a:gd name="T4" fmla="*/ 0 w 96"/>
              <a:gd name="T5" fmla="*/ 2147483646 h 288"/>
              <a:gd name="T6" fmla="*/ 2147483646 w 9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36"/>
                  <a:pt x="96" y="184"/>
                  <a:pt x="96" y="144"/>
                </a:cubicBezTo>
                <a:cubicBezTo>
                  <a:pt x="96" y="104"/>
                  <a:pt x="0" y="72"/>
                  <a:pt x="0" y="48"/>
                </a:cubicBezTo>
                <a:cubicBezTo>
                  <a:pt x="0" y="24"/>
                  <a:pt x="48" y="12"/>
                  <a:pt x="96" y="0"/>
                </a:cubicBez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79" name="Group 51"/>
          <p:cNvGraphicFramePr>
            <a:graphicFrameLocks noGrp="1"/>
          </p:cNvGraphicFramePr>
          <p:nvPr/>
        </p:nvGraphicFramePr>
        <p:xfrm>
          <a:off x="4038601" y="3825875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91" name="Freeform 63"/>
          <p:cNvSpPr>
            <a:spLocks/>
          </p:cNvSpPr>
          <p:nvPr/>
        </p:nvSpPr>
        <p:spPr bwMode="auto">
          <a:xfrm>
            <a:off x="4114800" y="2438400"/>
            <a:ext cx="254000" cy="1295400"/>
          </a:xfrm>
          <a:custGeom>
            <a:avLst/>
            <a:gdLst>
              <a:gd name="T0" fmla="*/ 2147483646 w 160"/>
              <a:gd name="T1" fmla="*/ 2147483646 h 816"/>
              <a:gd name="T2" fmla="*/ 2147483646 w 160"/>
              <a:gd name="T3" fmla="*/ 2147483646 h 816"/>
              <a:gd name="T4" fmla="*/ 2147483646 w 160"/>
              <a:gd name="T5" fmla="*/ 2147483646 h 816"/>
              <a:gd name="T6" fmla="*/ 2147483646 w 160"/>
              <a:gd name="T7" fmla="*/ 2147483646 h 816"/>
              <a:gd name="T8" fmla="*/ 2147483646 w 160"/>
              <a:gd name="T9" fmla="*/ 2147483646 h 816"/>
              <a:gd name="T10" fmla="*/ 2147483646 w 160"/>
              <a:gd name="T11" fmla="*/ 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0" h="816">
                <a:moveTo>
                  <a:pt x="104" y="816"/>
                </a:moveTo>
                <a:cubicBezTo>
                  <a:pt x="56" y="768"/>
                  <a:pt x="8" y="720"/>
                  <a:pt x="8" y="672"/>
                </a:cubicBezTo>
                <a:cubicBezTo>
                  <a:pt x="8" y="624"/>
                  <a:pt x="104" y="600"/>
                  <a:pt x="104" y="528"/>
                </a:cubicBezTo>
                <a:cubicBezTo>
                  <a:pt x="104" y="456"/>
                  <a:pt x="0" y="304"/>
                  <a:pt x="8" y="240"/>
                </a:cubicBezTo>
                <a:cubicBezTo>
                  <a:pt x="16" y="176"/>
                  <a:pt x="144" y="184"/>
                  <a:pt x="152" y="144"/>
                </a:cubicBezTo>
                <a:cubicBezTo>
                  <a:pt x="160" y="104"/>
                  <a:pt x="72" y="24"/>
                  <a:pt x="56" y="0"/>
                </a:cubicBez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2600" y="4144964"/>
            <a:ext cx="213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b="1">
                <a:latin typeface="Times New Roman" panose="02020603050405020304" pitchFamily="18" charset="0"/>
              </a:rPr>
              <a:t>…………..</a:t>
            </a:r>
          </a:p>
        </p:txBody>
      </p:sp>
      <p:graphicFrame>
        <p:nvGraphicFramePr>
          <p:cNvPr id="22593" name="Group 65"/>
          <p:cNvGraphicFramePr>
            <a:graphicFrameLocks noGrp="1"/>
          </p:cNvGraphicFramePr>
          <p:nvPr/>
        </p:nvGraphicFramePr>
        <p:xfrm>
          <a:off x="7772401" y="4664075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05" name="Freeform 77"/>
          <p:cNvSpPr>
            <a:spLocks/>
          </p:cNvSpPr>
          <p:nvPr/>
        </p:nvSpPr>
        <p:spPr bwMode="auto">
          <a:xfrm>
            <a:off x="7683500" y="2438400"/>
            <a:ext cx="495300" cy="2362200"/>
          </a:xfrm>
          <a:custGeom>
            <a:avLst/>
            <a:gdLst>
              <a:gd name="T0" fmla="*/ 2147483646 w 312"/>
              <a:gd name="T1" fmla="*/ 2147483646 h 1488"/>
              <a:gd name="T2" fmla="*/ 2147483646 w 312"/>
              <a:gd name="T3" fmla="*/ 2147483646 h 1488"/>
              <a:gd name="T4" fmla="*/ 2147483646 w 312"/>
              <a:gd name="T5" fmla="*/ 2147483646 h 1488"/>
              <a:gd name="T6" fmla="*/ 2147483646 w 312"/>
              <a:gd name="T7" fmla="*/ 2147483646 h 1488"/>
              <a:gd name="T8" fmla="*/ 2147483646 w 312"/>
              <a:gd name="T9" fmla="*/ 2147483646 h 1488"/>
              <a:gd name="T10" fmla="*/ 2147483646 w 312"/>
              <a:gd name="T11" fmla="*/ 2147483646 h 1488"/>
              <a:gd name="T12" fmla="*/ 2147483646 w 312"/>
              <a:gd name="T13" fmla="*/ 0 h 1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2" h="1488">
                <a:moveTo>
                  <a:pt x="152" y="1488"/>
                </a:moveTo>
                <a:cubicBezTo>
                  <a:pt x="96" y="1376"/>
                  <a:pt x="40" y="1264"/>
                  <a:pt x="56" y="1200"/>
                </a:cubicBezTo>
                <a:cubicBezTo>
                  <a:pt x="72" y="1136"/>
                  <a:pt x="240" y="1176"/>
                  <a:pt x="248" y="1104"/>
                </a:cubicBezTo>
                <a:cubicBezTo>
                  <a:pt x="256" y="1032"/>
                  <a:pt x="96" y="864"/>
                  <a:pt x="104" y="768"/>
                </a:cubicBezTo>
                <a:cubicBezTo>
                  <a:pt x="112" y="672"/>
                  <a:pt x="312" y="608"/>
                  <a:pt x="296" y="528"/>
                </a:cubicBezTo>
                <a:cubicBezTo>
                  <a:pt x="280" y="448"/>
                  <a:pt x="16" y="376"/>
                  <a:pt x="8" y="288"/>
                </a:cubicBezTo>
                <a:cubicBezTo>
                  <a:pt x="0" y="200"/>
                  <a:pt x="208" y="48"/>
                  <a:pt x="248" y="0"/>
                </a:cubicBez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2133600" y="5257801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latin typeface="Helvetica" panose="020B0604020202020204" pitchFamily="34" charset="0"/>
              </a:rPr>
              <a:t>No of shifts (13-4+1)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latin typeface="Helvetica" panose="020B0604020202020204" pitchFamily="34" charset="0"/>
              </a:rPr>
              <a:t>No of comparisons O((n-m+1) 1)</a:t>
            </a:r>
          </a:p>
        </p:txBody>
      </p:sp>
      <p:sp>
        <p:nvSpPr>
          <p:cNvPr id="45144" name="Text Box 156"/>
          <p:cNvSpPr txBox="1">
            <a:spLocks noChangeArrowheads="1"/>
          </p:cNvSpPr>
          <p:nvPr/>
        </p:nvSpPr>
        <p:spPr bwMode="auto">
          <a:xfrm>
            <a:off x="1752600" y="1828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Text </a:t>
            </a:r>
            <a:r>
              <a:rPr lang="en-US" sz="24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5145" name="Text Box 157"/>
          <p:cNvSpPr txBox="1">
            <a:spLocks noChangeArrowheads="1"/>
          </p:cNvSpPr>
          <p:nvPr/>
        </p:nvSpPr>
        <p:spPr bwMode="auto">
          <a:xfrm>
            <a:off x="1676400" y="2971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Pattern </a:t>
            </a:r>
            <a:r>
              <a:rPr lang="en-US" sz="2400" b="1" i="1">
                <a:latin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animBg="1"/>
      <p:bldP spid="22591" grpId="0" animBg="1"/>
      <p:bldP spid="22592" grpId="0" autoUpdateAnimBg="0"/>
      <p:bldP spid="22605" grpId="0" animBg="1"/>
      <p:bldP spid="2260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93038" cy="914400"/>
          </a:xfrm>
        </p:spPr>
        <p:txBody>
          <a:bodyPr/>
          <a:lstStyle/>
          <a:p>
            <a:r>
              <a:rPr lang="en-US" b="1"/>
              <a:t>The Rabin-Karp Algorithm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363003C-889E-4EBC-985D-135C79BFAFB4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46084" name="Picture 4" descr="Michael_Rab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33601"/>
            <a:ext cx="1600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629400" y="4114801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1">
                <a:latin typeface="Helvetica" panose="020B0604020202020204" pitchFamily="34" charset="0"/>
              </a:rPr>
              <a:t>Professor Michel Rabin                Harvard University</a:t>
            </a:r>
            <a:endParaRPr lang="en-US" sz="2000">
              <a:latin typeface="Helvetica" panose="020B0604020202020204" pitchFamily="34" charset="0"/>
            </a:endParaRPr>
          </a:p>
        </p:txBody>
      </p:sp>
      <p:pic>
        <p:nvPicPr>
          <p:cNvPr id="46086" name="Picture 6" descr="k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133600"/>
            <a:ext cx="12604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286000" y="4114801"/>
            <a:ext cx="426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Professor.Richard Karp  </a:t>
            </a:r>
            <a:r>
              <a:rPr lang="en-US" sz="2000" b="1">
                <a:latin typeface="Helvetica" panose="020B0604020202020204" pitchFamily="34" charset="0"/>
              </a:rPr>
              <a:t>Harvard University</a:t>
            </a:r>
            <a:endParaRPr lang="en-US" sz="2000">
              <a:latin typeface="Helvetica" panose="020B0604020202020204" pitchFamily="34" charset="0"/>
            </a:endParaRP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1981200" y="5410201"/>
            <a:ext cx="830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Invented by Professor Richard Karp an Professor Michel Rabin in 1984.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17538"/>
            <a:ext cx="7793038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Times New Roman" panose="02020603050405020304" pitchFamily="18" charset="0"/>
              </a:rPr>
              <a:t>The Rabin-Karp Algorithm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4103663-970F-481F-82E4-3BBFFB5C0FAC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sz="800">
              <a:latin typeface="Tahoma" panose="020B0604030504040204" pitchFamily="34" charset="0"/>
            </a:endParaRPr>
          </a:p>
        </p:txBody>
      </p:sp>
      <p:graphicFrame>
        <p:nvGraphicFramePr>
          <p:cNvPr id="18502" name="Group 70"/>
          <p:cNvGraphicFramePr>
            <a:graphicFrameLocks noGrp="1"/>
          </p:cNvGraphicFramePr>
          <p:nvPr/>
        </p:nvGraphicFramePr>
        <p:xfrm>
          <a:off x="1981200" y="2362200"/>
          <a:ext cx="8001000" cy="517880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50" name="Text Box 50"/>
          <p:cNvSpPr txBox="1">
            <a:spLocks noChangeArrowheads="1"/>
          </p:cNvSpPr>
          <p:nvPr/>
        </p:nvSpPr>
        <p:spPr bwMode="auto">
          <a:xfrm>
            <a:off x="1905000" y="17526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Given Text</a:t>
            </a:r>
          </a:p>
        </p:txBody>
      </p:sp>
      <p:sp>
        <p:nvSpPr>
          <p:cNvPr id="47151" name="Text Box 51"/>
          <p:cNvSpPr txBox="1">
            <a:spLocks noChangeArrowheads="1"/>
          </p:cNvSpPr>
          <p:nvPr/>
        </p:nvSpPr>
        <p:spPr bwMode="auto">
          <a:xfrm>
            <a:off x="1752600" y="3505201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Find the occurrence of pattern</a:t>
            </a:r>
          </a:p>
        </p:txBody>
      </p:sp>
      <p:graphicFrame>
        <p:nvGraphicFramePr>
          <p:cNvPr id="18500" name="Group 68"/>
          <p:cNvGraphicFramePr>
            <a:graphicFrameLocks noGrp="1"/>
          </p:cNvGraphicFramePr>
          <p:nvPr/>
        </p:nvGraphicFramePr>
        <p:xfrm>
          <a:off x="6172200" y="3505200"/>
          <a:ext cx="2209800" cy="517880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45" name="Group 113"/>
          <p:cNvGraphicFramePr>
            <a:graphicFrameLocks noGrp="1"/>
          </p:cNvGraphicFramePr>
          <p:nvPr/>
        </p:nvGraphicFramePr>
        <p:xfrm>
          <a:off x="2057400" y="4800600"/>
          <a:ext cx="8001000" cy="517880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46" name="Group 114"/>
          <p:cNvGraphicFramePr>
            <a:graphicFrameLocks noGrp="1"/>
          </p:cNvGraphicFramePr>
          <p:nvPr/>
        </p:nvGraphicFramePr>
        <p:xfrm>
          <a:off x="4572000" y="5562600"/>
          <a:ext cx="2133600" cy="51788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60" name="Text Box 128"/>
          <p:cNvSpPr txBox="1">
            <a:spLocks noChangeArrowheads="1"/>
          </p:cNvSpPr>
          <p:nvPr/>
        </p:nvSpPr>
        <p:spPr bwMode="auto">
          <a:xfrm>
            <a:off x="8534400" y="3352800"/>
            <a:ext cx="17526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Using modulo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6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772400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Method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7620000" cy="2057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/>
              <a:t>Take the window size of the pattern     </a:t>
            </a:r>
          </a:p>
          <a:p>
            <a:pPr>
              <a:spcBef>
                <a:spcPct val="50000"/>
              </a:spcBef>
            </a:pPr>
            <a:r>
              <a:rPr lang="en-US" sz="2000"/>
              <a:t>Start from the beginning of the text taking windows</a:t>
            </a:r>
          </a:p>
          <a:p>
            <a:pPr>
              <a:spcBef>
                <a:spcPct val="50000"/>
              </a:spcBef>
            </a:pPr>
            <a:r>
              <a:rPr lang="en-US" sz="2000"/>
              <a:t>Calculate the modulo value of that window</a:t>
            </a:r>
          </a:p>
          <a:p>
            <a:pPr>
              <a:spcBef>
                <a:spcPct val="50000"/>
              </a:spcBef>
            </a:pPr>
            <a:r>
              <a:rPr lang="en-US" sz="2000"/>
              <a:t>Check it with the modulo value of the pattern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200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0CB62BA-09D1-4B59-955C-7985C228C68B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sz="800">
              <a:latin typeface="Tahoma" panose="020B0604030504040204" pitchFamily="34" charset="0"/>
            </a:endParaRP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/>
        </p:nvGraphicFramePr>
        <p:xfrm>
          <a:off x="2895600" y="4267200"/>
          <a:ext cx="2133600" cy="51788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47" name="AutoShape 18"/>
          <p:cNvSpPr>
            <a:spLocks/>
          </p:cNvSpPr>
          <p:nvPr/>
        </p:nvSpPr>
        <p:spPr bwMode="auto">
          <a:xfrm rot="5386399">
            <a:off x="3694113" y="4002088"/>
            <a:ext cx="460375" cy="2209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3733800" y="6019800"/>
            <a:ext cx="533400" cy="54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dirty="0"/>
              <a:t>7</a:t>
            </a:r>
          </a:p>
        </p:txBody>
      </p:sp>
      <p:sp>
        <p:nvSpPr>
          <p:cNvPr id="48150" name="Text Box 21"/>
          <p:cNvSpPr txBox="1">
            <a:spLocks noChangeArrowheads="1"/>
          </p:cNvSpPr>
          <p:nvPr/>
        </p:nvSpPr>
        <p:spPr bwMode="auto">
          <a:xfrm>
            <a:off x="4419600" y="53340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mod 13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0" y="6019801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Modulo value of the pattern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H="1">
            <a:off x="4495800" y="6324600"/>
            <a:ext cx="6096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6" grpId="0" autoUpdateAnimBg="0"/>
      <p:bldP spid="368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077200" cy="838200"/>
          </a:xfrm>
        </p:spPr>
        <p:txBody>
          <a:bodyPr/>
          <a:lstStyle/>
          <a:p>
            <a:r>
              <a:rPr lang="en-US" sz="4000">
                <a:cs typeface="Times New Roman" panose="02020603050405020304" pitchFamily="18" charset="0"/>
              </a:rPr>
              <a:t>The Rabin-Karp Algorithm(contd.)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Let us assume that the input alphabet is {0,1,2,…,9},so that each character is a decimal digit.</a:t>
            </a:r>
          </a:p>
          <a:p>
            <a:r>
              <a:rPr lang="en-US" sz="2000"/>
              <a:t>We can then view a string of k consecutive characters as representing a length-k decimal number.</a:t>
            </a:r>
          </a:p>
          <a:p>
            <a:r>
              <a:rPr lang="en-US" sz="2000"/>
              <a:t>The character string 31425 thus corresponds to the decimal number 31,425.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5B8B364-2761-49AF-A613-9DA9AC6566CB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3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762000"/>
          </a:xfrm>
        </p:spPr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The Rabin-Karp Algorithm 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89DD82B-C6D1-4A05-8733-6C680B170D0C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800">
              <a:latin typeface="Tahoma" panose="020B0604030504040204" pitchFamily="34" charset="0"/>
            </a:endParaRPr>
          </a:p>
        </p:txBody>
      </p:sp>
      <p:graphicFrame>
        <p:nvGraphicFramePr>
          <p:cNvPr id="31746" name="Group 2"/>
          <p:cNvGraphicFramePr>
            <a:graphicFrameLocks noGrp="1"/>
          </p:cNvGraphicFramePr>
          <p:nvPr/>
        </p:nvGraphicFramePr>
        <p:xfrm>
          <a:off x="1828800" y="1981200"/>
          <a:ext cx="8001000" cy="517880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84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42238"/>
              </p:ext>
            </p:extLst>
          </p:nvPr>
        </p:nvGraphicFramePr>
        <p:xfrm>
          <a:off x="2743200" y="3886201"/>
          <a:ext cx="6629400" cy="944563"/>
        </p:xfrm>
        <a:graphic>
          <a:graphicData uri="http://schemas.openxmlformats.org/drawingml/2006/table">
            <a:tbl>
              <a:tblPr/>
              <a:tblGrid>
                <a:gridCol w="31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5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9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9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2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4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8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11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8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11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11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56" name="AutoShape 78"/>
          <p:cNvSpPr>
            <a:spLocks/>
          </p:cNvSpPr>
          <p:nvPr/>
        </p:nvSpPr>
        <p:spPr bwMode="auto">
          <a:xfrm rot="5379930">
            <a:off x="2705100" y="1712913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0257" name="Line 79"/>
          <p:cNvSpPr>
            <a:spLocks noChangeShapeType="1"/>
          </p:cNvSpPr>
          <p:nvPr/>
        </p:nvSpPr>
        <p:spPr bwMode="auto">
          <a:xfrm>
            <a:off x="2838450" y="2895600"/>
            <a:ext cx="0" cy="914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AutoShape 80"/>
          <p:cNvSpPr>
            <a:spLocks/>
          </p:cNvSpPr>
          <p:nvPr/>
        </p:nvSpPr>
        <p:spPr bwMode="auto">
          <a:xfrm rot="5379930">
            <a:off x="3086100" y="1865313"/>
            <a:ext cx="457200" cy="2057400"/>
          </a:xfrm>
          <a:prstGeom prst="rightBrace">
            <a:avLst>
              <a:gd name="adj1" fmla="val 37500"/>
              <a:gd name="adj2" fmla="val 58491"/>
            </a:avLst>
          </a:prstGeom>
          <a:noFill/>
          <a:ln w="222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2610" name="Line 81"/>
          <p:cNvSpPr>
            <a:spLocks noChangeShapeType="1"/>
          </p:cNvSpPr>
          <p:nvPr/>
        </p:nvSpPr>
        <p:spPr bwMode="auto">
          <a:xfrm>
            <a:off x="3162300" y="3200400"/>
            <a:ext cx="0" cy="609600"/>
          </a:xfrm>
          <a:prstGeom prst="line">
            <a:avLst/>
          </a:prstGeom>
          <a:noFill/>
          <a:ln w="34925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260" name="Text Box 82"/>
          <p:cNvSpPr txBox="1">
            <a:spLocks noChangeArrowheads="1"/>
          </p:cNvSpPr>
          <p:nvPr/>
        </p:nvSpPr>
        <p:spPr bwMode="auto">
          <a:xfrm>
            <a:off x="3581400" y="3200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50261" name="AutoShape 83"/>
          <p:cNvSpPr>
            <a:spLocks/>
          </p:cNvSpPr>
          <p:nvPr/>
        </p:nvSpPr>
        <p:spPr bwMode="auto">
          <a:xfrm rot="5379930">
            <a:off x="5219700" y="1714500"/>
            <a:ext cx="304800" cy="2057400"/>
          </a:xfrm>
          <a:prstGeom prst="rightBrace">
            <a:avLst>
              <a:gd name="adj1" fmla="val 56250"/>
              <a:gd name="adj2" fmla="val 52986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0262" name="Line 84"/>
          <p:cNvSpPr>
            <a:spLocks noChangeShapeType="1"/>
          </p:cNvSpPr>
          <p:nvPr/>
        </p:nvSpPr>
        <p:spPr bwMode="auto">
          <a:xfrm>
            <a:off x="5334000" y="2895600"/>
            <a:ext cx="0" cy="914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3" name="Text Box 85"/>
          <p:cNvSpPr txBox="1">
            <a:spLocks noChangeArrowheads="1"/>
          </p:cNvSpPr>
          <p:nvPr/>
        </p:nvSpPr>
        <p:spPr bwMode="auto">
          <a:xfrm>
            <a:off x="5715000" y="3200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50264" name="Text Box 86"/>
          <p:cNvSpPr txBox="1">
            <a:spLocks noChangeArrowheads="1"/>
          </p:cNvSpPr>
          <p:nvPr/>
        </p:nvSpPr>
        <p:spPr bwMode="auto">
          <a:xfrm>
            <a:off x="8686800" y="3200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50265" name="AutoShape 87"/>
          <p:cNvSpPr>
            <a:spLocks/>
          </p:cNvSpPr>
          <p:nvPr/>
        </p:nvSpPr>
        <p:spPr bwMode="auto">
          <a:xfrm rot="5379930">
            <a:off x="7962027" y="1714500"/>
            <a:ext cx="304800" cy="2057400"/>
          </a:xfrm>
          <a:prstGeom prst="rightBrace">
            <a:avLst>
              <a:gd name="adj1" fmla="val 56250"/>
              <a:gd name="adj2" fmla="val 52986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0266" name="Line 88"/>
          <p:cNvSpPr>
            <a:spLocks noChangeShapeType="1"/>
          </p:cNvSpPr>
          <p:nvPr/>
        </p:nvSpPr>
        <p:spPr bwMode="auto">
          <a:xfrm>
            <a:off x="8077200" y="2895600"/>
            <a:ext cx="0" cy="914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7" name="Text Box 89"/>
          <p:cNvSpPr txBox="1">
            <a:spLocks noChangeArrowheads="1"/>
          </p:cNvSpPr>
          <p:nvPr/>
        </p:nvSpPr>
        <p:spPr bwMode="auto">
          <a:xfrm>
            <a:off x="9372600" y="31242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mod 13</a:t>
            </a: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4800600" y="4800600"/>
            <a:ext cx="137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Valid match</a:t>
            </a: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7696200" y="4800600"/>
            <a:ext cx="160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Spurious hit</a:t>
            </a: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1905000" y="5867401"/>
            <a:ext cx="815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All the hits should be checked further.</a:t>
            </a:r>
          </a:p>
        </p:txBody>
      </p:sp>
      <p:sp>
        <p:nvSpPr>
          <p:cNvPr id="31838" name="Line 94"/>
          <p:cNvSpPr>
            <a:spLocks noChangeShapeType="1"/>
          </p:cNvSpPr>
          <p:nvPr/>
        </p:nvSpPr>
        <p:spPr bwMode="auto">
          <a:xfrm flipV="1">
            <a:off x="5334000" y="4419600"/>
            <a:ext cx="0" cy="4572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 flipV="1">
            <a:off x="8153400" y="4419600"/>
            <a:ext cx="0" cy="4572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4" grpId="0" autoUpdateAnimBg="0"/>
      <p:bldP spid="31835" grpId="0" autoUpdateAnimBg="0"/>
      <p:bldP spid="31836" grpId="0" autoUpdateAnimBg="0"/>
      <p:bldP spid="31838" grpId="0" animBg="1"/>
      <p:bldP spid="318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007A4EC-813A-401D-B883-CE1DF9322B1C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88"/>
            <a:ext cx="77327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772400" cy="762000"/>
          </a:xfrm>
        </p:spPr>
        <p:txBody>
          <a:bodyPr/>
          <a:lstStyle/>
          <a:p>
            <a:r>
              <a:rPr lang="en-US" b="1"/>
              <a:t>Contents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7772400" cy="4114800"/>
          </a:xfrm>
        </p:spPr>
        <p:txBody>
          <a:bodyPr/>
          <a:lstStyle/>
          <a:p>
            <a:r>
              <a:rPr lang="en-US" sz="2000"/>
              <a:t>String Matching</a:t>
            </a:r>
          </a:p>
          <a:p>
            <a:r>
              <a:rPr lang="en-US" sz="2000"/>
              <a:t>The naïve string matching algorithm</a:t>
            </a:r>
          </a:p>
          <a:p>
            <a:r>
              <a:rPr lang="en-US" sz="2000"/>
              <a:t>The Rabin-Karp Algorithm</a:t>
            </a:r>
          </a:p>
          <a:p>
            <a:r>
              <a:rPr lang="en-US" sz="2000"/>
              <a:t>Finite automata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75D3ED8-30D0-4A69-99B2-E3C5E8050498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772400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Analysis of Rabin-Karp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133600"/>
            <a:ext cx="8458200" cy="3581400"/>
          </a:xfrm>
        </p:spPr>
        <p:txBody>
          <a:bodyPr/>
          <a:lstStyle/>
          <a:p>
            <a:r>
              <a:rPr lang="en-US" sz="2000" dirty="0"/>
              <a:t>Comparing only the modulo value does not guarantee that the exact pattern is found.</a:t>
            </a:r>
          </a:p>
          <a:p>
            <a:r>
              <a:rPr lang="en-US" sz="2000" dirty="0"/>
              <a:t>On the other hand, if modulo values are not matched, then we definitely know that it is not the pattern.</a:t>
            </a:r>
          </a:p>
          <a:p>
            <a:r>
              <a:rPr lang="en-US" sz="2000" dirty="0"/>
              <a:t>All the hits must be tested further to see if the hit is a valid shift or just a spurious hit.</a:t>
            </a:r>
          </a:p>
          <a:p>
            <a:r>
              <a:rPr lang="en-US" sz="2000" dirty="0"/>
              <a:t>This testing can be done by explicitly checking the condition                      </a:t>
            </a:r>
            <a:r>
              <a:rPr lang="en-US" sz="2000" i="1" dirty="0">
                <a:cs typeface="Times New Roman" panose="02020603050405020304" pitchFamily="18" charset="0"/>
              </a:rPr>
              <a:t>P</a:t>
            </a:r>
            <a:r>
              <a:rPr lang="en-US" sz="2000" dirty="0">
                <a:cs typeface="Times New Roman" panose="02020603050405020304" pitchFamily="18" charset="0"/>
              </a:rPr>
              <a:t>[1..</a:t>
            </a:r>
            <a:r>
              <a:rPr lang="en-US" sz="2000" i="1" dirty="0">
                <a:cs typeface="Times New Roman" panose="02020603050405020304" pitchFamily="18" charset="0"/>
              </a:rPr>
              <a:t>m</a:t>
            </a:r>
            <a:r>
              <a:rPr lang="en-US" sz="2000" dirty="0">
                <a:cs typeface="Times New Roman" panose="02020603050405020304" pitchFamily="18" charset="0"/>
              </a:rPr>
              <a:t>]</a:t>
            </a:r>
            <a:r>
              <a:rPr lang="en-US" sz="2000" dirty="0"/>
              <a:t> </a:t>
            </a:r>
            <a:r>
              <a:rPr lang="en-US" sz="2000" dirty="0">
                <a:cs typeface="Times New Roman" panose="02020603050405020304" pitchFamily="18" charset="0"/>
              </a:rPr>
              <a:t>=</a:t>
            </a:r>
            <a:r>
              <a:rPr lang="en-US" sz="2000" i="1" dirty="0">
                <a:cs typeface="Times New Roman" panose="02020603050405020304" pitchFamily="18" charset="0"/>
              </a:rPr>
              <a:t>T</a:t>
            </a:r>
            <a:r>
              <a:rPr lang="en-US" sz="2000" dirty="0">
                <a:cs typeface="Times New Roman" panose="02020603050405020304" pitchFamily="18" charset="0"/>
              </a:rPr>
              <a:t>[</a:t>
            </a:r>
            <a:r>
              <a:rPr lang="en-US" sz="2000" i="1" dirty="0">
                <a:cs typeface="Times New Roman" panose="02020603050405020304" pitchFamily="18" charset="0"/>
              </a:rPr>
              <a:t>s</a:t>
            </a:r>
            <a:r>
              <a:rPr lang="en-US" sz="2000" dirty="0">
                <a:cs typeface="Times New Roman" panose="02020603050405020304" pitchFamily="18" charset="0"/>
              </a:rPr>
              <a:t> +1.. </a:t>
            </a:r>
            <a:r>
              <a:rPr lang="en-US" sz="2000" i="1" dirty="0">
                <a:cs typeface="Times New Roman" panose="02020603050405020304" pitchFamily="18" charset="0"/>
              </a:rPr>
              <a:t>s</a:t>
            </a:r>
            <a:r>
              <a:rPr lang="en-US" sz="2000" dirty="0">
                <a:cs typeface="Times New Roman" panose="02020603050405020304" pitchFamily="18" charset="0"/>
              </a:rPr>
              <a:t> +</a:t>
            </a:r>
            <a:r>
              <a:rPr lang="en-US" sz="2000" i="1" dirty="0">
                <a:cs typeface="Times New Roman" panose="02020603050405020304" pitchFamily="18" charset="0"/>
              </a:rPr>
              <a:t>m</a:t>
            </a:r>
            <a:r>
              <a:rPr lang="en-US" sz="2000" dirty="0">
                <a:cs typeface="Times New Roman" panose="02020603050405020304" pitchFamily="18" charset="0"/>
              </a:rPr>
              <a:t>]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cs typeface="Times New Roman" panose="02020603050405020304" pitchFamily="18" charset="0"/>
              </a:rPr>
              <a:t>q</a:t>
            </a:r>
            <a:r>
              <a:rPr lang="en-US" sz="2000" dirty="0">
                <a:cs typeface="Times New Roman" panose="02020603050405020304" pitchFamily="18" charset="0"/>
              </a:rPr>
              <a:t> is large enough, then we can hope that spurious hits occur infrequently enough that the cost of the extra checking is low.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5A30D72-E526-497D-8746-10608BCF3F42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772400" cy="762000"/>
          </a:xfrm>
        </p:spPr>
        <p:txBody>
          <a:bodyPr/>
          <a:lstStyle/>
          <a:p>
            <a:r>
              <a:rPr lang="en-US" dirty="0"/>
              <a:t>Worst case &amp; Best case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8077200" cy="1143000"/>
          </a:xfrm>
        </p:spPr>
        <p:txBody>
          <a:bodyPr/>
          <a:lstStyle/>
          <a:p>
            <a:r>
              <a:rPr lang="en-US" sz="2000" dirty="0"/>
              <a:t>If all the hits are spurious hits then we have to check each of those.</a:t>
            </a:r>
          </a:p>
          <a:p>
            <a:r>
              <a:rPr lang="en-US" sz="2000" dirty="0"/>
              <a:t>Therefore the worst case occurs when all the hits are spurious hits 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92CF31C-3FEA-452E-9E2A-1F8D0FFF2802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3200400"/>
            <a:ext cx="8153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2000">
                <a:latin typeface="Helvetica" panose="020B0604020202020204" pitchFamily="34" charset="0"/>
              </a:rPr>
              <a:t>If all the hits are neither spurious hits nor valid hits we don’t have to check each of those.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2000">
                <a:latin typeface="Helvetica" panose="020B0604020202020204" pitchFamily="34" charset="0"/>
              </a:rPr>
              <a:t>Therefore the best case occurs when no hits occurred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620000" cy="1295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>
                <a:cs typeface="Times New Roman" panose="02020603050405020304" pitchFamily="18" charset="0"/>
              </a:rPr>
              <a:t>String matching with finite automata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495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cs typeface="Times New Roman" panose="02020603050405020304" pitchFamily="18" charset="0"/>
              </a:rPr>
              <a:t>Many string-matching algorithms build a finite automaton that scans the text string </a:t>
            </a:r>
            <a:r>
              <a:rPr lang="en-US" sz="2000" i="1" dirty="0">
                <a:cs typeface="Times New Roman" panose="02020603050405020304" pitchFamily="18" charset="0"/>
              </a:rPr>
              <a:t>T </a:t>
            </a:r>
            <a:r>
              <a:rPr lang="en-US" sz="2000" dirty="0">
                <a:cs typeface="Times New Roman" panose="02020603050405020304" pitchFamily="18" charset="0"/>
              </a:rPr>
              <a:t>for all occurrences of the pattern </a:t>
            </a:r>
            <a:r>
              <a:rPr lang="en-US" sz="2000" i="1" dirty="0">
                <a:cs typeface="Times New Roman" panose="02020603050405020304" pitchFamily="18" charset="0"/>
              </a:rPr>
              <a:t>P.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i="1" dirty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cs typeface="Times New Roman" panose="02020603050405020304" pitchFamily="18" charset="0"/>
              </a:rPr>
              <a:t>This section presents a method for building such an automaton.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cs typeface="Times New Roman" panose="02020603050405020304" pitchFamily="18" charset="0"/>
              </a:rPr>
              <a:t>These string-matching automata are very efficient: they examine each text character </a:t>
            </a:r>
            <a:r>
              <a:rPr lang="en-US" sz="2000" i="1" dirty="0">
                <a:cs typeface="Times New Roman" panose="02020603050405020304" pitchFamily="18" charset="0"/>
              </a:rPr>
              <a:t>exactly once, </a:t>
            </a:r>
            <a:r>
              <a:rPr lang="en-US" sz="2000" dirty="0">
                <a:cs typeface="Times New Roman" panose="02020603050405020304" pitchFamily="18" charset="0"/>
              </a:rPr>
              <a:t>taking constant time per text character.</a:t>
            </a:r>
            <a:r>
              <a:rPr lang="en-US" sz="2000" dirty="0"/>
              <a:t> 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48216EC-991D-4587-ACC3-EBA20A79B950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55301" name="Picture 4" descr="finite-state-minimization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57"/>
          <a:stretch>
            <a:fillRect/>
          </a:stretch>
        </p:blipFill>
        <p:spPr bwMode="auto">
          <a:xfrm>
            <a:off x="6781800" y="4800600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772400" cy="838200"/>
          </a:xfrm>
        </p:spPr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Definition of a finite automaton</a:t>
            </a:r>
            <a:r>
              <a:rPr lang="en-US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038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A</a:t>
            </a:r>
            <a:r>
              <a:rPr lang="en-US" sz="2000" b="1">
                <a:cs typeface="Times New Roman" panose="02020603050405020304" pitchFamily="18" charset="0"/>
              </a:rPr>
              <a:t> </a:t>
            </a:r>
            <a:r>
              <a:rPr lang="en-US" sz="2000" b="1" i="1">
                <a:cs typeface="Times New Roman" panose="02020603050405020304" pitchFamily="18" charset="0"/>
              </a:rPr>
              <a:t>finite automaton M</a:t>
            </a:r>
            <a:r>
              <a:rPr lang="en-US" sz="2000" i="1">
                <a:cs typeface="Times New Roman" panose="02020603050405020304" pitchFamily="18" charset="0"/>
              </a:rPr>
              <a:t> </a:t>
            </a:r>
            <a:r>
              <a:rPr lang="en-US" sz="2000">
                <a:cs typeface="Times New Roman" panose="02020603050405020304" pitchFamily="18" charset="0"/>
              </a:rPr>
              <a:t>is a 5-tuple </a:t>
            </a:r>
            <a:r>
              <a:rPr lang="en-US" sz="2000" b="1" i="1">
                <a:cs typeface="Times New Roman" panose="02020603050405020304" pitchFamily="18" charset="0"/>
              </a:rPr>
              <a:t>(Q, q</a:t>
            </a:r>
            <a:r>
              <a:rPr lang="en-US" sz="2000" b="1" i="1" baseline="-30000">
                <a:cs typeface="Times New Roman" panose="02020603050405020304" pitchFamily="18" charset="0"/>
              </a:rPr>
              <a:t>o</a:t>
            </a:r>
            <a:r>
              <a:rPr lang="en-US" sz="2000" b="1" i="1">
                <a:cs typeface="Times New Roman" panose="02020603050405020304" pitchFamily="18" charset="0"/>
              </a:rPr>
              <a:t>, A, </a:t>
            </a:r>
            <a:r>
              <a:rPr lang="en-US" sz="2000" b="1" i="1"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sz="2000" b="1" i="1">
                <a:cs typeface="Times New Roman" panose="02020603050405020304" pitchFamily="18" charset="0"/>
              </a:rPr>
              <a:t>, </a:t>
            </a:r>
            <a:r>
              <a:rPr lang="en-US" sz="2000" b="1" i="1"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000" b="1">
                <a:cs typeface="Times New Roman" panose="02020603050405020304" pitchFamily="18" charset="0"/>
              </a:rPr>
              <a:t>)</a:t>
            </a:r>
            <a:r>
              <a:rPr lang="en-US" sz="2000" b="1" i="1">
                <a:cs typeface="Times New Roman" panose="02020603050405020304" pitchFamily="18" charset="0"/>
              </a:rPr>
              <a:t>, </a:t>
            </a:r>
            <a:r>
              <a:rPr lang="en-US" sz="2000">
                <a:cs typeface="Times New Roman" panose="02020603050405020304" pitchFamily="18" charset="0"/>
              </a:rPr>
              <a:t>where </a:t>
            </a:r>
          </a:p>
          <a:p>
            <a:pPr algn="just"/>
            <a:r>
              <a:rPr lang="en-US" sz="2000" b="1" i="1"/>
              <a:t>Q</a:t>
            </a:r>
            <a:r>
              <a:rPr lang="en-US" sz="2000" i="1"/>
              <a:t> </a:t>
            </a:r>
            <a:r>
              <a:rPr lang="en-US" sz="2000"/>
              <a:t>is a finite set of </a:t>
            </a:r>
            <a:r>
              <a:rPr lang="en-US" sz="2000" b="1" i="1"/>
              <a:t>states</a:t>
            </a:r>
            <a:r>
              <a:rPr lang="en-US" sz="2000" i="1"/>
              <a:t>,</a:t>
            </a:r>
            <a:endParaRPr lang="en-US" sz="2000"/>
          </a:p>
          <a:p>
            <a:pPr algn="just"/>
            <a:r>
              <a:rPr lang="en-US" sz="2000" b="1" i="1"/>
              <a:t>q</a:t>
            </a:r>
            <a:r>
              <a:rPr lang="en-US" sz="2000" i="1"/>
              <a:t> </a:t>
            </a:r>
            <a:r>
              <a:rPr lang="en-US" sz="2000">
                <a:sym typeface="Symbol" panose="05050102010706020507" pitchFamily="18" charset="2"/>
              </a:rPr>
              <a:t></a:t>
            </a:r>
            <a:r>
              <a:rPr lang="en-US" sz="2000"/>
              <a:t> </a:t>
            </a:r>
            <a:r>
              <a:rPr lang="en-US" sz="2000" i="1"/>
              <a:t>Q </a:t>
            </a:r>
            <a:r>
              <a:rPr lang="en-US" sz="2000"/>
              <a:t>is the </a:t>
            </a:r>
            <a:r>
              <a:rPr lang="en-US" sz="2000" b="1" i="1"/>
              <a:t>start state</a:t>
            </a:r>
            <a:r>
              <a:rPr lang="en-US" sz="2000" i="1"/>
              <a:t>,</a:t>
            </a:r>
            <a:endParaRPr lang="en-US" sz="2000"/>
          </a:p>
          <a:p>
            <a:pPr algn="just"/>
            <a:r>
              <a:rPr lang="en-US" sz="2000" b="1" i="1"/>
              <a:t>A</a:t>
            </a:r>
            <a:r>
              <a:rPr lang="en-US" sz="2000" i="1"/>
              <a:t> </a:t>
            </a:r>
            <a:r>
              <a:rPr lang="en-US" sz="2000">
                <a:sym typeface="Symbol" panose="05050102010706020507" pitchFamily="18" charset="2"/>
              </a:rPr>
              <a:t></a:t>
            </a:r>
            <a:r>
              <a:rPr lang="en-US" sz="2000"/>
              <a:t> </a:t>
            </a:r>
            <a:r>
              <a:rPr lang="en-US" sz="2000" i="1"/>
              <a:t>Q </a:t>
            </a:r>
            <a:r>
              <a:rPr lang="en-US" sz="2000"/>
              <a:t>is a distinguished set of </a:t>
            </a:r>
            <a:r>
              <a:rPr lang="en-US" sz="2000" b="1" i="1"/>
              <a:t>accepting states</a:t>
            </a:r>
            <a:r>
              <a:rPr lang="en-US" sz="2000" i="1"/>
              <a:t>,</a:t>
            </a:r>
            <a:endParaRPr lang="en-US" sz="2000"/>
          </a:p>
          <a:p>
            <a:pPr algn="just"/>
            <a:r>
              <a:rPr lang="en-US" sz="2000" b="1">
                <a:sym typeface="Symbol" panose="05050102010706020507" pitchFamily="18" charset="2"/>
              </a:rPr>
              <a:t></a:t>
            </a:r>
            <a:r>
              <a:rPr lang="en-US" sz="2000"/>
              <a:t> is a finite </a:t>
            </a:r>
            <a:r>
              <a:rPr lang="en-US" sz="2000" b="1" i="1"/>
              <a:t>input alphabet,</a:t>
            </a:r>
            <a:endParaRPr lang="en-US" sz="2000"/>
          </a:p>
          <a:p>
            <a:pPr algn="just"/>
            <a:r>
              <a:rPr lang="en-US" sz="2000" b="1">
                <a:sym typeface="Symbol" panose="05050102010706020507" pitchFamily="18" charset="2"/>
              </a:rPr>
              <a:t></a:t>
            </a:r>
            <a:r>
              <a:rPr lang="en-US" sz="2000"/>
              <a:t> is a function from </a:t>
            </a:r>
            <a:r>
              <a:rPr lang="en-US" sz="2000" i="1"/>
              <a:t>Q </a:t>
            </a:r>
            <a:r>
              <a:rPr lang="en-US" sz="2000"/>
              <a:t>x </a:t>
            </a:r>
            <a:r>
              <a:rPr lang="en-US" sz="2000">
                <a:sym typeface="Symbol" panose="05050102010706020507" pitchFamily="18" charset="2"/>
              </a:rPr>
              <a:t></a:t>
            </a:r>
            <a:r>
              <a:rPr lang="en-US" sz="2000"/>
              <a:t> into </a:t>
            </a:r>
            <a:r>
              <a:rPr lang="en-US" sz="2000" i="1"/>
              <a:t>Q,, </a:t>
            </a:r>
            <a:r>
              <a:rPr lang="en-US" sz="2000"/>
              <a:t>called the </a:t>
            </a:r>
            <a:r>
              <a:rPr lang="en-US" sz="2000" b="1" i="1"/>
              <a:t>transition function</a:t>
            </a:r>
            <a:r>
              <a:rPr lang="en-US" sz="2000" i="1"/>
              <a:t> of M.</a:t>
            </a:r>
            <a:endParaRPr lang="en-US" sz="200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6B7F129-3DF7-4700-A0A6-46F561A940F6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25605" name="Picture 5" descr="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2672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4" name="Rectangle 91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772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Example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2C9836-2C00-473D-A402-3BACAA6E5A81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26657" name="Group 33"/>
          <p:cNvGrpSpPr>
            <a:grpSpLocks/>
          </p:cNvGrpSpPr>
          <p:nvPr/>
        </p:nvGrpSpPr>
        <p:grpSpPr bwMode="auto">
          <a:xfrm>
            <a:off x="1905000" y="1524000"/>
            <a:ext cx="5486400" cy="2667000"/>
            <a:chOff x="672" y="1536"/>
            <a:chExt cx="3456" cy="1680"/>
          </a:xfrm>
        </p:grpSpPr>
        <p:sp>
          <p:nvSpPr>
            <p:cNvPr id="57368" name="Text Box 19"/>
            <p:cNvSpPr txBox="1">
              <a:spLocks noChangeArrowheads="1"/>
            </p:cNvSpPr>
            <p:nvPr/>
          </p:nvSpPr>
          <p:spPr bwMode="auto">
            <a:xfrm>
              <a:off x="672" y="2131"/>
              <a:ext cx="49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2647" y="2429"/>
              <a:ext cx="49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370" name="Oval 21"/>
            <p:cNvSpPr>
              <a:spLocks noChangeArrowheads="1"/>
            </p:cNvSpPr>
            <p:nvPr/>
          </p:nvSpPr>
          <p:spPr bwMode="auto">
            <a:xfrm>
              <a:off x="3634" y="1982"/>
              <a:ext cx="494" cy="447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371" name="Oval 22"/>
            <p:cNvSpPr>
              <a:spLocks noChangeArrowheads="1"/>
            </p:cNvSpPr>
            <p:nvPr/>
          </p:nvSpPr>
          <p:spPr bwMode="auto">
            <a:xfrm>
              <a:off x="1495" y="1982"/>
              <a:ext cx="494" cy="44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372" name="Freeform 23"/>
            <p:cNvSpPr>
              <a:spLocks/>
            </p:cNvSpPr>
            <p:nvPr/>
          </p:nvSpPr>
          <p:spPr bwMode="auto">
            <a:xfrm>
              <a:off x="1824" y="1825"/>
              <a:ext cx="1865" cy="207"/>
            </a:xfrm>
            <a:custGeom>
              <a:avLst/>
              <a:gdLst>
                <a:gd name="T0" fmla="*/ 0 w 2040"/>
                <a:gd name="T1" fmla="*/ 108 h 250"/>
                <a:gd name="T2" fmla="*/ 756 w 2040"/>
                <a:gd name="T3" fmla="*/ 6 h 250"/>
                <a:gd name="T4" fmla="*/ 1559 w 2040"/>
                <a:gd name="T5" fmla="*/ 142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0" h="250">
                  <a:moveTo>
                    <a:pt x="0" y="190"/>
                  </a:moveTo>
                  <a:cubicBezTo>
                    <a:pt x="330" y="100"/>
                    <a:pt x="650" y="0"/>
                    <a:pt x="990" y="10"/>
                  </a:cubicBezTo>
                  <a:cubicBezTo>
                    <a:pt x="1330" y="20"/>
                    <a:pt x="1821" y="200"/>
                    <a:pt x="2040" y="250"/>
                  </a:cubicBezTo>
                </a:path>
              </a:pathLst>
            </a:custGeom>
            <a:noFill/>
            <a:ln w="476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3" name="Freeform 24"/>
            <p:cNvSpPr>
              <a:spLocks/>
            </p:cNvSpPr>
            <p:nvPr/>
          </p:nvSpPr>
          <p:spPr bwMode="auto">
            <a:xfrm>
              <a:off x="1824" y="2429"/>
              <a:ext cx="2139" cy="297"/>
            </a:xfrm>
            <a:custGeom>
              <a:avLst/>
              <a:gdLst>
                <a:gd name="T0" fmla="*/ 1787 w 2340"/>
                <a:gd name="T1" fmla="*/ 0 h 360"/>
                <a:gd name="T2" fmla="*/ 825 w 2340"/>
                <a:gd name="T3" fmla="*/ 202 h 360"/>
                <a:gd name="T4" fmla="*/ 0 w 2340"/>
                <a:gd name="T5" fmla="*/ 0 h 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0" h="360">
                  <a:moveTo>
                    <a:pt x="2340" y="0"/>
                  </a:moveTo>
                  <a:cubicBezTo>
                    <a:pt x="1905" y="180"/>
                    <a:pt x="1470" y="360"/>
                    <a:pt x="1080" y="360"/>
                  </a:cubicBezTo>
                  <a:cubicBezTo>
                    <a:pt x="690" y="360"/>
                    <a:pt x="345" y="180"/>
                    <a:pt x="0" y="0"/>
                  </a:cubicBezTo>
                </a:path>
              </a:pathLst>
            </a:custGeom>
            <a:noFill/>
            <a:ln w="476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4" name="Freeform 25"/>
            <p:cNvSpPr>
              <a:spLocks/>
            </p:cNvSpPr>
            <p:nvPr/>
          </p:nvSpPr>
          <p:spPr bwMode="auto">
            <a:xfrm>
              <a:off x="1659" y="2429"/>
              <a:ext cx="2304" cy="595"/>
            </a:xfrm>
            <a:custGeom>
              <a:avLst/>
              <a:gdLst>
                <a:gd name="T0" fmla="*/ 1926 w 2520"/>
                <a:gd name="T1" fmla="*/ 0 h 720"/>
                <a:gd name="T2" fmla="*/ 1101 w 2520"/>
                <a:gd name="T3" fmla="*/ 407 h 720"/>
                <a:gd name="T4" fmla="*/ 0 w 2520"/>
                <a:gd name="T5" fmla="*/ 0 h 7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20" h="720">
                  <a:moveTo>
                    <a:pt x="2520" y="0"/>
                  </a:moveTo>
                  <a:cubicBezTo>
                    <a:pt x="2190" y="360"/>
                    <a:pt x="1860" y="720"/>
                    <a:pt x="1440" y="720"/>
                  </a:cubicBezTo>
                  <a:cubicBezTo>
                    <a:pt x="1020" y="720"/>
                    <a:pt x="510" y="360"/>
                    <a:pt x="0" y="0"/>
                  </a:cubicBezTo>
                </a:path>
              </a:pathLst>
            </a:custGeom>
            <a:noFill/>
            <a:ln w="476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5" name="Freeform 26"/>
            <p:cNvSpPr>
              <a:spLocks/>
            </p:cNvSpPr>
            <p:nvPr/>
          </p:nvSpPr>
          <p:spPr bwMode="auto">
            <a:xfrm>
              <a:off x="908" y="1982"/>
              <a:ext cx="655" cy="639"/>
            </a:xfrm>
            <a:custGeom>
              <a:avLst/>
              <a:gdLst>
                <a:gd name="T0" fmla="*/ 489 w 717"/>
                <a:gd name="T1" fmla="*/ 102 h 772"/>
                <a:gd name="T2" fmla="*/ 216 w 717"/>
                <a:gd name="T3" fmla="*/ 0 h 772"/>
                <a:gd name="T4" fmla="*/ 78 w 717"/>
                <a:gd name="T5" fmla="*/ 102 h 772"/>
                <a:gd name="T6" fmla="*/ 78 w 717"/>
                <a:gd name="T7" fmla="*/ 408 h 772"/>
                <a:gd name="T8" fmla="*/ 546 w 717"/>
                <a:gd name="T9" fmla="*/ 281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7" h="772">
                  <a:moveTo>
                    <a:pt x="642" y="180"/>
                  </a:moveTo>
                  <a:cubicBezTo>
                    <a:pt x="507" y="90"/>
                    <a:pt x="372" y="0"/>
                    <a:pt x="282" y="0"/>
                  </a:cubicBezTo>
                  <a:cubicBezTo>
                    <a:pt x="192" y="0"/>
                    <a:pt x="132" y="60"/>
                    <a:pt x="102" y="180"/>
                  </a:cubicBezTo>
                  <a:cubicBezTo>
                    <a:pt x="72" y="300"/>
                    <a:pt x="0" y="668"/>
                    <a:pt x="102" y="720"/>
                  </a:cubicBezTo>
                  <a:cubicBezTo>
                    <a:pt x="204" y="772"/>
                    <a:pt x="589" y="542"/>
                    <a:pt x="717" y="495"/>
                  </a:cubicBezTo>
                </a:path>
              </a:pathLst>
            </a:custGeom>
            <a:noFill/>
            <a:ln w="476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2482" y="1536"/>
              <a:ext cx="49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2592" y="3072"/>
              <a:ext cx="21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26720" name="Group 96"/>
          <p:cNvGraphicFramePr>
            <a:graphicFrameLocks noGrp="1"/>
          </p:cNvGraphicFramePr>
          <p:nvPr/>
        </p:nvGraphicFramePr>
        <p:xfrm>
          <a:off x="7848600" y="2484438"/>
          <a:ext cx="2209800" cy="155437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state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82" name="Text Box 58"/>
          <p:cNvSpPr txBox="1">
            <a:spLocks noChangeArrowheads="1"/>
          </p:cNvSpPr>
          <p:nvPr/>
        </p:nvSpPr>
        <p:spPr bwMode="auto">
          <a:xfrm>
            <a:off x="8991600" y="2052638"/>
            <a:ext cx="1066800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/>
              <a:t>input</a:t>
            </a:r>
          </a:p>
        </p:txBody>
      </p:sp>
      <p:sp>
        <p:nvSpPr>
          <p:cNvPr id="26713" name="Rectangle 89"/>
          <p:cNvSpPr>
            <a:spLocks noChangeArrowheads="1"/>
          </p:cNvSpPr>
          <p:nvPr/>
        </p:nvSpPr>
        <p:spPr bwMode="auto">
          <a:xfrm>
            <a:off x="1676400" y="4267201"/>
            <a:ext cx="9144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Helvetica" panose="020B0604020202020204" pitchFamily="34" charset="0"/>
                <a:cs typeface="Times New Roman" panose="02020603050405020304" pitchFamily="18" charset="0"/>
              </a:rPr>
              <a:t>A simple two-state finite automaton with state set </a:t>
            </a:r>
            <a:r>
              <a:rPr lang="en-US" sz="1800" b="1" i="1">
                <a:latin typeface="Helvetica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n-US" sz="1800" i="1">
                <a:latin typeface="Helvetica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n-US" sz="1800">
                <a:latin typeface="Helvetica" panose="020B0604020202020204" pitchFamily="34" charset="0"/>
                <a:cs typeface="Times New Roman" panose="02020603050405020304" pitchFamily="18" charset="0"/>
              </a:rPr>
              <a:t>{0,1},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Helvetica" panose="020B0604020202020204" pitchFamily="34" charset="0"/>
                <a:cs typeface="Times New Roman" panose="02020603050405020304" pitchFamily="18" charset="0"/>
              </a:rPr>
              <a:t>start state </a:t>
            </a:r>
            <a:r>
              <a:rPr lang="en-US" sz="1800" b="1" i="1">
                <a:latin typeface="Helvetica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n-US" sz="1800" b="1" i="1" baseline="-30000">
                <a:latin typeface="Helvetica" panose="020B0604020202020204" pitchFamily="34" charset="0"/>
                <a:cs typeface="Times New Roman" panose="02020603050405020304" pitchFamily="18" charset="0"/>
              </a:rPr>
              <a:t>0</a:t>
            </a:r>
            <a:r>
              <a:rPr lang="en-US" sz="1800" i="1" baseline="-3000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Helvetica" panose="020B0604020202020204" pitchFamily="34" charset="0"/>
                <a:cs typeface="Times New Roman" panose="02020603050405020304" pitchFamily="18" charset="0"/>
              </a:rPr>
              <a:t>= 0,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Helvetica" panose="020B0604020202020204" pitchFamily="34" charset="0"/>
                <a:cs typeface="Times New Roman" panose="02020603050405020304" pitchFamily="18" charset="0"/>
              </a:rPr>
              <a:t>Accepting state </a:t>
            </a:r>
            <a:r>
              <a:rPr lang="en-US" sz="1800" b="1" i="1">
                <a:latin typeface="Helvetica" panose="020B0604020202020204" pitchFamily="34" charset="0"/>
              </a:rPr>
              <a:t>A</a:t>
            </a:r>
            <a:r>
              <a:rPr lang="en-US" sz="1800">
                <a:latin typeface="Helvetica" panose="020B0604020202020204" pitchFamily="34" charset="0"/>
                <a:cs typeface="Times New Roman" panose="02020603050405020304" pitchFamily="18" charset="0"/>
              </a:rPr>
              <a:t>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Helvetica" panose="020B0604020202020204" pitchFamily="34" charset="0"/>
                <a:cs typeface="Times New Roman" panose="02020603050405020304" pitchFamily="18" charset="0"/>
              </a:rPr>
              <a:t>input alphabet </a:t>
            </a:r>
            <a:r>
              <a:rPr 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1800">
                <a:latin typeface="Helvetica" panose="020B0604020202020204" pitchFamily="34" charset="0"/>
                <a:cs typeface="Times New Roman" panose="02020603050405020304" pitchFamily="18" charset="0"/>
              </a:rPr>
              <a:t> = {a,b}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 tabular representation of the transition function </a:t>
            </a:r>
            <a:r>
              <a:rPr 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18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26719" name="Freeform 95"/>
          <p:cNvSpPr>
            <a:spLocks/>
          </p:cNvSpPr>
          <p:nvPr/>
        </p:nvSpPr>
        <p:spPr bwMode="auto">
          <a:xfrm>
            <a:off x="8077201" y="4114800"/>
            <a:ext cx="2724727" cy="1541462"/>
          </a:xfrm>
          <a:custGeom>
            <a:avLst/>
            <a:gdLst>
              <a:gd name="T0" fmla="*/ 0 w 944"/>
              <a:gd name="T1" fmla="*/ 2514600 h 1584"/>
              <a:gd name="T2" fmla="*/ 1371600 w 944"/>
              <a:gd name="T3" fmla="*/ 1676400 h 1584"/>
              <a:gd name="T4" fmla="*/ 762000 w 944"/>
              <a:gd name="T5" fmla="*/ 0 h 1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4" h="1584">
                <a:moveTo>
                  <a:pt x="0" y="1584"/>
                </a:moveTo>
                <a:cubicBezTo>
                  <a:pt x="392" y="1452"/>
                  <a:pt x="784" y="1320"/>
                  <a:pt x="864" y="1056"/>
                </a:cubicBezTo>
                <a:cubicBezTo>
                  <a:pt x="944" y="792"/>
                  <a:pt x="544" y="176"/>
                  <a:pt x="480" y="0"/>
                </a:cubicBezTo>
              </a:path>
            </a:pathLst>
          </a:custGeom>
          <a:noFill/>
          <a:ln w="47625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2" grpId="0" animBg="1" autoUpdateAnimBg="0"/>
      <p:bldP spid="2671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7772400" cy="762000"/>
          </a:xfrm>
        </p:spPr>
        <p:txBody>
          <a:bodyPr/>
          <a:lstStyle/>
          <a:p>
            <a:r>
              <a:rPr lang="en-US" b="1">
                <a:cs typeface="Times New Roman" panose="02020603050405020304" pitchFamily="18" charset="0"/>
              </a:rPr>
              <a:t>Finite automata(contd.)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438400"/>
            <a:ext cx="7772400" cy="4038600"/>
          </a:xfrm>
        </p:spPr>
        <p:txBody>
          <a:bodyPr/>
          <a:lstStyle/>
          <a:p>
            <a:r>
              <a:rPr lang="en-US" sz="2000">
                <a:cs typeface="Times New Roman" panose="02020603050405020304" pitchFamily="18" charset="0"/>
              </a:rPr>
              <a:t>Directed edges represent transitions.</a:t>
            </a:r>
          </a:p>
          <a:p>
            <a:r>
              <a:rPr lang="en-US" sz="2000">
                <a:cs typeface="Times New Roman" panose="02020603050405020304" pitchFamily="18" charset="0"/>
              </a:rPr>
              <a:t>For example, the edge from state 1 to state 0 labeled </a:t>
            </a:r>
            <a:r>
              <a:rPr lang="en-US" sz="2000" b="1">
                <a:cs typeface="Times New Roman" panose="02020603050405020304" pitchFamily="18" charset="0"/>
              </a:rPr>
              <a:t>b</a:t>
            </a:r>
            <a:r>
              <a:rPr lang="en-US" sz="2000">
                <a:cs typeface="Times New Roman" panose="02020603050405020304" pitchFamily="18" charset="0"/>
              </a:rPr>
              <a:t> indicates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000">
                <a:cs typeface="Times New Roman" panose="02020603050405020304" pitchFamily="18" charset="0"/>
              </a:rPr>
              <a:t> ( 1, b) = 0. </a:t>
            </a:r>
          </a:p>
          <a:p>
            <a:r>
              <a:rPr lang="en-US" sz="2000">
                <a:cs typeface="Times New Roman" panose="02020603050405020304" pitchFamily="18" charset="0"/>
              </a:rPr>
              <a:t>This automaton accepts those strings that end in an odd number of </a:t>
            </a:r>
            <a:r>
              <a:rPr lang="en-US" sz="2000" b="1" i="1">
                <a:cs typeface="Times New Roman" panose="02020603050405020304" pitchFamily="18" charset="0"/>
              </a:rPr>
              <a:t>a</a:t>
            </a:r>
            <a:r>
              <a:rPr lang="en-US" sz="2000">
                <a:cs typeface="Times New Roman" panose="02020603050405020304" pitchFamily="18" charset="0"/>
              </a:rPr>
              <a:t>'s.</a:t>
            </a:r>
            <a:r>
              <a:rPr lang="en-US" sz="2000"/>
              <a:t> </a:t>
            </a:r>
          </a:p>
          <a:p>
            <a:pPr algn="just"/>
            <a:r>
              <a:rPr lang="en-US" sz="2000">
                <a:cs typeface="Times New Roman" panose="02020603050405020304" pitchFamily="18" charset="0"/>
              </a:rPr>
              <a:t>For example, the sequence of states this automaton enters for input </a:t>
            </a:r>
            <a:r>
              <a:rPr lang="en-US" sz="2000" b="1">
                <a:cs typeface="Times New Roman" panose="02020603050405020304" pitchFamily="18" charset="0"/>
              </a:rPr>
              <a:t>abaaa</a:t>
            </a:r>
            <a:r>
              <a:rPr lang="en-US" sz="2000">
                <a:cs typeface="Times New Roman" panose="02020603050405020304" pitchFamily="18" charset="0"/>
              </a:rPr>
              <a:t> (including the start state) is (0, 1, 0, 1, 0, 1) , and so it accepts this input. </a:t>
            </a:r>
          </a:p>
          <a:p>
            <a:pPr algn="just"/>
            <a:r>
              <a:rPr lang="en-US" sz="2000">
                <a:cs typeface="Times New Roman" panose="02020603050405020304" pitchFamily="18" charset="0"/>
              </a:rPr>
              <a:t>For input </a:t>
            </a:r>
            <a:r>
              <a:rPr lang="en-US" sz="2000" b="1">
                <a:cs typeface="Times New Roman" panose="02020603050405020304" pitchFamily="18" charset="0"/>
              </a:rPr>
              <a:t>abbaa</a:t>
            </a:r>
            <a:r>
              <a:rPr lang="en-US" sz="2000">
                <a:cs typeface="Times New Roman" panose="02020603050405020304" pitchFamily="18" charset="0"/>
              </a:rPr>
              <a:t>, the sequence of states is (0, 1,0,0, 1,0), and so it rejects this input.</a:t>
            </a:r>
          </a:p>
          <a:p>
            <a:endParaRPr lang="en-US" sz="200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D8F28BA-4566-4EA8-9442-FA4A9B3497E5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/>
              <a:t>Example. Accepts all strings ending in the string ababaca.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i="1" dirty="0"/>
              <a:t>(a)</a:t>
            </a:r>
            <a:r>
              <a:rPr lang="en-US" sz="1800" dirty="0"/>
              <a:t> A state-transition diagram for the string-matching automaton that accepts all strings ending in the string </a:t>
            </a:r>
            <a:r>
              <a:rPr lang="en-US" sz="1800" dirty="0" err="1"/>
              <a:t>ababaca</a:t>
            </a:r>
            <a:r>
              <a:rPr lang="en-US" sz="1800" dirty="0"/>
              <a:t>. State 0 is the start state, and state 7 (shown blackened) is the only accepting state. A directed edge from state </a:t>
            </a:r>
            <a:r>
              <a:rPr lang="en-US" sz="1800" i="1" dirty="0" err="1"/>
              <a:t>i</a:t>
            </a:r>
            <a:r>
              <a:rPr lang="en-US" sz="1800" dirty="0"/>
              <a:t> to state </a:t>
            </a:r>
            <a:r>
              <a:rPr lang="en-US" sz="1800" i="1" dirty="0"/>
              <a:t>j</a:t>
            </a:r>
            <a:r>
              <a:rPr lang="en-US" sz="1800" dirty="0"/>
              <a:t> labeled </a:t>
            </a:r>
            <a:r>
              <a:rPr lang="en-US" sz="1800" i="1" dirty="0"/>
              <a:t>a</a:t>
            </a:r>
            <a:r>
              <a:rPr lang="en-US" sz="1800" dirty="0"/>
              <a:t> represents </a:t>
            </a:r>
            <a:r>
              <a:rPr lang="en-US" sz="1800" i="1" dirty="0"/>
              <a:t>δ</a:t>
            </a:r>
            <a:r>
              <a:rPr lang="en-US" sz="1800" dirty="0"/>
              <a:t>(</a:t>
            </a:r>
            <a:r>
              <a:rPr lang="en-US" sz="1800" i="1" dirty="0" err="1"/>
              <a:t>i</a:t>
            </a:r>
            <a:r>
              <a:rPr lang="en-US" sz="1800" i="1" dirty="0"/>
              <a:t>, a</a:t>
            </a:r>
            <a:r>
              <a:rPr lang="en-US" sz="1800" dirty="0"/>
              <a:t>) = </a:t>
            </a:r>
            <a:r>
              <a:rPr lang="en-US" sz="1800" i="1" dirty="0"/>
              <a:t>j</a:t>
            </a:r>
            <a:r>
              <a:rPr lang="en-US" sz="1800" dirty="0"/>
              <a:t>. The right-going edges forming the "spine" of the automaton, shown heavy in the figure, correspond to successful matches between pattern and input characters. The left-going edges correspond to failing matches. Some edges corresponding to failing matches are not shown; by convention, if a state </a:t>
            </a:r>
            <a:r>
              <a:rPr lang="en-US" sz="1800" i="1" dirty="0" err="1"/>
              <a:t>i</a:t>
            </a:r>
            <a:r>
              <a:rPr lang="en-US" sz="1800" dirty="0"/>
              <a:t> has no outgoing edge labeled </a:t>
            </a:r>
            <a:r>
              <a:rPr lang="en-US" sz="1800" i="1" dirty="0"/>
              <a:t>a</a:t>
            </a:r>
            <a:r>
              <a:rPr lang="en-US" sz="1800" dirty="0"/>
              <a:t> for some </a:t>
            </a:r>
            <a:r>
              <a:rPr lang="en-US" sz="1800" i="1" dirty="0"/>
              <a:t>a</a:t>
            </a:r>
            <a:r>
              <a:rPr lang="en-US" sz="1800" dirty="0"/>
              <a:t> ∈ Σ, then </a:t>
            </a:r>
            <a:r>
              <a:rPr lang="en-US" sz="1800" i="1" dirty="0"/>
              <a:t>δ</a:t>
            </a:r>
            <a:r>
              <a:rPr lang="en-US" sz="1800" dirty="0"/>
              <a:t>(</a:t>
            </a:r>
            <a:r>
              <a:rPr lang="en-US" sz="1800" i="1" dirty="0" err="1"/>
              <a:t>i</a:t>
            </a:r>
            <a:r>
              <a:rPr lang="en-US" sz="1800" i="1" dirty="0"/>
              <a:t>, a</a:t>
            </a:r>
            <a:r>
              <a:rPr lang="en-US" sz="1800" dirty="0"/>
              <a:t>) = 0. </a:t>
            </a:r>
          </a:p>
          <a:p>
            <a:pPr>
              <a:lnSpc>
                <a:spcPct val="80000"/>
              </a:lnSpc>
            </a:pPr>
            <a:r>
              <a:rPr lang="en-US" sz="1800" i="1" dirty="0"/>
              <a:t>(b)</a:t>
            </a:r>
            <a:r>
              <a:rPr lang="en-US" sz="1800" dirty="0"/>
              <a:t> The corresponding transition function </a:t>
            </a:r>
            <a:r>
              <a:rPr lang="en-US" sz="1800" i="1" dirty="0"/>
              <a:t>δ</a:t>
            </a:r>
            <a:r>
              <a:rPr lang="en-US" sz="1800" dirty="0"/>
              <a:t>, and the pattern string </a:t>
            </a:r>
            <a:r>
              <a:rPr lang="en-US" sz="1800" i="1" dirty="0"/>
              <a:t>P</a:t>
            </a:r>
            <a:r>
              <a:rPr lang="en-US" sz="1800" dirty="0"/>
              <a:t> = </a:t>
            </a:r>
            <a:r>
              <a:rPr lang="en-US" sz="1800" dirty="0" err="1"/>
              <a:t>ababaca</a:t>
            </a:r>
            <a:r>
              <a:rPr lang="en-US" sz="1800" dirty="0"/>
              <a:t>. The entries corresponding to successful matches between pattern and input characters are shown shaded. </a:t>
            </a:r>
          </a:p>
          <a:p>
            <a:pPr>
              <a:lnSpc>
                <a:spcPct val="80000"/>
              </a:lnSpc>
            </a:pPr>
            <a:r>
              <a:rPr lang="en-US" sz="1800" i="1" dirty="0"/>
              <a:t>(c)</a:t>
            </a:r>
            <a:r>
              <a:rPr lang="en-US" sz="1800" dirty="0"/>
              <a:t> The operation of the automaton on the text </a:t>
            </a:r>
            <a:r>
              <a:rPr lang="en-US" sz="1800" i="1" dirty="0"/>
              <a:t>T</a:t>
            </a:r>
            <a:r>
              <a:rPr lang="en-US" sz="1800" dirty="0"/>
              <a:t> = </a:t>
            </a:r>
            <a:r>
              <a:rPr lang="en-US" sz="1800" dirty="0" err="1"/>
              <a:t>abababacaba</a:t>
            </a:r>
            <a:r>
              <a:rPr lang="en-US" sz="1800" dirty="0"/>
              <a:t>. Under each text character </a:t>
            </a:r>
            <a:r>
              <a:rPr lang="en-US" sz="1800" i="1" dirty="0"/>
              <a:t>T</a:t>
            </a:r>
            <a:r>
              <a:rPr lang="en-US" sz="1800" dirty="0"/>
              <a:t> [</a:t>
            </a:r>
            <a:r>
              <a:rPr lang="en-US" sz="1800" i="1" dirty="0" err="1"/>
              <a:t>i</a:t>
            </a:r>
            <a:r>
              <a:rPr lang="en-US" sz="1800" dirty="0"/>
              <a:t>] is given the state </a:t>
            </a:r>
            <a:r>
              <a:rPr lang="en-US" sz="1800" i="1" dirty="0"/>
              <a:t>φ</a:t>
            </a:r>
            <a:r>
              <a:rPr lang="en-US" sz="1800" dirty="0"/>
              <a:t>(</a:t>
            </a:r>
            <a:r>
              <a:rPr lang="en-US" sz="1800" i="1" dirty="0"/>
              <a:t>Ti</a:t>
            </a:r>
            <a:r>
              <a:rPr lang="en-US" sz="1800" dirty="0"/>
              <a:t>) the automaton is in after processing the prefix </a:t>
            </a:r>
            <a:r>
              <a:rPr lang="en-US" sz="1800" i="1" dirty="0"/>
              <a:t>Ti</a:t>
            </a:r>
            <a:r>
              <a:rPr lang="en-US" sz="1800" dirty="0"/>
              <a:t>. One occurrence of the pattern is found, ending in position 9. 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DA9609F-7398-4364-91BF-AC98F39A501A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9D1DA1A-A395-4CE8-9D6F-572F72FCF917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60419" name="Picture 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1"/>
            <a:ext cx="7151688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772400" cy="838200"/>
          </a:xfrm>
        </p:spPr>
        <p:txBody>
          <a:bodyPr/>
          <a:lstStyle/>
          <a:p>
            <a:r>
              <a:rPr lang="en-US" b="1"/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133600"/>
            <a:ext cx="7772400" cy="2362200"/>
          </a:xfrm>
        </p:spPr>
        <p:txBody>
          <a:bodyPr/>
          <a:lstStyle/>
          <a:p>
            <a:r>
              <a:rPr lang="en-US" sz="2400"/>
              <a:t>String Matching</a:t>
            </a:r>
          </a:p>
          <a:p>
            <a:r>
              <a:rPr lang="en-US" sz="2400"/>
              <a:t>The naïve string matching algorithm</a:t>
            </a:r>
          </a:p>
          <a:p>
            <a:r>
              <a:rPr lang="en-US" sz="2400"/>
              <a:t>The Rabin-Karp Algorithm</a:t>
            </a:r>
          </a:p>
          <a:p>
            <a:r>
              <a:rPr lang="en-US" sz="2400"/>
              <a:t>Finite automata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DCAF32-4782-4B81-B991-42B7E7055723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7772400" cy="838200"/>
          </a:xfrm>
        </p:spPr>
        <p:txBody>
          <a:bodyPr/>
          <a:lstStyle/>
          <a:p>
            <a:r>
              <a:rPr lang="en-US" b="1"/>
              <a:t>String Matching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algn="just"/>
            <a:r>
              <a:rPr lang="en-US" sz="2000">
                <a:cs typeface="Times New Roman" panose="02020603050405020304" pitchFamily="18" charset="0"/>
              </a:rPr>
              <a:t>The problem of finding occurrence(s) of a pattern string within another string or body of text. </a:t>
            </a:r>
          </a:p>
          <a:p>
            <a:pPr algn="just"/>
            <a:r>
              <a:rPr lang="en-US" sz="2000">
                <a:cs typeface="Times New Roman" panose="02020603050405020304" pitchFamily="18" charset="0"/>
              </a:rPr>
              <a:t>There are many different algorithms for efficient searching.</a:t>
            </a:r>
          </a:p>
          <a:p>
            <a:pPr algn="just"/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String matching is a very important subject in the wider domain of text processing.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DCF81CF-610D-4774-A96C-8994015F3C03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81200"/>
            <a:ext cx="8458200" cy="4495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/>
              <a:t>In string matching problems, it is required to find the occurrences of a pattern in a text.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000"/>
          </a:p>
          <a:p>
            <a:pPr>
              <a:spcBef>
                <a:spcPct val="0"/>
              </a:spcBef>
            </a:pPr>
            <a:r>
              <a:rPr lang="en-US" sz="2000" b="1" u="sng"/>
              <a:t>Applications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000"/>
              <a:t>   </a:t>
            </a:r>
          </a:p>
          <a:p>
            <a:pPr lvl="1">
              <a:spcBef>
                <a:spcPct val="0"/>
              </a:spcBef>
            </a:pPr>
            <a:r>
              <a:rPr lang="en-US" sz="1800"/>
              <a:t>   </a:t>
            </a:r>
            <a:r>
              <a:rPr lang="en-US" sz="2000"/>
              <a:t>Text processing </a:t>
            </a:r>
          </a:p>
          <a:p>
            <a:pPr lvl="1">
              <a:spcBef>
                <a:spcPct val="0"/>
              </a:spcBef>
            </a:pPr>
            <a:r>
              <a:rPr lang="en-US" sz="2000"/>
              <a:t>   Text-editing e.g.</a:t>
            </a:r>
            <a:r>
              <a:rPr lang="en-US" sz="2000" i="1"/>
              <a:t>Find and Change </a:t>
            </a:r>
            <a:r>
              <a:rPr lang="en-US" sz="2000"/>
              <a:t>in word </a:t>
            </a:r>
          </a:p>
          <a:p>
            <a:pPr lvl="1">
              <a:spcBef>
                <a:spcPct val="0"/>
              </a:spcBef>
            </a:pPr>
            <a:r>
              <a:rPr lang="en-US" sz="2000"/>
              <a:t>   Computer security  (virus detection, password checking)</a:t>
            </a:r>
          </a:p>
          <a:p>
            <a:pPr lvl="1">
              <a:spcBef>
                <a:spcPct val="0"/>
              </a:spcBef>
            </a:pPr>
            <a:r>
              <a:rPr lang="en-US" sz="2000"/>
              <a:t>   DNA sequence analysis.</a:t>
            </a:r>
          </a:p>
          <a:p>
            <a:pPr lvl="1">
              <a:spcBef>
                <a:spcPct val="0"/>
              </a:spcBef>
            </a:pPr>
            <a:r>
              <a:rPr lang="en-US" sz="2000"/>
              <a:t>   Data communications (header analysis)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0F4D0B0-A650-41E9-8BF9-435B68229CC9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81200" y="457200"/>
            <a:ext cx="8077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3600" b="1" dirty="0">
                <a:latin typeface="+mj-lt"/>
              </a:rPr>
              <a:t>Applications</a:t>
            </a:r>
          </a:p>
        </p:txBody>
      </p:sp>
      <p:pic>
        <p:nvPicPr>
          <p:cNvPr id="35845" name="Picture 6" descr="searc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517776"/>
            <a:ext cx="1676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8077200" cy="762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0A33D89-DAC4-498F-B564-D60F819A3C46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800">
              <a:latin typeface="Tahoma" panose="020B0604030504040204" pitchFamily="34" charset="0"/>
            </a:endParaRPr>
          </a:p>
        </p:txBody>
      </p:sp>
      <p:graphicFrame>
        <p:nvGraphicFramePr>
          <p:cNvPr id="7288" name="Group 120"/>
          <p:cNvGraphicFramePr>
            <a:graphicFrameLocks noGrp="1"/>
          </p:cNvGraphicFramePr>
          <p:nvPr/>
        </p:nvGraphicFramePr>
        <p:xfrm>
          <a:off x="4114800" y="2133600"/>
          <a:ext cx="6096000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91" name="Group 123"/>
          <p:cNvGraphicFramePr>
            <a:graphicFrameLocks noGrp="1"/>
          </p:cNvGraphicFramePr>
          <p:nvPr/>
        </p:nvGraphicFramePr>
        <p:xfrm>
          <a:off x="4114801" y="29718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51" name="Group 83"/>
          <p:cNvGraphicFramePr>
            <a:graphicFrameLocks noGrp="1"/>
          </p:cNvGraphicFramePr>
          <p:nvPr/>
        </p:nvGraphicFramePr>
        <p:xfrm>
          <a:off x="4572001" y="38862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63" name="Group 95"/>
          <p:cNvGraphicFramePr>
            <a:graphicFrameLocks noGrp="1"/>
          </p:cNvGraphicFramePr>
          <p:nvPr/>
        </p:nvGraphicFramePr>
        <p:xfrm>
          <a:off x="5105401" y="47244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90" name="Group 122"/>
          <p:cNvGraphicFramePr>
            <a:graphicFrameLocks noGrp="1"/>
          </p:cNvGraphicFramePr>
          <p:nvPr/>
        </p:nvGraphicFramePr>
        <p:xfrm>
          <a:off x="5638801" y="55626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49" name="Text Box 124"/>
          <p:cNvSpPr txBox="1">
            <a:spLocks noChangeArrowheads="1"/>
          </p:cNvSpPr>
          <p:nvPr/>
        </p:nvSpPr>
        <p:spPr bwMode="auto">
          <a:xfrm>
            <a:off x="2133600" y="2209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Text </a:t>
            </a:r>
            <a:r>
              <a:rPr lang="en-US" sz="24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6950" name="Text Box 125"/>
          <p:cNvSpPr txBox="1">
            <a:spLocks noChangeArrowheads="1"/>
          </p:cNvSpPr>
          <p:nvPr/>
        </p:nvSpPr>
        <p:spPr bwMode="auto">
          <a:xfrm>
            <a:off x="2133600" y="2971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Pattern </a:t>
            </a:r>
            <a:r>
              <a:rPr lang="en-US" sz="2400" b="1" i="1">
                <a:latin typeface="Times New Roman" panose="02020603050405020304" pitchFamily="18" charset="0"/>
              </a:rPr>
              <a:t>P</a:t>
            </a:r>
          </a:p>
        </p:txBody>
      </p:sp>
      <p:grpSp>
        <p:nvGrpSpPr>
          <p:cNvPr id="7298" name="Group 130"/>
          <p:cNvGrpSpPr>
            <a:grpSpLocks/>
          </p:cNvGrpSpPr>
          <p:nvPr/>
        </p:nvGrpSpPr>
        <p:grpSpPr bwMode="auto">
          <a:xfrm>
            <a:off x="5867400" y="2590800"/>
            <a:ext cx="1295400" cy="3048000"/>
            <a:chOff x="2784" y="1152"/>
            <a:chExt cx="816" cy="1920"/>
          </a:xfrm>
        </p:grpSpPr>
        <p:sp>
          <p:nvSpPr>
            <p:cNvPr id="36956" name="Line 126"/>
            <p:cNvSpPr>
              <a:spLocks noChangeShapeType="1"/>
            </p:cNvSpPr>
            <p:nvPr/>
          </p:nvSpPr>
          <p:spPr bwMode="auto">
            <a:xfrm flipV="1">
              <a:off x="2784" y="1152"/>
              <a:ext cx="0" cy="1872"/>
            </a:xfrm>
            <a:prstGeom prst="line">
              <a:avLst/>
            </a:prstGeom>
            <a:noFill/>
            <a:ln w="19050">
              <a:solidFill>
                <a:srgbClr val="4949D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Line 127"/>
            <p:cNvSpPr>
              <a:spLocks noChangeShapeType="1"/>
            </p:cNvSpPr>
            <p:nvPr/>
          </p:nvSpPr>
          <p:spPr bwMode="auto">
            <a:xfrm>
              <a:off x="3072" y="1152"/>
              <a:ext cx="0" cy="1872"/>
            </a:xfrm>
            <a:prstGeom prst="line">
              <a:avLst/>
            </a:prstGeom>
            <a:noFill/>
            <a:ln w="19050">
              <a:solidFill>
                <a:srgbClr val="4949D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Line 128"/>
            <p:cNvSpPr>
              <a:spLocks noChangeShapeType="1"/>
            </p:cNvSpPr>
            <p:nvPr/>
          </p:nvSpPr>
          <p:spPr bwMode="auto">
            <a:xfrm>
              <a:off x="3312" y="1200"/>
              <a:ext cx="0" cy="1824"/>
            </a:xfrm>
            <a:prstGeom prst="line">
              <a:avLst/>
            </a:prstGeom>
            <a:noFill/>
            <a:ln w="19050">
              <a:solidFill>
                <a:srgbClr val="4949D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Line 129"/>
            <p:cNvSpPr>
              <a:spLocks noChangeShapeType="1"/>
            </p:cNvSpPr>
            <p:nvPr/>
          </p:nvSpPr>
          <p:spPr bwMode="auto">
            <a:xfrm>
              <a:off x="3600" y="1200"/>
              <a:ext cx="0" cy="1872"/>
            </a:xfrm>
            <a:prstGeom prst="line">
              <a:avLst/>
            </a:prstGeom>
            <a:noFill/>
            <a:ln w="19050">
              <a:solidFill>
                <a:srgbClr val="4949D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99" name="Text Box 131"/>
          <p:cNvSpPr txBox="1">
            <a:spLocks noChangeArrowheads="1"/>
          </p:cNvSpPr>
          <p:nvPr/>
        </p:nvSpPr>
        <p:spPr bwMode="auto">
          <a:xfrm>
            <a:off x="2209800" y="396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Shift 1</a:t>
            </a:r>
          </a:p>
        </p:txBody>
      </p:sp>
      <p:sp>
        <p:nvSpPr>
          <p:cNvPr id="7301" name="Text Box 133"/>
          <p:cNvSpPr txBox="1">
            <a:spLocks noChangeArrowheads="1"/>
          </p:cNvSpPr>
          <p:nvPr/>
        </p:nvSpPr>
        <p:spPr bwMode="auto">
          <a:xfrm>
            <a:off x="2209800" y="4800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Shift 2</a:t>
            </a:r>
          </a:p>
        </p:txBody>
      </p:sp>
      <p:sp>
        <p:nvSpPr>
          <p:cNvPr id="7302" name="Text Box 134"/>
          <p:cNvSpPr txBox="1">
            <a:spLocks noChangeArrowheads="1"/>
          </p:cNvSpPr>
          <p:nvPr/>
        </p:nvSpPr>
        <p:spPr bwMode="auto">
          <a:xfrm>
            <a:off x="2209800" y="5715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Shift 3</a:t>
            </a:r>
          </a:p>
        </p:txBody>
      </p:sp>
      <p:pic>
        <p:nvPicPr>
          <p:cNvPr id="36955" name="Picture 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6" y="3949700"/>
            <a:ext cx="36290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9" grpId="0" autoUpdateAnimBg="0"/>
      <p:bldP spid="7301" grpId="0" autoUpdateAnimBg="0"/>
      <p:bldP spid="73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7772400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cs typeface="Times New Roman" panose="02020603050405020304" pitchFamily="18" charset="0"/>
              </a:rPr>
              <a:t>String Matching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133600"/>
            <a:ext cx="7772400" cy="441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cs typeface="Times New Roman" panose="02020603050405020304" pitchFamily="18" charset="0"/>
              </a:rPr>
              <a:t>We formulize the </a:t>
            </a:r>
            <a:r>
              <a:rPr lang="en-US" sz="2000" b="1" i="1" dirty="0">
                <a:cs typeface="Times New Roman" panose="02020603050405020304" pitchFamily="18" charset="0"/>
              </a:rPr>
              <a:t>String Matching problem</a:t>
            </a:r>
            <a:r>
              <a:rPr lang="en-US" sz="2000" dirty="0">
                <a:cs typeface="Times New Roman" panose="02020603050405020304" pitchFamily="18" charset="0"/>
              </a:rPr>
              <a:t> as follows.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cs typeface="Times New Roman" panose="02020603050405020304" pitchFamily="18" charset="0"/>
              </a:rPr>
              <a:t>We assume that the text is an array </a:t>
            </a:r>
            <a:r>
              <a:rPr lang="en-US" sz="2000" b="1" dirty="0">
                <a:cs typeface="Times New Roman" panose="02020603050405020304" pitchFamily="18" charset="0"/>
              </a:rPr>
              <a:t>T[1..</a:t>
            </a:r>
            <a:r>
              <a:rPr lang="en-US" sz="2000" b="1" i="1" dirty="0">
                <a:cs typeface="Times New Roman" panose="02020603050405020304" pitchFamily="18" charset="0"/>
              </a:rPr>
              <a:t>n</a:t>
            </a:r>
            <a:r>
              <a:rPr lang="en-US" sz="2000" b="1" dirty="0">
                <a:cs typeface="Times New Roman" panose="02020603050405020304" pitchFamily="18" charset="0"/>
              </a:rPr>
              <a:t>]</a:t>
            </a:r>
            <a:r>
              <a:rPr lang="en-US" sz="2000" dirty="0">
                <a:cs typeface="Times New Roman" panose="02020603050405020304" pitchFamily="18" charset="0"/>
              </a:rPr>
              <a:t> of length </a:t>
            </a:r>
            <a:r>
              <a:rPr lang="en-US" sz="2000" b="1" i="1" dirty="0">
                <a:cs typeface="Times New Roman" panose="02020603050405020304" pitchFamily="18" charset="0"/>
              </a:rPr>
              <a:t>n</a:t>
            </a:r>
            <a:r>
              <a:rPr lang="en-US" sz="2000" dirty="0">
                <a:cs typeface="Times New Roman" panose="02020603050405020304" pitchFamily="18" charset="0"/>
              </a:rPr>
              <a:t> and the pattern is an array </a:t>
            </a:r>
            <a:r>
              <a:rPr lang="en-US" sz="2000" b="1" dirty="0">
                <a:cs typeface="Times New Roman" panose="02020603050405020304" pitchFamily="18" charset="0"/>
              </a:rPr>
              <a:t>P[1..</a:t>
            </a:r>
            <a:r>
              <a:rPr lang="en-US" sz="2000" b="1" i="1" dirty="0">
                <a:cs typeface="Times New Roman" panose="02020603050405020304" pitchFamily="18" charset="0"/>
              </a:rPr>
              <a:t>m</a:t>
            </a:r>
            <a:r>
              <a:rPr lang="en-US" sz="2000" b="1" dirty="0">
                <a:cs typeface="Times New Roman" panose="02020603050405020304" pitchFamily="18" charset="0"/>
              </a:rPr>
              <a:t>]</a:t>
            </a:r>
            <a:r>
              <a:rPr lang="en-US" sz="2000" dirty="0">
                <a:cs typeface="Times New Roman" panose="02020603050405020304" pitchFamily="18" charset="0"/>
              </a:rPr>
              <a:t> of length </a:t>
            </a:r>
            <a:r>
              <a:rPr lang="en-US" sz="2000" b="1" i="1" dirty="0">
                <a:cs typeface="Times New Roman" panose="02020603050405020304" pitchFamily="18" charset="0"/>
              </a:rPr>
              <a:t>m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cs typeface="Times New Roman" panose="02020603050405020304" pitchFamily="18" charset="0"/>
              </a:rPr>
              <a:t>We further assume that the elements of P and T are characters drawn from a finite alphabet </a:t>
            </a:r>
            <a:r>
              <a:rPr lang="en-US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cs typeface="Times New Roman" panose="02020603050405020304" pitchFamily="18" charset="0"/>
              </a:rPr>
              <a:t>For example we may have </a:t>
            </a:r>
            <a:r>
              <a:rPr 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000" dirty="0">
                <a:cs typeface="Times New Roman" panose="02020603050405020304" pitchFamily="18" charset="0"/>
              </a:rPr>
              <a:t>={0,1} or </a:t>
            </a:r>
            <a:r>
              <a:rPr 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000" dirty="0">
                <a:cs typeface="Times New Roman" panose="02020603050405020304" pitchFamily="18" charset="0"/>
              </a:rPr>
              <a:t>={</a:t>
            </a:r>
            <a:r>
              <a:rPr lang="en-US" sz="2000" dirty="0" err="1">
                <a:cs typeface="Times New Roman" panose="02020603050405020304" pitchFamily="18" charset="0"/>
              </a:rPr>
              <a:t>a,b,..z</a:t>
            </a:r>
            <a:r>
              <a:rPr lang="en-US" sz="2000" dirty="0">
                <a:cs typeface="Times New Roman" panose="02020603050405020304" pitchFamily="18" charset="0"/>
              </a:rPr>
              <a:t>}.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cs typeface="Times New Roman" panose="02020603050405020304" pitchFamily="18" charset="0"/>
              </a:rPr>
              <a:t>The character arrays P and T are often called </a:t>
            </a:r>
            <a:r>
              <a:rPr lang="en-US" sz="2000" b="1" i="1" dirty="0">
                <a:cs typeface="Times New Roman" panose="02020603050405020304" pitchFamily="18" charset="0"/>
              </a:rPr>
              <a:t>Strings</a:t>
            </a:r>
            <a:r>
              <a:rPr lang="en-US" sz="2000" dirty="0">
                <a:cs typeface="Times New Roman" panose="02020603050405020304" pitchFamily="18" charset="0"/>
              </a:rPr>
              <a:t> of characters.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6F11816-A959-4033-B082-37DCFD503153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>
          <a:xfrm>
            <a:off x="2133600" y="762001"/>
            <a:ext cx="7315200" cy="512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solidFill>
                  <a:srgbClr val="000000"/>
                </a:solidFill>
                <a:cs typeface="Times New Roman" panose="02020603050405020304" pitchFamily="18" charset="0"/>
              </a:rPr>
              <a:t>String Matching problem(contd.)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81200"/>
            <a:ext cx="8534400" cy="1143000"/>
          </a:xfrm>
        </p:spPr>
        <p:txBody>
          <a:bodyPr/>
          <a:lstStyle/>
          <a:p>
            <a:r>
              <a:rPr lang="en-US" sz="2000">
                <a:cs typeface="Times New Roman" panose="02020603050405020304" pitchFamily="18" charset="0"/>
              </a:rPr>
              <a:t>We say that pattern </a:t>
            </a:r>
            <a:r>
              <a:rPr lang="en-US" sz="2000" b="1" i="1">
                <a:cs typeface="Times New Roman" panose="02020603050405020304" pitchFamily="18" charset="0"/>
              </a:rPr>
              <a:t>P</a:t>
            </a:r>
            <a:r>
              <a:rPr lang="en-US" sz="2000">
                <a:cs typeface="Times New Roman" panose="02020603050405020304" pitchFamily="18" charset="0"/>
              </a:rPr>
              <a:t> occurs with shift </a:t>
            </a:r>
            <a:r>
              <a:rPr lang="en-US" sz="2000" b="1" i="1">
                <a:cs typeface="Times New Roman" panose="02020603050405020304" pitchFamily="18" charset="0"/>
              </a:rPr>
              <a:t>s</a:t>
            </a:r>
            <a:r>
              <a:rPr lang="en-US" sz="2000">
                <a:cs typeface="Times New Roman" panose="02020603050405020304" pitchFamily="18" charset="0"/>
              </a:rPr>
              <a:t> in text </a:t>
            </a:r>
            <a:r>
              <a:rPr lang="en-US" sz="2000" b="1" i="1">
                <a:cs typeface="Times New Roman" panose="02020603050405020304" pitchFamily="18" charset="0"/>
              </a:rPr>
              <a:t>T</a:t>
            </a:r>
            <a:r>
              <a:rPr lang="en-US" sz="2000">
                <a:cs typeface="Times New Roman" panose="02020603050405020304" pitchFamily="18" charset="0"/>
              </a:rPr>
              <a:t> (or, equivalently that pattern P occurs beginning at position </a:t>
            </a:r>
            <a:r>
              <a:rPr lang="en-US" sz="2000" i="1">
                <a:cs typeface="Times New Roman" panose="02020603050405020304" pitchFamily="18" charset="0"/>
              </a:rPr>
              <a:t>s</a:t>
            </a:r>
            <a:r>
              <a:rPr lang="en-US" sz="2000">
                <a:cs typeface="Times New Roman" panose="02020603050405020304" pitchFamily="18" charset="0"/>
              </a:rPr>
              <a:t> +1 in text </a:t>
            </a:r>
            <a:r>
              <a:rPr lang="en-US" sz="2000" b="1" i="1">
                <a:cs typeface="Times New Roman" panose="02020603050405020304" pitchFamily="18" charset="0"/>
              </a:rPr>
              <a:t>T</a:t>
            </a:r>
            <a:r>
              <a:rPr lang="en-US" sz="2000"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                                     </a:t>
            </a:r>
          </a:p>
          <a:p>
            <a:endParaRPr lang="en-US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41FAEA2-BAAD-4AE0-90D7-920968028049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09800" y="3276601"/>
            <a:ext cx="7543800" cy="5889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>
                <a:solidFill>
                  <a:srgbClr val="0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≤ </a:t>
            </a:r>
            <a:r>
              <a:rPr lang="en-US" sz="3200" b="1" i="1">
                <a:solidFill>
                  <a:srgbClr val="0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 </a:t>
            </a:r>
            <a:r>
              <a:rPr lang="en-US" sz="3200">
                <a:solidFill>
                  <a:srgbClr val="0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≤ </a:t>
            </a:r>
            <a:r>
              <a:rPr 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+1.. </a:t>
            </a:r>
            <a:r>
              <a:rPr 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09800" y="4495801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If P occurs with shift </a:t>
            </a:r>
            <a:r>
              <a:rPr lang="en-US" sz="2000" b="1" i="1">
                <a:latin typeface="Helvetica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i="1">
                <a:latin typeface="Helvetica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, then we call s a </a:t>
            </a:r>
            <a:r>
              <a:rPr lang="en-US" sz="2000" b="1" i="1">
                <a:latin typeface="Helvetica" panose="020B0604020202020204" pitchFamily="34" charset="0"/>
                <a:cs typeface="Times New Roman" panose="02020603050405020304" pitchFamily="18" charset="0"/>
              </a:rPr>
              <a:t>valid shift</a:t>
            </a:r>
            <a:r>
              <a:rPr 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; otherwise we call </a:t>
            </a:r>
            <a:r>
              <a:rPr lang="en-US" sz="2000" b="1" i="1">
                <a:latin typeface="Helvetica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 an </a:t>
            </a:r>
            <a:r>
              <a:rPr lang="en-US" sz="2000" b="1" i="1">
                <a:latin typeface="Helvetica" panose="020B0604020202020204" pitchFamily="34" charset="0"/>
                <a:cs typeface="Times New Roman" panose="02020603050405020304" pitchFamily="18" charset="0"/>
              </a:rPr>
              <a:t>invalid shift</a:t>
            </a:r>
            <a:r>
              <a:rPr 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nimBg="1" autoUpdateAnimBg="0"/>
      <p:bldP spid="81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6AE602E-61F2-4A41-BE98-12987FEBFDA5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800">
              <a:latin typeface="Tahoma" panose="020B0604030504040204" pitchFamily="34" charset="0"/>
            </a:endParaRPr>
          </a:p>
        </p:txBody>
      </p:sp>
      <p:graphicFrame>
        <p:nvGraphicFramePr>
          <p:cNvPr id="9220" name="Group 4"/>
          <p:cNvGraphicFramePr>
            <a:graphicFrameLocks noGrp="1"/>
          </p:cNvGraphicFramePr>
          <p:nvPr/>
        </p:nvGraphicFramePr>
        <p:xfrm>
          <a:off x="4191000" y="1828800"/>
          <a:ext cx="6096000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53" name="Group 37"/>
          <p:cNvGraphicFramePr>
            <a:graphicFrameLocks noGrp="1"/>
          </p:cNvGraphicFramePr>
          <p:nvPr/>
        </p:nvGraphicFramePr>
        <p:xfrm>
          <a:off x="4191001" y="26670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65" name="Group 49"/>
          <p:cNvGraphicFramePr>
            <a:graphicFrameLocks noGrp="1"/>
          </p:cNvGraphicFramePr>
          <p:nvPr/>
        </p:nvGraphicFramePr>
        <p:xfrm>
          <a:off x="4676776" y="34290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77" name="Group 61"/>
          <p:cNvGraphicFramePr>
            <a:graphicFrameLocks noGrp="1"/>
          </p:cNvGraphicFramePr>
          <p:nvPr/>
        </p:nvGraphicFramePr>
        <p:xfrm>
          <a:off x="5157789" y="4087813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89" name="Group 73"/>
          <p:cNvGraphicFramePr>
            <a:graphicFrameLocks noGrp="1"/>
          </p:cNvGraphicFramePr>
          <p:nvPr/>
        </p:nvGraphicFramePr>
        <p:xfrm>
          <a:off x="5708651" y="4816475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20" name="Text Box 85"/>
          <p:cNvSpPr txBox="1">
            <a:spLocks noChangeArrowheads="1"/>
          </p:cNvSpPr>
          <p:nvPr/>
        </p:nvSpPr>
        <p:spPr bwMode="auto">
          <a:xfrm>
            <a:off x="2286000" y="1905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Text </a:t>
            </a:r>
            <a:r>
              <a:rPr lang="en-US" sz="24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0021" name="Text Box 86"/>
          <p:cNvSpPr txBox="1">
            <a:spLocks noChangeArrowheads="1"/>
          </p:cNvSpPr>
          <p:nvPr/>
        </p:nvSpPr>
        <p:spPr bwMode="auto">
          <a:xfrm>
            <a:off x="2286000" y="2667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Pattern </a:t>
            </a:r>
            <a:r>
              <a:rPr lang="en-US" sz="2400" b="1" i="1">
                <a:latin typeface="Times New Roman" panose="02020603050405020304" pitchFamily="18" charset="0"/>
              </a:rPr>
              <a:t>P</a:t>
            </a:r>
          </a:p>
        </p:txBody>
      </p:sp>
      <p:grpSp>
        <p:nvGrpSpPr>
          <p:cNvPr id="9303" name="Group 87"/>
          <p:cNvGrpSpPr>
            <a:grpSpLocks/>
          </p:cNvGrpSpPr>
          <p:nvPr/>
        </p:nvGrpSpPr>
        <p:grpSpPr bwMode="auto">
          <a:xfrm>
            <a:off x="5943600" y="2286000"/>
            <a:ext cx="1295400" cy="3048000"/>
            <a:chOff x="2784" y="1152"/>
            <a:chExt cx="816" cy="1920"/>
          </a:xfrm>
        </p:grpSpPr>
        <p:sp>
          <p:nvSpPr>
            <p:cNvPr id="40029" name="Line 88"/>
            <p:cNvSpPr>
              <a:spLocks noChangeShapeType="1"/>
            </p:cNvSpPr>
            <p:nvPr/>
          </p:nvSpPr>
          <p:spPr bwMode="auto">
            <a:xfrm flipV="1">
              <a:off x="2784" y="1152"/>
              <a:ext cx="0" cy="1872"/>
            </a:xfrm>
            <a:prstGeom prst="line">
              <a:avLst/>
            </a:prstGeom>
            <a:noFill/>
            <a:ln w="22225">
              <a:solidFill>
                <a:srgbClr val="4949D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0" name="Line 89"/>
            <p:cNvSpPr>
              <a:spLocks noChangeShapeType="1"/>
            </p:cNvSpPr>
            <p:nvPr/>
          </p:nvSpPr>
          <p:spPr bwMode="auto">
            <a:xfrm>
              <a:off x="3072" y="1152"/>
              <a:ext cx="0" cy="1872"/>
            </a:xfrm>
            <a:prstGeom prst="line">
              <a:avLst/>
            </a:prstGeom>
            <a:noFill/>
            <a:ln w="22225">
              <a:solidFill>
                <a:srgbClr val="4949D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1" name="Line 90"/>
            <p:cNvSpPr>
              <a:spLocks noChangeShapeType="1"/>
            </p:cNvSpPr>
            <p:nvPr/>
          </p:nvSpPr>
          <p:spPr bwMode="auto">
            <a:xfrm>
              <a:off x="3312" y="1200"/>
              <a:ext cx="0" cy="1824"/>
            </a:xfrm>
            <a:prstGeom prst="line">
              <a:avLst/>
            </a:prstGeom>
            <a:noFill/>
            <a:ln w="22225">
              <a:solidFill>
                <a:srgbClr val="2E2EB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2" name="Line 91"/>
            <p:cNvSpPr>
              <a:spLocks noChangeShapeType="1"/>
            </p:cNvSpPr>
            <p:nvPr/>
          </p:nvSpPr>
          <p:spPr bwMode="auto">
            <a:xfrm>
              <a:off x="3600" y="1200"/>
              <a:ext cx="0" cy="1872"/>
            </a:xfrm>
            <a:prstGeom prst="line">
              <a:avLst/>
            </a:prstGeom>
            <a:noFill/>
            <a:ln w="22225">
              <a:solidFill>
                <a:srgbClr val="4949D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08" name="Text Box 92"/>
          <p:cNvSpPr txBox="1">
            <a:spLocks noChangeArrowheads="1"/>
          </p:cNvSpPr>
          <p:nvPr/>
        </p:nvSpPr>
        <p:spPr bwMode="auto">
          <a:xfrm>
            <a:off x="2266950" y="3505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Shift 1</a:t>
            </a:r>
          </a:p>
        </p:txBody>
      </p:sp>
      <p:sp>
        <p:nvSpPr>
          <p:cNvPr id="9309" name="Text Box 93"/>
          <p:cNvSpPr txBox="1">
            <a:spLocks noChangeArrowheads="1"/>
          </p:cNvSpPr>
          <p:nvPr/>
        </p:nvSpPr>
        <p:spPr bwMode="auto">
          <a:xfrm>
            <a:off x="2266950" y="4114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Shift 2</a:t>
            </a:r>
          </a:p>
        </p:txBody>
      </p:sp>
      <p:sp>
        <p:nvSpPr>
          <p:cNvPr id="9310" name="Text Box 94"/>
          <p:cNvSpPr txBox="1">
            <a:spLocks noChangeArrowheads="1"/>
          </p:cNvSpPr>
          <p:nvPr/>
        </p:nvSpPr>
        <p:spPr bwMode="auto">
          <a:xfrm>
            <a:off x="2286000" y="4800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Shift 3</a:t>
            </a:r>
          </a:p>
        </p:txBody>
      </p:sp>
      <p:sp>
        <p:nvSpPr>
          <p:cNvPr id="9311" name="Text Box 95"/>
          <p:cNvSpPr txBox="1">
            <a:spLocks noChangeArrowheads="1"/>
          </p:cNvSpPr>
          <p:nvPr/>
        </p:nvSpPr>
        <p:spPr bwMode="auto">
          <a:xfrm>
            <a:off x="7661276" y="5419726"/>
            <a:ext cx="3006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Here, n = 13 m = 4 s = 3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312" name="Text Box 96"/>
          <p:cNvSpPr txBox="1">
            <a:spLocks noChangeArrowheads="1"/>
          </p:cNvSpPr>
          <p:nvPr/>
        </p:nvSpPr>
        <p:spPr bwMode="auto">
          <a:xfrm>
            <a:off x="2286000" y="5791201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S = 3 is a valid shift because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Helvetica" panose="020B0604020202020204" pitchFamily="3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0≤ </a:t>
            </a:r>
            <a:r>
              <a:rPr lang="en-US" sz="2000" b="1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i="1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≤ 13-4 and </a:t>
            </a:r>
            <a:r>
              <a:rPr lang="en-US" sz="2000" i="1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[3 +1.. 3 +4] = </a:t>
            </a:r>
            <a:r>
              <a:rPr lang="en-US" sz="2000" i="1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[1..4].</a:t>
            </a:r>
          </a:p>
        </p:txBody>
      </p:sp>
      <p:sp>
        <p:nvSpPr>
          <p:cNvPr id="9313" name="Text Box 97"/>
          <p:cNvSpPr txBox="1">
            <a:spLocks noChangeArrowheads="1"/>
          </p:cNvSpPr>
          <p:nvPr/>
        </p:nvSpPr>
        <p:spPr bwMode="auto">
          <a:xfrm>
            <a:off x="2266950" y="2971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</a:rPr>
              <a:t>Shift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" grpId="0" autoUpdateAnimBg="0"/>
      <p:bldP spid="9309" grpId="0" autoUpdateAnimBg="0"/>
      <p:bldP spid="9310" grpId="0" autoUpdateAnimBg="0"/>
      <p:bldP spid="9311" grpId="0" autoUpdateAnimBg="0"/>
      <p:bldP spid="9312" grpId="0" autoUpdateAnimBg="0"/>
      <p:bldP spid="93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8"/>
          <p:cNvSpPr>
            <a:spLocks noGrp="1" noChangeArrowheads="1"/>
          </p:cNvSpPr>
          <p:nvPr>
            <p:ph type="title"/>
          </p:nvPr>
        </p:nvSpPr>
        <p:spPr>
          <a:xfrm>
            <a:off x="2057400" y="838200"/>
            <a:ext cx="77724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solidFill>
                  <a:srgbClr val="000000"/>
                </a:solidFill>
                <a:cs typeface="Times New Roman" panose="02020603050405020304" pitchFamily="18" charset="0"/>
              </a:rPr>
              <a:t>String Matching problem(contd.)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30388"/>
            <a:ext cx="8001000" cy="98901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000" b="1"/>
              <a:t>The string-matching problem is the problem of finding all valid shifts with which a given pattern </a:t>
            </a:r>
            <a:r>
              <a:rPr lang="en-US" sz="2000" b="1" i="1"/>
              <a:t>P</a:t>
            </a:r>
            <a:r>
              <a:rPr lang="en-US" sz="2000" b="1"/>
              <a:t> occurs in a given text </a:t>
            </a:r>
            <a:r>
              <a:rPr lang="en-US" sz="2000" b="1" i="1"/>
              <a:t>T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B747E28-A9FE-429D-8D0A-98D57472BDED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800">
              <a:latin typeface="Tahoma" panose="020B0604030504040204" pitchFamily="34" charset="0"/>
            </a:endParaRPr>
          </a:p>
        </p:txBody>
      </p:sp>
      <p:graphicFrame>
        <p:nvGraphicFramePr>
          <p:cNvPr id="10447" name="Group 207"/>
          <p:cNvGraphicFramePr>
            <a:graphicFrameLocks noGrp="1"/>
          </p:cNvGraphicFramePr>
          <p:nvPr/>
        </p:nvGraphicFramePr>
        <p:xfrm>
          <a:off x="2971800" y="2438400"/>
          <a:ext cx="6096000" cy="975064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6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8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10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11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12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Helvetica" panose="020B0604020202020204" pitchFamily="34" charset="0"/>
                        </a:rPr>
                        <a:t>13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C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78" name="Group 38"/>
          <p:cNvGraphicFramePr>
            <a:graphicFrameLocks noGrp="1"/>
          </p:cNvGraphicFramePr>
          <p:nvPr/>
        </p:nvGraphicFramePr>
        <p:xfrm>
          <a:off x="4495801" y="41148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90" name="Group 50"/>
          <p:cNvGraphicFramePr>
            <a:graphicFrameLocks noGrp="1"/>
          </p:cNvGraphicFramePr>
          <p:nvPr/>
        </p:nvGraphicFramePr>
        <p:xfrm>
          <a:off x="7239001" y="5029200"/>
          <a:ext cx="1876425" cy="51788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2819400" y="40386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Shift 3</a:t>
            </a:r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2819400" y="51054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Shift 9</a:t>
            </a:r>
          </a:p>
        </p:txBody>
      </p:sp>
      <p:grpSp>
        <p:nvGrpSpPr>
          <p:cNvPr id="10313" name="Group 73"/>
          <p:cNvGrpSpPr>
            <a:grpSpLocks/>
          </p:cNvGrpSpPr>
          <p:nvPr/>
        </p:nvGrpSpPr>
        <p:grpSpPr bwMode="auto">
          <a:xfrm>
            <a:off x="4724400" y="3429000"/>
            <a:ext cx="1371600" cy="685800"/>
            <a:chOff x="1728" y="2160"/>
            <a:chExt cx="864" cy="432"/>
          </a:xfrm>
        </p:grpSpPr>
        <p:sp>
          <p:nvSpPr>
            <p:cNvPr id="41042" name="Line 64"/>
            <p:cNvSpPr>
              <a:spLocks noChangeShapeType="1"/>
            </p:cNvSpPr>
            <p:nvPr/>
          </p:nvSpPr>
          <p:spPr bwMode="auto">
            <a:xfrm>
              <a:off x="1728" y="2160"/>
              <a:ext cx="0" cy="432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3" name="Line 65"/>
            <p:cNvSpPr>
              <a:spLocks noChangeShapeType="1"/>
            </p:cNvSpPr>
            <p:nvPr/>
          </p:nvSpPr>
          <p:spPr bwMode="auto">
            <a:xfrm>
              <a:off x="2016" y="2160"/>
              <a:ext cx="0" cy="432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4" name="Line 66"/>
            <p:cNvSpPr>
              <a:spLocks noChangeShapeType="1"/>
            </p:cNvSpPr>
            <p:nvPr/>
          </p:nvSpPr>
          <p:spPr bwMode="auto">
            <a:xfrm>
              <a:off x="2304" y="2160"/>
              <a:ext cx="0" cy="432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5" name="Line 67"/>
            <p:cNvSpPr>
              <a:spLocks noChangeShapeType="1"/>
            </p:cNvSpPr>
            <p:nvPr/>
          </p:nvSpPr>
          <p:spPr bwMode="auto">
            <a:xfrm>
              <a:off x="2592" y="2160"/>
              <a:ext cx="0" cy="432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2" name="Group 72"/>
          <p:cNvGrpSpPr>
            <a:grpSpLocks/>
          </p:cNvGrpSpPr>
          <p:nvPr/>
        </p:nvGrpSpPr>
        <p:grpSpPr bwMode="auto">
          <a:xfrm>
            <a:off x="7467600" y="3429000"/>
            <a:ext cx="1371600" cy="1562100"/>
            <a:chOff x="3456" y="2160"/>
            <a:chExt cx="864" cy="984"/>
          </a:xfrm>
        </p:grpSpPr>
        <p:sp>
          <p:nvSpPr>
            <p:cNvPr id="41038" name="Line 68"/>
            <p:cNvSpPr>
              <a:spLocks noChangeShapeType="1"/>
            </p:cNvSpPr>
            <p:nvPr/>
          </p:nvSpPr>
          <p:spPr bwMode="auto">
            <a:xfrm>
              <a:off x="3456" y="2160"/>
              <a:ext cx="0" cy="96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9" name="Line 69"/>
            <p:cNvSpPr>
              <a:spLocks noChangeShapeType="1"/>
            </p:cNvSpPr>
            <p:nvPr/>
          </p:nvSpPr>
          <p:spPr bwMode="auto">
            <a:xfrm>
              <a:off x="3744" y="2160"/>
              <a:ext cx="0" cy="96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0" name="Line 70"/>
            <p:cNvSpPr>
              <a:spLocks noChangeShapeType="1"/>
            </p:cNvSpPr>
            <p:nvPr/>
          </p:nvSpPr>
          <p:spPr bwMode="auto">
            <a:xfrm>
              <a:off x="4032" y="2160"/>
              <a:ext cx="0" cy="96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Line 71"/>
            <p:cNvSpPr>
              <a:spLocks noChangeShapeType="1"/>
            </p:cNvSpPr>
            <p:nvPr/>
          </p:nvSpPr>
          <p:spPr bwMode="auto">
            <a:xfrm>
              <a:off x="4320" y="2184"/>
              <a:ext cx="0" cy="96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36" name="Text Box 209"/>
          <p:cNvSpPr txBox="1">
            <a:spLocks noChangeArrowheads="1"/>
          </p:cNvSpPr>
          <p:nvPr/>
        </p:nvSpPr>
        <p:spPr bwMode="auto">
          <a:xfrm>
            <a:off x="1600200" y="28956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1">
                <a:latin typeface="Helvetica" panose="020B0604020202020204" pitchFamily="34" charset="0"/>
              </a:rPr>
              <a:t>Text </a:t>
            </a:r>
            <a:r>
              <a:rPr lang="en-US" sz="2000" b="1" i="1">
                <a:latin typeface="Helvetica" panose="020B0604020202020204" pitchFamily="34" charset="0"/>
              </a:rPr>
              <a:t>T</a:t>
            </a:r>
          </a:p>
        </p:txBody>
      </p:sp>
      <p:sp>
        <p:nvSpPr>
          <p:cNvPr id="21" name="Text Box 67"/>
          <p:cNvSpPr txBox="1">
            <a:spLocks noChangeArrowheads="1"/>
          </p:cNvSpPr>
          <p:nvPr/>
        </p:nvSpPr>
        <p:spPr bwMode="auto">
          <a:xfrm>
            <a:off x="4876800" y="45720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b="1">
                <a:latin typeface="Times New Roman" panose="02020603050405020304" pitchFamily="18" charset="0"/>
              </a:rPr>
              <a:t>…………..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2" grpId="0" autoUpdateAnimBg="0"/>
      <p:bldP spid="10303" grpId="0"/>
      <p:bldP spid="21" grpId="0" autoUpdateAnimBg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88ED978-1793-4645-B706-86B5D451987D}" vid="{EAE29390-8B5E-4EF4-A794-C1496CF16FCA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5.xml><?xml version="1.0" encoding="utf-8"?>
<a:theme xmlns:a="http://schemas.openxmlformats.org/drawingml/2006/main" name="Presentation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55DFB19D-8CD7-374E-93C3-3427CC06C4CD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812AAC09-44D3-5540-A76F-F76F8887BB39}"/>
    </a:ext>
  </a:extLst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D494B3FE-53B0-E440-9A9B-ABF54A0C63FE}"/>
    </a:ext>
  </a:extLst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ABB46C2A-DBBF-2F44-9DD8-9AA6E3D75EB1}"/>
    </a:ext>
  </a:extLst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3B148348-D753-0A4F-BC14-61EDA13F40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2721</TotalTime>
  <Words>1821</Words>
  <Application>Microsoft Office PowerPoint</Application>
  <PresentationFormat>Widescreen</PresentationFormat>
  <Paragraphs>462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Arial</vt:lpstr>
      <vt:lpstr>Calibri</vt:lpstr>
      <vt:lpstr>Calibri Light</vt:lpstr>
      <vt:lpstr>Garamond</vt:lpstr>
      <vt:lpstr>Helvetica</vt:lpstr>
      <vt:lpstr>Palatino Linotype</vt:lpstr>
      <vt:lpstr>Tahoma</vt:lpstr>
      <vt:lpstr>Times New Roman</vt:lpstr>
      <vt:lpstr>Wingdings</vt:lpstr>
      <vt:lpstr>Theme1</vt:lpstr>
      <vt:lpstr>Custom Design</vt:lpstr>
      <vt:lpstr>lecture</vt:lpstr>
      <vt:lpstr>1_Custom Design</vt:lpstr>
      <vt:lpstr>Presentation3</vt:lpstr>
      <vt:lpstr>2_Custom Design</vt:lpstr>
      <vt:lpstr>3_Custom Design</vt:lpstr>
      <vt:lpstr>4_Custom Design</vt:lpstr>
      <vt:lpstr>5_Custom Design</vt:lpstr>
      <vt:lpstr>PowerPoint Presentation</vt:lpstr>
      <vt:lpstr>Contents</vt:lpstr>
      <vt:lpstr>String Matching</vt:lpstr>
      <vt:lpstr>PowerPoint Presentation</vt:lpstr>
      <vt:lpstr>Example</vt:lpstr>
      <vt:lpstr>String Matching problem</vt:lpstr>
      <vt:lpstr>String Matching problem(contd.)</vt:lpstr>
      <vt:lpstr>PowerPoint Presentation</vt:lpstr>
      <vt:lpstr>String Matching problem(contd.)</vt:lpstr>
      <vt:lpstr>The naive string-matching algorithm</vt:lpstr>
      <vt:lpstr>When does worst case happen?</vt:lpstr>
      <vt:lpstr>Worst case Analysis</vt:lpstr>
      <vt:lpstr>Best case analysis</vt:lpstr>
      <vt:lpstr>The Rabin-Karp Algorithm</vt:lpstr>
      <vt:lpstr>The Rabin-Karp Algorithm</vt:lpstr>
      <vt:lpstr>Method</vt:lpstr>
      <vt:lpstr>The Rabin-Karp Algorithm(contd.)</vt:lpstr>
      <vt:lpstr>The Rabin-Karp Algorithm </vt:lpstr>
      <vt:lpstr>PowerPoint Presentation</vt:lpstr>
      <vt:lpstr>Analysis of Rabin-Karp</vt:lpstr>
      <vt:lpstr>Worst case &amp; Best case</vt:lpstr>
      <vt:lpstr>String matching with finite automata</vt:lpstr>
      <vt:lpstr>Definition of a finite automaton </vt:lpstr>
      <vt:lpstr>Example</vt:lpstr>
      <vt:lpstr>Finite automata(contd.)</vt:lpstr>
      <vt:lpstr>Example. Accepts all strings ending in the string ababaca. </vt:lpstr>
      <vt:lpstr>PowerPoint Presentation</vt:lpstr>
      <vt:lpstr>Summary</vt:lpstr>
    </vt:vector>
  </TitlesOfParts>
  <Company>SLIIT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Searching Algorithms and Finite State Machines</dc:title>
  <dc:creator>batagoda</dc:creator>
  <cp:lastModifiedBy>Samantha Rajapaksha</cp:lastModifiedBy>
  <cp:revision>89</cp:revision>
  <dcterms:created xsi:type="dcterms:W3CDTF">2002-08-04T08:51:31Z</dcterms:created>
  <dcterms:modified xsi:type="dcterms:W3CDTF">2022-04-24T03:40:00Z</dcterms:modified>
</cp:coreProperties>
</file>