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3"/>
    <p:sldMasterId id="2147483950" r:id="rId4"/>
  </p:sldMasterIdLst>
  <p:notesMasterIdLst>
    <p:notesMasterId r:id="rId14"/>
  </p:notesMasterIdLst>
  <p:handoutMasterIdLst>
    <p:handoutMasterId r:id="rId15"/>
  </p:handoutMasterIdLst>
  <p:sldIdLst>
    <p:sldId id="647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346" r:id="rId13"/>
  </p:sldIdLst>
  <p:sldSz cx="9144000" cy="6858000" type="screen4x3"/>
  <p:notesSz cx="7150100" cy="9448800"/>
  <p:defaultTextStyle>
    <a:defPPr>
      <a:defRPr lang="en-US"/>
    </a:defPPr>
    <a:lvl1pPr algn="ctr" rtl="0" eaLnBrk="0" fontAlgn="base" hangingPunct="0">
      <a:spcBef>
        <a:spcPct val="20000"/>
      </a:spcBef>
      <a:spcAft>
        <a:spcPct val="0"/>
      </a:spcAft>
      <a:defRPr sz="1900" b="1" kern="1200">
        <a:solidFill>
          <a:srgbClr val="7BB652"/>
        </a:solidFill>
        <a:latin typeface="Trebuchet MS" pitchFamily="-109" charset="0"/>
        <a:ea typeface="+mn-ea"/>
        <a:cs typeface="+mn-cs"/>
      </a:defRPr>
    </a:lvl1pPr>
    <a:lvl2pPr marL="457200" algn="ctr" rtl="0" eaLnBrk="0" fontAlgn="base" hangingPunct="0">
      <a:spcBef>
        <a:spcPct val="20000"/>
      </a:spcBef>
      <a:spcAft>
        <a:spcPct val="0"/>
      </a:spcAft>
      <a:defRPr sz="1900" b="1" kern="1200">
        <a:solidFill>
          <a:srgbClr val="7BB652"/>
        </a:solidFill>
        <a:latin typeface="Trebuchet MS" pitchFamily="-109" charset="0"/>
        <a:ea typeface="+mn-ea"/>
        <a:cs typeface="+mn-cs"/>
      </a:defRPr>
    </a:lvl2pPr>
    <a:lvl3pPr marL="914400" algn="ctr" rtl="0" eaLnBrk="0" fontAlgn="base" hangingPunct="0">
      <a:spcBef>
        <a:spcPct val="20000"/>
      </a:spcBef>
      <a:spcAft>
        <a:spcPct val="0"/>
      </a:spcAft>
      <a:defRPr sz="1900" b="1" kern="1200">
        <a:solidFill>
          <a:srgbClr val="7BB652"/>
        </a:solidFill>
        <a:latin typeface="Trebuchet MS" pitchFamily="-109" charset="0"/>
        <a:ea typeface="+mn-ea"/>
        <a:cs typeface="+mn-cs"/>
      </a:defRPr>
    </a:lvl3pPr>
    <a:lvl4pPr marL="1371600" algn="ctr" rtl="0" eaLnBrk="0" fontAlgn="base" hangingPunct="0">
      <a:spcBef>
        <a:spcPct val="20000"/>
      </a:spcBef>
      <a:spcAft>
        <a:spcPct val="0"/>
      </a:spcAft>
      <a:defRPr sz="1900" b="1" kern="1200">
        <a:solidFill>
          <a:srgbClr val="7BB652"/>
        </a:solidFill>
        <a:latin typeface="Trebuchet MS" pitchFamily="-109" charset="0"/>
        <a:ea typeface="+mn-ea"/>
        <a:cs typeface="+mn-cs"/>
      </a:defRPr>
    </a:lvl4pPr>
    <a:lvl5pPr marL="1828800" algn="ctr" rtl="0" eaLnBrk="0" fontAlgn="base" hangingPunct="0">
      <a:spcBef>
        <a:spcPct val="20000"/>
      </a:spcBef>
      <a:spcAft>
        <a:spcPct val="0"/>
      </a:spcAft>
      <a:defRPr sz="1900" b="1" kern="1200">
        <a:solidFill>
          <a:srgbClr val="7BB652"/>
        </a:solidFill>
        <a:latin typeface="Trebuchet MS" pitchFamily="-109" charset="0"/>
        <a:ea typeface="+mn-ea"/>
        <a:cs typeface="+mn-cs"/>
      </a:defRPr>
    </a:lvl5pPr>
    <a:lvl6pPr marL="2286000" algn="l" defTabSz="457200" rtl="0" eaLnBrk="1" latinLnBrk="0" hangingPunct="1">
      <a:defRPr sz="1900" b="1" kern="1200">
        <a:solidFill>
          <a:srgbClr val="7BB652"/>
        </a:solidFill>
        <a:latin typeface="Trebuchet MS" pitchFamily="-109" charset="0"/>
        <a:ea typeface="+mn-ea"/>
        <a:cs typeface="+mn-cs"/>
      </a:defRPr>
    </a:lvl6pPr>
    <a:lvl7pPr marL="2743200" algn="l" defTabSz="457200" rtl="0" eaLnBrk="1" latinLnBrk="0" hangingPunct="1">
      <a:defRPr sz="1900" b="1" kern="1200">
        <a:solidFill>
          <a:srgbClr val="7BB652"/>
        </a:solidFill>
        <a:latin typeface="Trebuchet MS" pitchFamily="-109" charset="0"/>
        <a:ea typeface="+mn-ea"/>
        <a:cs typeface="+mn-cs"/>
      </a:defRPr>
    </a:lvl7pPr>
    <a:lvl8pPr marL="3200400" algn="l" defTabSz="457200" rtl="0" eaLnBrk="1" latinLnBrk="0" hangingPunct="1">
      <a:defRPr sz="1900" b="1" kern="1200">
        <a:solidFill>
          <a:srgbClr val="7BB652"/>
        </a:solidFill>
        <a:latin typeface="Trebuchet MS" pitchFamily="-109" charset="0"/>
        <a:ea typeface="+mn-ea"/>
        <a:cs typeface="+mn-cs"/>
      </a:defRPr>
    </a:lvl8pPr>
    <a:lvl9pPr marL="3657600" algn="l" defTabSz="457200" rtl="0" eaLnBrk="1" latinLnBrk="0" hangingPunct="1">
      <a:defRPr sz="1900" b="1" kern="1200">
        <a:solidFill>
          <a:srgbClr val="7BB652"/>
        </a:solidFill>
        <a:latin typeface="Trebuchet MS" pitchFamily="-10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76">
          <p15:clr>
            <a:srgbClr val="A4A3A4"/>
          </p15:clr>
        </p15:guide>
        <p15:guide id="2" pos="225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C22B"/>
    <a:srgbClr val="CC3429"/>
    <a:srgbClr val="175AA0"/>
    <a:srgbClr val="E9BD1B"/>
    <a:srgbClr val="4C91B4"/>
    <a:srgbClr val="EBB631"/>
    <a:srgbClr val="DE8C2F"/>
    <a:srgbClr val="ECA2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664"/>
  </p:normalViewPr>
  <p:slideViewPr>
    <p:cSldViewPr snapToGrid="0">
      <p:cViewPr varScale="1">
        <p:scale>
          <a:sx n="81" d="100"/>
          <a:sy n="81" d="100"/>
        </p:scale>
        <p:origin x="523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40" d="100"/>
        <a:sy n="4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-1278" y="-84"/>
      </p:cViewPr>
      <p:guideLst>
        <p:guide orient="horz" pos="2976"/>
        <p:guide pos="225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98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89" tIns="0" rIns="19689" bIns="0" numCol="1" anchor="t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51300" y="0"/>
            <a:ext cx="3098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89" tIns="0" rIns="19689" bIns="0" numCol="1" anchor="t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74138"/>
            <a:ext cx="3098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89" tIns="0" rIns="19689" bIns="0" numCol="1" anchor="b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51300" y="8974138"/>
            <a:ext cx="3098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89" tIns="0" rIns="19689" bIns="0" numCol="1" anchor="b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000" b="0" i="1">
                <a:solidFill>
                  <a:schemeClr val="tx1"/>
                </a:solidFill>
                <a:latin typeface="Times New Roman" pitchFamily="-109" charset="0"/>
              </a:defRPr>
            </a:lvl1pPr>
          </a:lstStyle>
          <a:p>
            <a:pPr>
              <a:defRPr/>
            </a:pPr>
            <a:fld id="{C9FBD75D-331C-F44E-86B3-CF1ADF0B59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449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98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89" tIns="0" rIns="19689" bIns="0" numCol="1" anchor="t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51300" y="0"/>
            <a:ext cx="3098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89" tIns="0" rIns="19689" bIns="0" numCol="1" anchor="t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22375" y="714375"/>
            <a:ext cx="4706938" cy="3530600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4088" y="4487863"/>
            <a:ext cx="5241925" cy="425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60" tIns="47579" rIns="95160" bIns="475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74138"/>
            <a:ext cx="3098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89" tIns="0" rIns="19689" bIns="0" numCol="1" anchor="b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51300" y="8974138"/>
            <a:ext cx="3098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89" tIns="0" rIns="19689" bIns="0" numCol="1" anchor="b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000" b="0" i="1">
                <a:solidFill>
                  <a:schemeClr val="tx1"/>
                </a:solidFill>
                <a:latin typeface="Times New Roman" pitchFamily="-109" charset="0"/>
              </a:defRPr>
            </a:lvl1pPr>
          </a:lstStyle>
          <a:p>
            <a:pPr>
              <a:defRPr/>
            </a:pPr>
            <a:fld id="{94BEF0E9-7DBC-124A-88B1-86B249C6B2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9965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09" charset="-128"/>
        <a:cs typeface="ＭＳ Ｐゴシック" pitchFamily="-109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09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09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09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09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4BEF0E9-7DBC-124A-88B1-86B249C6B21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219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274638"/>
            <a:ext cx="2079625" cy="544988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2913" y="274638"/>
            <a:ext cx="6091237" cy="54498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554B0DC-228D-4640-8A0C-334BC8A0971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34095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9F3606-1A8A-4955-9C7A-524A6FC69A4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933960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BC2A823-449A-4F1E-848A-E85854513D5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918836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582864-C88F-412C-91F3-5805DB91B93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1014445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F7B17B-EC4B-444D-A2C0-49BBA11CCCF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4265247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3767A0-62CD-44EC-88CB-1AE5516E60E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540103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41E3C8-CF42-4058-BAFB-7F7A22F06F1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6369356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575B858-B0E4-49C0-8F69-D8799DAA9D9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3302780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8A8BA6F-457C-48C7-A893-BE66486BF9D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58400349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529688-1814-47D1-A4EC-90A53E3CFCC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182585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14BBC2-3508-4738-84CA-D0524D64387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6252580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3CD66A-3EF5-47D8-8448-7EDE1AC239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2251465"/>
      </p:ext>
    </p:extLst>
  </p:cSld>
  <p:clrMapOvr>
    <a:masterClrMapping/>
  </p:clrMapOvr>
  <p:transition spd="slow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9"/>
          <p:cNvSpPr>
            <a:spLocks noGrp="1"/>
          </p:cNvSpPr>
          <p:nvPr>
            <p:ph type="title"/>
          </p:nvPr>
        </p:nvSpPr>
        <p:spPr>
          <a:xfrm>
            <a:off x="456129" y="4468764"/>
            <a:ext cx="8574733" cy="1676400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189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913" y="1620838"/>
            <a:ext cx="4084637" cy="4103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9950" y="1620838"/>
            <a:ext cx="4086225" cy="4103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6099175"/>
            <a:ext cx="9145588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2913" y="1620838"/>
            <a:ext cx="8323262" cy="410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99" tIns="45048" rIns="91599" bIns="450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</p:sldLayoutIdLst>
  <p:transition/>
  <p:hf hdr="0" ftr="0" dt="0"/>
  <p:txStyles>
    <p:titleStyle>
      <a:lvl1pPr algn="l" defTabSz="954088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l" defTabSz="954088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pitchFamily="-109" charset="-128"/>
          <a:cs typeface="ＭＳ Ｐゴシック" pitchFamily="-109" charset="-128"/>
        </a:defRPr>
      </a:lvl2pPr>
      <a:lvl3pPr algn="l" defTabSz="954088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pitchFamily="-109" charset="-128"/>
          <a:cs typeface="ＭＳ Ｐゴシック" pitchFamily="-109" charset="-128"/>
        </a:defRPr>
      </a:lvl3pPr>
      <a:lvl4pPr algn="l" defTabSz="954088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pitchFamily="-109" charset="-128"/>
          <a:cs typeface="ＭＳ Ｐゴシック" pitchFamily="-109" charset="-128"/>
        </a:defRPr>
      </a:lvl4pPr>
      <a:lvl5pPr algn="l" defTabSz="954088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pitchFamily="-109" charset="-128"/>
          <a:cs typeface="ＭＳ Ｐゴシック" pitchFamily="-109" charset="-128"/>
        </a:defRPr>
      </a:lvl5pPr>
      <a:lvl6pPr marL="457200" algn="l" defTabSz="954088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defTabSz="954088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defTabSz="954088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defTabSz="954088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169863" indent="-169863" algn="l" defTabSz="954088" rtl="0" eaLnBrk="0" fontAlgn="base" hangingPunct="0">
        <a:spcBef>
          <a:spcPct val="20000"/>
        </a:spcBef>
        <a:spcAft>
          <a:spcPct val="0"/>
        </a:spcAft>
        <a:buFont typeface="Times" pitchFamily="-109" charset="0"/>
        <a:buChar char="•"/>
        <a:defRPr sz="2400" b="1">
          <a:solidFill>
            <a:schemeClr val="hlink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568325" indent="-284163" algn="l" defTabSz="954088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itchFamily="-109" charset="0"/>
        <a:buChar char="–"/>
        <a:defRPr sz="2000">
          <a:solidFill>
            <a:schemeClr val="hlink"/>
          </a:solidFill>
          <a:latin typeface="+mn-lt"/>
          <a:ea typeface="ＭＳ Ｐゴシック" pitchFamily="-109" charset="-128"/>
        </a:defRPr>
      </a:lvl2pPr>
      <a:lvl3pPr marL="909638" indent="-227013" algn="l" defTabSz="954088" rtl="0" eaLnBrk="0" fontAlgn="base" hangingPunct="0">
        <a:spcBef>
          <a:spcPct val="20000"/>
        </a:spcBef>
        <a:spcAft>
          <a:spcPct val="0"/>
        </a:spcAft>
        <a:buFont typeface="Times" pitchFamily="-109" charset="0"/>
        <a:buChar char="•"/>
        <a:defRPr sz="2000">
          <a:solidFill>
            <a:schemeClr val="hlink"/>
          </a:solidFill>
          <a:latin typeface="+mn-lt"/>
          <a:ea typeface="ＭＳ Ｐゴシック" pitchFamily="-109" charset="-128"/>
        </a:defRPr>
      </a:lvl3pPr>
      <a:lvl4pPr marL="1250950" indent="-227013" algn="l" defTabSz="954088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Times" pitchFamily="-109" charset="0"/>
        <a:buChar char="-"/>
        <a:defRPr sz="2000">
          <a:solidFill>
            <a:schemeClr val="hlink"/>
          </a:solidFill>
          <a:latin typeface="+mn-lt"/>
          <a:ea typeface="ＭＳ Ｐゴシック" pitchFamily="-109" charset="-128"/>
        </a:defRPr>
      </a:lvl4pPr>
      <a:lvl5pPr marL="1590675" indent="-225425" algn="l" defTabSz="954088" rtl="0" eaLnBrk="0" fontAlgn="base" hangingPunct="0">
        <a:spcBef>
          <a:spcPct val="20000"/>
        </a:spcBef>
        <a:spcAft>
          <a:spcPct val="0"/>
        </a:spcAft>
        <a:buFont typeface="Times" pitchFamily="-109" charset="0"/>
        <a:buChar char="•"/>
        <a:defRPr sz="2000">
          <a:solidFill>
            <a:schemeClr val="hlink"/>
          </a:solidFill>
          <a:latin typeface="+mn-lt"/>
          <a:ea typeface="ＭＳ Ｐゴシック" pitchFamily="-109" charset="-128"/>
        </a:defRPr>
      </a:lvl5pPr>
      <a:lvl6pPr marL="2047875" indent="-225425" algn="l" defTabSz="954088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>
          <a:solidFill>
            <a:schemeClr val="hlink"/>
          </a:solidFill>
          <a:latin typeface="+mn-lt"/>
        </a:defRPr>
      </a:lvl6pPr>
      <a:lvl7pPr marL="2505075" indent="-225425" algn="l" defTabSz="954088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>
          <a:solidFill>
            <a:schemeClr val="hlink"/>
          </a:solidFill>
          <a:latin typeface="+mn-lt"/>
        </a:defRPr>
      </a:lvl7pPr>
      <a:lvl8pPr marL="2962275" indent="-225425" algn="l" defTabSz="954088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>
          <a:solidFill>
            <a:schemeClr val="hlink"/>
          </a:solidFill>
          <a:latin typeface="+mn-lt"/>
        </a:defRPr>
      </a:lvl8pPr>
      <a:lvl9pPr marL="3419475" indent="-225425" algn="l" defTabSz="954088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>
          <a:solidFill>
            <a:schemeClr val="hlink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F65187E-7A53-4789-AADA-82058CB835C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8" descr="icon.ti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85813"/>
            <a:ext cx="830263" cy="88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99"/>
          <p:cNvGrpSpPr>
            <a:grpSpLocks/>
          </p:cNvGrpSpPr>
          <p:nvPr userDrawn="1"/>
        </p:nvGrpSpPr>
        <p:grpSpPr bwMode="auto">
          <a:xfrm>
            <a:off x="0" y="1216025"/>
            <a:ext cx="9144000" cy="82550"/>
            <a:chOff x="0" y="3766"/>
            <a:chExt cx="5760" cy="64"/>
          </a:xfrm>
        </p:grpSpPr>
        <p:sp>
          <p:nvSpPr>
            <p:cNvPr id="12" name="Rectangle 100"/>
            <p:cNvSpPr>
              <a:spLocks noChangeArrowheads="1"/>
            </p:cNvSpPr>
            <p:nvPr/>
          </p:nvSpPr>
          <p:spPr bwMode="auto">
            <a:xfrm>
              <a:off x="1161" y="3766"/>
              <a:ext cx="1104" cy="64"/>
            </a:xfrm>
            <a:prstGeom prst="rect">
              <a:avLst/>
            </a:prstGeom>
            <a:solidFill>
              <a:srgbClr val="7BB65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13" name="Rectangle 101"/>
            <p:cNvSpPr>
              <a:spLocks noChangeArrowheads="1"/>
            </p:cNvSpPr>
            <p:nvPr/>
          </p:nvSpPr>
          <p:spPr bwMode="auto">
            <a:xfrm>
              <a:off x="2301" y="3766"/>
              <a:ext cx="1120" cy="64"/>
            </a:xfrm>
            <a:prstGeom prst="rect">
              <a:avLst/>
            </a:prstGeom>
            <a:solidFill>
              <a:srgbClr val="EBB631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14" name="Rectangle 102"/>
            <p:cNvSpPr>
              <a:spLocks noChangeArrowheads="1"/>
            </p:cNvSpPr>
            <p:nvPr/>
          </p:nvSpPr>
          <p:spPr bwMode="auto">
            <a:xfrm>
              <a:off x="3457" y="3766"/>
              <a:ext cx="1142" cy="64"/>
            </a:xfrm>
            <a:prstGeom prst="rect">
              <a:avLst/>
            </a:prstGeom>
            <a:solidFill>
              <a:srgbClr val="DE8C2F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15" name="Rectangle 103"/>
            <p:cNvSpPr>
              <a:spLocks noChangeArrowheads="1"/>
            </p:cNvSpPr>
            <p:nvPr/>
          </p:nvSpPr>
          <p:spPr bwMode="auto">
            <a:xfrm>
              <a:off x="4635" y="3766"/>
              <a:ext cx="1125" cy="64"/>
            </a:xfrm>
            <a:prstGeom prst="rect">
              <a:avLst/>
            </a:prstGeom>
            <a:solidFill>
              <a:srgbClr val="CC3429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16" name="Rectangle 104"/>
            <p:cNvSpPr>
              <a:spLocks noChangeArrowheads="1"/>
            </p:cNvSpPr>
            <p:nvPr/>
          </p:nvSpPr>
          <p:spPr bwMode="auto">
            <a:xfrm>
              <a:off x="0" y="3766"/>
              <a:ext cx="1125" cy="64"/>
            </a:xfrm>
            <a:prstGeom prst="rect">
              <a:avLst/>
            </a:prstGeom>
            <a:solidFill>
              <a:srgbClr val="008BA5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endParaRPr>
            </a:p>
          </p:txBody>
        </p:sp>
      </p:grpSp>
      <p:sp>
        <p:nvSpPr>
          <p:cNvPr id="17" name="Text Box 10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dirty="0">
              <a:solidFill>
                <a:srgbClr val="A1C22B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pic>
        <p:nvPicPr>
          <p:cNvPr id="18" name="Picture 106"/>
          <p:cNvPicPr>
            <a:picLocks noChangeAspect="1" noChangeArrowheads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0" y="6099175"/>
            <a:ext cx="9145588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82803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  <p:sldLayoutId id="2147483962" r:id="rId12"/>
    <p:sldLayoutId id="2147483963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36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5184">
          <p15:clr>
            <a:srgbClr val="F26B43"/>
          </p15:clr>
        </p15:guide>
        <p15:guide id="10" pos="702">
          <p15:clr>
            <a:srgbClr val="F26B43"/>
          </p15:clr>
        </p15:guide>
        <p15:guide id="11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4643" y="744469"/>
            <a:ext cx="8005589" cy="5349671"/>
            <a:chOff x="752858" y="744469"/>
            <a:chExt cx="10674117" cy="5349671"/>
          </a:xfrm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1" cy="2098226"/>
          </a:xfrm>
        </p:spPr>
        <p:txBody>
          <a:bodyPr>
            <a:normAutofit/>
          </a:bodyPr>
          <a:lstStyle/>
          <a:p>
            <a:r>
              <a:rPr lang="en-CA"/>
              <a:t>Logic &amp;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29" y="3956279"/>
            <a:ext cx="5123755" cy="108623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CA" dirty="0"/>
              <a:t>Functions</a:t>
            </a:r>
          </a:p>
          <a:p>
            <a:pPr>
              <a:spcAft>
                <a:spcPts val="600"/>
              </a:spcAft>
            </a:pPr>
            <a:r>
              <a:rPr lang="en-CA" dirty="0"/>
              <a:t>Variable Scope and Lifetime</a:t>
            </a:r>
          </a:p>
        </p:txBody>
      </p:sp>
    </p:spTree>
    <p:extLst>
      <p:ext uri="{BB962C8B-B14F-4D97-AF65-F5344CB8AC3E}">
        <p14:creationId xmlns:p14="http://schemas.microsoft.com/office/powerpoint/2010/main" val="40519159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Basics…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Within our programs, a variable is simply a container with a name</a:t>
            </a:r>
          </a:p>
          <a:p>
            <a:r>
              <a:rPr lang="en-US" sz="1800" dirty="0"/>
              <a:t>In more technical terms, a variable is a memory location in computer RAM, that we give a name, so our program has a “reserved” spot to which it can read or write the values it needs while running.</a:t>
            </a:r>
          </a:p>
          <a:p>
            <a:endParaRPr lang="en-US" sz="1800" dirty="0"/>
          </a:p>
          <a:p>
            <a:r>
              <a:rPr lang="en-US" sz="1800" dirty="0" err="1"/>
              <a:t>myVariable</a:t>
            </a:r>
            <a:r>
              <a:rPr lang="en-US" sz="1800" dirty="0"/>
              <a:t> = 17		</a:t>
            </a:r>
            <a:r>
              <a:rPr lang="en-US" sz="1800" dirty="0">
                <a:sym typeface="Wingdings" panose="05000000000000000000" pitchFamily="2" charset="2"/>
              </a:rPr>
              <a:t> Create a new variable and assign it a value</a:t>
            </a:r>
          </a:p>
          <a:p>
            <a:r>
              <a:rPr lang="en-US" sz="1800" dirty="0" err="1">
                <a:sym typeface="Wingdings" panose="05000000000000000000" pitchFamily="2" charset="2"/>
              </a:rPr>
              <a:t>myVariable</a:t>
            </a:r>
            <a:r>
              <a:rPr lang="en-US" sz="1800" dirty="0">
                <a:sym typeface="Wingdings" panose="05000000000000000000" pitchFamily="2" charset="2"/>
              </a:rPr>
              <a:t> = 20		 Assign a new value to the same variable</a:t>
            </a:r>
            <a:br>
              <a:rPr lang="en-US" sz="1800" dirty="0">
                <a:sym typeface="Wingdings" panose="05000000000000000000" pitchFamily="2" charset="2"/>
              </a:rPr>
            </a:br>
            <a:r>
              <a:rPr lang="en-US" sz="1800" dirty="0">
                <a:sym typeface="Wingdings" panose="05000000000000000000" pitchFamily="2" charset="2"/>
              </a:rPr>
              <a:t>				     	    (This overwrites the old value in memory)</a:t>
            </a:r>
          </a:p>
        </p:txBody>
      </p:sp>
    </p:spTree>
    <p:extLst>
      <p:ext uri="{BB962C8B-B14F-4D97-AF65-F5344CB8AC3E}">
        <p14:creationId xmlns:p14="http://schemas.microsoft.com/office/powerpoint/2010/main" val="77061870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However…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0" y="1560822"/>
            <a:ext cx="7200900" cy="2980541"/>
          </a:xfrm>
        </p:spPr>
        <p:txBody>
          <a:bodyPr>
            <a:noAutofit/>
          </a:bodyPr>
          <a:lstStyle/>
          <a:p>
            <a:r>
              <a:rPr lang="en-US" sz="1800" dirty="0"/>
              <a:t>Variables are not always accessible throughout our program.</a:t>
            </a:r>
          </a:p>
          <a:p>
            <a:r>
              <a:rPr lang="en-US" sz="1800" dirty="0"/>
              <a:t>Variables do not always last for the duration our program is running.</a:t>
            </a:r>
          </a:p>
          <a:p>
            <a:endParaRPr lang="en-US" sz="1800" dirty="0"/>
          </a:p>
          <a:p>
            <a:r>
              <a:rPr lang="en-US" sz="1800" dirty="0"/>
              <a:t>Where a variable is accessible and how long it exists depend on how it is defined.</a:t>
            </a:r>
          </a:p>
          <a:p>
            <a:endParaRPr lang="en-US" sz="1800" dirty="0"/>
          </a:p>
          <a:p>
            <a:r>
              <a:rPr lang="en-US" sz="1800" dirty="0"/>
              <a:t>Scope </a:t>
            </a:r>
            <a:r>
              <a:rPr lang="en-US" sz="1800" dirty="0">
                <a:sym typeface="Wingdings" panose="05000000000000000000" pitchFamily="2" charset="2"/>
              </a:rPr>
              <a:t> Parts of program where a variable is accessible</a:t>
            </a:r>
          </a:p>
          <a:p>
            <a:r>
              <a:rPr lang="en-US" sz="1800" dirty="0">
                <a:sym typeface="Wingdings" panose="05000000000000000000" pitchFamily="2" charset="2"/>
              </a:rPr>
              <a:t>Lifetime  Duration a variable exists in memory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4171500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0" y="1276784"/>
            <a:ext cx="7200900" cy="4304432"/>
          </a:xfrm>
        </p:spPr>
        <p:txBody>
          <a:bodyPr>
            <a:noAutofit/>
          </a:bodyPr>
          <a:lstStyle/>
          <a:p>
            <a:r>
              <a:rPr lang="en-US" sz="1800" dirty="0"/>
              <a:t>Global scope &amp; Local scope</a:t>
            </a:r>
          </a:p>
          <a:p>
            <a:r>
              <a:rPr lang="en-US" sz="1800" dirty="0"/>
              <a:t>A variable that is defined in the main body of a program (</a:t>
            </a:r>
            <a:r>
              <a:rPr lang="en-US" sz="1800" dirty="0" err="1"/>
              <a:t>ie</a:t>
            </a:r>
            <a:r>
              <a:rPr lang="en-US" sz="1800" dirty="0"/>
              <a:t>. Not inside any functions) is called a global variable – it is visible throughout the entire code file and “lives” as long as the program is running.</a:t>
            </a:r>
          </a:p>
          <a:p>
            <a:endParaRPr lang="en-US" sz="1800" dirty="0"/>
          </a:p>
          <a:p>
            <a:r>
              <a:rPr lang="en-US" sz="1800" dirty="0"/>
              <a:t>A variable that is defined inside a function (or some other types of code blocks) is called a local variable – it is only accessible from inside that function.</a:t>
            </a:r>
          </a:p>
          <a:p>
            <a:pPr lvl="1"/>
            <a:r>
              <a:rPr lang="en-US" sz="1800" dirty="0"/>
              <a:t>Function parameters are considered local variables</a:t>
            </a:r>
          </a:p>
          <a:p>
            <a:pPr lvl="1"/>
            <a:r>
              <a:rPr lang="en-US" sz="1800" dirty="0"/>
              <a:t>Local variables only exist while the function they are local to is executing.</a:t>
            </a:r>
          </a:p>
        </p:txBody>
      </p:sp>
    </p:spTree>
    <p:extLst>
      <p:ext uri="{BB962C8B-B14F-4D97-AF65-F5344CB8AC3E}">
        <p14:creationId xmlns:p14="http://schemas.microsoft.com/office/powerpoint/2010/main" val="75068383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947" y="566406"/>
            <a:ext cx="7886700" cy="447582"/>
          </a:xfrm>
        </p:spPr>
        <p:txBody>
          <a:bodyPr>
            <a:normAutofit fontScale="90000"/>
          </a:bodyPr>
          <a:lstStyle/>
          <a:p>
            <a:r>
              <a:rPr lang="en-US" dirty="0"/>
              <a:t>An Example of Scope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85152" y="1363050"/>
            <a:ext cx="7286289" cy="41319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685800">
              <a:spcBef>
                <a:spcPct val="0"/>
              </a:spcBef>
              <a:buNone/>
            </a:pP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var1 = </a:t>
            </a:r>
            <a:r>
              <a:rPr lang="en-US" altLang="en-US" sz="12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</a:t>
            </a:r>
            <a:r>
              <a:rPr lang="en-US" altLang="en-US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var1 is a global variable</a:t>
            </a:r>
            <a:br>
              <a:rPr lang="en-US" altLang="en-US" sz="12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2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var1 &lt; </a:t>
            </a:r>
            <a:r>
              <a:rPr lang="en-US" altLang="en-US" sz="12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var2 = </a:t>
            </a:r>
            <a:r>
              <a:rPr lang="en-US" altLang="en-US" sz="12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	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var2 is still a global variable</a:t>
            </a:r>
            <a:br>
              <a:rPr lang="en-US" altLang="en-US" sz="12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2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Define a function with one parameter</a:t>
            </a:r>
            <a:br>
              <a:rPr lang="en-US" altLang="en-US" sz="1200" b="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someFunction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(param1): </a:t>
            </a:r>
            <a:r>
              <a:rPr lang="en-US" altLang="en-US" sz="1200" b="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en-US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param1</a:t>
            </a:r>
            <a:r>
              <a:rPr lang="en-US" altLang="en-US" sz="1200" b="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a local variable</a:t>
            </a:r>
            <a:br>
              <a:rPr lang="en-US" altLang="en-US" sz="1200" b="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var3 = </a:t>
            </a:r>
            <a:r>
              <a:rPr lang="en-US" altLang="en-US" sz="12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   </a:t>
            </a:r>
            <a:r>
              <a:rPr lang="en-US" altLang="en-US" sz="1200" b="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</a:t>
            </a:r>
            <a:r>
              <a:rPr lang="en-US" altLang="en-US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var3</a:t>
            </a:r>
            <a:r>
              <a:rPr lang="en-US" altLang="en-US" sz="1200" b="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a local variable</a:t>
            </a:r>
            <a:br>
              <a:rPr lang="en-US" altLang="en-US" sz="1200" b="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b="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(param1)</a:t>
            </a:r>
            <a:b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b="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(var3)</a:t>
            </a:r>
            <a:b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Call the function, passing a value of 11 as the parameter</a:t>
            </a:r>
            <a:br>
              <a:rPr lang="en-US" altLang="en-US" sz="1200" b="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someFunction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var1 and var2 still exist</a:t>
            </a:r>
            <a:br>
              <a:rPr lang="en-US" altLang="en-US" sz="1200" b="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(var1)</a:t>
            </a:r>
            <a:b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(var2)</a:t>
            </a:r>
            <a:b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param1 and var3 do NOT exist anymore -- these lines will give errors</a:t>
            </a:r>
          </a:p>
          <a:p>
            <a:pPr marL="0" indent="0" defTabSz="685800">
              <a:spcBef>
                <a:spcPct val="0"/>
              </a:spcBef>
              <a:buNone/>
            </a:pPr>
            <a:r>
              <a:rPr lang="en-US" altLang="en-US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because these variables are out of scope.</a:t>
            </a:r>
            <a:br>
              <a:rPr lang="en-US" altLang="en-US" sz="1200" b="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(param1)</a:t>
            </a:r>
            <a:b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(var3)</a:t>
            </a:r>
            <a:endParaRPr lang="en-US" altLang="en-US" sz="1800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24922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645" y="274638"/>
            <a:ext cx="8408710" cy="1143000"/>
          </a:xfrm>
        </p:spPr>
        <p:txBody>
          <a:bodyPr/>
          <a:lstStyle/>
          <a:p>
            <a:r>
              <a:rPr lang="en-US" dirty="0"/>
              <a:t>Crossing Boundaries between Global &amp; Local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0" y="1417637"/>
            <a:ext cx="7200900" cy="4596663"/>
          </a:xfrm>
        </p:spPr>
        <p:txBody>
          <a:bodyPr>
            <a:noAutofit/>
          </a:bodyPr>
          <a:lstStyle/>
          <a:p>
            <a:r>
              <a:rPr lang="en-US" sz="2000" dirty="0"/>
              <a:t>Since global variables can be accessed from anywhere inside a program, they are also visible from inside a function.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var1 = </a:t>
            </a:r>
            <a:r>
              <a:rPr lang="en-US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br>
              <a:rPr lang="en-US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someFunction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en-US" altLang="en-US" sz="20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(var1)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someFunction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/>
              <a:t>The output of this code will be “5”, because var1 was declared at the global level, and is visible from inside the function.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1888759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Crossing Boundaries between Global &amp; Local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817" y="1417638"/>
            <a:ext cx="7886700" cy="3466802"/>
          </a:xfrm>
        </p:spPr>
        <p:txBody>
          <a:bodyPr>
            <a:normAutofit fontScale="85000" lnSpcReduction="20000"/>
          </a:bodyPr>
          <a:lstStyle/>
          <a:p>
            <a:r>
              <a:rPr lang="en-US" sz="1800" dirty="0"/>
              <a:t>What will happen if we make the following changes to the code?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var1 = 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b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someFunction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var1 = 9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(var1)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someFunction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print(var1)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/>
              <a:t>What will be printed to the console?</a:t>
            </a:r>
            <a:endParaRPr lang="en-US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8817" y="5328206"/>
            <a:ext cx="2714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The answer is: 9 and 5.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57899" y="2712502"/>
            <a:ext cx="5416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  <a:sym typeface="Wingdings" panose="05000000000000000000" pitchFamily="2" charset="2"/>
              </a:rPr>
              <a:t> Local variable, only exists inside function</a:t>
            </a: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16313" y="1942213"/>
            <a:ext cx="5647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  <a:sym typeface="Wingdings" panose="05000000000000000000" pitchFamily="2" charset="2"/>
              </a:rPr>
              <a:t> Global variable, exists throughout program</a:t>
            </a: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85570" y="3064892"/>
            <a:ext cx="6639554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ß"/>
            </a:pPr>
            <a:r>
              <a:rPr lang="en-US" sz="1800" dirty="0">
                <a:solidFill>
                  <a:srgbClr val="FF0000"/>
                </a:solidFill>
                <a:sym typeface="Wingdings" panose="05000000000000000000" pitchFamily="2" charset="2"/>
              </a:rPr>
              <a:t>Local variable with same name as </a:t>
            </a:r>
          </a:p>
          <a:p>
            <a:r>
              <a:rPr lang="en-US" sz="1800" dirty="0">
                <a:solidFill>
                  <a:srgbClr val="FF0000"/>
                </a:solidFill>
                <a:sym typeface="Wingdings" panose="05000000000000000000" pitchFamily="2" charset="2"/>
              </a:rPr>
              <a:t>global takes priority!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9741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Crossing Boundaries between Global &amp; Local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074" y="1340349"/>
            <a:ext cx="8165726" cy="4447708"/>
          </a:xfrm>
        </p:spPr>
        <p:txBody>
          <a:bodyPr>
            <a:noAutofit/>
          </a:bodyPr>
          <a:lstStyle/>
          <a:p>
            <a:r>
              <a:rPr lang="en-US" altLang="en-US" sz="1800" dirty="0"/>
              <a:t>Even though it works, it is very bad practice to use globally-scoped variables inside a function!</a:t>
            </a:r>
          </a:p>
          <a:p>
            <a:endParaRPr lang="en-US" altLang="en-US" sz="1800" dirty="0"/>
          </a:p>
          <a:p>
            <a:r>
              <a:rPr lang="en-US" altLang="en-US" sz="1800" dirty="0"/>
              <a:t>Doing so creates a dependency between your function and the program it’s in.</a:t>
            </a:r>
          </a:p>
          <a:p>
            <a:endParaRPr lang="en-US" altLang="en-US" sz="1800" dirty="0"/>
          </a:p>
          <a:p>
            <a:r>
              <a:rPr lang="en-US" altLang="en-US" sz="1800" dirty="0"/>
              <a:t>Eventually, we want use our functions to be reusable from multiple programs!</a:t>
            </a:r>
          </a:p>
          <a:p>
            <a:endParaRPr lang="en-US" altLang="en-US" sz="1800" dirty="0"/>
          </a:p>
          <a:p>
            <a:r>
              <a:rPr lang="en-US" altLang="en-US" sz="1800" dirty="0"/>
              <a:t>A well-built function should be self-sufficient and require no interaction with the program that called it.</a:t>
            </a:r>
          </a:p>
          <a:p>
            <a:endParaRPr lang="en-US" altLang="en-US" sz="1800" dirty="0"/>
          </a:p>
          <a:p>
            <a:r>
              <a:rPr lang="en-US" altLang="en-US" sz="1800" dirty="0"/>
              <a:t>Even using commands such as print() should generally be avoided from inside a function.</a:t>
            </a:r>
          </a:p>
        </p:txBody>
      </p:sp>
    </p:spTree>
    <p:extLst>
      <p:ext uri="{BB962C8B-B14F-4D97-AF65-F5344CB8AC3E}">
        <p14:creationId xmlns:p14="http://schemas.microsoft.com/office/powerpoint/2010/main" val="17818420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E7358-7955-01CB-B3C5-DC7FAB5E8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82" y="256880"/>
            <a:ext cx="3096705" cy="577393"/>
          </a:xfrm>
        </p:spPr>
        <p:txBody>
          <a:bodyPr>
            <a:normAutofit fontScale="90000"/>
          </a:bodyPr>
          <a:lstStyle/>
          <a:p>
            <a:r>
              <a:rPr lang="en-CA" dirty="0"/>
              <a:t>TODO:</a:t>
            </a:r>
          </a:p>
        </p:txBody>
      </p:sp>
      <p:pic>
        <p:nvPicPr>
          <p:cNvPr id="5" name="Picture 4" descr="Sticky notes on a wall">
            <a:extLst>
              <a:ext uri="{FF2B5EF4-FFF2-40B4-BE49-F238E27FC236}">
                <a16:creationId xmlns:a16="http://schemas.microsoft.com/office/drawing/2014/main" id="{4E4DB1EA-8DFE-FC42-BA04-DB50D7A164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188" r="33451" b="2"/>
          <a:stretch/>
        </p:blipFill>
        <p:spPr>
          <a:xfrm>
            <a:off x="20" y="10"/>
            <a:ext cx="3280138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11DC5B-8768-1B68-F5BD-3470695D0641}"/>
              </a:ext>
            </a:extLst>
          </p:cNvPr>
          <p:cNvSpPr txBox="1"/>
          <p:nvPr/>
        </p:nvSpPr>
        <p:spPr>
          <a:xfrm>
            <a:off x="4921936" y="256880"/>
            <a:ext cx="3657950" cy="25545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indent="0" algn="l" defTabSz="68580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 sz="20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SomeFunction</a:t>
            </a:r>
            <a:r>
              <a:rPr lang="en-US" altLang="en-US" sz="20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(w):</a:t>
            </a:r>
            <a:br>
              <a:rPr lang="en-US" altLang="en-US" sz="20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x = w - </a:t>
            </a:r>
            <a:r>
              <a:rPr lang="en-US" altLang="en-US" sz="20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lang="en-US" altLang="en-US" sz="20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20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br>
              <a:rPr lang="en-US" altLang="en-US" sz="20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20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altLang="en-US" sz="20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br>
              <a:rPr lang="en-US" altLang="en-US" sz="20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20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&gt; </a:t>
            </a:r>
            <a:r>
              <a:rPr lang="en-US" altLang="en-US" sz="20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20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20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z = </a:t>
            </a:r>
            <a:r>
              <a:rPr lang="en-US" altLang="en-US" sz="20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SomeFunction</a:t>
            </a:r>
            <a:r>
              <a:rPr lang="en-US" altLang="en-US" sz="20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altLang="en-US" sz="20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20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0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(z)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74CC4F-1CBD-8B76-F4D8-327ACF20A622}"/>
              </a:ext>
            </a:extLst>
          </p:cNvPr>
          <p:cNvSpPr txBox="1"/>
          <p:nvPr/>
        </p:nvSpPr>
        <p:spPr>
          <a:xfrm>
            <a:off x="3372914" y="2811425"/>
            <a:ext cx="5516562" cy="3247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defTabSz="6858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n-US" sz="1400" b="0" dirty="0">
              <a:solidFill>
                <a:schemeClr val="bg1">
                  <a:lumMod val="1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bg1">
                    <a:lumMod val="10000"/>
                  </a:schemeClr>
                </a:solidFill>
              </a:rPr>
              <a:t>Describe the scope of the variables w, x, y, z in the example.</a:t>
            </a:r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bg1">
                    <a:lumMod val="10000"/>
                  </a:schemeClr>
                </a:solidFill>
              </a:rPr>
              <a:t>What is the lifetime of these variables? When will they be created and destroyed?</a:t>
            </a:r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bg1">
                    <a:lumMod val="10000"/>
                  </a:schemeClr>
                </a:solidFill>
              </a:rPr>
              <a:t>Can you guess what would happen if we were to assign y a value of 1 instead?</a:t>
            </a:r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bg1">
                    <a:lumMod val="10000"/>
                  </a:schemeClr>
                </a:solidFill>
              </a:rPr>
              <a:t>Why would this be a problem? Can you think of a way to avoid it?</a:t>
            </a:r>
            <a:endParaRPr lang="en-US" altLang="en-US" sz="1600" b="0" dirty="0">
              <a:solidFill>
                <a:schemeClr val="bg1">
                  <a:lumMod val="10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20294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nscc_v1">
  <a:themeElements>
    <a:clrScheme name="1_nscc_v1 5">
      <a:dk1>
        <a:srgbClr val="777777"/>
      </a:dk1>
      <a:lt1>
        <a:srgbClr val="F8F8F8"/>
      </a:lt1>
      <a:dk2>
        <a:srgbClr val="10497E"/>
      </a:dk2>
      <a:lt2>
        <a:srgbClr val="8F8F93"/>
      </a:lt2>
      <a:accent1>
        <a:srgbClr val="2267AE"/>
      </a:accent1>
      <a:accent2>
        <a:srgbClr val="8EBBE5"/>
      </a:accent2>
      <a:accent3>
        <a:srgbClr val="FBFBFB"/>
      </a:accent3>
      <a:accent4>
        <a:srgbClr val="656565"/>
      </a:accent4>
      <a:accent5>
        <a:srgbClr val="ABB8D3"/>
      </a:accent5>
      <a:accent6>
        <a:srgbClr val="80A9CF"/>
      </a:accent6>
      <a:hlink>
        <a:srgbClr val="000000"/>
      </a:hlink>
      <a:folHlink>
        <a:srgbClr val="808080"/>
      </a:folHlink>
    </a:clrScheme>
    <a:fontScheme name="1_nscc_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900" b="1" i="0" u="none" strike="noStrike" cap="none" normalizeH="0" baseline="0" smtClean="0">
            <a:ln>
              <a:noFill/>
            </a:ln>
            <a:solidFill>
              <a:srgbClr val="7BB65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rebuchet M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900" b="1" i="0" u="none" strike="noStrike" cap="none" normalizeH="0" baseline="0" smtClean="0">
            <a:ln>
              <a:noFill/>
            </a:ln>
            <a:solidFill>
              <a:srgbClr val="7BB65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rebuchet MS" pitchFamily="34" charset="0"/>
          </a:defRPr>
        </a:defPPr>
      </a:lstStyle>
    </a:lnDef>
  </a:objectDefaults>
  <a:extraClrSchemeLst>
    <a:extraClrScheme>
      <a:clrScheme name="1_nscc_v1 1">
        <a:dk1>
          <a:srgbClr val="8F8F93"/>
        </a:dk1>
        <a:lt1>
          <a:srgbClr val="FFFFFF"/>
        </a:lt1>
        <a:dk2>
          <a:srgbClr val="10497E"/>
        </a:dk2>
        <a:lt2>
          <a:srgbClr val="C7C8CA"/>
        </a:lt2>
        <a:accent1>
          <a:srgbClr val="2267AE"/>
        </a:accent1>
        <a:accent2>
          <a:srgbClr val="8EBBE5"/>
        </a:accent2>
        <a:accent3>
          <a:srgbClr val="AAB1C0"/>
        </a:accent3>
        <a:accent4>
          <a:srgbClr val="DADADA"/>
        </a:accent4>
        <a:accent5>
          <a:srgbClr val="ABB8D3"/>
        </a:accent5>
        <a:accent6>
          <a:srgbClr val="80A9CF"/>
        </a:accent6>
        <a:hlink>
          <a:srgbClr val="00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scc_v1 2">
        <a:dk1>
          <a:srgbClr val="000000"/>
        </a:dk1>
        <a:lt1>
          <a:srgbClr val="F8F8F8"/>
        </a:lt1>
        <a:dk2>
          <a:srgbClr val="C7C8CA"/>
        </a:dk2>
        <a:lt2>
          <a:srgbClr val="8F8F93"/>
        </a:lt2>
        <a:accent1>
          <a:srgbClr val="2267AE"/>
        </a:accent1>
        <a:accent2>
          <a:srgbClr val="8EBBE5"/>
        </a:accent2>
        <a:accent3>
          <a:srgbClr val="FBFBFB"/>
        </a:accent3>
        <a:accent4>
          <a:srgbClr val="000000"/>
        </a:accent4>
        <a:accent5>
          <a:srgbClr val="ABB8D3"/>
        </a:accent5>
        <a:accent6>
          <a:srgbClr val="80A9CF"/>
        </a:accent6>
        <a:hlink>
          <a:srgbClr val="00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scc_v1 3">
        <a:dk1>
          <a:srgbClr val="8F8F93"/>
        </a:dk1>
        <a:lt1>
          <a:srgbClr val="F8F8F8"/>
        </a:lt1>
        <a:dk2>
          <a:srgbClr val="C7C8CA"/>
        </a:dk2>
        <a:lt2>
          <a:srgbClr val="8F8F93"/>
        </a:lt2>
        <a:accent1>
          <a:srgbClr val="2267AE"/>
        </a:accent1>
        <a:accent2>
          <a:srgbClr val="8EBBE5"/>
        </a:accent2>
        <a:accent3>
          <a:srgbClr val="FBFBFB"/>
        </a:accent3>
        <a:accent4>
          <a:srgbClr val="79797D"/>
        </a:accent4>
        <a:accent5>
          <a:srgbClr val="ABB8D3"/>
        </a:accent5>
        <a:accent6>
          <a:srgbClr val="80A9CF"/>
        </a:accent6>
        <a:hlink>
          <a:srgbClr val="00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scc_v1 4">
        <a:dk1>
          <a:srgbClr val="10497E"/>
        </a:dk1>
        <a:lt1>
          <a:srgbClr val="F8F8F8"/>
        </a:lt1>
        <a:dk2>
          <a:srgbClr val="C7C8CA"/>
        </a:dk2>
        <a:lt2>
          <a:srgbClr val="8F8F93"/>
        </a:lt2>
        <a:accent1>
          <a:srgbClr val="2267AE"/>
        </a:accent1>
        <a:accent2>
          <a:srgbClr val="8EBBE5"/>
        </a:accent2>
        <a:accent3>
          <a:srgbClr val="FBFBFB"/>
        </a:accent3>
        <a:accent4>
          <a:srgbClr val="0C3D6B"/>
        </a:accent4>
        <a:accent5>
          <a:srgbClr val="ABB8D3"/>
        </a:accent5>
        <a:accent6>
          <a:srgbClr val="80A9CF"/>
        </a:accent6>
        <a:hlink>
          <a:srgbClr val="00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scc_v1 5">
        <a:dk1>
          <a:srgbClr val="777777"/>
        </a:dk1>
        <a:lt1>
          <a:srgbClr val="F8F8F8"/>
        </a:lt1>
        <a:dk2>
          <a:srgbClr val="10497E"/>
        </a:dk2>
        <a:lt2>
          <a:srgbClr val="8F8F93"/>
        </a:lt2>
        <a:accent1>
          <a:srgbClr val="2267AE"/>
        </a:accent1>
        <a:accent2>
          <a:srgbClr val="8EBBE5"/>
        </a:accent2>
        <a:accent3>
          <a:srgbClr val="FBFBFB"/>
        </a:accent3>
        <a:accent4>
          <a:srgbClr val="656565"/>
        </a:accent4>
        <a:accent5>
          <a:srgbClr val="ABB8D3"/>
        </a:accent5>
        <a:accent6>
          <a:srgbClr val="80A9CF"/>
        </a:accent6>
        <a:hlink>
          <a:srgbClr val="00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OG-Slides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98919640BE0B4093F535705A727047" ma:contentTypeVersion="0" ma:contentTypeDescription="Create a new document." ma:contentTypeScope="" ma:versionID="071ec1bc831fcc199fb6c1071b160153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FC87F13-061B-41F2-B3B0-83D3B4ADC0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C49480D7-E37D-4C3A-99D0-D4C644A8E00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5878</TotalTime>
  <Words>791</Words>
  <Application>Microsoft Office PowerPoint</Application>
  <PresentationFormat>On-screen Show (4:3)</PresentationFormat>
  <Paragraphs>62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Courier New</vt:lpstr>
      <vt:lpstr>Franklin Gothic Book</vt:lpstr>
      <vt:lpstr>Times</vt:lpstr>
      <vt:lpstr>Times New Roman</vt:lpstr>
      <vt:lpstr>Trebuchet MS</vt:lpstr>
      <vt:lpstr>Wingdings</vt:lpstr>
      <vt:lpstr>1_nscc_v1</vt:lpstr>
      <vt:lpstr>PROG-Slides</vt:lpstr>
      <vt:lpstr>Logic &amp; Programming</vt:lpstr>
      <vt:lpstr>Back to Basics…</vt:lpstr>
      <vt:lpstr>However…</vt:lpstr>
      <vt:lpstr>Types of Scope</vt:lpstr>
      <vt:lpstr>An Example of Scope</vt:lpstr>
      <vt:lpstr>Crossing Boundaries between Global &amp; Local</vt:lpstr>
      <vt:lpstr>Crossing Boundaries between Global &amp; Local</vt:lpstr>
      <vt:lpstr>Crossing Boundaries between Global &amp; Local</vt:lpstr>
      <vt:lpstr>TODO: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NSCC PowerPoint Template</dc:title>
  <dc:creator>NSCC</dc:creator>
  <dc:description>Executive summary of larger AOL Devices writeup</dc:description>
  <cp:lastModifiedBy>Marques,Delano</cp:lastModifiedBy>
  <cp:revision>241</cp:revision>
  <cp:lastPrinted>2002-03-12T17:59:20Z</cp:lastPrinted>
  <dcterms:created xsi:type="dcterms:W3CDTF">2009-10-05T01:52:05Z</dcterms:created>
  <dcterms:modified xsi:type="dcterms:W3CDTF">2023-10-26T16:58:42Z</dcterms:modified>
</cp:coreProperties>
</file>