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4" r:id="rId7"/>
    <p:sldId id="266" r:id="rId8"/>
    <p:sldId id="267"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5"/>
    <p:restoredTop sz="94613"/>
  </p:normalViewPr>
  <p:slideViewPr>
    <p:cSldViewPr snapToGrid="0">
      <p:cViewPr varScale="1">
        <p:scale>
          <a:sx n="54" d="100"/>
          <a:sy n="54"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B22EFC9-DBCE-4405-A9EC-54BABCF2F32D}" type="datetimeFigureOut">
              <a:rPr lang="en-US" smtClean="0"/>
              <a:t>2/22/2021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3FCC96-FAA2-401A-A2BA-B20F5E09CF5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14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2EFC9-DBCE-4405-A9EC-54BABCF2F32D}"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39384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2EFC9-DBCE-4405-A9EC-54BABCF2F32D}"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336434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2EFC9-DBCE-4405-A9EC-54BABCF2F32D}"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291303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B22EFC9-DBCE-4405-A9EC-54BABCF2F32D}" type="datetimeFigureOut">
              <a:rPr lang="en-US" smtClean="0"/>
              <a:t>2/22/2021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3FCC96-FAA2-401A-A2BA-B20F5E09CF5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445543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2EFC9-DBCE-4405-A9EC-54BABCF2F32D}"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8856335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22EFC9-DBCE-4405-A9EC-54BABCF2F32D}"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14118739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22EFC9-DBCE-4405-A9EC-54BABCF2F32D}"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2727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2EFC9-DBCE-4405-A9EC-54BABCF2F32D}"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364835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B22EFC9-DBCE-4405-A9EC-54BABCF2F32D}" type="datetimeFigureOut">
              <a:rPr lang="en-US" smtClean="0"/>
              <a:t>2/22/2021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53FCC96-FAA2-401A-A2BA-B20F5E09CF5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326500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B22EFC9-DBCE-4405-A9EC-54BABCF2F32D}" type="datetimeFigureOut">
              <a:rPr lang="en-US" smtClean="0"/>
              <a:t>2/22/2021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53FCC96-FAA2-401A-A2BA-B20F5E09CF57}" type="slidenum">
              <a:rPr lang="en-US" smtClean="0"/>
              <a:t>‹#›</a:t>
            </a:fld>
            <a:endParaRPr lang="en-US"/>
          </a:p>
        </p:txBody>
      </p:sp>
    </p:spTree>
    <p:extLst>
      <p:ext uri="{BB962C8B-B14F-4D97-AF65-F5344CB8AC3E}">
        <p14:creationId xmlns:p14="http://schemas.microsoft.com/office/powerpoint/2010/main" val="17063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B22EFC9-DBCE-4405-A9EC-54BABCF2F32D}" type="datetimeFigureOut">
              <a:rPr lang="en-US" smtClean="0"/>
              <a:t>2/22/2021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3FCC96-FAA2-401A-A2BA-B20F5E09CF5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5370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archnetworking.techtarget.com/definition/hub" TargetMode="External"/><Relationship Id="rId7" Type="http://schemas.openxmlformats.org/officeDocument/2006/relationships/hyperlink" Target="http://searchnetworking.techtarget.com/definition/protocol" TargetMode="External"/><Relationship Id="rId2" Type="http://schemas.openxmlformats.org/officeDocument/2006/relationships/hyperlink" Target="http://searchnetworking.techtarget.com/definition/network"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router" TargetMode="External"/><Relationship Id="rId5" Type="http://schemas.openxmlformats.org/officeDocument/2006/relationships/hyperlink" Target="http://searchtelecom.techtarget.com/definition/switch" TargetMode="External"/><Relationship Id="rId4" Type="http://schemas.openxmlformats.org/officeDocument/2006/relationships/hyperlink" Target="http://searchsecurity.techtarget.com/definition/brid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Dave</a:t>
            </a:r>
            <a:br>
              <a:rPr lang="en-US" dirty="0"/>
            </a:br>
            <a:r>
              <a:rPr lang="en-US" sz="4000" dirty="0"/>
              <a:t>Networking portfolio </a:t>
            </a:r>
            <a:r>
              <a:rPr lang="en-US" sz="4000" dirty="0" err="1"/>
              <a:t>Worksample</a:t>
            </a:r>
            <a:endParaRPr lang="en-US" dirty="0"/>
          </a:p>
        </p:txBody>
      </p:sp>
      <p:sp>
        <p:nvSpPr>
          <p:cNvPr id="3" name="Subtitle 2"/>
          <p:cNvSpPr>
            <a:spLocks noGrp="1"/>
          </p:cNvSpPr>
          <p:nvPr>
            <p:ph type="subTitle" idx="1"/>
          </p:nvPr>
        </p:nvSpPr>
        <p:spPr/>
        <p:txBody>
          <a:bodyPr/>
          <a:lstStyle/>
          <a:p>
            <a:r>
              <a:rPr lang="en-US"/>
              <a:t>Systems administration </a:t>
            </a:r>
            <a:r>
              <a:rPr lang="en-US" dirty="0"/>
              <a:t>&amp; networking</a:t>
            </a:r>
          </a:p>
        </p:txBody>
      </p:sp>
      <p:sp>
        <p:nvSpPr>
          <p:cNvPr id="4" name="TextBox 3"/>
          <p:cNvSpPr txBox="1"/>
          <p:nvPr/>
        </p:nvSpPr>
        <p:spPr>
          <a:xfrm>
            <a:off x="986828" y="724277"/>
            <a:ext cx="2743200" cy="769441"/>
          </a:xfrm>
          <a:prstGeom prst="rect">
            <a:avLst/>
          </a:prstGeom>
          <a:solidFill>
            <a:schemeClr val="accent3">
              <a:lumMod val="40000"/>
              <a:lumOff val="60000"/>
            </a:schemeClr>
          </a:solidFill>
        </p:spPr>
        <p:txBody>
          <a:bodyPr wrap="square" rtlCol="0">
            <a:spAutoFit/>
          </a:bodyPr>
          <a:lstStyle/>
          <a:p>
            <a:r>
              <a:rPr lang="en-US" sz="4400" b="1" dirty="0"/>
              <a:t>Example</a:t>
            </a:r>
          </a:p>
        </p:txBody>
      </p:sp>
    </p:spTree>
    <p:extLst>
      <p:ext uri="{BB962C8B-B14F-4D97-AF65-F5344CB8AC3E}">
        <p14:creationId xmlns:p14="http://schemas.microsoft.com/office/powerpoint/2010/main" val="54453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Benefits</a:t>
            </a:r>
          </a:p>
        </p:txBody>
      </p:sp>
      <p:sp>
        <p:nvSpPr>
          <p:cNvPr id="3" name="Content Placeholder 2"/>
          <p:cNvSpPr>
            <a:spLocks noGrp="1"/>
          </p:cNvSpPr>
          <p:nvPr>
            <p:ph idx="1"/>
          </p:nvPr>
        </p:nvSpPr>
        <p:spPr>
          <a:xfrm>
            <a:off x="1251678" y="1234440"/>
            <a:ext cx="9167207" cy="4952999"/>
          </a:xfrm>
        </p:spPr>
        <p:txBody>
          <a:bodyPr>
            <a:normAutofit/>
          </a:bodyPr>
          <a:lstStyle/>
          <a:p>
            <a:r>
              <a:rPr lang="en-US" sz="2800" dirty="0"/>
              <a:t>Because of the design of the work this shows that I can develop a network which:</a:t>
            </a:r>
            <a:endParaRPr lang="en-US" sz="2400" dirty="0"/>
          </a:p>
          <a:p>
            <a:pPr lvl="1"/>
            <a:r>
              <a:rPr lang="en-US" sz="2400" dirty="0"/>
              <a:t>Meets </a:t>
            </a:r>
            <a:r>
              <a:rPr lang="en-US" sz="2400" b="1" dirty="0"/>
              <a:t>client</a:t>
            </a:r>
            <a:r>
              <a:rPr lang="en-US" sz="2400" dirty="0"/>
              <a:t> needs</a:t>
            </a:r>
          </a:p>
          <a:p>
            <a:pPr lvl="1"/>
            <a:r>
              <a:rPr lang="en-US" sz="2400" dirty="0"/>
              <a:t>By being more </a:t>
            </a:r>
            <a:r>
              <a:rPr lang="en-US" sz="2400" b="1" dirty="0"/>
              <a:t>secure</a:t>
            </a:r>
            <a:endParaRPr lang="en-US" sz="2400" dirty="0"/>
          </a:p>
          <a:p>
            <a:pPr lvl="1"/>
            <a:r>
              <a:rPr lang="en-US" sz="2400" dirty="0"/>
              <a:t>With </a:t>
            </a:r>
            <a:r>
              <a:rPr lang="en-US" sz="2400" b="1" dirty="0"/>
              <a:t>more functionality</a:t>
            </a:r>
          </a:p>
          <a:p>
            <a:pPr marL="457200" lvl="1" indent="0">
              <a:buNone/>
            </a:pPr>
            <a:r>
              <a:rPr lang="en-US" sz="2400"/>
              <a:t>…over </a:t>
            </a:r>
            <a:r>
              <a:rPr lang="en-US" sz="2400" dirty="0"/>
              <a:t>the original design</a:t>
            </a:r>
          </a:p>
        </p:txBody>
      </p:sp>
    </p:spTree>
    <p:extLst>
      <p:ext uri="{BB962C8B-B14F-4D97-AF65-F5344CB8AC3E}">
        <p14:creationId xmlns:p14="http://schemas.microsoft.com/office/powerpoint/2010/main" val="360719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to me</a:t>
            </a:r>
          </a:p>
        </p:txBody>
      </p:sp>
      <p:sp>
        <p:nvSpPr>
          <p:cNvPr id="3" name="Content Placeholder 2"/>
          <p:cNvSpPr>
            <a:spLocks noGrp="1"/>
          </p:cNvSpPr>
          <p:nvPr>
            <p:ph idx="1"/>
          </p:nvPr>
        </p:nvSpPr>
        <p:spPr>
          <a:xfrm>
            <a:off x="1251678" y="1732085"/>
            <a:ext cx="10178322" cy="4147507"/>
          </a:xfrm>
        </p:spPr>
        <p:txBody>
          <a:bodyPr>
            <a:noAutofit/>
          </a:bodyPr>
          <a:lstStyle/>
          <a:p>
            <a:r>
              <a:rPr lang="en-US" sz="2800" dirty="0"/>
              <a:t>This was a great demonstration of my learning skills!   </a:t>
            </a:r>
          </a:p>
          <a:p>
            <a:r>
              <a:rPr lang="en-US" sz="2800" dirty="0"/>
              <a:t>It also showed my methodical approach to problem solving.</a:t>
            </a:r>
          </a:p>
          <a:p>
            <a:r>
              <a:rPr lang="en-US" sz="2800" dirty="0"/>
              <a:t>I’ve always been action oriented. This work sample helped me make the transition from the theory of networking to the practical implementation of it within a business environment.</a:t>
            </a:r>
          </a:p>
          <a:p>
            <a:r>
              <a:rPr lang="en-US" sz="2800" dirty="0"/>
              <a:t>Most importantly, this </a:t>
            </a:r>
            <a:r>
              <a:rPr lang="en-US" sz="2800" dirty="0" err="1"/>
              <a:t>worksample</a:t>
            </a:r>
            <a:r>
              <a:rPr lang="en-US" sz="2800" dirty="0"/>
              <a:t> on network design helped make a direct connection for me about the importance of network security.</a:t>
            </a:r>
          </a:p>
          <a:p>
            <a:endParaRPr lang="en-US" sz="2800" dirty="0"/>
          </a:p>
          <a:p>
            <a:endParaRPr lang="en-US" sz="2800" dirty="0"/>
          </a:p>
        </p:txBody>
      </p:sp>
    </p:spTree>
    <p:extLst>
      <p:ext uri="{BB962C8B-B14F-4D97-AF65-F5344CB8AC3E}">
        <p14:creationId xmlns:p14="http://schemas.microsoft.com/office/powerpoint/2010/main" val="320569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Goal- Systems Administrator</a:t>
            </a:r>
          </a:p>
        </p:txBody>
      </p:sp>
      <p:sp>
        <p:nvSpPr>
          <p:cNvPr id="3" name="Content Placeholder 2"/>
          <p:cNvSpPr>
            <a:spLocks noGrp="1"/>
          </p:cNvSpPr>
          <p:nvPr>
            <p:ph idx="1"/>
          </p:nvPr>
        </p:nvSpPr>
        <p:spPr>
          <a:xfrm>
            <a:off x="1251678" y="2162908"/>
            <a:ext cx="10178322" cy="3716684"/>
          </a:xfrm>
        </p:spPr>
        <p:txBody>
          <a:bodyPr>
            <a:noAutofit/>
          </a:bodyPr>
          <a:lstStyle/>
          <a:p>
            <a:r>
              <a:rPr lang="en-US" sz="2400" dirty="0"/>
              <a:t>Since my youth I’ve been fascinated by computer systems and security.  I’m a self-motivated individual who is an independent learner. </a:t>
            </a:r>
          </a:p>
          <a:p>
            <a:r>
              <a:rPr lang="en-US" sz="2400" dirty="0"/>
              <a:t>Systems Administrator: They install, upgrade and monitor software &amp; hardware. They usually maintain the essentials such as operating systems, business applications, security tools, web-services, email, PCs, hardware &amp; software for local and wide area networks and mid-range server hardware.  (*)</a:t>
            </a:r>
          </a:p>
          <a:p>
            <a:r>
              <a:rPr lang="en-US" sz="2400" dirty="0"/>
              <a:t>Key Systems Administrator skills include:  Networking, Operating System administration, Server Administration, Hardware, Customer Service/Communication, Project Management/Systems Analysis</a:t>
            </a:r>
          </a:p>
          <a:p>
            <a:endParaRPr lang="en-US" sz="2400" dirty="0"/>
          </a:p>
        </p:txBody>
      </p:sp>
      <p:sp>
        <p:nvSpPr>
          <p:cNvPr id="4" name="Rectangle 3"/>
          <p:cNvSpPr/>
          <p:nvPr/>
        </p:nvSpPr>
        <p:spPr>
          <a:xfrm>
            <a:off x="929053" y="6328000"/>
            <a:ext cx="9788770" cy="400110"/>
          </a:xfrm>
          <a:prstGeom prst="rect">
            <a:avLst/>
          </a:prstGeom>
        </p:spPr>
        <p:txBody>
          <a:bodyPr wrap="square">
            <a:spAutoFit/>
          </a:bodyPr>
          <a:lstStyle/>
          <a:p>
            <a:r>
              <a:rPr lang="en-US" sz="1000" dirty="0"/>
              <a:t>* Bateman, Kayleigh. (20 Sept 2013). How to become a system administrator. Computer Weekly.  </a:t>
            </a:r>
            <a:r>
              <a:rPr lang="en-US" sz="1000" dirty="0" err="1"/>
              <a:t>Retreived</a:t>
            </a:r>
            <a:r>
              <a:rPr lang="en-US" sz="1000" dirty="0"/>
              <a:t> Jan 31/2018 from http://www.computerweekly.com/photostory/2240205822/How-to-become-a-system-administrator/1/System-administrator-Job-description</a:t>
            </a:r>
          </a:p>
        </p:txBody>
      </p:sp>
    </p:spTree>
    <p:extLst>
      <p:ext uri="{BB962C8B-B14F-4D97-AF65-F5344CB8AC3E}">
        <p14:creationId xmlns:p14="http://schemas.microsoft.com/office/powerpoint/2010/main" val="116413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Area- Networking</a:t>
            </a:r>
          </a:p>
        </p:txBody>
      </p:sp>
      <p:sp>
        <p:nvSpPr>
          <p:cNvPr id="3" name="Content Placeholder 2"/>
          <p:cNvSpPr>
            <a:spLocks noGrp="1"/>
          </p:cNvSpPr>
          <p:nvPr>
            <p:ph idx="1"/>
          </p:nvPr>
        </p:nvSpPr>
        <p:spPr>
          <a:xfrm>
            <a:off x="1251678" y="1293643"/>
            <a:ext cx="10178322" cy="4235430"/>
          </a:xfrm>
        </p:spPr>
        <p:txBody>
          <a:bodyPr>
            <a:noAutofit/>
          </a:bodyPr>
          <a:lstStyle/>
          <a:p>
            <a:r>
              <a:rPr lang="en-US" sz="3600" dirty="0"/>
              <a:t>Networking is the construction, design, and use of a </a:t>
            </a:r>
            <a:r>
              <a:rPr lang="en-US" sz="3600" u="sng" dirty="0">
                <a:hlinkClick r:id="rId2"/>
              </a:rPr>
              <a:t>network</a:t>
            </a:r>
            <a:r>
              <a:rPr lang="en-US" sz="3600" dirty="0"/>
              <a:t>, including the physical (cabling, </a:t>
            </a:r>
            <a:r>
              <a:rPr lang="en-US" sz="3600" u="sng" dirty="0">
                <a:hlinkClick r:id="rId3"/>
              </a:rPr>
              <a:t>hub</a:t>
            </a:r>
            <a:r>
              <a:rPr lang="en-US" sz="3600" dirty="0"/>
              <a:t>, </a:t>
            </a:r>
            <a:r>
              <a:rPr lang="en-US" sz="3600" u="sng" dirty="0">
                <a:hlinkClick r:id="rId4"/>
              </a:rPr>
              <a:t>bridge</a:t>
            </a:r>
            <a:r>
              <a:rPr lang="en-US" sz="3600" dirty="0"/>
              <a:t>, </a:t>
            </a:r>
            <a:r>
              <a:rPr lang="en-US" sz="3600" u="sng" dirty="0">
                <a:hlinkClick r:id="rId5"/>
              </a:rPr>
              <a:t>switch</a:t>
            </a:r>
            <a:r>
              <a:rPr lang="en-US" sz="3600" dirty="0"/>
              <a:t>, </a:t>
            </a:r>
            <a:r>
              <a:rPr lang="en-US" sz="3600" u="sng" dirty="0">
                <a:hlinkClick r:id="rId6"/>
              </a:rPr>
              <a:t>router</a:t>
            </a:r>
            <a:r>
              <a:rPr lang="en-US" sz="3600" dirty="0"/>
              <a:t>, and so forth), the selection and use of telecommunication </a:t>
            </a:r>
            <a:r>
              <a:rPr lang="en-US" sz="3600" u="sng" dirty="0">
                <a:hlinkClick r:id="rId7"/>
              </a:rPr>
              <a:t>protocol</a:t>
            </a:r>
            <a:r>
              <a:rPr lang="en-US" sz="3600" dirty="0"/>
              <a:t> and computer software for using and managing the network, and the establishment of operation policies and procedures related to the network.*</a:t>
            </a:r>
          </a:p>
        </p:txBody>
      </p:sp>
      <p:sp>
        <p:nvSpPr>
          <p:cNvPr id="4" name="Rectangle 3"/>
          <p:cNvSpPr/>
          <p:nvPr/>
        </p:nvSpPr>
        <p:spPr>
          <a:xfrm>
            <a:off x="1019566" y="6333567"/>
            <a:ext cx="8273419" cy="253916"/>
          </a:xfrm>
          <a:prstGeom prst="rect">
            <a:avLst/>
          </a:prstGeom>
        </p:spPr>
        <p:txBody>
          <a:bodyPr wrap="none">
            <a:spAutoFit/>
          </a:bodyPr>
          <a:lstStyle/>
          <a:p>
            <a:r>
              <a:rPr lang="en-US" sz="1050" dirty="0"/>
              <a:t>*Rouse, Margaret. (</a:t>
            </a:r>
            <a:r>
              <a:rPr lang="en-US" sz="1050" dirty="0" err="1"/>
              <a:t>n.d.</a:t>
            </a:r>
            <a:r>
              <a:rPr lang="en-US" sz="1050" dirty="0"/>
              <a:t>). Definition-networking. </a:t>
            </a:r>
            <a:r>
              <a:rPr lang="en-US" sz="1050" dirty="0" err="1"/>
              <a:t>TechTarget</a:t>
            </a:r>
            <a:r>
              <a:rPr lang="en-US" sz="1050" dirty="0"/>
              <a:t>. Retrieved Jan 31/18 from http://searchnetworking.techtarget.com/definition/networking</a:t>
            </a:r>
          </a:p>
        </p:txBody>
      </p:sp>
    </p:spTree>
    <p:extLst>
      <p:ext uri="{BB962C8B-B14F-4D97-AF65-F5344CB8AC3E}">
        <p14:creationId xmlns:p14="http://schemas.microsoft.com/office/powerpoint/2010/main" val="4053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Sample- Network design</a:t>
            </a:r>
          </a:p>
        </p:txBody>
      </p:sp>
      <p:sp>
        <p:nvSpPr>
          <p:cNvPr id="3" name="Content Placeholder 2"/>
          <p:cNvSpPr>
            <a:spLocks noGrp="1"/>
          </p:cNvSpPr>
          <p:nvPr>
            <p:ph idx="1"/>
          </p:nvPr>
        </p:nvSpPr>
        <p:spPr>
          <a:xfrm>
            <a:off x="1251678" y="1539240"/>
            <a:ext cx="10178322" cy="4457114"/>
          </a:xfrm>
        </p:spPr>
        <p:txBody>
          <a:bodyPr>
            <a:normAutofit/>
          </a:bodyPr>
          <a:lstStyle/>
          <a:p>
            <a:r>
              <a:rPr lang="en-US" sz="2800" dirty="0"/>
              <a:t>Hierarchical networking course </a:t>
            </a:r>
          </a:p>
          <a:p>
            <a:r>
              <a:rPr lang="en-US" sz="2800" dirty="0"/>
              <a:t>Task:  Develop network configurations based on customer requirements. Steps: </a:t>
            </a:r>
          </a:p>
          <a:p>
            <a:pPr lvl="1"/>
            <a:r>
              <a:rPr lang="en-US" sz="2400" dirty="0"/>
              <a:t>Created a Packet Tracer environment in order to create the network. </a:t>
            </a:r>
          </a:p>
          <a:p>
            <a:pPr lvl="1"/>
            <a:r>
              <a:rPr lang="en-US" sz="2400" dirty="0"/>
              <a:t>Analyzed company’s needs to create or expand on the network layout </a:t>
            </a:r>
          </a:p>
          <a:p>
            <a:pPr lvl="1"/>
            <a:r>
              <a:rPr lang="en-US" sz="2400" dirty="0"/>
              <a:t>Performed device configuration based on the requests made by the company. </a:t>
            </a:r>
          </a:p>
          <a:p>
            <a:pPr lvl="1"/>
            <a:endParaRPr lang="en-US" sz="2400" dirty="0"/>
          </a:p>
          <a:p>
            <a:endParaRPr lang="en-US" sz="2800" dirty="0"/>
          </a:p>
        </p:txBody>
      </p:sp>
    </p:spTree>
    <p:extLst>
      <p:ext uri="{BB962C8B-B14F-4D97-AF65-F5344CB8AC3E}">
        <p14:creationId xmlns:p14="http://schemas.microsoft.com/office/powerpoint/2010/main" val="349576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learning</a:t>
            </a:r>
          </a:p>
        </p:txBody>
      </p:sp>
      <p:sp>
        <p:nvSpPr>
          <p:cNvPr id="3" name="Content Placeholder 2"/>
          <p:cNvSpPr>
            <a:spLocks noGrp="1"/>
          </p:cNvSpPr>
          <p:nvPr>
            <p:ph idx="1"/>
          </p:nvPr>
        </p:nvSpPr>
        <p:spPr>
          <a:xfrm>
            <a:off x="1251678" y="1463041"/>
            <a:ext cx="10178322" cy="4416552"/>
          </a:xfrm>
        </p:spPr>
        <p:txBody>
          <a:bodyPr>
            <a:normAutofit/>
          </a:bodyPr>
          <a:lstStyle/>
          <a:p>
            <a:r>
              <a:rPr lang="en-US" sz="3200" dirty="0"/>
              <a:t>Essentially I started the program with only a theoretical knowledge of networking concepts.</a:t>
            </a:r>
          </a:p>
          <a:p>
            <a:r>
              <a:rPr lang="en-US" sz="3200" dirty="0"/>
              <a:t>From a practical standpoint, the most that I had ever accomplished was to follow instructions to set up a wireless router at home.</a:t>
            </a:r>
          </a:p>
          <a:p>
            <a:r>
              <a:rPr lang="en-US" sz="3200" dirty="0"/>
              <a:t>But a home environment is not the same as a business environment…</a:t>
            </a:r>
          </a:p>
        </p:txBody>
      </p:sp>
    </p:spTree>
    <p:extLst>
      <p:ext uri="{BB962C8B-B14F-4D97-AF65-F5344CB8AC3E}">
        <p14:creationId xmlns:p14="http://schemas.microsoft.com/office/powerpoint/2010/main" val="281472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 Eastern Health Systems</a:t>
            </a:r>
          </a:p>
        </p:txBody>
      </p:sp>
      <p:sp>
        <p:nvSpPr>
          <p:cNvPr id="4" name="Text Box 5"/>
          <p:cNvSpPr txBox="1">
            <a:spLocks noGrp="1"/>
          </p:cNvSpPr>
          <p:nvPr>
            <p:ph idx="1"/>
          </p:nvPr>
        </p:nvSpPr>
        <p:spPr>
          <a:xfrm>
            <a:off x="1251678" y="2101363"/>
            <a:ext cx="10178322" cy="4132384"/>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spcBef>
                <a:spcPts val="0"/>
              </a:spcBef>
              <a:spcAft>
                <a:spcPts val="0"/>
              </a:spcAft>
              <a:buNone/>
            </a:pPr>
            <a:r>
              <a:rPr lang="en-US" u="sng" dirty="0">
                <a:effectLst/>
                <a:ea typeface="Calibri" panose="020F0502020204030204" pitchFamily="34" charset="0"/>
                <a:cs typeface="Times New Roman" panose="02020603050405020304" pitchFamily="18" charset="0"/>
              </a:rPr>
              <a:t>Scenario 1: Eastern Health Systems</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1200"/>
              </a:spcAft>
              <a:buNone/>
            </a:pPr>
            <a:r>
              <a:rPr lang="en-US" sz="1200" dirty="0">
                <a:effectLst/>
                <a:ea typeface="Calibri" panose="020F0502020204030204" pitchFamily="34" charset="0"/>
                <a:cs typeface="Times New Roman" panose="02020603050405020304" pitchFamily="18" charset="0"/>
              </a:rPr>
              <a:t>The Eastern Health Systems networking scenario is a business case analysis and network implementation, focused on STP, LACP, </a:t>
            </a:r>
            <a:r>
              <a:rPr lang="en-US" sz="1200" dirty="0" err="1">
                <a:effectLst/>
                <a:ea typeface="Calibri" panose="020F0502020204030204" pitchFamily="34" charset="0"/>
                <a:cs typeface="Times New Roman" panose="02020603050405020304" pitchFamily="18" charset="0"/>
              </a:rPr>
              <a:t>Vlan</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Trunking</a:t>
            </a:r>
            <a:r>
              <a:rPr lang="en-US" sz="1200" dirty="0">
                <a:effectLst/>
                <a:ea typeface="Calibri" panose="020F0502020204030204" pitchFamily="34" charset="0"/>
                <a:cs typeface="Times New Roman" panose="02020603050405020304" pitchFamily="18" charset="0"/>
              </a:rPr>
              <a:t>, and Routing protocols.</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b="1" u="sng" dirty="0">
                <a:effectLst/>
                <a:ea typeface="Calibri" panose="020F0502020204030204" pitchFamily="34" charset="0"/>
                <a:cs typeface="Times New Roman" panose="02020603050405020304" pitchFamily="18" charset="0"/>
              </a:rPr>
              <a:t>Background:</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dirty="0">
                <a:effectLst/>
                <a:ea typeface="Calibri" panose="020F0502020204030204" pitchFamily="34" charset="0"/>
                <a:cs typeface="Times New Roman" panose="02020603050405020304" pitchFamily="18" charset="0"/>
              </a:rPr>
              <a:t>EHS has contracted your company to expand their computer network into a new building, which they have purchased.</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b="1" u="sng" dirty="0">
                <a:effectLst/>
                <a:ea typeface="Calibri" panose="020F0502020204030204" pitchFamily="34" charset="0"/>
                <a:cs typeface="Times New Roman" panose="02020603050405020304" pitchFamily="18" charset="0"/>
              </a:rPr>
              <a:t>Issue:</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dirty="0">
                <a:effectLst/>
                <a:ea typeface="Calibri" panose="020F0502020204030204" pitchFamily="34" charset="0"/>
                <a:cs typeface="Times New Roman" panose="02020603050405020304" pitchFamily="18" charset="0"/>
              </a:rPr>
              <a:t>Since you are joining an existing network, you are expected to adopt the EHS network standards in your design. In cases where there is not a specific EHS requirement you will use industry standard conventions.</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200" b="1" u="sng" dirty="0">
                <a:effectLst/>
                <a:ea typeface="Calibri" panose="020F0502020204030204" pitchFamily="34" charset="0"/>
                <a:cs typeface="Times New Roman" panose="02020603050405020304" pitchFamily="18" charset="0"/>
              </a:rPr>
              <a:t>Requirements:</a:t>
            </a:r>
            <a:endParaRPr lang="en-US" sz="18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200" dirty="0">
                <a:effectLst/>
                <a:ea typeface="Calibri" panose="020F0502020204030204" pitchFamily="34" charset="0"/>
                <a:cs typeface="Times New Roman" panose="02020603050405020304" pitchFamily="18" charset="0"/>
              </a:rPr>
              <a:t>The building has a single floor; all of the workspaces may be serviced from one of the two wiring closets. The closets are within 90 meters of each other.</a:t>
            </a:r>
            <a:endParaRPr lang="en-US" sz="18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200" dirty="0">
                <a:effectLst/>
                <a:ea typeface="Calibri" panose="020F0502020204030204" pitchFamily="34" charset="0"/>
                <a:cs typeface="Times New Roman" panose="02020603050405020304" pitchFamily="18" charset="0"/>
              </a:rPr>
              <a:t>There will be approximately forty (40) workstations in the facility, spread evenly over 4 data networks (NOTE: You must include all 40 workstations in your packet tracer configuration). Switches must be connected to others using the fastest, most reliable method possible.</a:t>
            </a:r>
            <a:endParaRPr lang="en-US" sz="18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200" dirty="0">
                <a:effectLst/>
                <a:ea typeface="Calibri" panose="020F0502020204030204" pitchFamily="34" charset="0"/>
                <a:cs typeface="Times New Roman" panose="02020603050405020304" pitchFamily="18" charset="0"/>
              </a:rPr>
              <a:t>The contracted ISP will provide a Cisco 2621 router with the ISP interface configured. All building networks must connect to this device (R4). While the ISP interface is configured, the router does belong to EHS and will need to be configured by your company for intra-VLAN routing and DHCP.</a:t>
            </a:r>
            <a:endParaRPr lang="en-US" sz="18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200" dirty="0">
                <a:effectLst/>
                <a:ea typeface="Calibri" panose="020F0502020204030204" pitchFamily="34" charset="0"/>
                <a:cs typeface="Times New Roman" panose="02020603050405020304" pitchFamily="18" charset="0"/>
              </a:rPr>
              <a:t>Workstation IP addressing will be issued via DHCP, without exceptions for </a:t>
            </a:r>
            <a:r>
              <a:rPr lang="en-US" sz="1200" b="1" dirty="0">
                <a:effectLst/>
                <a:ea typeface="Calibri" panose="020F0502020204030204" pitchFamily="34" charset="0"/>
                <a:cs typeface="Times New Roman" panose="02020603050405020304" pitchFamily="18" charset="0"/>
              </a:rPr>
              <a:t>each</a:t>
            </a:r>
            <a:r>
              <a:rPr lang="en-US" sz="1200" dirty="0">
                <a:effectLst/>
                <a:ea typeface="Calibri" panose="020F0502020204030204" pitchFamily="34" charset="0"/>
                <a:cs typeface="Times New Roman" panose="02020603050405020304" pitchFamily="18" charset="0"/>
              </a:rPr>
              <a:t> data network (for instance, VLAN 10's DHCP scope should be within 172.16.10.x. The management network will not use DHCP.</a:t>
            </a:r>
            <a:endParaRPr lang="en-US" sz="18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9057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Eastern Health system Standards</a:t>
            </a:r>
          </a:p>
        </p:txBody>
      </p:sp>
      <p:sp>
        <p:nvSpPr>
          <p:cNvPr id="4" name="Text Box 359"/>
          <p:cNvSpPr txBox="1">
            <a:spLocks noGrp="1" noChangeArrowheads="1"/>
          </p:cNvSpPr>
          <p:nvPr>
            <p:ph idx="1"/>
          </p:nvPr>
        </p:nvSpPr>
        <p:spPr bwMode="auto">
          <a:xfrm>
            <a:off x="1251678" y="1758462"/>
            <a:ext cx="9782668" cy="4444217"/>
          </a:xfrm>
          <a:prstGeom prst="rect">
            <a:avLst/>
          </a:prstGeom>
          <a:solidFill>
            <a:sysClr val="window" lastClr="FFFFFF">
              <a:lumMod val="95000"/>
              <a:lumOff val="0"/>
            </a:sysClr>
          </a:solidFill>
          <a:ln>
            <a:noFill/>
          </a:ln>
          <a:extLst>
            <a:ext uri="{91240B29-F687-4F45-9708-019B960494DF}">
              <a14:hiddenLine xmlns:a14="http://schemas.microsoft.com/office/drawing/2010/main" w="9525">
                <a:solidFill>
                  <a:schemeClr val="bg1">
                    <a:lumMod val="75000"/>
                    <a:lumOff val="0"/>
                  </a:schemeClr>
                </a:solidFill>
                <a:miter lim="800000"/>
                <a:headEnd/>
                <a:tailEnd/>
              </a14:hiddenLine>
            </a:ext>
          </a:extLst>
        </p:spPr>
        <p:txBody>
          <a:bodyPr rot="0" vert="horz" wrap="square" lIns="182880" tIns="91440" rIns="182880" bIns="91440" anchor="t" anchorCtr="0" upright="1">
            <a:noAutofit/>
          </a:bodyPr>
          <a:lstStyle/>
          <a:p>
            <a:pPr marL="0" marR="0" indent="0">
              <a:lnSpc>
                <a:spcPct val="115000"/>
              </a:lnSpc>
              <a:spcBef>
                <a:spcPts val="1000"/>
              </a:spcBef>
              <a:spcAft>
                <a:spcPts val="1000"/>
              </a:spcAft>
              <a:buNone/>
            </a:pPr>
            <a:r>
              <a:rPr lang="en-US" sz="3600" dirty="0">
                <a:solidFill>
                  <a:srgbClr val="8496B0"/>
                </a:solidFill>
                <a:effectLst/>
                <a:latin typeface="Calibri Light" panose="020F0302020204030204" pitchFamily="34" charset="0"/>
                <a:ea typeface="Calibri" panose="020F0502020204030204" pitchFamily="34" charset="0"/>
                <a:cs typeface="Times New Roman" panose="02020603050405020304" pitchFamily="18" charset="0"/>
              </a:rPr>
              <a:t>EHS Standards  </a:t>
            </a:r>
            <a:r>
              <a:rPr lang="en-US" sz="3600" b="1" dirty="0">
                <a:solidFill>
                  <a:srgbClr val="FF0000"/>
                </a:solidFill>
                <a:effectLst/>
                <a:latin typeface="Calibri Light" panose="020F0302020204030204" pitchFamily="34" charset="0"/>
                <a:ea typeface="Calibri" panose="020F0502020204030204" pitchFamily="34" charset="0"/>
                <a:cs typeface="Times New Roman" panose="02020603050405020304" pitchFamily="18" charset="0"/>
              </a:rPr>
              <a:t>(Supports Analysis Level Discussion)</a:t>
            </a: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Management VLANs will use VLAN ID 99</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Data VLANs will start numbering at 10. VLANs 1-9 and 99 must not carry data</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All unused ports in a device (router or switch) will be shut down or assigned to VLAN 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EHS IP addressing uses the Class B private address range 172.16.0.0/16. All subnets use a 24 bit mask (255.255.255.0)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The third octet of any IP address will match the associated VLAN ID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Every network device will have a UID and password login and be accessible using telnet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A banner will be presented to every user of the device, detailing the device name and location.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04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Example</a:t>
            </a:r>
          </a:p>
        </p:txBody>
      </p:sp>
      <p:pic>
        <p:nvPicPr>
          <p:cNvPr id="4" name="Content Placeholder 3"/>
          <p:cNvPicPr>
            <a:picLocks noGrp="1" noChangeAspect="1"/>
          </p:cNvPicPr>
          <p:nvPr>
            <p:ph idx="1"/>
          </p:nvPr>
        </p:nvPicPr>
        <p:blipFill>
          <a:blip r:embed="rId2"/>
          <a:stretch>
            <a:fillRect/>
          </a:stretch>
        </p:blipFill>
        <p:spPr>
          <a:xfrm>
            <a:off x="627424" y="1512277"/>
            <a:ext cx="6643814" cy="3990402"/>
          </a:xfrm>
          <a:prstGeom prst="rect">
            <a:avLst/>
          </a:prstGeom>
        </p:spPr>
      </p:pic>
      <p:sp>
        <p:nvSpPr>
          <p:cNvPr id="5" name="Rectangle 4"/>
          <p:cNvSpPr/>
          <p:nvPr/>
        </p:nvSpPr>
        <p:spPr>
          <a:xfrm>
            <a:off x="7426569" y="1863056"/>
            <a:ext cx="4309928" cy="2308324"/>
          </a:xfrm>
          <a:prstGeom prst="rect">
            <a:avLst/>
          </a:prstGeom>
        </p:spPr>
        <p:txBody>
          <a:bodyPr wrap="square">
            <a:spAutoFit/>
          </a:bodyPr>
          <a:lstStyle/>
          <a:p>
            <a:r>
              <a:rPr lang="en-US" b="1" dirty="0">
                <a:solidFill>
                  <a:srgbClr val="FF0000"/>
                </a:solidFill>
              </a:rPr>
              <a:t>Analysis level discussion</a:t>
            </a:r>
          </a:p>
          <a:p>
            <a:pPr marL="285750" indent="-285750">
              <a:buFont typeface="Arial" panose="020B0604020202020204" pitchFamily="34" charset="0"/>
              <a:buChar char="•"/>
            </a:pPr>
            <a:r>
              <a:rPr lang="en-US" dirty="0"/>
              <a:t>VLANS were assigned as shown in table. Note VLSM were not used in this instance. </a:t>
            </a:r>
          </a:p>
          <a:p>
            <a:pPr marL="285750" indent="-285750">
              <a:buFont typeface="Arial" panose="020B0604020202020204" pitchFamily="34" charset="0"/>
              <a:buChar char="•"/>
            </a:pPr>
            <a:r>
              <a:rPr lang="en-US" dirty="0"/>
              <a:t>DCHP was configured via company router.  </a:t>
            </a:r>
          </a:p>
          <a:p>
            <a:pPr marL="285750" indent="-285750">
              <a:buFont typeface="Arial" panose="020B0604020202020204" pitchFamily="34" charset="0"/>
              <a:buChar char="•"/>
            </a:pPr>
            <a:r>
              <a:rPr lang="en-US" dirty="0"/>
              <a:t>VTP was enabled to allow </a:t>
            </a:r>
            <a:r>
              <a:rPr lang="en-US" dirty="0" err="1"/>
              <a:t>Vlan</a:t>
            </a:r>
            <a:r>
              <a:rPr lang="en-US" dirty="0"/>
              <a:t> propagation across all routers. </a:t>
            </a:r>
          </a:p>
        </p:txBody>
      </p:sp>
      <p:pic>
        <p:nvPicPr>
          <p:cNvPr id="6" name="Picture 5"/>
          <p:cNvPicPr>
            <a:picLocks noChangeAspect="1"/>
          </p:cNvPicPr>
          <p:nvPr/>
        </p:nvPicPr>
        <p:blipFill>
          <a:blip r:embed="rId3"/>
          <a:stretch>
            <a:fillRect/>
          </a:stretch>
        </p:blipFill>
        <p:spPr>
          <a:xfrm>
            <a:off x="8109637" y="4624251"/>
            <a:ext cx="2391109" cy="1952898"/>
          </a:xfrm>
          <a:prstGeom prst="rect">
            <a:avLst/>
          </a:prstGeom>
        </p:spPr>
      </p:pic>
    </p:spTree>
    <p:extLst>
      <p:ext uri="{BB962C8B-B14F-4D97-AF65-F5344CB8AC3E}">
        <p14:creationId xmlns:p14="http://schemas.microsoft.com/office/powerpoint/2010/main" val="387129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Learnings</a:t>
            </a:r>
          </a:p>
        </p:txBody>
      </p:sp>
      <p:sp>
        <p:nvSpPr>
          <p:cNvPr id="3" name="Content Placeholder 2"/>
          <p:cNvSpPr>
            <a:spLocks noGrp="1"/>
          </p:cNvSpPr>
          <p:nvPr>
            <p:ph idx="1"/>
          </p:nvPr>
        </p:nvSpPr>
        <p:spPr>
          <a:xfrm>
            <a:off x="1251678" y="1441938"/>
            <a:ext cx="10178322" cy="5081953"/>
          </a:xfrm>
        </p:spPr>
        <p:txBody>
          <a:bodyPr>
            <a:normAutofit/>
          </a:bodyPr>
          <a:lstStyle/>
          <a:p>
            <a:r>
              <a:rPr lang="en-US" sz="2400" dirty="0"/>
              <a:t>What technical skills did you use?</a:t>
            </a:r>
          </a:p>
          <a:p>
            <a:pPr lvl="1"/>
            <a:r>
              <a:rPr lang="en-US" sz="2000" dirty="0"/>
              <a:t>Router &amp; Switch Configuration, OSPF Configuration, VLAN &amp; VTP Configuration, SSH Configuration, Inter VLAN routing, RIPv2 Protocol, DHCP Configuration, Router Sub-Interface Configuration, STP &amp; LACP Configuration, Network Design</a:t>
            </a:r>
          </a:p>
          <a:p>
            <a:r>
              <a:rPr lang="en-US" sz="2400" dirty="0"/>
              <a:t>Show a progression of learning.</a:t>
            </a:r>
          </a:p>
          <a:p>
            <a:pPr lvl="1"/>
            <a:r>
              <a:rPr lang="en-US" sz="2000" dirty="0"/>
              <a:t>With only a theoretical knowledge of networking I was able to design a network that met client needs.</a:t>
            </a:r>
          </a:p>
          <a:p>
            <a:r>
              <a:rPr lang="en-US" sz="2400" dirty="0"/>
              <a:t>Looking back now, how would you make it better?  (ties into </a:t>
            </a:r>
            <a:r>
              <a:rPr lang="en-US" sz="2400" b="1" dirty="0">
                <a:solidFill>
                  <a:srgbClr val="FF0000"/>
                </a:solidFill>
              </a:rPr>
              <a:t>Analysis Level Discussion )</a:t>
            </a:r>
          </a:p>
          <a:p>
            <a:pPr lvl="1"/>
            <a:r>
              <a:rPr lang="en-US" sz="2000" dirty="0"/>
              <a:t>After designing the networking I realized that I could improve the security by limiting the  number of available IP addresses for each VLANS to 40 rather than the full remaining 250. This would reduce the chance of unauthorized systems getting onto the network.</a:t>
            </a:r>
          </a:p>
        </p:txBody>
      </p:sp>
    </p:spTree>
    <p:extLst>
      <p:ext uri="{BB962C8B-B14F-4D97-AF65-F5344CB8AC3E}">
        <p14:creationId xmlns:p14="http://schemas.microsoft.com/office/powerpoint/2010/main" val="40748316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830</TotalTime>
  <Words>1042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Gill Sans MT</vt:lpstr>
      <vt:lpstr>Impact</vt:lpstr>
      <vt:lpstr>Symbol</vt:lpstr>
      <vt:lpstr>Badge</vt:lpstr>
      <vt:lpstr>Dave Networking portfolio Worksample</vt:lpstr>
      <vt:lpstr>Career Goal- Systems Administrator</vt:lpstr>
      <vt:lpstr>Skill Area- Networking</vt:lpstr>
      <vt:lpstr>Work Sample- Network design</vt:lpstr>
      <vt:lpstr>Prior learning</vt:lpstr>
      <vt:lpstr>Scenario 1: Eastern Health Systems</vt:lpstr>
      <vt:lpstr>Eastern Health system Standards</vt:lpstr>
      <vt:lpstr>Work Example</vt:lpstr>
      <vt:lpstr>Key Learnings</vt:lpstr>
      <vt:lpstr>Business Benefits</vt:lpstr>
      <vt:lpstr>Connection to me</vt:lpstr>
    </vt:vector>
  </TitlesOfParts>
  <Company>NSCC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Worksample Template</dc:title>
  <dc:creator>Scarfone,Marc</dc:creator>
  <cp:lastModifiedBy>Scarfone,Marc</cp:lastModifiedBy>
  <cp:revision>13</cp:revision>
  <dcterms:created xsi:type="dcterms:W3CDTF">2018-01-29T13:07:29Z</dcterms:created>
  <dcterms:modified xsi:type="dcterms:W3CDTF">2021-02-23T03:16:06Z</dcterms:modified>
</cp:coreProperties>
</file>