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61" r:id="rId17"/>
    <p:sldId id="275" r:id="rId18"/>
    <p:sldId id="264" r:id="rId19"/>
    <p:sldId id="276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9382-09E4-439B-9CA5-E173B00D6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F53BE-02BE-4A02-9992-9234FD32B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3280A-AC4F-433E-9757-4F5FC748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2CEA-511A-4473-81EA-AD7364AD42EB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62C2B-6CBB-4C83-9BDA-CEA8EBE4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90F66-89A6-4EAD-AB51-4E7AA06A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FCD1-731C-4BD8-B31D-C25CAB875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94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11C3-B80F-44C4-AE9D-CEDD7057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E5680-F7AB-44C7-81CD-8E6FB32B3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289B8-AD6B-4F1F-AD3A-AEB77F7D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2CEA-511A-4473-81EA-AD7364AD42EB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962D1-443D-4333-90FF-0CC0D044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3891-86DE-4D45-A3FC-8D9A34E5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FCD1-731C-4BD8-B31D-C25CAB875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97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BA505-6CA1-4738-AB07-7E0B2A86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26FB2-68FF-4317-82B4-1B8D4B49A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48B5-DCC5-4D18-B6B3-92B673A7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2CEA-511A-4473-81EA-AD7364AD42EB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20517-2109-4BE1-9A41-42803F30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6CED9-A6EE-4C10-996E-14648676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FCD1-731C-4BD8-B31D-C25CAB875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84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BFD9-97FE-41D7-B91A-3F5596BC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6A8A-5EA6-4142-9403-5ED1F2BD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34A7-8F57-4F49-A726-2D404A99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2CEA-511A-4473-81EA-AD7364AD42EB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34F31-5D53-44E1-82FC-4E001B9C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21413-AFC7-4503-BE3A-F1684635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FCD1-731C-4BD8-B31D-C25CAB875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0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4D11-F5B2-4790-A29F-A385CD56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A2B4F-7586-47B1-A74A-624A597AB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F8CD3-2B77-4881-A707-AF4062A6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2CEA-511A-4473-81EA-AD7364AD42EB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D312C-299D-4E16-BDC9-29520E3A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93CD-A3E8-4B96-BC09-15831649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FCD1-731C-4BD8-B31D-C25CAB875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24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2A82-5AA8-42A2-9E25-0E2EC27C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E5EC-BBCD-4514-9DD5-E74A32B60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E3425-A247-4D8F-8809-5A7D7DB5F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22732-6C56-49FC-BC38-03A2776E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2CEA-511A-4473-81EA-AD7364AD42EB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D5666-B81B-45A2-8505-CFAE27CC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F3F16-E3AE-4E7F-842B-23B21338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FCD1-731C-4BD8-B31D-C25CAB875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57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2656-BA2F-41FF-8493-8EA269B4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F243-EE3A-4837-A659-F02485F97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A87F-2813-44A7-9CCB-AF72B8CFC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42DCF-459B-4E81-B9A6-BD7FFF697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8F38B-3754-4CAB-8830-0DAA814CB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BA6C5-B317-48E1-8A08-A03E1B6E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2CEA-511A-4473-81EA-AD7364AD42EB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728CB-C47E-4167-8E67-D173E3FB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19EDC-F028-4CC4-AB66-B8B6397D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FCD1-731C-4BD8-B31D-C25CAB875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15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96D6-6DFC-4D3B-999F-44924ECA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6C0B0-BC8D-403F-B900-C6D068FA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2CEA-511A-4473-81EA-AD7364AD42EB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7350E-D219-4019-8FF6-FC3563D8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66417-736E-4DA0-ABE7-054E7E96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FCD1-731C-4BD8-B31D-C25CAB875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646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C8EB4-8E86-47A1-B38F-8E8A3998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2CEA-511A-4473-81EA-AD7364AD42EB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06B7F-99A2-4B47-8D66-1418DB7E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EA2F0-B297-4D23-B31E-93E80C25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FCD1-731C-4BD8-B31D-C25CAB875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56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A9CB-7D9E-4C09-8933-E2F572FF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B8A7-E07F-468D-84B2-9B4F26493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074C2-FA8D-4A60-81B7-755709ED8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F207B-BD09-4AA1-AB3C-97309402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2CEA-511A-4473-81EA-AD7364AD42EB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E3F49-5445-4F91-B12A-47E6D103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B8D79-1089-4F84-ABDF-8C28F136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FCD1-731C-4BD8-B31D-C25CAB875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66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DD40-7D53-45D6-99C0-DB21352C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239C1-49CB-4D11-BFD4-626CA2164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831B7-08A6-46AD-89BE-B85A61393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DDB6-048E-4951-8C9D-5187073D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2CEA-511A-4473-81EA-AD7364AD42EB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07466-1254-4EF3-9CBB-C4B16BE4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66960-C0E0-4F7E-8CA6-AF940112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FCD1-731C-4BD8-B31D-C25CAB875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31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71D9C-BF27-41D8-BEDA-F2127E68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7D760-45B2-427B-B475-8DB58191C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64E1C-13FE-4D94-820F-0E949275B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2CEA-511A-4473-81EA-AD7364AD42EB}" type="datetimeFigureOut">
              <a:rPr lang="en-CA" smtClean="0"/>
              <a:t>2022-01-31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D5991-27D7-4983-87A1-50EA32951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9A2C1-5CA5-4019-99C4-7F43EFA0E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FCD1-731C-4BD8-B31D-C25CAB875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45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A511-7BF7-484A-BD9A-DE791074E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Address Resolution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CA6C5-6A99-4E60-898D-794C17B8C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6600" dirty="0"/>
              <a:t>ARP</a:t>
            </a:r>
          </a:p>
        </p:txBody>
      </p:sp>
    </p:spTree>
    <p:extLst>
      <p:ext uri="{BB962C8B-B14F-4D97-AF65-F5344CB8AC3E}">
        <p14:creationId xmlns:p14="http://schemas.microsoft.com/office/powerpoint/2010/main" val="112541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1891-942C-46E0-B665-50CEE45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ARP Protocol</a:t>
            </a:r>
          </a:p>
        </p:txBody>
      </p:sp>
      <p:pic>
        <p:nvPicPr>
          <p:cNvPr id="1026" name="Picture 2" descr="Address Resolution Protocol (arp)">
            <a:extLst>
              <a:ext uri="{FF2B5EF4-FFF2-40B4-BE49-F238E27FC236}">
                <a16:creationId xmlns:a16="http://schemas.microsoft.com/office/drawing/2014/main" id="{0184B49D-BB9A-4AF8-A5EB-884B2B0CB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1690688"/>
            <a:ext cx="8908255" cy="424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8F660-DA51-42F8-8213-3873F9A41F5D}"/>
              </a:ext>
            </a:extLst>
          </p:cNvPr>
          <p:cNvSpPr txBox="1"/>
          <p:nvPr/>
        </p:nvSpPr>
        <p:spPr>
          <a:xfrm>
            <a:off x="315155" y="3375093"/>
            <a:ext cx="1994072" cy="1477328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Num bytes in</a:t>
            </a:r>
          </a:p>
          <a:p>
            <a:r>
              <a:rPr lang="en-CA" dirty="0"/>
              <a:t>IP Address (4)</a:t>
            </a:r>
          </a:p>
          <a:p>
            <a:endParaRPr lang="en-CA" dirty="0"/>
          </a:p>
          <a:p>
            <a:r>
              <a:rPr lang="en-CA" i="1" dirty="0"/>
              <a:t>How does it know</a:t>
            </a:r>
          </a:p>
          <a:p>
            <a:r>
              <a:rPr lang="en-CA" i="1" dirty="0"/>
              <a:t>that protocol is IP?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F1CB33-66C8-4575-8F4E-95BDE3826AAD}"/>
              </a:ext>
            </a:extLst>
          </p:cNvPr>
          <p:cNvCxnSpPr>
            <a:cxnSpLocks/>
          </p:cNvCxnSpPr>
          <p:nvPr/>
        </p:nvCxnSpPr>
        <p:spPr>
          <a:xfrm flipV="1">
            <a:off x="1741251" y="2789367"/>
            <a:ext cx="3336587" cy="90889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1891-942C-46E0-B665-50CEE45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ARP Protocol</a:t>
            </a:r>
          </a:p>
        </p:txBody>
      </p:sp>
      <p:pic>
        <p:nvPicPr>
          <p:cNvPr id="1026" name="Picture 2" descr="Address Resolution Protocol (arp)">
            <a:extLst>
              <a:ext uri="{FF2B5EF4-FFF2-40B4-BE49-F238E27FC236}">
                <a16:creationId xmlns:a16="http://schemas.microsoft.com/office/drawing/2014/main" id="{0184B49D-BB9A-4AF8-A5EB-884B2B0CB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1690688"/>
            <a:ext cx="8908255" cy="424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8F660-DA51-42F8-8213-3873F9A41F5D}"/>
              </a:ext>
            </a:extLst>
          </p:cNvPr>
          <p:cNvSpPr txBox="1"/>
          <p:nvPr/>
        </p:nvSpPr>
        <p:spPr>
          <a:xfrm>
            <a:off x="10461104" y="514571"/>
            <a:ext cx="1136530" cy="92333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OP code*.</a:t>
            </a:r>
          </a:p>
          <a:p>
            <a:r>
              <a:rPr lang="en-CA" dirty="0"/>
              <a:t>1-request</a:t>
            </a:r>
          </a:p>
          <a:p>
            <a:r>
              <a:rPr lang="en-CA" dirty="0"/>
              <a:t>2-reply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F1CB33-66C8-4575-8F4E-95BDE3826AAD}"/>
              </a:ext>
            </a:extLst>
          </p:cNvPr>
          <p:cNvCxnSpPr>
            <a:cxnSpLocks/>
          </p:cNvCxnSpPr>
          <p:nvPr/>
        </p:nvCxnSpPr>
        <p:spPr>
          <a:xfrm flipH="1">
            <a:off x="9970851" y="1160902"/>
            <a:ext cx="490253" cy="16795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4E11A3-C05E-45C0-BE53-4E9E0C11E245}"/>
              </a:ext>
            </a:extLst>
          </p:cNvPr>
          <p:cNvSpPr txBox="1"/>
          <p:nvPr/>
        </p:nvSpPr>
        <p:spPr>
          <a:xfrm>
            <a:off x="972766" y="6245157"/>
            <a:ext cx="702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>
                <a:solidFill>
                  <a:srgbClr val="FF0000"/>
                </a:solidFill>
              </a:rPr>
              <a:t>*If OP Code is 1 then Sender is the node looking for an IP/MAC  binding.</a:t>
            </a:r>
          </a:p>
        </p:txBody>
      </p:sp>
    </p:spTree>
    <p:extLst>
      <p:ext uri="{BB962C8B-B14F-4D97-AF65-F5344CB8AC3E}">
        <p14:creationId xmlns:p14="http://schemas.microsoft.com/office/powerpoint/2010/main" val="389852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1891-942C-46E0-B665-50CEE45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ARP Protocol</a:t>
            </a:r>
          </a:p>
        </p:txBody>
      </p:sp>
      <p:pic>
        <p:nvPicPr>
          <p:cNvPr id="1026" name="Picture 2" descr="Address Resolution Protocol (arp)">
            <a:extLst>
              <a:ext uri="{FF2B5EF4-FFF2-40B4-BE49-F238E27FC236}">
                <a16:creationId xmlns:a16="http://schemas.microsoft.com/office/drawing/2014/main" id="{0184B49D-BB9A-4AF8-A5EB-884B2B0CB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1690688"/>
            <a:ext cx="8908255" cy="424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8F660-DA51-42F8-8213-3873F9A41F5D}"/>
              </a:ext>
            </a:extLst>
          </p:cNvPr>
          <p:cNvSpPr txBox="1"/>
          <p:nvPr/>
        </p:nvSpPr>
        <p:spPr>
          <a:xfrm>
            <a:off x="216384" y="3429000"/>
            <a:ext cx="1778051" cy="92333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Sender mac </a:t>
            </a:r>
            <a:r>
              <a:rPr lang="en-CA" dirty="0" err="1"/>
              <a:t>addr</a:t>
            </a:r>
            <a:endParaRPr lang="en-CA" dirty="0"/>
          </a:p>
          <a:p>
            <a:r>
              <a:rPr lang="en-CA" dirty="0"/>
              <a:t>48 bits</a:t>
            </a:r>
          </a:p>
          <a:p>
            <a:r>
              <a:rPr lang="en-CA" dirty="0"/>
              <a:t>(SHA)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F1CB33-66C8-4575-8F4E-95BDE3826AA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994435" y="3425108"/>
            <a:ext cx="816859" cy="46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714DE3-5EE2-4654-B7D8-3EC0AD346AF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994435" y="3890665"/>
            <a:ext cx="670944" cy="4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67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1891-942C-46E0-B665-50CEE45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ARP Protocol</a:t>
            </a:r>
          </a:p>
        </p:txBody>
      </p:sp>
      <p:pic>
        <p:nvPicPr>
          <p:cNvPr id="1026" name="Picture 2" descr="Address Resolution Protocol (arp)">
            <a:extLst>
              <a:ext uri="{FF2B5EF4-FFF2-40B4-BE49-F238E27FC236}">
                <a16:creationId xmlns:a16="http://schemas.microsoft.com/office/drawing/2014/main" id="{0184B49D-BB9A-4AF8-A5EB-884B2B0CB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1690688"/>
            <a:ext cx="8908255" cy="424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8F660-DA51-42F8-8213-3873F9A41F5D}"/>
              </a:ext>
            </a:extLst>
          </p:cNvPr>
          <p:cNvSpPr txBox="1"/>
          <p:nvPr/>
        </p:nvSpPr>
        <p:spPr>
          <a:xfrm>
            <a:off x="148290" y="4323945"/>
            <a:ext cx="1561646" cy="646331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Sender IP </a:t>
            </a:r>
            <a:r>
              <a:rPr lang="en-CA" dirty="0" err="1"/>
              <a:t>addr</a:t>
            </a:r>
            <a:endParaRPr lang="en-CA" dirty="0"/>
          </a:p>
          <a:p>
            <a:r>
              <a:rPr lang="en-CA" dirty="0"/>
              <a:t>(SPA)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F1CB33-66C8-4575-8F4E-95BDE3826AA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709936" y="3813243"/>
            <a:ext cx="5332890" cy="83386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714DE3-5EE2-4654-B7D8-3EC0AD346AF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709936" y="4620638"/>
            <a:ext cx="1081902" cy="264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8FEDAA-1905-453C-9424-D47F3032092F}"/>
              </a:ext>
            </a:extLst>
          </p:cNvPr>
          <p:cNvSpPr txBox="1"/>
          <p:nvPr/>
        </p:nvSpPr>
        <p:spPr>
          <a:xfrm>
            <a:off x="886840" y="6056683"/>
            <a:ext cx="10854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i="1" dirty="0">
                <a:solidFill>
                  <a:srgbClr val="FF0000"/>
                </a:solidFill>
              </a:rPr>
              <a:t>Note: An ARP Probe packet does not have this (i.e. No assign SPA). In that case the SPA field is all 0’s. </a:t>
            </a:r>
          </a:p>
        </p:txBody>
      </p:sp>
    </p:spTree>
    <p:extLst>
      <p:ext uri="{BB962C8B-B14F-4D97-AF65-F5344CB8AC3E}">
        <p14:creationId xmlns:p14="http://schemas.microsoft.com/office/powerpoint/2010/main" val="390932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1891-942C-46E0-B665-50CEE45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ARP Protocol</a:t>
            </a:r>
          </a:p>
        </p:txBody>
      </p:sp>
      <p:pic>
        <p:nvPicPr>
          <p:cNvPr id="1026" name="Picture 2" descr="Address Resolution Protocol (arp)">
            <a:extLst>
              <a:ext uri="{FF2B5EF4-FFF2-40B4-BE49-F238E27FC236}">
                <a16:creationId xmlns:a16="http://schemas.microsoft.com/office/drawing/2014/main" id="{0184B49D-BB9A-4AF8-A5EB-884B2B0CB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1690688"/>
            <a:ext cx="8908255" cy="424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8F660-DA51-42F8-8213-3873F9A41F5D}"/>
              </a:ext>
            </a:extLst>
          </p:cNvPr>
          <p:cNvSpPr txBox="1"/>
          <p:nvPr/>
        </p:nvSpPr>
        <p:spPr>
          <a:xfrm>
            <a:off x="148290" y="4834647"/>
            <a:ext cx="1697644" cy="646331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Target mac </a:t>
            </a:r>
            <a:r>
              <a:rPr lang="en-CA" dirty="0" err="1"/>
              <a:t>addr</a:t>
            </a:r>
            <a:endParaRPr lang="en-CA" dirty="0"/>
          </a:p>
          <a:p>
            <a:r>
              <a:rPr lang="en-CA" dirty="0"/>
              <a:t>(THA)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F1CB33-66C8-4575-8F4E-95BDE3826AA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845934" y="4323945"/>
            <a:ext cx="5196892" cy="83386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714DE3-5EE2-4654-B7D8-3EC0AD346AF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845934" y="5019313"/>
            <a:ext cx="1335011" cy="1385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2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1891-942C-46E0-B665-50CEE45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ARP Protocol</a:t>
            </a:r>
          </a:p>
        </p:txBody>
      </p:sp>
      <p:pic>
        <p:nvPicPr>
          <p:cNvPr id="1026" name="Picture 2" descr="Address Resolution Protocol (arp)">
            <a:extLst>
              <a:ext uri="{FF2B5EF4-FFF2-40B4-BE49-F238E27FC236}">
                <a16:creationId xmlns:a16="http://schemas.microsoft.com/office/drawing/2014/main" id="{0184B49D-BB9A-4AF8-A5EB-884B2B0CB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1690688"/>
            <a:ext cx="8908255" cy="424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8F660-DA51-42F8-8213-3873F9A41F5D}"/>
              </a:ext>
            </a:extLst>
          </p:cNvPr>
          <p:cNvSpPr txBox="1"/>
          <p:nvPr/>
        </p:nvSpPr>
        <p:spPr>
          <a:xfrm>
            <a:off x="148290" y="4834647"/>
            <a:ext cx="1481239" cy="646331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Target IP </a:t>
            </a:r>
            <a:r>
              <a:rPr lang="en-CA" dirty="0" err="1"/>
              <a:t>addr</a:t>
            </a:r>
            <a:endParaRPr lang="en-CA" dirty="0"/>
          </a:p>
          <a:p>
            <a:r>
              <a:rPr lang="en-CA" dirty="0"/>
              <a:t>(TPA)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714DE3-5EE2-4654-B7D8-3EC0AD346AF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29529" y="5157813"/>
            <a:ext cx="1133126" cy="4355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75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C51D-DA88-45F5-B0DE-BCCAF1B4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ARP Announcement Packets (Gratuitous ARP)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E8B9-4679-4420-BC9E-4B7412BE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Hey everyone! My IP address is now </a:t>
            </a:r>
            <a:r>
              <a:rPr lang="en-CA" dirty="0" err="1"/>
              <a:t>xxx.xxx.xxx.xxx</a:t>
            </a:r>
            <a:r>
              <a:rPr lang="en-CA" dirty="0"/>
              <a:t>. (deal with it!)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This is accomplished one of two ways:</a:t>
            </a:r>
          </a:p>
          <a:p>
            <a:pPr marL="0" indent="0">
              <a:buNone/>
            </a:pPr>
            <a:r>
              <a:rPr lang="en-CA" dirty="0"/>
              <a:t>1. ARP Request with TPA=SPA and THA = 0 .</a:t>
            </a:r>
          </a:p>
          <a:p>
            <a:pPr marL="0" indent="0">
              <a:buNone/>
            </a:pPr>
            <a:r>
              <a:rPr lang="en-CA" dirty="0"/>
              <a:t>2. ARP Reply with TPA = SPA and THA=SHA.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be used when MAC address changes (i.e. New network card).</a:t>
            </a:r>
          </a:p>
          <a:p>
            <a:pPr marL="0" indent="0">
              <a:buNone/>
            </a:pPr>
            <a:r>
              <a:rPr lang="en-CA" dirty="0"/>
              <a:t>For load balancing across multiple NIC’s in a single machine.</a:t>
            </a:r>
          </a:p>
          <a:p>
            <a:pPr marL="0" indent="0">
              <a:buNone/>
            </a:pPr>
            <a:r>
              <a:rPr lang="en-CA" dirty="0"/>
              <a:t>For </a:t>
            </a:r>
            <a:r>
              <a:rPr lang="en-CA" dirty="0" err="1"/>
              <a:t>Zeroconf</a:t>
            </a:r>
            <a:r>
              <a:rPr lang="en-CA" dirty="0"/>
              <a:t> protocol for assignment of link-local (169) addresses.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66C109BB-A62D-4296-B1F0-EBA86EBEDE43}"/>
              </a:ext>
            </a:extLst>
          </p:cNvPr>
          <p:cNvSpPr/>
          <p:nvPr/>
        </p:nvSpPr>
        <p:spPr>
          <a:xfrm>
            <a:off x="7461114" y="3376750"/>
            <a:ext cx="1410511" cy="335604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3131D-B666-4A08-83D8-6F5278B1A0FA}"/>
              </a:ext>
            </a:extLst>
          </p:cNvPr>
          <p:cNvSpPr txBox="1"/>
          <p:nvPr/>
        </p:nvSpPr>
        <p:spPr>
          <a:xfrm>
            <a:off x="9007813" y="3221386"/>
            <a:ext cx="297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Preferred Method</a:t>
            </a:r>
          </a:p>
          <a:p>
            <a:r>
              <a:rPr lang="en-CA" dirty="0"/>
              <a:t>(but both are in the standard)</a:t>
            </a:r>
          </a:p>
        </p:txBody>
      </p:sp>
    </p:spTree>
    <p:extLst>
      <p:ext uri="{BB962C8B-B14F-4D97-AF65-F5344CB8AC3E}">
        <p14:creationId xmlns:p14="http://schemas.microsoft.com/office/powerpoint/2010/main" val="47893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FEBF-5688-49AC-9FB1-2B8D8280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C1E3-9989-45BF-91C9-33854353B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07906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ARP Stuffing </a:t>
            </a:r>
            <a:r>
              <a:rPr lang="en-CA" dirty="0"/>
              <a:t>- Used to force network attached devices (i.e. IP cameras) to accept a remotely assigned IP address to allow connection from your computer for configuration purposes.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 err="1"/>
              <a:t>arptables</a:t>
            </a:r>
            <a:r>
              <a:rPr lang="en-CA" dirty="0"/>
              <a:t> – an add-on to </a:t>
            </a:r>
            <a:r>
              <a:rPr lang="en-CA" dirty="0" err="1"/>
              <a:t>linux</a:t>
            </a:r>
            <a:r>
              <a:rPr lang="en-CA" dirty="0"/>
              <a:t> to allow filtering rules for ARP, like iptables.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ARP Proxy </a:t>
            </a:r>
            <a:r>
              <a:rPr lang="en-CA" dirty="0"/>
              <a:t>– A system to allow a machine to process and forward requests  to, and on behalf of another machine. (very bad)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5780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FFC4-D2C4-4323-BDA6-DE48C1F9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ARP Table (Cache)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7B36-8735-456A-9417-ACAFE9B6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Sometimes referred to as a Cache because of its temporary (transitory) nature.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To see your </a:t>
            </a:r>
            <a:r>
              <a:rPr lang="en-CA" dirty="0" err="1"/>
              <a:t>arp</a:t>
            </a:r>
            <a:r>
              <a:rPr lang="en-CA" dirty="0"/>
              <a:t> table use “</a:t>
            </a:r>
            <a:r>
              <a:rPr lang="en-CA" i="1" dirty="0" err="1">
                <a:solidFill>
                  <a:srgbClr val="FF0000"/>
                </a:solidFill>
              </a:rPr>
              <a:t>arp</a:t>
            </a:r>
            <a:r>
              <a:rPr lang="en-CA" i="1" dirty="0">
                <a:solidFill>
                  <a:srgbClr val="FF0000"/>
                </a:solidFill>
              </a:rPr>
              <a:t> –a</a:t>
            </a:r>
            <a:r>
              <a:rPr lang="en-CA" dirty="0"/>
              <a:t>” (</a:t>
            </a:r>
            <a:r>
              <a:rPr lang="en-CA" dirty="0" err="1"/>
              <a:t>linux</a:t>
            </a:r>
            <a:r>
              <a:rPr lang="en-CA" dirty="0"/>
              <a:t>, MacOS, Windows). Is “show </a:t>
            </a:r>
            <a:r>
              <a:rPr lang="en-CA" dirty="0" err="1"/>
              <a:t>arp</a:t>
            </a:r>
            <a:r>
              <a:rPr lang="en-CA" dirty="0"/>
              <a:t>” in cisco. 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Two designation for bindings: (1) </a:t>
            </a:r>
            <a:r>
              <a:rPr lang="en-CA" b="1" dirty="0"/>
              <a:t>Static</a:t>
            </a:r>
            <a:r>
              <a:rPr lang="en-CA" dirty="0"/>
              <a:t> – associations mac-&gt; IP assigned automatically. (e.g. broadcast [i.e. 255.], multicast [e.g. 224., 239.]); and (2) </a:t>
            </a:r>
            <a:r>
              <a:rPr lang="en-CA" b="1" dirty="0"/>
              <a:t>Dynamic</a:t>
            </a:r>
            <a:r>
              <a:rPr lang="en-CA" dirty="0"/>
              <a:t> -&gt; discovered through ARP requests and responses. May change over time. (i.e. your gateway/router).</a:t>
            </a:r>
          </a:p>
        </p:txBody>
      </p:sp>
    </p:spTree>
    <p:extLst>
      <p:ext uri="{BB962C8B-B14F-4D97-AF65-F5344CB8AC3E}">
        <p14:creationId xmlns:p14="http://schemas.microsoft.com/office/powerpoint/2010/main" val="410203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FFC4-D2C4-4323-BDA6-DE48C1F9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ARP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7B36-8735-456A-9417-ACAFE9B6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Intentionally incorrect binding of  IP &amp; MAC for the purpose on intercepting traffic between two or more host.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Mitigation</a:t>
            </a:r>
          </a:p>
          <a:p>
            <a:pPr marL="0" indent="0">
              <a:buNone/>
            </a:pPr>
            <a:r>
              <a:rPr lang="en-CA" dirty="0"/>
              <a:t>Reliance on a traffic management systems to detect malicious ARP requests/replies (Very hard to manage).</a:t>
            </a:r>
          </a:p>
          <a:p>
            <a:r>
              <a:rPr lang="en-US" dirty="0"/>
              <a:t>Authentication, authorization, and accounting (AAA).</a:t>
            </a:r>
            <a:endParaRPr lang="en-CA" dirty="0"/>
          </a:p>
          <a:p>
            <a:r>
              <a:rPr lang="en-CA" dirty="0"/>
              <a:t>Dynamic ARP Inspection</a:t>
            </a:r>
          </a:p>
          <a:p>
            <a:r>
              <a:rPr lang="en-CA" dirty="0"/>
              <a:t>DHCP Snooping</a:t>
            </a:r>
          </a:p>
        </p:txBody>
      </p:sp>
    </p:spTree>
    <p:extLst>
      <p:ext uri="{BB962C8B-B14F-4D97-AF65-F5344CB8AC3E}">
        <p14:creationId xmlns:p14="http://schemas.microsoft.com/office/powerpoint/2010/main" val="161715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85C2-0FF4-4221-998C-ED0F0C55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ARP Request (op code 1)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4D4C3784-2DF2-4602-A8FD-8A99CCB8A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7908" y="2465672"/>
            <a:ext cx="1343891" cy="1343891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AF2D26B1-ED3C-4B91-BABC-613BC9293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6965" y="2417616"/>
            <a:ext cx="1343891" cy="1343891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82CA1F47-A2A4-4BFA-B17E-B6C29EB13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0454" y="2417617"/>
            <a:ext cx="1343891" cy="13438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F02813-88A4-40A9-B3E2-B4ED1840B931}"/>
              </a:ext>
            </a:extLst>
          </p:cNvPr>
          <p:cNvSpPr txBox="1"/>
          <p:nvPr/>
        </p:nvSpPr>
        <p:spPr>
          <a:xfrm>
            <a:off x="1288474" y="1627527"/>
            <a:ext cx="2369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192.168.2.12</a:t>
            </a:r>
          </a:p>
          <a:p>
            <a:r>
              <a:rPr lang="en-CA" sz="3200" b="1" dirty="0"/>
              <a:t>mac12</a:t>
            </a:r>
            <a:endParaRPr lang="en-CA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DDDB0D-BB4E-4332-8FA7-5E8BDF53AA85}"/>
              </a:ext>
            </a:extLst>
          </p:cNvPr>
          <p:cNvCxnSpPr>
            <a:cxnSpLocks/>
          </p:cNvCxnSpPr>
          <p:nvPr/>
        </p:nvCxnSpPr>
        <p:spPr>
          <a:xfrm>
            <a:off x="2308485" y="4497049"/>
            <a:ext cx="506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2C3BBF-2225-423D-B305-F293C5D63E3A}"/>
              </a:ext>
            </a:extLst>
          </p:cNvPr>
          <p:cNvSpPr txBox="1"/>
          <p:nvPr/>
        </p:nvSpPr>
        <p:spPr>
          <a:xfrm>
            <a:off x="297020" y="4574498"/>
            <a:ext cx="55218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Step 1: Broadcast to </a:t>
            </a:r>
            <a:r>
              <a:rPr lang="en-US" altLang="en-US" sz="2800" dirty="0" err="1"/>
              <a:t>ff:ff:ff:ff:ff:ff</a:t>
            </a:r>
            <a:r>
              <a:rPr lang="en-US" altLang="en-US" sz="2800" dirty="0"/>
              <a:t> </a:t>
            </a:r>
          </a:p>
          <a:p>
            <a:r>
              <a:rPr lang="en-CA" sz="2800" b="1" dirty="0"/>
              <a:t>My mac </a:t>
            </a:r>
            <a:r>
              <a:rPr lang="en-CA" sz="2800" b="1" dirty="0" err="1"/>
              <a:t>addr</a:t>
            </a:r>
            <a:r>
              <a:rPr lang="en-CA" sz="2800" b="1" dirty="0"/>
              <a:t> is mac12*</a:t>
            </a:r>
          </a:p>
          <a:p>
            <a:r>
              <a:rPr lang="en-CA" sz="2800" b="1" dirty="0"/>
              <a:t>I am 192.168.2.12</a:t>
            </a:r>
          </a:p>
          <a:p>
            <a:r>
              <a:rPr lang="en-CA" sz="2800" b="1" dirty="0"/>
              <a:t>Where is 192.168.2.13?</a:t>
            </a:r>
            <a:endParaRPr lang="en-CA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F9422-D9C4-4BBF-B313-0D9E9B8B1621}"/>
              </a:ext>
            </a:extLst>
          </p:cNvPr>
          <p:cNvSpPr txBox="1"/>
          <p:nvPr/>
        </p:nvSpPr>
        <p:spPr>
          <a:xfrm>
            <a:off x="7100454" y="1633561"/>
            <a:ext cx="2369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192.168.2.13</a:t>
            </a:r>
          </a:p>
          <a:p>
            <a:r>
              <a:rPr lang="en-CA" sz="3200" b="1" dirty="0"/>
              <a:t>mac13</a:t>
            </a:r>
            <a:endParaRPr lang="en-CA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FA9437-8C8B-4403-BB69-7A5F791E4CAE}"/>
              </a:ext>
            </a:extLst>
          </p:cNvPr>
          <p:cNvCxnSpPr/>
          <p:nvPr/>
        </p:nvCxnSpPr>
        <p:spPr>
          <a:xfrm flipV="1">
            <a:off x="5681272" y="3761507"/>
            <a:ext cx="0" cy="60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F4EDA8-0624-46FD-82C9-9597465EAFD6}"/>
              </a:ext>
            </a:extLst>
          </p:cNvPr>
          <p:cNvCxnSpPr/>
          <p:nvPr/>
        </p:nvCxnSpPr>
        <p:spPr>
          <a:xfrm flipV="1">
            <a:off x="7497577" y="3793987"/>
            <a:ext cx="0" cy="60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F58A32-D806-4965-9D28-BFE6B48EEE01}"/>
              </a:ext>
            </a:extLst>
          </p:cNvPr>
          <p:cNvCxnSpPr>
            <a:stCxn id="5" idx="2"/>
          </p:cNvCxnSpPr>
          <p:nvPr/>
        </p:nvCxnSpPr>
        <p:spPr>
          <a:xfrm>
            <a:off x="2299854" y="3809563"/>
            <a:ext cx="8631" cy="55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1DB198-2151-477E-97B2-6D7DB8F35551}"/>
              </a:ext>
            </a:extLst>
          </p:cNvPr>
          <p:cNvSpPr txBox="1"/>
          <p:nvPr/>
        </p:nvSpPr>
        <p:spPr>
          <a:xfrm>
            <a:off x="5818910" y="6198536"/>
            <a:ext cx="461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/>
              <a:t>* Note: Assume Mac12 is a 48 bit mac address</a:t>
            </a:r>
          </a:p>
        </p:txBody>
      </p:sp>
    </p:spTree>
    <p:extLst>
      <p:ext uri="{BB962C8B-B14F-4D97-AF65-F5344CB8AC3E}">
        <p14:creationId xmlns:p14="http://schemas.microsoft.com/office/powerpoint/2010/main" val="366997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0022-E99A-4029-A2C9-73B6F8BA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DHCP (BOOTP)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540C4-1F71-42F9-9F7A-89B913C8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Assigns IP addresses from a remote network management device (i.e. router)</a:t>
            </a:r>
          </a:p>
          <a:p>
            <a:r>
              <a:rPr lang="en-CA" dirty="0"/>
              <a:t>An alternative to manually assigning IP’s.</a:t>
            </a:r>
          </a:p>
        </p:txBody>
      </p:sp>
    </p:spTree>
    <p:extLst>
      <p:ext uri="{BB962C8B-B14F-4D97-AF65-F5344CB8AC3E}">
        <p14:creationId xmlns:p14="http://schemas.microsoft.com/office/powerpoint/2010/main" val="106060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85C2-0FF4-4221-998C-ED0F0C55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ARP Request (op code 1</a:t>
            </a:r>
            <a:r>
              <a:rPr lang="en-CA" dirty="0"/>
              <a:t>)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4D4C3784-2DF2-4602-A8FD-8A99CCB8A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7908" y="2465672"/>
            <a:ext cx="1343891" cy="1343891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AF2D26B1-ED3C-4B91-BABC-613BC9293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4142" y="2446574"/>
            <a:ext cx="1343891" cy="1343891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82CA1F47-A2A4-4BFA-B17E-B6C29EB13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430" y="2446574"/>
            <a:ext cx="1343891" cy="13438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F02813-88A4-40A9-B3E2-B4ED1840B931}"/>
              </a:ext>
            </a:extLst>
          </p:cNvPr>
          <p:cNvSpPr txBox="1"/>
          <p:nvPr/>
        </p:nvSpPr>
        <p:spPr>
          <a:xfrm>
            <a:off x="1226127" y="1762114"/>
            <a:ext cx="2369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192.168.2.12</a:t>
            </a:r>
            <a:endParaRPr lang="en-CA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DDDB0D-BB4E-4332-8FA7-5E8BDF53AA85}"/>
              </a:ext>
            </a:extLst>
          </p:cNvPr>
          <p:cNvCxnSpPr>
            <a:cxnSpLocks/>
          </p:cNvCxnSpPr>
          <p:nvPr/>
        </p:nvCxnSpPr>
        <p:spPr>
          <a:xfrm>
            <a:off x="2308485" y="4497049"/>
            <a:ext cx="479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2C3BBF-2225-423D-B305-F293C5D63E3A}"/>
              </a:ext>
            </a:extLst>
          </p:cNvPr>
          <p:cNvSpPr txBox="1"/>
          <p:nvPr/>
        </p:nvSpPr>
        <p:spPr>
          <a:xfrm>
            <a:off x="297019" y="4574498"/>
            <a:ext cx="55618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Step 1: Broadcast to </a:t>
            </a:r>
            <a:r>
              <a:rPr lang="en-US" altLang="en-US" sz="2800" dirty="0" err="1"/>
              <a:t>ff:ff:ff:ff:ff:ff</a:t>
            </a:r>
            <a:r>
              <a:rPr lang="en-US" altLang="en-US" sz="2800" dirty="0"/>
              <a:t> </a:t>
            </a:r>
          </a:p>
          <a:p>
            <a:r>
              <a:rPr lang="en-CA" sz="2800" b="1" dirty="0"/>
              <a:t>My mac </a:t>
            </a:r>
            <a:r>
              <a:rPr lang="en-CA" sz="2800" b="1" dirty="0" err="1"/>
              <a:t>addr</a:t>
            </a:r>
            <a:r>
              <a:rPr lang="en-CA" sz="2800" b="1" dirty="0"/>
              <a:t> is mac12</a:t>
            </a:r>
          </a:p>
          <a:p>
            <a:r>
              <a:rPr lang="en-CA" sz="2800" b="1" dirty="0"/>
              <a:t>I am 192.168.2.12</a:t>
            </a:r>
          </a:p>
          <a:p>
            <a:r>
              <a:rPr lang="en-CA" sz="2800" b="1" dirty="0"/>
              <a:t>Where is 192.168.2.13?</a:t>
            </a:r>
            <a:endParaRPr lang="en-CA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F9422-D9C4-4BBF-B313-0D9E9B8B1621}"/>
              </a:ext>
            </a:extLst>
          </p:cNvPr>
          <p:cNvSpPr txBox="1"/>
          <p:nvPr/>
        </p:nvSpPr>
        <p:spPr>
          <a:xfrm>
            <a:off x="7100454" y="1768471"/>
            <a:ext cx="2369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192.168.2.13</a:t>
            </a:r>
            <a:endParaRPr lang="en-CA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FA9437-8C8B-4403-BB69-7A5F791E4CAE}"/>
              </a:ext>
            </a:extLst>
          </p:cNvPr>
          <p:cNvCxnSpPr/>
          <p:nvPr/>
        </p:nvCxnSpPr>
        <p:spPr>
          <a:xfrm flipV="1">
            <a:off x="4886793" y="3761507"/>
            <a:ext cx="0" cy="60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F4EDA8-0624-46FD-82C9-9597465EAFD6}"/>
              </a:ext>
            </a:extLst>
          </p:cNvPr>
          <p:cNvCxnSpPr/>
          <p:nvPr/>
        </p:nvCxnSpPr>
        <p:spPr>
          <a:xfrm flipV="1">
            <a:off x="7100454" y="3761506"/>
            <a:ext cx="0" cy="60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F58A32-D806-4965-9D28-BFE6B48EEE01}"/>
              </a:ext>
            </a:extLst>
          </p:cNvPr>
          <p:cNvCxnSpPr>
            <a:stCxn id="5" idx="2"/>
          </p:cNvCxnSpPr>
          <p:nvPr/>
        </p:nvCxnSpPr>
        <p:spPr>
          <a:xfrm>
            <a:off x="2299854" y="3809563"/>
            <a:ext cx="8631" cy="55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B00225-F563-4C6D-8AD4-C4DFBD01C0CB}"/>
              </a:ext>
            </a:extLst>
          </p:cNvPr>
          <p:cNvSpPr txBox="1"/>
          <p:nvPr/>
        </p:nvSpPr>
        <p:spPr>
          <a:xfrm>
            <a:off x="8070272" y="2468294"/>
            <a:ext cx="38191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1" dirty="0"/>
              <a:t>Step 2: Stores the fact</a:t>
            </a:r>
          </a:p>
          <a:p>
            <a:r>
              <a:rPr lang="en-CA" sz="2800" b="1" i="1" dirty="0"/>
              <a:t>mac12 has 192.168.2.12</a:t>
            </a:r>
          </a:p>
          <a:p>
            <a:r>
              <a:rPr lang="en-CA" sz="2800" b="1" i="1" dirty="0"/>
              <a:t>in its ARP table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14661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85C2-0FF4-4221-998C-ED0F0C55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24" y="184872"/>
            <a:ext cx="10515600" cy="1325563"/>
          </a:xfrm>
        </p:spPr>
        <p:txBody>
          <a:bodyPr/>
          <a:lstStyle/>
          <a:p>
            <a:r>
              <a:rPr lang="en-CA" b="1" dirty="0"/>
              <a:t>ARP Reply (opcode 2)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4D4C3784-2DF2-4602-A8FD-8A99CCB8A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7908" y="3020305"/>
            <a:ext cx="1343891" cy="1343891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AF2D26B1-ED3C-4B91-BABC-613BC9293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157" y="3020305"/>
            <a:ext cx="1343891" cy="1343891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EB643103-FCC4-46E8-8509-C823FEA93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941" y="2939769"/>
            <a:ext cx="1343891" cy="13438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F02813-88A4-40A9-B3E2-B4ED1840B931}"/>
              </a:ext>
            </a:extLst>
          </p:cNvPr>
          <p:cNvSpPr txBox="1"/>
          <p:nvPr/>
        </p:nvSpPr>
        <p:spPr>
          <a:xfrm>
            <a:off x="1226127" y="1762114"/>
            <a:ext cx="2369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192.168.2.12</a:t>
            </a:r>
          </a:p>
          <a:p>
            <a:r>
              <a:rPr lang="en-CA" sz="3200" b="1" dirty="0"/>
              <a:t>mac12</a:t>
            </a:r>
            <a:endParaRPr lang="en-CA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2C3BBF-2225-423D-B305-F293C5D63E3A}"/>
              </a:ext>
            </a:extLst>
          </p:cNvPr>
          <p:cNvSpPr txBox="1"/>
          <p:nvPr/>
        </p:nvSpPr>
        <p:spPr>
          <a:xfrm>
            <a:off x="7498704" y="4367039"/>
            <a:ext cx="439740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Step 3: Unicast to mac12</a:t>
            </a:r>
          </a:p>
          <a:p>
            <a:r>
              <a:rPr lang="en-CA" sz="2800" b="1" dirty="0"/>
              <a:t>My mac </a:t>
            </a:r>
            <a:r>
              <a:rPr lang="en-CA" sz="2800" b="1" dirty="0" err="1"/>
              <a:t>addr</a:t>
            </a:r>
            <a:r>
              <a:rPr lang="en-CA" sz="2800" b="1" dirty="0"/>
              <a:t> is mac13</a:t>
            </a:r>
          </a:p>
          <a:p>
            <a:r>
              <a:rPr lang="en-CA" sz="2800" b="1" dirty="0"/>
              <a:t>I am 192.168.2.13</a:t>
            </a:r>
          </a:p>
          <a:p>
            <a:endParaRPr lang="en-CA" sz="3200" b="1" dirty="0"/>
          </a:p>
          <a:p>
            <a:endParaRPr lang="en-CA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F9422-D9C4-4BBF-B313-0D9E9B8B1621}"/>
              </a:ext>
            </a:extLst>
          </p:cNvPr>
          <p:cNvSpPr txBox="1"/>
          <p:nvPr/>
        </p:nvSpPr>
        <p:spPr>
          <a:xfrm>
            <a:off x="6227619" y="1801018"/>
            <a:ext cx="2369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192.168.2.13</a:t>
            </a:r>
          </a:p>
          <a:p>
            <a:r>
              <a:rPr lang="en-CA" sz="3200" b="1" dirty="0"/>
              <a:t>mac13</a:t>
            </a:r>
            <a:endParaRPr lang="en-CA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FA9437-8C8B-4403-BB69-7A5F791E4CAE}"/>
              </a:ext>
            </a:extLst>
          </p:cNvPr>
          <p:cNvCxnSpPr/>
          <p:nvPr/>
        </p:nvCxnSpPr>
        <p:spPr>
          <a:xfrm flipV="1">
            <a:off x="4694422" y="4293050"/>
            <a:ext cx="0" cy="60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F4EDA8-0624-46FD-82C9-9597465EAFD6}"/>
              </a:ext>
            </a:extLst>
          </p:cNvPr>
          <p:cNvCxnSpPr>
            <a:cxnSpLocks/>
          </p:cNvCxnSpPr>
          <p:nvPr/>
        </p:nvCxnSpPr>
        <p:spPr>
          <a:xfrm>
            <a:off x="6733079" y="4293642"/>
            <a:ext cx="0" cy="62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3A126D-14E2-4492-81A9-C87539BA443A}"/>
              </a:ext>
            </a:extLst>
          </p:cNvPr>
          <p:cNvCxnSpPr>
            <a:cxnSpLocks/>
          </p:cNvCxnSpPr>
          <p:nvPr/>
        </p:nvCxnSpPr>
        <p:spPr>
          <a:xfrm flipH="1">
            <a:off x="2308487" y="4951752"/>
            <a:ext cx="4424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F58A32-D806-4965-9D28-BFE6B48EEE01}"/>
              </a:ext>
            </a:extLst>
          </p:cNvPr>
          <p:cNvCxnSpPr>
            <a:cxnSpLocks/>
          </p:cNvCxnSpPr>
          <p:nvPr/>
        </p:nvCxnSpPr>
        <p:spPr>
          <a:xfrm flipV="1">
            <a:off x="2299853" y="4294235"/>
            <a:ext cx="0" cy="62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C705A-20CA-44CF-ADFA-D587A48BD64B}"/>
              </a:ext>
            </a:extLst>
          </p:cNvPr>
          <p:cNvSpPr txBox="1"/>
          <p:nvPr/>
        </p:nvSpPr>
        <p:spPr>
          <a:xfrm>
            <a:off x="501124" y="5189440"/>
            <a:ext cx="42848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1" dirty="0"/>
              <a:t>Step 4:.12 Stores the fact mac13 has 192.168.2.13</a:t>
            </a:r>
          </a:p>
          <a:p>
            <a:r>
              <a:rPr lang="en-CA" sz="2800" b="1" i="1" dirty="0"/>
              <a:t>in its ARP table</a:t>
            </a:r>
          </a:p>
          <a:p>
            <a:endParaRPr lang="en-CA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85DB71-C976-46DD-9905-B4248A63DE4E}"/>
              </a:ext>
            </a:extLst>
          </p:cNvPr>
          <p:cNvSpPr txBox="1"/>
          <p:nvPr/>
        </p:nvSpPr>
        <p:spPr>
          <a:xfrm>
            <a:off x="5818910" y="6198536"/>
            <a:ext cx="487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/>
              <a:t>* Note: Assume Mac13 is also 48 bit mac address</a:t>
            </a:r>
          </a:p>
        </p:txBody>
      </p:sp>
    </p:spTree>
    <p:extLst>
      <p:ext uri="{BB962C8B-B14F-4D97-AF65-F5344CB8AC3E}">
        <p14:creationId xmlns:p14="http://schemas.microsoft.com/office/powerpoint/2010/main" val="163859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B625-1B88-42E1-9D62-B7A81DAE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10" y="0"/>
            <a:ext cx="10515600" cy="1325563"/>
          </a:xfrm>
        </p:spPr>
        <p:txBody>
          <a:bodyPr/>
          <a:lstStyle/>
          <a:p>
            <a:r>
              <a:rPr lang="en-CA" b="1" dirty="0"/>
              <a:t>Ethernet Frame encapsulation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424529A-EBDA-4E1A-9C6D-AC5E1953E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055" y="1577180"/>
            <a:ext cx="11842229" cy="603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2800" dirty="0"/>
              <a:t>Ethernet Packet Structure (edited to remove many fields)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2000" b="1" dirty="0"/>
              <a:t>Frame 1 (Maximum 1532 bytes)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2000" b="1" dirty="0"/>
              <a:t>[Protocols in frame: </a:t>
            </a:r>
            <a:r>
              <a:rPr lang="en-US" altLang="en-US" sz="2000" b="1" dirty="0" err="1"/>
              <a:t>eth:ip:udp:data</a:t>
            </a:r>
            <a:r>
              <a:rPr lang="en-US" altLang="en-US" sz="2000" b="1" dirty="0"/>
              <a:t>]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en-US" altLang="en-US" sz="2000" b="1" dirty="0"/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2000" dirty="0"/>
              <a:t>	</a:t>
            </a:r>
            <a:r>
              <a:rPr lang="en-US" altLang="en-US" sz="2000" b="1" dirty="0"/>
              <a:t>Ethernet II, 	</a:t>
            </a:r>
            <a:r>
              <a:rPr lang="en-US" altLang="en-US" sz="2000" dirty="0" err="1"/>
              <a:t>Src</a:t>
            </a:r>
            <a:r>
              <a:rPr lang="en-US" altLang="en-US" sz="2000" dirty="0"/>
              <a:t>: 00:11:95:c0:45:15), </a:t>
            </a:r>
            <a:r>
              <a:rPr lang="en-US" altLang="en-US" sz="2000" dirty="0" err="1"/>
              <a:t>Dst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ff:ff:ff:ff:ff:ff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2000" dirty="0"/>
              <a:t>                       		Type: IP (0x0800)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2000" dirty="0"/>
              <a:t>	  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2000" dirty="0"/>
              <a:t>		</a:t>
            </a:r>
            <a:r>
              <a:rPr lang="en-US" altLang="en-US" sz="2000" b="1" dirty="0"/>
              <a:t>Internet Protocol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Src</a:t>
            </a:r>
            <a:r>
              <a:rPr lang="en-US" altLang="en-US" sz="2000" dirty="0"/>
              <a:t>: 10.10.10.90, </a:t>
            </a:r>
            <a:r>
              <a:rPr lang="en-US" altLang="en-US" sz="2000" dirty="0" err="1"/>
              <a:t>Dst</a:t>
            </a:r>
            <a:r>
              <a:rPr lang="en-US" altLang="en-US" sz="2000" dirty="0"/>
              <a:t>: 10.10.10.255 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2000" dirty="0"/>
              <a:t>  	 	Protocol: UDP (0x11)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2000" dirty="0"/>
              <a:t>			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2000" b="1" dirty="0"/>
              <a:t>			User Datagram Protocol, </a:t>
            </a:r>
            <a:r>
              <a:rPr lang="en-US" altLang="en-US" sz="2000" dirty="0" err="1"/>
              <a:t>Src</a:t>
            </a:r>
            <a:r>
              <a:rPr lang="en-US" altLang="en-US" sz="2000" dirty="0"/>
              <a:t> Port: cap (1026), </a:t>
            </a:r>
            <a:r>
              <a:rPr lang="en-US" altLang="en-US" sz="2000" dirty="0" err="1"/>
              <a:t>Dst</a:t>
            </a:r>
            <a:r>
              <a:rPr lang="en-US" altLang="en-US" sz="2000" dirty="0"/>
              <a:t> Port: 64512 (64512)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2000" dirty="0"/>
              <a:t>			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2000" dirty="0"/>
              <a:t>				0000  09 2b 13 38 0d 01 00 71 00 00 00 00 00 00 00 00   .+.8...q........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2000" dirty="0"/>
              <a:t>				0010  00 00 00 00 00 00 00 00 00 00 00 00 00 11 95 c0   ................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2000" dirty="0"/>
              <a:t>				</a:t>
            </a:r>
            <a:endParaRPr lang="en-US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DFD94-736B-4BBF-9269-1C855C8267C6}"/>
              </a:ext>
            </a:extLst>
          </p:cNvPr>
          <p:cNvSpPr txBox="1"/>
          <p:nvPr/>
        </p:nvSpPr>
        <p:spPr>
          <a:xfrm>
            <a:off x="388810" y="5429427"/>
            <a:ext cx="1211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i="1" dirty="0"/>
              <a:t>Payload</a:t>
            </a:r>
            <a:endParaRPr lang="en-CA" b="1" i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CF72554-D6D0-411A-878F-34AE132D4519}"/>
              </a:ext>
            </a:extLst>
          </p:cNvPr>
          <p:cNvSpPr/>
          <p:nvPr/>
        </p:nvSpPr>
        <p:spPr>
          <a:xfrm>
            <a:off x="1828800" y="5544844"/>
            <a:ext cx="1211357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8A02E7-4851-4196-B4B7-F9110A17F800}"/>
              </a:ext>
            </a:extLst>
          </p:cNvPr>
          <p:cNvSpPr/>
          <p:nvPr/>
        </p:nvSpPr>
        <p:spPr>
          <a:xfrm>
            <a:off x="2773180" y="2713220"/>
            <a:ext cx="4961745" cy="715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557E55-617F-4D67-B208-B70A454F4241}"/>
              </a:ext>
            </a:extLst>
          </p:cNvPr>
          <p:cNvSpPr/>
          <p:nvPr/>
        </p:nvSpPr>
        <p:spPr>
          <a:xfrm>
            <a:off x="7485266" y="444989"/>
            <a:ext cx="1459149" cy="408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D8231-757E-4354-A991-238E6952B920}"/>
              </a:ext>
            </a:extLst>
          </p:cNvPr>
          <p:cNvSpPr txBox="1"/>
          <p:nvPr/>
        </p:nvSpPr>
        <p:spPr>
          <a:xfrm>
            <a:off x="7679714" y="434942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Ethernet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08BE9-4411-45E8-A03B-7C8B09F537C1}"/>
              </a:ext>
            </a:extLst>
          </p:cNvPr>
          <p:cNvSpPr/>
          <p:nvPr/>
        </p:nvSpPr>
        <p:spPr>
          <a:xfrm>
            <a:off x="8950901" y="441741"/>
            <a:ext cx="1459149" cy="408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8A692-4B33-4567-BDD1-7C41AF31986A}"/>
              </a:ext>
            </a:extLst>
          </p:cNvPr>
          <p:cNvSpPr txBox="1"/>
          <p:nvPr/>
        </p:nvSpPr>
        <p:spPr>
          <a:xfrm>
            <a:off x="9145349" y="43169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A5AC5A-AF71-4A98-A468-89486167C77A}"/>
              </a:ext>
            </a:extLst>
          </p:cNvPr>
          <p:cNvSpPr/>
          <p:nvPr/>
        </p:nvSpPr>
        <p:spPr>
          <a:xfrm>
            <a:off x="10421863" y="447507"/>
            <a:ext cx="1459149" cy="408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5CDF9-2F87-41AF-B811-F270FB4FAC29}"/>
              </a:ext>
            </a:extLst>
          </p:cNvPr>
          <p:cNvSpPr txBox="1"/>
          <p:nvPr/>
        </p:nvSpPr>
        <p:spPr>
          <a:xfrm>
            <a:off x="10554905" y="437474"/>
            <a:ext cx="11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Checksum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A64686-FB5E-4D1B-AE95-C7130248A9D1}"/>
              </a:ext>
            </a:extLst>
          </p:cNvPr>
          <p:cNvSpPr txBox="1"/>
          <p:nvPr/>
        </p:nvSpPr>
        <p:spPr>
          <a:xfrm>
            <a:off x="502298" y="3217995"/>
            <a:ext cx="1909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i="1" dirty="0"/>
              <a:t>Type is</a:t>
            </a:r>
          </a:p>
          <a:p>
            <a:r>
              <a:rPr lang="en-CA" sz="2400" b="1" i="1" dirty="0"/>
              <a:t>IPv4 (0x0800)</a:t>
            </a:r>
            <a:endParaRPr lang="en-CA" b="1" i="1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8DA015E-A430-4DAC-95F7-32872C5240FE}"/>
              </a:ext>
            </a:extLst>
          </p:cNvPr>
          <p:cNvSpPr/>
          <p:nvPr/>
        </p:nvSpPr>
        <p:spPr>
          <a:xfrm>
            <a:off x="1942288" y="3333412"/>
            <a:ext cx="1211357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40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Address Resolution Protocol (ARP) - ppt download">
            <a:extLst>
              <a:ext uri="{FF2B5EF4-FFF2-40B4-BE49-F238E27FC236}">
                <a16:creationId xmlns:a16="http://schemas.microsoft.com/office/drawing/2014/main" id="{75FBF839-12DB-4C27-B855-C54C30AE6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201529"/>
            <a:ext cx="8009021" cy="600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5CF4B1-3624-47F0-9256-9BED145F78C0}"/>
              </a:ext>
            </a:extLst>
          </p:cNvPr>
          <p:cNvSpPr/>
          <p:nvPr/>
        </p:nvSpPr>
        <p:spPr>
          <a:xfrm>
            <a:off x="7289004" y="337556"/>
            <a:ext cx="1459149" cy="408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1BFB9-AC40-40EF-B3DC-B7D894D99B48}"/>
              </a:ext>
            </a:extLst>
          </p:cNvPr>
          <p:cNvSpPr txBox="1"/>
          <p:nvPr/>
        </p:nvSpPr>
        <p:spPr>
          <a:xfrm>
            <a:off x="7483452" y="327509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Ethernet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15EB-0D56-4779-A681-BA2222369951}"/>
              </a:ext>
            </a:extLst>
          </p:cNvPr>
          <p:cNvSpPr/>
          <p:nvPr/>
        </p:nvSpPr>
        <p:spPr>
          <a:xfrm>
            <a:off x="8754639" y="346340"/>
            <a:ext cx="1459149" cy="408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E2130-F0F6-4959-8FAE-541A6ED091C9}"/>
              </a:ext>
            </a:extLst>
          </p:cNvPr>
          <p:cNvSpPr txBox="1"/>
          <p:nvPr/>
        </p:nvSpPr>
        <p:spPr>
          <a:xfrm>
            <a:off x="8949087" y="33629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ARP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EFBD6D-3BBB-4CBF-8297-5282DF1CCC59}"/>
              </a:ext>
            </a:extLst>
          </p:cNvPr>
          <p:cNvSpPr/>
          <p:nvPr/>
        </p:nvSpPr>
        <p:spPr>
          <a:xfrm>
            <a:off x="10225601" y="352106"/>
            <a:ext cx="1459149" cy="408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3F1D2-EECF-42CE-AD5C-B6C10BCFF481}"/>
              </a:ext>
            </a:extLst>
          </p:cNvPr>
          <p:cNvSpPr txBox="1"/>
          <p:nvPr/>
        </p:nvSpPr>
        <p:spPr>
          <a:xfrm>
            <a:off x="10358643" y="342073"/>
            <a:ext cx="11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Checksum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766032-BC46-4D50-8569-4351C08051D3}"/>
              </a:ext>
            </a:extLst>
          </p:cNvPr>
          <p:cNvSpPr txBox="1"/>
          <p:nvPr/>
        </p:nvSpPr>
        <p:spPr>
          <a:xfrm>
            <a:off x="268834" y="2284140"/>
            <a:ext cx="188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i="1" dirty="0"/>
              <a:t>Type is</a:t>
            </a:r>
          </a:p>
          <a:p>
            <a:r>
              <a:rPr lang="en-CA" sz="2400" b="1" i="1" dirty="0"/>
              <a:t>ARP (0x8060)</a:t>
            </a:r>
            <a:endParaRPr lang="en-CA" b="1" i="1" dirty="0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EA7531E0-B4F7-4604-A3A6-A15EBA4B9D2F}"/>
              </a:ext>
            </a:extLst>
          </p:cNvPr>
          <p:cNvSpPr/>
          <p:nvPr/>
        </p:nvSpPr>
        <p:spPr>
          <a:xfrm>
            <a:off x="2155889" y="2542706"/>
            <a:ext cx="2422187" cy="313864"/>
          </a:xfrm>
          <a:prstGeom prst="ben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94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1891-942C-46E0-B665-50CEE45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ARP Protocol</a:t>
            </a:r>
          </a:p>
        </p:txBody>
      </p:sp>
      <p:pic>
        <p:nvPicPr>
          <p:cNvPr id="1026" name="Picture 2" descr="Address Resolution Protocol (arp)">
            <a:extLst>
              <a:ext uri="{FF2B5EF4-FFF2-40B4-BE49-F238E27FC236}">
                <a16:creationId xmlns:a16="http://schemas.microsoft.com/office/drawing/2014/main" id="{0184B49D-BB9A-4AF8-A5EB-884B2B0CB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1690688"/>
            <a:ext cx="8908255" cy="424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8F660-DA51-42F8-8213-3873F9A41F5D}"/>
              </a:ext>
            </a:extLst>
          </p:cNvPr>
          <p:cNvSpPr txBox="1"/>
          <p:nvPr/>
        </p:nvSpPr>
        <p:spPr>
          <a:xfrm>
            <a:off x="7003915" y="914400"/>
            <a:ext cx="3414012" cy="369332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HTYPE (16 bits): Specifies Ethernet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F1CB33-66C8-4575-8F4E-95BDE3826AAD}"/>
              </a:ext>
            </a:extLst>
          </p:cNvPr>
          <p:cNvCxnSpPr/>
          <p:nvPr/>
        </p:nvCxnSpPr>
        <p:spPr>
          <a:xfrm flipH="1">
            <a:off x="5904689" y="1283732"/>
            <a:ext cx="1099226" cy="82717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56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1891-942C-46E0-B665-50CEE45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ARP Protocol</a:t>
            </a:r>
          </a:p>
        </p:txBody>
      </p:sp>
      <p:pic>
        <p:nvPicPr>
          <p:cNvPr id="1026" name="Picture 2" descr="Address Resolution Protocol (arp)">
            <a:extLst>
              <a:ext uri="{FF2B5EF4-FFF2-40B4-BE49-F238E27FC236}">
                <a16:creationId xmlns:a16="http://schemas.microsoft.com/office/drawing/2014/main" id="{0184B49D-BB9A-4AF8-A5EB-884B2B0CB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1690688"/>
            <a:ext cx="8908255" cy="424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8F660-DA51-42F8-8213-3873F9A41F5D}"/>
              </a:ext>
            </a:extLst>
          </p:cNvPr>
          <p:cNvSpPr txBox="1"/>
          <p:nvPr/>
        </p:nvSpPr>
        <p:spPr>
          <a:xfrm>
            <a:off x="4437315" y="914400"/>
            <a:ext cx="6567311" cy="369332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PTYPE (16 bits): e.g. 0x0800 would mean looking for an IPv4 address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F1CB33-66C8-4575-8F4E-95BDE3826AAD}"/>
              </a:ext>
            </a:extLst>
          </p:cNvPr>
          <p:cNvCxnSpPr>
            <a:cxnSpLocks/>
          </p:cNvCxnSpPr>
          <p:nvPr/>
        </p:nvCxnSpPr>
        <p:spPr>
          <a:xfrm>
            <a:off x="7003915" y="1283732"/>
            <a:ext cx="820738" cy="94390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3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1891-942C-46E0-B665-50CEE45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ARP Protocol</a:t>
            </a:r>
          </a:p>
        </p:txBody>
      </p:sp>
      <p:pic>
        <p:nvPicPr>
          <p:cNvPr id="1026" name="Picture 2" descr="Address Resolution Protocol (arp)">
            <a:extLst>
              <a:ext uri="{FF2B5EF4-FFF2-40B4-BE49-F238E27FC236}">
                <a16:creationId xmlns:a16="http://schemas.microsoft.com/office/drawing/2014/main" id="{0184B49D-BB9A-4AF8-A5EB-884B2B0CB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1690688"/>
            <a:ext cx="8908255" cy="424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8F660-DA51-42F8-8213-3873F9A41F5D}"/>
              </a:ext>
            </a:extLst>
          </p:cNvPr>
          <p:cNvSpPr txBox="1"/>
          <p:nvPr/>
        </p:nvSpPr>
        <p:spPr>
          <a:xfrm>
            <a:off x="205783" y="2685830"/>
            <a:ext cx="1491242" cy="646331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Num bytes in</a:t>
            </a:r>
          </a:p>
          <a:p>
            <a:r>
              <a:rPr lang="en-CA" dirty="0"/>
              <a:t>MAC Address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F1CB33-66C8-4575-8F4E-95BDE3826AA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697025" y="2782111"/>
            <a:ext cx="1386643" cy="22688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56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870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Address Resolution Protocol</vt:lpstr>
      <vt:lpstr>ARP Request (op code 1)</vt:lpstr>
      <vt:lpstr>ARP Request (op code 1)</vt:lpstr>
      <vt:lpstr>ARP Reply (opcode 2)</vt:lpstr>
      <vt:lpstr>Ethernet Frame encapsulation</vt:lpstr>
      <vt:lpstr>PowerPoint Presentation</vt:lpstr>
      <vt:lpstr>ARP Protocol</vt:lpstr>
      <vt:lpstr>ARP Protocol</vt:lpstr>
      <vt:lpstr>ARP Protocol</vt:lpstr>
      <vt:lpstr>ARP Protocol</vt:lpstr>
      <vt:lpstr>ARP Protocol</vt:lpstr>
      <vt:lpstr>ARP Protocol</vt:lpstr>
      <vt:lpstr>ARP Protocol</vt:lpstr>
      <vt:lpstr>ARP Protocol</vt:lpstr>
      <vt:lpstr>ARP Protocol</vt:lpstr>
      <vt:lpstr>ARP Announcement Packets (Gratuitous ARP)</vt:lpstr>
      <vt:lpstr>Miscellaneous</vt:lpstr>
      <vt:lpstr>ARP Table (Cache)</vt:lpstr>
      <vt:lpstr>ARP Spoofing</vt:lpstr>
      <vt:lpstr>DHCP (BOOTP)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 Resolution Protocol</dc:title>
  <dc:creator>Ron McLeod</dc:creator>
  <cp:lastModifiedBy>Ron McLeod</cp:lastModifiedBy>
  <cp:revision>72</cp:revision>
  <dcterms:created xsi:type="dcterms:W3CDTF">2021-02-25T22:55:08Z</dcterms:created>
  <dcterms:modified xsi:type="dcterms:W3CDTF">2022-02-01T03:00:02Z</dcterms:modified>
</cp:coreProperties>
</file>