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4" r:id="rId5"/>
    <p:sldId id="267" r:id="rId6"/>
    <p:sldId id="269" r:id="rId7"/>
    <p:sldId id="259" r:id="rId8"/>
    <p:sldId id="261" r:id="rId9"/>
    <p:sldId id="262" r:id="rId10"/>
    <p:sldId id="263" r:id="rId11"/>
    <p:sldId id="260" r:id="rId12"/>
    <p:sldId id="265" r:id="rId13"/>
    <p:sldId id="266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4C50-CB68-4EE3-8CDA-B54F2EDA7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8141F-2EA6-490D-9CFC-68333F1B5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5410D-467F-49F4-BE86-BC3AB762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2F2D-130D-465C-8B3E-85435286AA58}" type="datetimeFigureOut">
              <a:rPr lang="en-CA" smtClean="0"/>
              <a:t>2024-01-10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A948E-88DF-45B1-AED2-A68D293D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846A4-D496-46A0-8EDA-F8533625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E4C4-D2C1-4268-AFCB-3B27AE948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89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F608-7F43-4DC8-9E00-DBCC5974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F22DA-2C83-470D-BB06-151AD62C4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9C86F-4F03-4E8C-B4FD-9E897E3D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2F2D-130D-465C-8B3E-85435286AA58}" type="datetimeFigureOut">
              <a:rPr lang="en-CA" smtClean="0"/>
              <a:t>2024-01-10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8987E-D0F4-4D24-AF0A-64FA992F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13F9-1034-497C-85BA-1D983BE6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E4C4-D2C1-4268-AFCB-3B27AE948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019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2643D-E3B9-4A6E-A35C-7F0AACC5D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056F6-A9F5-4A44-9C78-D6EB6F5AD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2809E-7CDC-4104-A094-E8A0C168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2F2D-130D-465C-8B3E-85435286AA58}" type="datetimeFigureOut">
              <a:rPr lang="en-CA" smtClean="0"/>
              <a:t>2024-01-10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20021-1F66-453B-88E4-9DCEABE3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E6498-2D33-43B9-83B1-E14F4324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E4C4-D2C1-4268-AFCB-3B27AE948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340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8FD5-6790-4C53-B490-A3CCA5C1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9FC91-A548-4E11-9E2A-D430AF273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99F71-64E6-4EBB-8F53-C2A03587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2F2D-130D-465C-8B3E-85435286AA58}" type="datetimeFigureOut">
              <a:rPr lang="en-CA" smtClean="0"/>
              <a:t>2024-01-10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3B55C-9F13-456E-BB22-0A5A305C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D2FC3-6438-4C4C-A678-D99BCBFE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E4C4-D2C1-4268-AFCB-3B27AE948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61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F5E5-2936-48FB-BA7F-9229DE04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E567E-9220-4B30-9314-A7174DE2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4838B-3787-41F2-A32B-093FB6D8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2F2D-130D-465C-8B3E-85435286AA58}" type="datetimeFigureOut">
              <a:rPr lang="en-CA" smtClean="0"/>
              <a:t>2024-01-10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6A5D9-B585-40A9-9CE1-D6481FF1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5FAE1-58E1-4491-A2E3-1F6C8842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E4C4-D2C1-4268-AFCB-3B27AE948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03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955A-BAC2-48BF-8C77-D148D5A8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07F5-E59F-4DEA-B105-27F177C94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7BE94-2AB8-4F1D-BF42-DFFBB3802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2D665-697D-4BE6-BA63-5C16F911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2F2D-130D-465C-8B3E-85435286AA58}" type="datetimeFigureOut">
              <a:rPr lang="en-CA" smtClean="0"/>
              <a:t>2024-01-10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E7124-F8AF-4D3B-A317-936FED7A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963C7-3371-4C56-81E6-F737CA6E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E4C4-D2C1-4268-AFCB-3B27AE948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735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56F3-4406-4700-AC95-B3A0CA7C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06417-5A71-4817-8791-43F30795B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8FC71-0C33-43A6-BF82-018EC5153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11930-21BF-4F77-A2CE-13224168B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50C2F-F6D2-4CD8-9220-A0B1D487C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32156-6C17-475D-8DE6-CE3A80D3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2F2D-130D-465C-8B3E-85435286AA58}" type="datetimeFigureOut">
              <a:rPr lang="en-CA" smtClean="0"/>
              <a:t>2024-01-10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2539A-946D-49EC-8C9D-B47E6903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2D309-0644-43D7-91FF-B49D4C8C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E4C4-D2C1-4268-AFCB-3B27AE948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795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347E-EC9C-4FEB-8C83-32874EB3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27898-521B-4528-8CB5-55FE8525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2F2D-130D-465C-8B3E-85435286AA58}" type="datetimeFigureOut">
              <a:rPr lang="en-CA" smtClean="0"/>
              <a:t>2024-01-10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DAF1E-E124-4070-B648-3E018EBD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F0A0A-9A4F-471C-B596-F8CCF1F3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E4C4-D2C1-4268-AFCB-3B27AE948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11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DEF15-7C40-4F59-A12D-35B5F308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2F2D-130D-465C-8B3E-85435286AA58}" type="datetimeFigureOut">
              <a:rPr lang="en-CA" smtClean="0"/>
              <a:t>2024-01-10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CEDB3-741D-4568-AB97-F780F141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A2F83-6B4E-4F9A-A2CF-D38D2EBA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E4C4-D2C1-4268-AFCB-3B27AE948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468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090D-28DF-4386-BF99-28540FB3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DA2B6-532C-436C-9E29-BCAB64A49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63F8E-AD7E-4611-A5AA-DECA8FCC9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0766D-5065-4E3B-84E9-2C7AAA8C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2F2D-130D-465C-8B3E-85435286AA58}" type="datetimeFigureOut">
              <a:rPr lang="en-CA" smtClean="0"/>
              <a:t>2024-01-10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9B702-136D-42BE-BC01-1F7EAB9E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2ECE6-5E29-4697-8C1E-87DA4E2A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E4C4-D2C1-4268-AFCB-3B27AE948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61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B95E-BD89-49AC-9193-422FF405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DE121-AEE6-42C1-8179-23749EDED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608AD-B346-4355-9F0C-50C86017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11D13-C660-4DC2-94BE-BDF6834E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2F2D-130D-465C-8B3E-85435286AA58}" type="datetimeFigureOut">
              <a:rPr lang="en-CA" smtClean="0"/>
              <a:t>2024-01-10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226F4-A285-489A-AA5E-B905C68C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71523-6470-498E-896A-4A9DBCA0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E4C4-D2C1-4268-AFCB-3B27AE948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019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27051-6FAA-41A6-BDBB-65F312B9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54AB8-D633-4EED-B8E1-7DF8E988C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5A2EE-E886-4EB5-8E15-D75A6A509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C2F2D-130D-465C-8B3E-85435286AA58}" type="datetimeFigureOut">
              <a:rPr lang="en-CA" smtClean="0"/>
              <a:t>2024-01-10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53A1C-30EB-48C1-BF91-81DDB1419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D720D-7F33-48F5-B2DF-5E0192F2F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E4C4-D2C1-4268-AFCB-3B27AE948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078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A489CE-22CE-4AA8-8310-1E7C92987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CA" sz="5200">
                <a:solidFill>
                  <a:schemeClr val="tx2"/>
                </a:solidFill>
              </a:rPr>
              <a:t>DNS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FF15F-7818-481F-BF84-821582B3A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endParaRPr lang="en-CA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92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3B094-A486-4CC3-A1EE-DF58F33E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The DNS Record “</a:t>
            </a:r>
            <a:r>
              <a:rPr lang="en-CA" sz="4000" i="1">
                <a:solidFill>
                  <a:srgbClr val="FFFFFF"/>
                </a:solidFill>
              </a:rPr>
              <a:t>fields</a:t>
            </a:r>
            <a:r>
              <a:rPr lang="en-CA" sz="4000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B6A3-262C-46BE-B9D8-792FADB0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 dirty="0"/>
              <a:t>PTR Record – Pointer Record</a:t>
            </a:r>
          </a:p>
          <a:p>
            <a:pPr marL="0" indent="0">
              <a:buNone/>
            </a:pPr>
            <a:endParaRPr lang="en-CA" sz="1300" dirty="0"/>
          </a:p>
          <a:p>
            <a:pPr marL="0" indent="0">
              <a:buNone/>
            </a:pPr>
            <a:r>
              <a:rPr lang="en-CA" sz="1900" dirty="0"/>
              <a:t>Does the opposite of the A record.</a:t>
            </a:r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r>
              <a:rPr lang="en-CA" sz="1900" dirty="0"/>
              <a:t>Maps IP addresses to domain names.</a:t>
            </a:r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r>
              <a:rPr lang="en-CA" sz="1900" dirty="0"/>
              <a:t>contains the </a:t>
            </a:r>
            <a:r>
              <a:rPr lang="en-CA" sz="1900" dirty="0" err="1"/>
              <a:t>ip</a:t>
            </a:r>
            <a:r>
              <a:rPr lang="en-CA" sz="1900" dirty="0"/>
              <a:t> address backwards and adds in-</a:t>
            </a:r>
            <a:r>
              <a:rPr lang="en-CA" sz="1900" dirty="0" err="1"/>
              <a:t>addr.arpa</a:t>
            </a:r>
            <a:r>
              <a:rPr lang="en-CA" sz="1900" dirty="0"/>
              <a:t> to the end of the string.</a:t>
            </a:r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r>
              <a:rPr lang="en-CA" sz="1900" dirty="0"/>
              <a:t>example: 10.0.0.1 would become 1.0.0.10.in-addr.arpa</a:t>
            </a:r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r>
              <a:rPr lang="en-CA" sz="1900" dirty="0"/>
              <a:t>A lookup for this </a:t>
            </a:r>
            <a:r>
              <a:rPr lang="en-CA" sz="1900" dirty="0" err="1"/>
              <a:t>ptr</a:t>
            </a:r>
            <a:r>
              <a:rPr lang="en-CA" sz="1900" dirty="0"/>
              <a:t> is then done to return the Domain Name associated with this PTR.</a:t>
            </a:r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r>
              <a:rPr lang="en-CA" sz="1900" dirty="0"/>
              <a:t>This is how Reverse DNS works.</a:t>
            </a:r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r>
              <a:rPr lang="en-CA" sz="1900" dirty="0"/>
              <a:t>Might not return  a name you are familiar with because you only know the site by its CNAME</a:t>
            </a:r>
          </a:p>
          <a:p>
            <a:pPr marL="0" indent="0">
              <a:buNone/>
            </a:pPr>
            <a:endParaRPr lang="en-CA" sz="1300" dirty="0"/>
          </a:p>
          <a:p>
            <a:pPr marL="0" indent="0">
              <a:buNone/>
            </a:pPr>
            <a:endParaRPr lang="en-CA" sz="1300" dirty="0"/>
          </a:p>
          <a:p>
            <a:pPr marL="0" indent="0">
              <a:buNone/>
            </a:pPr>
            <a:endParaRPr lang="en-CA" sz="1300" dirty="0"/>
          </a:p>
          <a:p>
            <a:pPr marL="0" indent="0">
              <a:buNone/>
            </a:pPr>
            <a:endParaRPr lang="en-CA" sz="1300" dirty="0"/>
          </a:p>
        </p:txBody>
      </p:sp>
    </p:spTree>
    <p:extLst>
      <p:ext uri="{BB962C8B-B14F-4D97-AF65-F5344CB8AC3E}">
        <p14:creationId xmlns:p14="http://schemas.microsoft.com/office/powerpoint/2010/main" val="424021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3B094-A486-4CC3-A1EE-DF58F33E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The DNS Record “</a:t>
            </a:r>
            <a:r>
              <a:rPr lang="en-CA" sz="4000" i="1">
                <a:solidFill>
                  <a:srgbClr val="FFFFFF"/>
                </a:solidFill>
              </a:rPr>
              <a:t>fields</a:t>
            </a:r>
            <a:r>
              <a:rPr lang="en-CA" sz="4000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B6A3-262C-46BE-B9D8-792FADB0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/>
              <a:t>CNAME (Canonical Name) Record </a:t>
            </a:r>
          </a:p>
          <a:p>
            <a:pPr marL="0" indent="0">
              <a:buNone/>
            </a:pPr>
            <a:r>
              <a:rPr lang="en-CA" sz="2000" i="1"/>
              <a:t>Canonical – means </a:t>
            </a:r>
            <a:r>
              <a:rPr lang="en-US" sz="2000" b="0" i="1">
                <a:effectLst/>
                <a:latin typeface="arial" panose="020B0604020202020204" pitchFamily="34" charset="0"/>
              </a:rPr>
              <a:t>conforming to a general rule or acceptable procedure; the law.</a:t>
            </a:r>
            <a:r>
              <a:rPr lang="en-CA" sz="2000" i="1"/>
              <a:t> </a:t>
            </a:r>
          </a:p>
          <a:p>
            <a:pPr marL="0" indent="0">
              <a:buNone/>
            </a:pPr>
            <a:endParaRPr lang="en-CA" sz="2000"/>
          </a:p>
          <a:p>
            <a:pPr marL="0" indent="0">
              <a:buNone/>
            </a:pPr>
            <a:r>
              <a:rPr lang="en-CA" sz="2000"/>
              <a:t>Coverts one Name to another Name – Thus you can create aliases. Therefore, you can advertise one name for a service (the Alias) but use different names from time to time.</a:t>
            </a:r>
          </a:p>
          <a:p>
            <a:pPr marL="0" indent="0">
              <a:buNone/>
            </a:pPr>
            <a:r>
              <a:rPr lang="en-CA" sz="2000"/>
              <a:t>Could be a FQDN in another DNS Zone. </a:t>
            </a:r>
          </a:p>
          <a:p>
            <a:pPr marL="0" indent="0">
              <a:buNone/>
            </a:pPr>
            <a:r>
              <a:rPr lang="en-CA" sz="2000"/>
              <a:t> </a:t>
            </a:r>
          </a:p>
          <a:p>
            <a:pPr marL="0" indent="0">
              <a:buNone/>
            </a:pPr>
            <a:endParaRPr lang="en-CA" sz="2000"/>
          </a:p>
          <a:p>
            <a:pPr marL="0" indent="0">
              <a:buNone/>
            </a:pPr>
            <a:endParaRPr lang="en-CA" sz="2000"/>
          </a:p>
          <a:p>
            <a:pPr marL="0" indent="0">
              <a:buNone/>
            </a:pPr>
            <a:endParaRPr lang="en-CA" sz="2000"/>
          </a:p>
          <a:p>
            <a:pPr marL="0" indent="0">
              <a:buNone/>
            </a:pP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245584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3B094-A486-4CC3-A1EE-DF58F33E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The DNS Record “</a:t>
            </a:r>
            <a:r>
              <a:rPr lang="en-CA" sz="4000" i="1">
                <a:solidFill>
                  <a:srgbClr val="FFFFFF"/>
                </a:solidFill>
              </a:rPr>
              <a:t>fields</a:t>
            </a:r>
            <a:r>
              <a:rPr lang="en-CA" sz="4000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B6A3-262C-46BE-B9D8-792FADB0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r>
              <a:rPr lang="en-CA" sz="2600" b="1" dirty="0"/>
              <a:t>SRV Record – Service Record</a:t>
            </a:r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r>
              <a:rPr lang="en-CA" sz="1900" dirty="0"/>
              <a:t>Information on generalized services contained within a domain. This a substitute for creating a new record type for each service (i.e. an MX record).</a:t>
            </a:r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r>
              <a:rPr lang="en-CA" sz="1900" dirty="0"/>
              <a:t>_</a:t>
            </a:r>
            <a:r>
              <a:rPr lang="en-CA" sz="1900" dirty="0" err="1"/>
              <a:t>service._protocol</a:t>
            </a:r>
            <a:r>
              <a:rPr lang="en-CA" sz="1900" dirty="0"/>
              <a:t>.&lt;domain name&gt;</a:t>
            </a:r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r>
              <a:rPr lang="en-CA" sz="1900" dirty="0"/>
              <a:t>Example       _someservice._tcp.example.com</a:t>
            </a:r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r>
              <a:rPr lang="en-CA" sz="1900" dirty="0"/>
              <a:t>Used for internal discovery of services in a network </a:t>
            </a:r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endParaRPr lang="en-CA" sz="1900" dirty="0"/>
          </a:p>
        </p:txBody>
      </p:sp>
    </p:spTree>
    <p:extLst>
      <p:ext uri="{BB962C8B-B14F-4D97-AF65-F5344CB8AC3E}">
        <p14:creationId xmlns:p14="http://schemas.microsoft.com/office/powerpoint/2010/main" val="64761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3B094-A486-4CC3-A1EE-DF58F33E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 dirty="0">
                <a:solidFill>
                  <a:srgbClr val="FFFFFF"/>
                </a:solidFill>
              </a:rPr>
              <a:t>The DNS Record “</a:t>
            </a:r>
            <a:r>
              <a:rPr lang="en-CA" sz="4000" i="1" dirty="0">
                <a:solidFill>
                  <a:srgbClr val="FFFFFF"/>
                </a:solidFill>
              </a:rPr>
              <a:t>fields</a:t>
            </a:r>
            <a:r>
              <a:rPr lang="en-CA" sz="4000" dirty="0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B6A3-262C-46BE-B9D8-792FADB0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400" b="1" dirty="0"/>
              <a:t>TXT Record – Text Record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Stores text.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Can be used to store SPF (Sender Profile Framework) records</a:t>
            </a:r>
          </a:p>
          <a:p>
            <a:pPr marL="0" indent="0">
              <a:buNone/>
            </a:pPr>
            <a:r>
              <a:rPr lang="en-CA" sz="2000" dirty="0"/>
              <a:t>which can be used to prevent spoofing by saying which email servers can send email from your domain.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560397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3B094-A486-4CC3-A1EE-DF58F33E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 dirty="0" err="1">
                <a:solidFill>
                  <a:srgbClr val="FFFFFF"/>
                </a:solidFill>
              </a:rPr>
              <a:t>named.conf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B6A3-262C-46BE-B9D8-792FADB0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D5C89-5721-4F16-AC9E-300FD71F6042}"/>
              </a:ext>
            </a:extLst>
          </p:cNvPr>
          <p:cNvSpPr txBox="1"/>
          <p:nvPr/>
        </p:nvSpPr>
        <p:spPr>
          <a:xfrm>
            <a:off x="4445725" y="899981"/>
            <a:ext cx="72795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/>
              <a:t>zone “ron.com” IN</a:t>
            </a:r>
          </a:p>
          <a:p>
            <a:r>
              <a:rPr lang="en-CA" sz="4800" dirty="0"/>
              <a:t>{</a:t>
            </a:r>
          </a:p>
          <a:p>
            <a:r>
              <a:rPr lang="en-CA" sz="4800" dirty="0"/>
              <a:t>	type master;</a:t>
            </a:r>
          </a:p>
          <a:p>
            <a:r>
              <a:rPr lang="en-CA" sz="4800" dirty="0"/>
              <a:t>	file “</a:t>
            </a:r>
            <a:r>
              <a:rPr lang="en-CA" sz="4800" dirty="0" err="1"/>
              <a:t>ron.com.zone</a:t>
            </a:r>
            <a:r>
              <a:rPr lang="en-CA" sz="4800" dirty="0"/>
              <a:t>”;</a:t>
            </a:r>
          </a:p>
          <a:p>
            <a:r>
              <a:rPr lang="en-CA" sz="4800" dirty="0"/>
              <a:t>	allow-update ( none; );</a:t>
            </a:r>
          </a:p>
          <a:p>
            <a:r>
              <a:rPr lang="en-CA" sz="48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70059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3B094-A486-4CC3-A1EE-DF58F33E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 dirty="0" err="1">
                <a:solidFill>
                  <a:srgbClr val="FFFFFF"/>
                </a:solidFill>
              </a:rPr>
              <a:t>named.conf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B6A3-262C-46BE-B9D8-792FADB0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D5C89-5721-4F16-AC9E-300FD71F6042}"/>
              </a:ext>
            </a:extLst>
          </p:cNvPr>
          <p:cNvSpPr txBox="1"/>
          <p:nvPr/>
        </p:nvSpPr>
        <p:spPr>
          <a:xfrm>
            <a:off x="4655587" y="-10142"/>
            <a:ext cx="7279553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zone “ron.com” IN</a:t>
            </a:r>
          </a:p>
          <a:p>
            <a:r>
              <a:rPr lang="en-CA" sz="3200" dirty="0"/>
              <a:t>{</a:t>
            </a:r>
          </a:p>
          <a:p>
            <a:r>
              <a:rPr lang="en-CA" sz="3200" dirty="0"/>
              <a:t>	type master;</a:t>
            </a:r>
          </a:p>
          <a:p>
            <a:r>
              <a:rPr lang="en-CA" sz="3200" dirty="0"/>
              <a:t>	//file where the SOA can be found</a:t>
            </a:r>
          </a:p>
          <a:p>
            <a:r>
              <a:rPr lang="en-CA" sz="3200" dirty="0"/>
              <a:t>	file “</a:t>
            </a:r>
            <a:r>
              <a:rPr lang="en-CA" sz="3200" dirty="0" err="1"/>
              <a:t>ron.com.zone</a:t>
            </a:r>
            <a:r>
              <a:rPr lang="en-CA" sz="3200" dirty="0"/>
              <a:t>”;</a:t>
            </a:r>
          </a:p>
          <a:p>
            <a:r>
              <a:rPr lang="en-CA" sz="3200" dirty="0"/>
              <a:t>	allow-update ( none; );</a:t>
            </a:r>
          </a:p>
          <a:p>
            <a:r>
              <a:rPr lang="en-CA" sz="3200" dirty="0"/>
              <a:t>};</a:t>
            </a:r>
          </a:p>
          <a:p>
            <a:r>
              <a:rPr lang="en-CA" sz="3600" dirty="0"/>
              <a:t>// our </a:t>
            </a:r>
            <a:r>
              <a:rPr lang="en-CA" sz="3600" dirty="0" err="1"/>
              <a:t>ip</a:t>
            </a:r>
            <a:r>
              <a:rPr lang="en-CA" sz="3600" dirty="0"/>
              <a:t> is 192.168.1.10</a:t>
            </a:r>
          </a:p>
          <a:p>
            <a:r>
              <a:rPr lang="en-CA" sz="3600" dirty="0"/>
              <a:t>zone “1.168.192.in-addr.arpa” IN</a:t>
            </a:r>
          </a:p>
          <a:p>
            <a:r>
              <a:rPr lang="en-CA" sz="3600" dirty="0"/>
              <a:t>{</a:t>
            </a:r>
          </a:p>
          <a:p>
            <a:r>
              <a:rPr lang="en-CA" sz="3600" dirty="0"/>
              <a:t>	type master</a:t>
            </a:r>
          </a:p>
          <a:p>
            <a:r>
              <a:rPr lang="en-CA" sz="3600" dirty="0"/>
              <a:t>	file “</a:t>
            </a:r>
            <a:r>
              <a:rPr lang="en-CA" sz="3600" dirty="0" err="1"/>
              <a:t>ron.com.rr.zone</a:t>
            </a:r>
            <a:r>
              <a:rPr lang="en-CA" sz="3600" dirty="0"/>
              <a:t>”;</a:t>
            </a:r>
          </a:p>
          <a:p>
            <a:r>
              <a:rPr lang="en-CA" sz="3600" dirty="0"/>
              <a:t>	allow-update ( none; );</a:t>
            </a:r>
          </a:p>
          <a:p>
            <a:r>
              <a:rPr lang="en-CA" sz="3600" dirty="0"/>
              <a:t>};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261116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3B094-A486-4CC3-A1EE-DF58F33E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 dirty="0" err="1">
                <a:solidFill>
                  <a:srgbClr val="FFFFFF"/>
                </a:solidFill>
              </a:rPr>
              <a:t>named.conf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B6A3-262C-46BE-B9D8-792FADB0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D5C89-5721-4F16-AC9E-300FD71F6042}"/>
              </a:ext>
            </a:extLst>
          </p:cNvPr>
          <p:cNvSpPr txBox="1"/>
          <p:nvPr/>
        </p:nvSpPr>
        <p:spPr>
          <a:xfrm>
            <a:off x="4655587" y="-10142"/>
            <a:ext cx="7279553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// our </a:t>
            </a:r>
            <a:r>
              <a:rPr lang="en-CA" sz="2800" dirty="0" err="1"/>
              <a:t>ip</a:t>
            </a:r>
            <a:r>
              <a:rPr lang="en-CA" sz="2800" dirty="0"/>
              <a:t> is 192.168.1.10</a:t>
            </a:r>
          </a:p>
          <a:p>
            <a:r>
              <a:rPr lang="en-CA" sz="2800" dirty="0"/>
              <a:t>zone “1.168.192.in-addr.arpa” IN</a:t>
            </a:r>
          </a:p>
          <a:p>
            <a:r>
              <a:rPr lang="en-CA" sz="2800" dirty="0"/>
              <a:t>{</a:t>
            </a:r>
          </a:p>
          <a:p>
            <a:r>
              <a:rPr lang="en-CA" sz="2800" dirty="0"/>
              <a:t>	type master</a:t>
            </a:r>
          </a:p>
          <a:p>
            <a:r>
              <a:rPr lang="en-CA" sz="2800" dirty="0"/>
              <a:t>	file “</a:t>
            </a:r>
            <a:r>
              <a:rPr lang="en-CA" sz="2800" dirty="0" err="1"/>
              <a:t>ron.com.rr.zone</a:t>
            </a:r>
            <a:r>
              <a:rPr lang="en-CA" sz="2800" dirty="0"/>
              <a:t>”;</a:t>
            </a:r>
          </a:p>
          <a:p>
            <a:r>
              <a:rPr lang="en-CA" sz="2800" dirty="0"/>
              <a:t>	allow-update ( none; );</a:t>
            </a:r>
          </a:p>
          <a:p>
            <a:r>
              <a:rPr lang="en-CA" sz="2800" dirty="0"/>
              <a:t>};</a:t>
            </a:r>
          </a:p>
          <a:p>
            <a:endParaRPr lang="en-CA" sz="3600" dirty="0"/>
          </a:p>
          <a:p>
            <a:r>
              <a:rPr lang="en-CA" sz="3600" dirty="0"/>
              <a:t>zone “.” IN </a:t>
            </a:r>
          </a:p>
          <a:p>
            <a:r>
              <a:rPr lang="en-CA" sz="3600" dirty="0"/>
              <a:t>{</a:t>
            </a:r>
          </a:p>
          <a:p>
            <a:r>
              <a:rPr lang="en-CA" sz="3600" dirty="0"/>
              <a:t>	type hint;</a:t>
            </a:r>
          </a:p>
          <a:p>
            <a:r>
              <a:rPr lang="en-CA" sz="3600" dirty="0"/>
              <a:t>	file “named.ca”;</a:t>
            </a:r>
          </a:p>
          <a:p>
            <a:r>
              <a:rPr lang="en-CA" sz="3600" dirty="0"/>
              <a:t>};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3385741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3B094-A486-4CC3-A1EE-DF58F33E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 dirty="0" err="1">
                <a:solidFill>
                  <a:srgbClr val="FFFFFF"/>
                </a:solidFill>
              </a:rPr>
              <a:t>ron.com.zone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B6A3-262C-46BE-B9D8-792FADB0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D5C89-5721-4F16-AC9E-300FD71F6042}"/>
              </a:ext>
            </a:extLst>
          </p:cNvPr>
          <p:cNvSpPr txBox="1"/>
          <p:nvPr/>
        </p:nvSpPr>
        <p:spPr>
          <a:xfrm>
            <a:off x="4134811" y="-10142"/>
            <a:ext cx="780033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$ORIGIN ron.com.</a:t>
            </a:r>
          </a:p>
          <a:p>
            <a:r>
              <a:rPr lang="en-CA" sz="2800" dirty="0"/>
              <a:t>$TTL 86400</a:t>
            </a:r>
          </a:p>
          <a:p>
            <a:r>
              <a:rPr lang="en-CA" sz="2800" dirty="0"/>
              <a:t>@ IN	SOA	dns1.ron.com.  hostmaster.ron.com. (</a:t>
            </a:r>
          </a:p>
          <a:p>
            <a:r>
              <a:rPr lang="en-CA" sz="2800" dirty="0"/>
              <a:t>	1		; serial</a:t>
            </a:r>
          </a:p>
          <a:p>
            <a:r>
              <a:rPr lang="en-CA" sz="2800" dirty="0"/>
              <a:t>	21600		; refresh 6 hours</a:t>
            </a:r>
          </a:p>
          <a:p>
            <a:r>
              <a:rPr lang="en-CA" sz="2800" dirty="0"/>
              <a:t>	3600		; retry 1 hour</a:t>
            </a:r>
          </a:p>
          <a:p>
            <a:r>
              <a:rPr lang="en-CA" sz="2800" dirty="0"/>
              <a:t>	604800 	; expire 1 week</a:t>
            </a:r>
          </a:p>
          <a:p>
            <a:r>
              <a:rPr lang="en-CA" sz="2800" dirty="0"/>
              <a:t>	86400  )	; minimum TTL 1 day</a:t>
            </a:r>
          </a:p>
          <a:p>
            <a:endParaRPr lang="en-CA" sz="2800" dirty="0"/>
          </a:p>
          <a:p>
            <a:r>
              <a:rPr lang="en-CA" sz="2800" dirty="0"/>
              <a:t>	IN	NS		dns1.ron.com.</a:t>
            </a:r>
          </a:p>
          <a:p>
            <a:r>
              <a:rPr lang="en-CA" sz="2800" dirty="0"/>
              <a:t>	IN	MX	10	mail.ron.com.</a:t>
            </a:r>
          </a:p>
          <a:p>
            <a:r>
              <a:rPr lang="en-CA" sz="2800" dirty="0"/>
              <a:t>	IN	A	192.168.1.10</a:t>
            </a:r>
          </a:p>
          <a:p>
            <a:r>
              <a:rPr lang="en-CA" sz="2800" dirty="0"/>
              <a:t>dns1		IN	A	192.168.1.10</a:t>
            </a:r>
          </a:p>
          <a:p>
            <a:r>
              <a:rPr lang="en-CA" sz="2800" dirty="0" err="1"/>
              <a:t>mymachine</a:t>
            </a:r>
            <a:r>
              <a:rPr lang="en-CA" sz="2800" dirty="0"/>
              <a:t>	IN	A	192.168.1.10</a:t>
            </a:r>
          </a:p>
          <a:p>
            <a:r>
              <a:rPr lang="en-CA" sz="2800" dirty="0"/>
              <a:t>mail		IN	CNAME	</a:t>
            </a:r>
            <a:r>
              <a:rPr lang="en-CA" sz="2800" dirty="0" err="1"/>
              <a:t>mymachine</a:t>
            </a:r>
            <a:endParaRPr lang="en-CA" sz="2800" dirty="0"/>
          </a:p>
          <a:p>
            <a:r>
              <a:rPr lang="en-CA" sz="2800" dirty="0"/>
              <a:t>www		IN	CNAME	</a:t>
            </a:r>
            <a:r>
              <a:rPr lang="en-CA" sz="2800" dirty="0" err="1"/>
              <a:t>mymachine</a:t>
            </a:r>
            <a:endParaRPr lang="en-CA" sz="2800" dirty="0"/>
          </a:p>
          <a:p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32793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0D65B5-F588-4BA5-BF83-25D39F3B1979}"/>
              </a:ext>
            </a:extLst>
          </p:cNvPr>
          <p:cNvSpPr/>
          <p:nvPr/>
        </p:nvSpPr>
        <p:spPr>
          <a:xfrm>
            <a:off x="3592286" y="1101012"/>
            <a:ext cx="3275045" cy="1464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750421-A7DC-44D4-AE4A-C7CD52AE5A7E}"/>
              </a:ext>
            </a:extLst>
          </p:cNvPr>
          <p:cNvSpPr/>
          <p:nvPr/>
        </p:nvSpPr>
        <p:spPr>
          <a:xfrm>
            <a:off x="4404049" y="2957804"/>
            <a:ext cx="1828800" cy="578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59E957-2E00-42A0-814C-980FF506905C}"/>
              </a:ext>
            </a:extLst>
          </p:cNvPr>
          <p:cNvSpPr/>
          <p:nvPr/>
        </p:nvSpPr>
        <p:spPr>
          <a:xfrm>
            <a:off x="4556449" y="4052592"/>
            <a:ext cx="1828800" cy="578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945D83-8883-484F-8E1B-34AD01D5327E}"/>
              </a:ext>
            </a:extLst>
          </p:cNvPr>
          <p:cNvSpPr/>
          <p:nvPr/>
        </p:nvSpPr>
        <p:spPr>
          <a:xfrm>
            <a:off x="6867331" y="4889241"/>
            <a:ext cx="1968759" cy="9797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E35613-B752-4061-BCF8-9426A74568E2}"/>
              </a:ext>
            </a:extLst>
          </p:cNvPr>
          <p:cNvSpPr/>
          <p:nvPr/>
        </p:nvSpPr>
        <p:spPr>
          <a:xfrm>
            <a:off x="7427167" y="1483567"/>
            <a:ext cx="1343609" cy="485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F6DAD8-76CA-4743-9184-C479B7EBD31A}"/>
              </a:ext>
            </a:extLst>
          </p:cNvPr>
          <p:cNvSpPr/>
          <p:nvPr/>
        </p:nvSpPr>
        <p:spPr>
          <a:xfrm>
            <a:off x="9828245" y="1483567"/>
            <a:ext cx="1343609" cy="485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D86236-4782-4CD4-BBCE-D3143878395D}"/>
              </a:ext>
            </a:extLst>
          </p:cNvPr>
          <p:cNvSpPr/>
          <p:nvPr/>
        </p:nvSpPr>
        <p:spPr>
          <a:xfrm>
            <a:off x="9828245" y="2855167"/>
            <a:ext cx="1410478" cy="5784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46E368-46BD-4F6C-A61C-2A239AA46F4E}"/>
              </a:ext>
            </a:extLst>
          </p:cNvPr>
          <p:cNvCxnSpPr>
            <a:cxnSpLocks/>
          </p:cNvCxnSpPr>
          <p:nvPr/>
        </p:nvCxnSpPr>
        <p:spPr>
          <a:xfrm flipH="1">
            <a:off x="6372808" y="2057400"/>
            <a:ext cx="1657739" cy="1091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7137E9-3D6B-4101-A84C-E7A10396707B}"/>
              </a:ext>
            </a:extLst>
          </p:cNvPr>
          <p:cNvCxnSpPr>
            <a:cxnSpLocks/>
          </p:cNvCxnSpPr>
          <p:nvPr/>
        </p:nvCxnSpPr>
        <p:spPr>
          <a:xfrm flipV="1">
            <a:off x="6385249" y="2062066"/>
            <a:ext cx="1424473" cy="89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BF2395-D87A-4F5D-A465-7772A87659D1}"/>
              </a:ext>
            </a:extLst>
          </p:cNvPr>
          <p:cNvCxnSpPr>
            <a:cxnSpLocks/>
          </p:cNvCxnSpPr>
          <p:nvPr/>
        </p:nvCxnSpPr>
        <p:spPr>
          <a:xfrm flipV="1">
            <a:off x="6403910" y="2099777"/>
            <a:ext cx="3268998" cy="124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709E41-1BE7-4A8E-B54C-8F364CE17F60}"/>
              </a:ext>
            </a:extLst>
          </p:cNvPr>
          <p:cNvCxnSpPr>
            <a:cxnSpLocks/>
          </p:cNvCxnSpPr>
          <p:nvPr/>
        </p:nvCxnSpPr>
        <p:spPr>
          <a:xfrm flipH="1">
            <a:off x="6385249" y="2196193"/>
            <a:ext cx="3442996" cy="127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8A6472-585E-4C24-8E46-AE748D41A3D5}"/>
              </a:ext>
            </a:extLst>
          </p:cNvPr>
          <p:cNvCxnSpPr/>
          <p:nvPr/>
        </p:nvCxnSpPr>
        <p:spPr>
          <a:xfrm>
            <a:off x="10602685" y="2189778"/>
            <a:ext cx="0" cy="5225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A8BEAB-EABD-45BE-9D34-A9368A57486D}"/>
              </a:ext>
            </a:extLst>
          </p:cNvPr>
          <p:cNvCxnSpPr/>
          <p:nvPr/>
        </p:nvCxnSpPr>
        <p:spPr>
          <a:xfrm flipV="1">
            <a:off x="4954555" y="2660974"/>
            <a:ext cx="0" cy="22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1A1875-75E8-4679-BDEE-A5F2FB21BF6D}"/>
              </a:ext>
            </a:extLst>
          </p:cNvPr>
          <p:cNvCxnSpPr/>
          <p:nvPr/>
        </p:nvCxnSpPr>
        <p:spPr>
          <a:xfrm flipV="1">
            <a:off x="4926563" y="3648269"/>
            <a:ext cx="0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4157AE-0595-418F-B847-4BE56B7E129B}"/>
              </a:ext>
            </a:extLst>
          </p:cNvPr>
          <p:cNvCxnSpPr>
            <a:cxnSpLocks/>
          </p:cNvCxnSpPr>
          <p:nvPr/>
        </p:nvCxnSpPr>
        <p:spPr>
          <a:xfrm>
            <a:off x="5318449" y="2666221"/>
            <a:ext cx="0" cy="27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0C47DE-3799-4D20-9AD3-29918700BE41}"/>
              </a:ext>
            </a:extLst>
          </p:cNvPr>
          <p:cNvCxnSpPr/>
          <p:nvPr/>
        </p:nvCxnSpPr>
        <p:spPr>
          <a:xfrm>
            <a:off x="5330890" y="3648269"/>
            <a:ext cx="0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89EAA8-A3FC-4207-A5C5-145BE8638328}"/>
              </a:ext>
            </a:extLst>
          </p:cNvPr>
          <p:cNvCxnSpPr/>
          <p:nvPr/>
        </p:nvCxnSpPr>
        <p:spPr>
          <a:xfrm flipH="1" flipV="1">
            <a:off x="6232849" y="4823927"/>
            <a:ext cx="634482" cy="34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239B84-FC35-4044-BFD6-430810D848F2}"/>
              </a:ext>
            </a:extLst>
          </p:cNvPr>
          <p:cNvCxnSpPr/>
          <p:nvPr/>
        </p:nvCxnSpPr>
        <p:spPr>
          <a:xfrm>
            <a:off x="6512767" y="4631090"/>
            <a:ext cx="584718" cy="30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7CD1371-7070-4DE9-A6B8-2E3A150072BB}"/>
              </a:ext>
            </a:extLst>
          </p:cNvPr>
          <p:cNvSpPr txBox="1"/>
          <p:nvPr/>
        </p:nvSpPr>
        <p:spPr>
          <a:xfrm>
            <a:off x="4801609" y="1622753"/>
            <a:ext cx="71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A80371-0EC0-4DD1-AD78-4C24D077EA2F}"/>
              </a:ext>
            </a:extLst>
          </p:cNvPr>
          <p:cNvSpPr txBox="1"/>
          <p:nvPr/>
        </p:nvSpPr>
        <p:spPr>
          <a:xfrm>
            <a:off x="7679420" y="955221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TLD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8A449A-55A6-4255-BB6B-B0CDE0CB462F}"/>
              </a:ext>
            </a:extLst>
          </p:cNvPr>
          <p:cNvSpPr txBox="1"/>
          <p:nvPr/>
        </p:nvSpPr>
        <p:spPr>
          <a:xfrm>
            <a:off x="10058400" y="96941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TLD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DCBD08-FED3-460B-A10C-9E6C0573ECBE}"/>
              </a:ext>
            </a:extLst>
          </p:cNvPr>
          <p:cNvSpPr txBox="1"/>
          <p:nvPr/>
        </p:nvSpPr>
        <p:spPr>
          <a:xfrm>
            <a:off x="7624991" y="1538779"/>
            <a:ext cx="55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.org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ABABC6-4780-4143-B212-D6CAA5437962}"/>
              </a:ext>
            </a:extLst>
          </p:cNvPr>
          <p:cNvSpPr txBox="1"/>
          <p:nvPr/>
        </p:nvSpPr>
        <p:spPr>
          <a:xfrm>
            <a:off x="10196391" y="1554722"/>
            <a:ext cx="6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.com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93A731-8F74-4051-A0B1-822C1C5C8088}"/>
              </a:ext>
            </a:extLst>
          </p:cNvPr>
          <p:cNvSpPr txBox="1"/>
          <p:nvPr/>
        </p:nvSpPr>
        <p:spPr>
          <a:xfrm>
            <a:off x="9840686" y="2960908"/>
            <a:ext cx="148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somesite.com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246E13-48EB-4F02-8ADF-D02C36C785DD}"/>
              </a:ext>
            </a:extLst>
          </p:cNvPr>
          <p:cNvSpPr txBox="1"/>
          <p:nvPr/>
        </p:nvSpPr>
        <p:spPr>
          <a:xfrm>
            <a:off x="2519092" y="2939142"/>
            <a:ext cx="116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Secondary</a:t>
            </a:r>
          </a:p>
          <a:p>
            <a:r>
              <a:rPr lang="en-CA" dirty="0"/>
              <a:t>Recursive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084CFD-5310-4EEB-AE9D-560036481E68}"/>
              </a:ext>
            </a:extLst>
          </p:cNvPr>
          <p:cNvSpPr txBox="1"/>
          <p:nvPr/>
        </p:nvSpPr>
        <p:spPr>
          <a:xfrm>
            <a:off x="2519092" y="3965510"/>
            <a:ext cx="1076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Primary</a:t>
            </a:r>
          </a:p>
          <a:p>
            <a:r>
              <a:rPr lang="en-CA" dirty="0"/>
              <a:t>Recursive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F72EB-C20A-4CB5-8E24-96BC34CF3F54}"/>
              </a:ext>
            </a:extLst>
          </p:cNvPr>
          <p:cNvSpPr txBox="1"/>
          <p:nvPr/>
        </p:nvSpPr>
        <p:spPr>
          <a:xfrm>
            <a:off x="7207898" y="5169159"/>
            <a:ext cx="147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Your Machine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FDEE008-EC72-404B-AC43-29C2A1B44ECF}"/>
              </a:ext>
            </a:extLst>
          </p:cNvPr>
          <p:cNvSpPr/>
          <p:nvPr/>
        </p:nvSpPr>
        <p:spPr>
          <a:xfrm>
            <a:off x="7427167" y="6186196"/>
            <a:ext cx="1254596" cy="3545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1031B0-4AC0-4203-8044-8BE3CFE0C50A}"/>
              </a:ext>
            </a:extLst>
          </p:cNvPr>
          <p:cNvSpPr txBox="1"/>
          <p:nvPr/>
        </p:nvSpPr>
        <p:spPr>
          <a:xfrm>
            <a:off x="7587054" y="6195526"/>
            <a:ext cx="68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hosts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FFC43E-740E-4372-9F05-E57647F5B8A9}"/>
              </a:ext>
            </a:extLst>
          </p:cNvPr>
          <p:cNvSpPr txBox="1"/>
          <p:nvPr/>
        </p:nvSpPr>
        <p:spPr>
          <a:xfrm>
            <a:off x="5807077" y="3622223"/>
            <a:ext cx="101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Query ID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F2445F-72D9-4F5F-B418-F700246CD766}"/>
              </a:ext>
            </a:extLst>
          </p:cNvPr>
          <p:cNvSpPr txBox="1"/>
          <p:nvPr/>
        </p:nvSpPr>
        <p:spPr>
          <a:xfrm>
            <a:off x="3785433" y="3653320"/>
            <a:ext cx="101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Query ID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EA626C2-EAD2-46A0-A15B-69F1E295BC0F}"/>
              </a:ext>
            </a:extLst>
          </p:cNvPr>
          <p:cNvSpPr/>
          <p:nvPr/>
        </p:nvSpPr>
        <p:spPr>
          <a:xfrm>
            <a:off x="7900098" y="3557446"/>
            <a:ext cx="3856653" cy="340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FD69D0-DA16-4373-A0A8-A432265DE031}"/>
              </a:ext>
            </a:extLst>
          </p:cNvPr>
          <p:cNvSpPr txBox="1"/>
          <p:nvPr/>
        </p:nvSpPr>
        <p:spPr>
          <a:xfrm>
            <a:off x="9179667" y="3552005"/>
            <a:ext cx="142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Authoritative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ED32BD-3015-4750-8442-BFE6AF7040BC}"/>
              </a:ext>
            </a:extLst>
          </p:cNvPr>
          <p:cNvSpPr txBox="1"/>
          <p:nvPr/>
        </p:nvSpPr>
        <p:spPr>
          <a:xfrm>
            <a:off x="1133409" y="308731"/>
            <a:ext cx="277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DNS Structure</a:t>
            </a:r>
            <a:endParaRPr lang="en-CA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D7A3BB-B867-40B3-BBA8-5068A5EFF0BA}"/>
              </a:ext>
            </a:extLst>
          </p:cNvPr>
          <p:cNvCxnSpPr>
            <a:endCxn id="5" idx="4"/>
          </p:cNvCxnSpPr>
          <p:nvPr/>
        </p:nvCxnSpPr>
        <p:spPr>
          <a:xfrm flipV="1">
            <a:off x="7809722" y="5868955"/>
            <a:ext cx="41989" cy="317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23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C770B-7C00-4761-8144-FFDC4250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Authoritative vs Non-Authoritative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5F0-0DF7-4286-97CD-D4CF02582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dirty="0"/>
              <a:t>If you get a Non-Authoritative response when looking up DNS information, it means the answer is coming from the cache of a server somewhere in the DNS system.</a:t>
            </a:r>
          </a:p>
        </p:txBody>
      </p:sp>
    </p:spTree>
    <p:extLst>
      <p:ext uri="{BB962C8B-B14F-4D97-AF65-F5344CB8AC3E}">
        <p14:creationId xmlns:p14="http://schemas.microsoft.com/office/powerpoint/2010/main" val="151031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3B094-A486-4CC3-A1EE-DF58F33E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The DNS Record “</a:t>
            </a:r>
            <a:r>
              <a:rPr lang="en-CA" sz="4000" i="1">
                <a:solidFill>
                  <a:srgbClr val="FFFFFF"/>
                </a:solidFill>
              </a:rPr>
              <a:t>fields</a:t>
            </a:r>
            <a:r>
              <a:rPr lang="en-CA" sz="4000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B6A3-262C-46BE-B9D8-792FADB0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b="1" dirty="0"/>
              <a:t>SOA Record – Start of Authority Record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Contains administrative information for this Server.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This is where timing information like </a:t>
            </a:r>
            <a:r>
              <a:rPr lang="en-CA" sz="2000" b="1" dirty="0" err="1"/>
              <a:t>ttl</a:t>
            </a:r>
            <a:r>
              <a:rPr lang="en-CA" sz="2000" dirty="0"/>
              <a:t> is located.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02334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C770B-7C00-4761-8144-FFDC4250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64" y="1581937"/>
            <a:ext cx="3515688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 dirty="0">
                <a:solidFill>
                  <a:srgbClr val="FFFFFF"/>
                </a:solidFill>
              </a:rPr>
              <a:t>Statement of Authority Record for</a:t>
            </a:r>
            <a:br>
              <a:rPr lang="en-CA" sz="4000" dirty="0">
                <a:solidFill>
                  <a:srgbClr val="FFFFFF"/>
                </a:solidFill>
              </a:rPr>
            </a:br>
            <a:r>
              <a:rPr lang="en-CA" sz="4000" dirty="0">
                <a:solidFill>
                  <a:srgbClr val="FFFFFF"/>
                </a:solidFill>
              </a:rPr>
              <a:t>ron.com</a:t>
            </a:r>
            <a:br>
              <a:rPr lang="en-CA" sz="4000" dirty="0">
                <a:solidFill>
                  <a:srgbClr val="FFFFFF"/>
                </a:solidFill>
              </a:rPr>
            </a:b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5F0-0DF7-4286-97CD-D4CF02582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722934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dirty="0"/>
              <a:t>$TTL 86400</a:t>
            </a:r>
          </a:p>
          <a:p>
            <a:pPr marL="0" indent="0">
              <a:buNone/>
            </a:pPr>
            <a:r>
              <a:rPr lang="en-CA" sz="2000" dirty="0"/>
              <a:t>@	IN	SOA</a:t>
            </a:r>
          </a:p>
          <a:p>
            <a:pPr marL="0" indent="0">
              <a:buNone/>
            </a:pPr>
            <a:r>
              <a:rPr lang="en-CA" sz="2000" dirty="0"/>
              <a:t>SOA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MNAME: the primary NS for this domain (ns.ron.com)</a:t>
            </a:r>
          </a:p>
          <a:p>
            <a:pPr marL="0" indent="0">
              <a:buNone/>
            </a:pPr>
            <a:r>
              <a:rPr lang="en-CA" sz="2000" dirty="0"/>
              <a:t>RNAME: email address on domain administrator (contact)</a:t>
            </a:r>
          </a:p>
          <a:p>
            <a:pPr marL="0" indent="0">
              <a:buNone/>
            </a:pPr>
            <a:r>
              <a:rPr lang="en-CA" sz="2000" dirty="0"/>
              <a:t>SERIAL: 1 (when this changes, secondary NS update their records)</a:t>
            </a:r>
          </a:p>
          <a:p>
            <a:pPr marL="0" indent="0">
              <a:buNone/>
            </a:pPr>
            <a:r>
              <a:rPr lang="en-CA" sz="2000" dirty="0"/>
              <a:t>REFRESH: Num seconds for secondaries to wait until check </a:t>
            </a:r>
            <a:r>
              <a:rPr lang="en-CA" sz="2000" dirty="0" err="1"/>
              <a:t>soa</a:t>
            </a:r>
            <a:r>
              <a:rPr lang="en-CA" sz="2000" dirty="0"/>
              <a:t>.</a:t>
            </a:r>
          </a:p>
          <a:p>
            <a:pPr marL="0" indent="0">
              <a:buNone/>
            </a:pPr>
            <a:r>
              <a:rPr lang="en-CA" sz="2000" dirty="0"/>
              <a:t>RETRY: Num seconds to wait until second attempt</a:t>
            </a:r>
          </a:p>
          <a:p>
            <a:pPr marL="0" indent="0">
              <a:buNone/>
            </a:pPr>
            <a:r>
              <a:rPr lang="en-CA" sz="2000" dirty="0"/>
              <a:t>EXPIRE: Num seconds to try until no response from above.</a:t>
            </a:r>
          </a:p>
        </p:txBody>
      </p:sp>
    </p:spTree>
    <p:extLst>
      <p:ext uri="{BB962C8B-B14F-4D97-AF65-F5344CB8AC3E}">
        <p14:creationId xmlns:p14="http://schemas.microsoft.com/office/powerpoint/2010/main" val="345470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C770B-7C00-4761-8144-FFDC4250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586855"/>
            <a:ext cx="3515688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 dirty="0">
                <a:solidFill>
                  <a:srgbClr val="FFFFFF"/>
                </a:solidFill>
              </a:rPr>
              <a:t>Resource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5F0-0DF7-4286-97CD-D4CF02582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722934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dirty="0"/>
              <a:t>NAME: ron.com</a:t>
            </a:r>
          </a:p>
          <a:p>
            <a:pPr marL="0" indent="0">
              <a:buNone/>
            </a:pPr>
            <a:r>
              <a:rPr lang="en-CA" sz="2000" dirty="0"/>
              <a:t>TYPE: A,MX,NS,PTR, CNAME</a:t>
            </a:r>
          </a:p>
          <a:p>
            <a:pPr marL="0" indent="0">
              <a:buNone/>
            </a:pPr>
            <a:r>
              <a:rPr lang="en-CA" sz="2000" dirty="0"/>
              <a:t>CLASS:</a:t>
            </a:r>
          </a:p>
          <a:p>
            <a:pPr marL="0" indent="0">
              <a:buNone/>
            </a:pPr>
            <a:r>
              <a:rPr lang="en-CA" sz="2000" dirty="0"/>
              <a:t>TTL: Num seconds resource record will remain valid</a:t>
            </a:r>
          </a:p>
          <a:p>
            <a:pPr marL="0" indent="0">
              <a:buNone/>
            </a:pPr>
            <a:r>
              <a:rPr lang="en-CA" sz="2000" dirty="0"/>
              <a:t>RDLENGTH: Num octets in RDATA</a:t>
            </a:r>
          </a:p>
          <a:p>
            <a:pPr marL="0" indent="0">
              <a:buNone/>
            </a:pPr>
            <a:r>
              <a:rPr lang="en-CA" sz="2000" dirty="0"/>
              <a:t>RDATA: data</a:t>
            </a:r>
          </a:p>
          <a:p>
            <a:pPr marL="0" indent="0">
              <a:buNone/>
            </a:pPr>
            <a:r>
              <a:rPr lang="en-CA" sz="2000" dirty="0"/>
              <a:t>RNAME: email address on domain administrator (contact)</a:t>
            </a:r>
          </a:p>
          <a:p>
            <a:pPr marL="0" indent="0">
              <a:buNone/>
            </a:pPr>
            <a:r>
              <a:rPr lang="en-CA" sz="2000" dirty="0"/>
              <a:t>SERIAL: 1 (when this changes, secondary NS update their records)</a:t>
            </a:r>
          </a:p>
          <a:p>
            <a:pPr marL="0" indent="0">
              <a:buNone/>
            </a:pPr>
            <a:r>
              <a:rPr lang="en-CA" sz="2000" dirty="0"/>
              <a:t>REFRESH: Num seconds for secondaries to wait until check </a:t>
            </a:r>
            <a:r>
              <a:rPr lang="en-CA" sz="2000" dirty="0" err="1"/>
              <a:t>soa</a:t>
            </a:r>
            <a:r>
              <a:rPr lang="en-CA" sz="2000" dirty="0"/>
              <a:t>.</a:t>
            </a:r>
          </a:p>
          <a:p>
            <a:pPr marL="0" indent="0">
              <a:buNone/>
            </a:pPr>
            <a:r>
              <a:rPr lang="en-CA" sz="2000" dirty="0"/>
              <a:t>RETRY: Num seconds to wait until second attempt</a:t>
            </a:r>
          </a:p>
          <a:p>
            <a:pPr marL="0" indent="0">
              <a:buNone/>
            </a:pPr>
            <a:r>
              <a:rPr lang="en-CA" sz="2000" dirty="0"/>
              <a:t>EXPIRE: Num seconds to try until no response from above.</a:t>
            </a:r>
          </a:p>
        </p:txBody>
      </p:sp>
    </p:spTree>
    <p:extLst>
      <p:ext uri="{BB962C8B-B14F-4D97-AF65-F5344CB8AC3E}">
        <p14:creationId xmlns:p14="http://schemas.microsoft.com/office/powerpoint/2010/main" val="126623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3B094-A486-4CC3-A1EE-DF58F33E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The DNS Record “</a:t>
            </a:r>
            <a:r>
              <a:rPr lang="en-CA" sz="4000" i="1">
                <a:solidFill>
                  <a:srgbClr val="FFFFFF"/>
                </a:solidFill>
              </a:rPr>
              <a:t>fields</a:t>
            </a:r>
            <a:r>
              <a:rPr lang="en-CA" sz="4000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B6A3-262C-46BE-B9D8-792FADB0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400" b="1" dirty="0"/>
              <a:t>A Record – The Address record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Translates a domain name to an IPv4 address.</a:t>
            </a:r>
          </a:p>
          <a:p>
            <a:pPr marL="0" indent="0">
              <a:buNone/>
            </a:pPr>
            <a:r>
              <a:rPr lang="en-CA" sz="2000" dirty="0"/>
              <a:t>8bit.8bit.8bit.8bit = 32bits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b="1" dirty="0"/>
              <a:t>AAAA Record</a:t>
            </a:r>
          </a:p>
          <a:p>
            <a:pPr marL="0" indent="0">
              <a:buNone/>
            </a:pPr>
            <a:r>
              <a:rPr lang="en-CA" sz="2000" dirty="0"/>
              <a:t>Translates a domain name to an IPv6 address.</a:t>
            </a:r>
          </a:p>
          <a:p>
            <a:pPr marL="0" indent="0">
              <a:buNone/>
            </a:pPr>
            <a:r>
              <a:rPr lang="en-CA" sz="2000" dirty="0"/>
              <a:t>32bit.32bit.32bit.32bit=128bits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Thus 4 times the bits – 4 times the A’s (get it)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7209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3B094-A486-4CC3-A1EE-DF58F33E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The DNS Record “</a:t>
            </a:r>
            <a:r>
              <a:rPr lang="en-CA" sz="4000" i="1">
                <a:solidFill>
                  <a:srgbClr val="FFFFFF"/>
                </a:solidFill>
              </a:rPr>
              <a:t>fields</a:t>
            </a:r>
            <a:r>
              <a:rPr lang="en-CA" sz="4000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B6A3-262C-46BE-B9D8-792FADB0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b="1" dirty="0"/>
              <a:t>MX Record – email exchange server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This server will route incoming mail to the domain.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62048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3B094-A486-4CC3-A1EE-DF58F33E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The DNS Record “</a:t>
            </a:r>
            <a:r>
              <a:rPr lang="en-CA" sz="4000" i="1">
                <a:solidFill>
                  <a:srgbClr val="FFFFFF"/>
                </a:solidFill>
              </a:rPr>
              <a:t>fields</a:t>
            </a:r>
            <a:r>
              <a:rPr lang="en-CA" sz="4000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B6A3-262C-46BE-B9D8-792FADB0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400" b="1" dirty="0"/>
              <a:t>NS Record – Name Server Record</a:t>
            </a:r>
          </a:p>
          <a:p>
            <a:pPr marL="0" indent="0">
              <a:buNone/>
            </a:pPr>
            <a:endParaRPr lang="en-CA" sz="2400" b="1" dirty="0"/>
          </a:p>
          <a:p>
            <a:pPr marL="0" indent="0">
              <a:buNone/>
            </a:pPr>
            <a:r>
              <a:rPr lang="en-CA" sz="2000" dirty="0"/>
              <a:t>The authoritative Name Server for this domain.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These authoritative Name Servers are to provide name resolution for sub domains. (The TLD NS can’t do this)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 </a:t>
            </a:r>
          </a:p>
          <a:p>
            <a:pPr marL="0" indent="0">
              <a:buNone/>
            </a:pPr>
            <a:r>
              <a:rPr lang="en-CA" sz="2000" dirty="0"/>
              <a:t>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9738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985</Words>
  <Application>Microsoft Office PowerPoint</Application>
  <PresentationFormat>Widescreen</PresentationFormat>
  <Paragraphs>216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Office Theme</vt:lpstr>
      <vt:lpstr>DNS</vt:lpstr>
      <vt:lpstr>PowerPoint Presentation</vt:lpstr>
      <vt:lpstr>Authoritative vs Non-Authoritative</vt:lpstr>
      <vt:lpstr>The DNS Record “fields”</vt:lpstr>
      <vt:lpstr>Statement of Authority Record for ron.com </vt:lpstr>
      <vt:lpstr>Resource Record</vt:lpstr>
      <vt:lpstr>The DNS Record “fields”</vt:lpstr>
      <vt:lpstr>The DNS Record “fields”</vt:lpstr>
      <vt:lpstr>The DNS Record “fields”</vt:lpstr>
      <vt:lpstr>The DNS Record “fields”</vt:lpstr>
      <vt:lpstr>The DNS Record “fields”</vt:lpstr>
      <vt:lpstr>The DNS Record “fields”</vt:lpstr>
      <vt:lpstr>The DNS Record “fields”</vt:lpstr>
      <vt:lpstr>named.conf</vt:lpstr>
      <vt:lpstr>named.conf</vt:lpstr>
      <vt:lpstr>named.conf</vt:lpstr>
      <vt:lpstr>ron.com.zone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</dc:title>
  <dc:creator>Ron McLeod</dc:creator>
  <cp:lastModifiedBy>McLeod,Ronald</cp:lastModifiedBy>
  <cp:revision>31</cp:revision>
  <dcterms:created xsi:type="dcterms:W3CDTF">2021-01-22T05:56:46Z</dcterms:created>
  <dcterms:modified xsi:type="dcterms:W3CDTF">2024-01-10T12:15:22Z</dcterms:modified>
</cp:coreProperties>
</file>