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ahed,Ali" userId="af8bc414-0224-4bf6-b527-ca8c2173eaf6" providerId="ADAL" clId="{EF3C16EB-90C8-46A0-A07D-5DA6F381B217}"/>
    <pc:docChg chg="custSel modSld">
      <pc:chgData name="Mojahed,Ali" userId="af8bc414-0224-4bf6-b527-ca8c2173eaf6" providerId="ADAL" clId="{EF3C16EB-90C8-46A0-A07D-5DA6F381B217}" dt="2023-10-31T15:51:51.544" v="13" actId="14100"/>
      <pc:docMkLst>
        <pc:docMk/>
      </pc:docMkLst>
      <pc:sldChg chg="modSp mod">
        <pc:chgData name="Mojahed,Ali" userId="af8bc414-0224-4bf6-b527-ca8c2173eaf6" providerId="ADAL" clId="{EF3C16EB-90C8-46A0-A07D-5DA6F381B217}" dt="2023-10-31T15:48:14.169" v="8" actId="20577"/>
        <pc:sldMkLst>
          <pc:docMk/>
          <pc:sldMk cId="0" sldId="259"/>
        </pc:sldMkLst>
        <pc:spChg chg="mod">
          <ac:chgData name="Mojahed,Ali" userId="af8bc414-0224-4bf6-b527-ca8c2173eaf6" providerId="ADAL" clId="{EF3C16EB-90C8-46A0-A07D-5DA6F381B217}" dt="2023-10-31T15:48:14.169" v="8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Mojahed,Ali" userId="af8bc414-0224-4bf6-b527-ca8c2173eaf6" providerId="ADAL" clId="{EF3C16EB-90C8-46A0-A07D-5DA6F381B217}" dt="2023-10-31T15:46:43.290" v="0" actId="14100"/>
        <pc:sldMkLst>
          <pc:docMk/>
          <pc:sldMk cId="0" sldId="260"/>
        </pc:sldMkLst>
        <pc:spChg chg="mod">
          <ac:chgData name="Mojahed,Ali" userId="af8bc414-0224-4bf6-b527-ca8c2173eaf6" providerId="ADAL" clId="{EF3C16EB-90C8-46A0-A07D-5DA6F381B217}" dt="2023-10-31T15:46:43.290" v="0" actId="14100"/>
          <ac:spMkLst>
            <pc:docMk/>
            <pc:sldMk cId="0" sldId="260"/>
            <ac:spMk id="83" creationId="{00000000-0000-0000-0000-000000000000}"/>
          </ac:spMkLst>
        </pc:spChg>
      </pc:sldChg>
      <pc:sldChg chg="modSp mod">
        <pc:chgData name="Mojahed,Ali" userId="af8bc414-0224-4bf6-b527-ca8c2173eaf6" providerId="ADAL" clId="{EF3C16EB-90C8-46A0-A07D-5DA6F381B217}" dt="2023-10-31T15:48:58.536" v="11" actId="27636"/>
        <pc:sldMkLst>
          <pc:docMk/>
          <pc:sldMk cId="0" sldId="263"/>
        </pc:sldMkLst>
        <pc:spChg chg="mod">
          <ac:chgData name="Mojahed,Ali" userId="af8bc414-0224-4bf6-b527-ca8c2173eaf6" providerId="ADAL" clId="{EF3C16EB-90C8-46A0-A07D-5DA6F381B217}" dt="2023-10-31T15:48:58.536" v="11" actId="27636"/>
          <ac:spMkLst>
            <pc:docMk/>
            <pc:sldMk cId="0" sldId="263"/>
            <ac:spMk id="104" creationId="{00000000-0000-0000-0000-000000000000}"/>
          </ac:spMkLst>
        </pc:spChg>
      </pc:sldChg>
      <pc:sldChg chg="modSp mod">
        <pc:chgData name="Mojahed,Ali" userId="af8bc414-0224-4bf6-b527-ca8c2173eaf6" providerId="ADAL" clId="{EF3C16EB-90C8-46A0-A07D-5DA6F381B217}" dt="2023-10-31T15:51:51.544" v="13" actId="14100"/>
        <pc:sldMkLst>
          <pc:docMk/>
          <pc:sldMk cId="0" sldId="269"/>
        </pc:sldMkLst>
        <pc:spChg chg="mod">
          <ac:chgData name="Mojahed,Ali" userId="af8bc414-0224-4bf6-b527-ca8c2173eaf6" providerId="ADAL" clId="{EF3C16EB-90C8-46A0-A07D-5DA6F381B217}" dt="2023-10-31T15:51:51.544" v="13" actId="14100"/>
          <ac:spMkLst>
            <pc:docMk/>
            <pc:sldMk cId="0" sldId="269"/>
            <ac:spMk id="156" creationId="{00000000-0000-0000-0000-000000000000}"/>
          </ac:spMkLst>
        </pc:spChg>
      </pc:sldChg>
      <pc:sldChg chg="modSp mod">
        <pc:chgData name="Mojahed,Ali" userId="af8bc414-0224-4bf6-b527-ca8c2173eaf6" providerId="ADAL" clId="{EF3C16EB-90C8-46A0-A07D-5DA6F381B217}" dt="2023-10-31T15:51:37.553" v="12" actId="14100"/>
        <pc:sldMkLst>
          <pc:docMk/>
          <pc:sldMk cId="0" sldId="270"/>
        </pc:sldMkLst>
        <pc:spChg chg="mod">
          <ac:chgData name="Mojahed,Ali" userId="af8bc414-0224-4bf6-b527-ca8c2173eaf6" providerId="ADAL" clId="{EF3C16EB-90C8-46A0-A07D-5DA6F381B217}" dt="2023-10-31T15:51:37.553" v="12" actId="14100"/>
          <ac:spMkLst>
            <pc:docMk/>
            <pc:sldMk cId="0" sldId="270"/>
            <ac:spMk id="1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662ae1ca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662ae1ca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662ae1ca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662ae1ca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662ae1ca3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662ae1ca3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62ae1ca3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62ae1ca3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662ae1ca3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662ae1ca3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662ae1ca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662ae1ca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62ae1ca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662ae1ca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662ae1c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662ae1c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662ae1ca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662ae1ca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662ae1ca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662ae1ca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662ae1ca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662ae1ca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662ae1c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662ae1c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662ae1ca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662ae1ca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662ae1ca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662ae1ca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icomplianceguide.org/the-pci-basicsquick-guide-what-do-small-merchants-need-to-do-to-achieve-pci-complian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securitysite-when-bob-met-alice/whats-so-special-about-pkcs-1-v1-5-and-the-attack-that-just-won-t-go-away-51ccf35d65b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801D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WEBD2075</a:t>
            </a:r>
            <a:endParaRPr dirty="0">
              <a:highlight>
                <a:srgbClr val="BD801D"/>
              </a:highlight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Payment Card Industry Data Security Standard (PCI DSS) 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875023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0200">
              <a:buSzPts val="1600"/>
            </a:pPr>
            <a:r>
              <a:rPr lang="en-GB" sz="1700" spc="100" dirty="0"/>
              <a:t>Scope of data</a:t>
            </a:r>
          </a:p>
          <a:p>
            <a:pPr indent="-330200">
              <a:buSzPts val="1600"/>
            </a:pPr>
            <a:endParaRPr sz="1700" spc="100" dirty="0"/>
          </a:p>
          <a:p>
            <a:pPr indent="-330200">
              <a:buSzPts val="1600"/>
            </a:pPr>
            <a:r>
              <a:rPr lang="en-GB" sz="1700" spc="100" dirty="0"/>
              <a:t>What are the different types of merchants under PCI DSS?</a:t>
            </a:r>
          </a:p>
          <a:p>
            <a:pPr indent="-330200">
              <a:buSzPts val="1600"/>
            </a:pPr>
            <a:endParaRPr sz="1700" spc="100" dirty="0"/>
          </a:p>
          <a:p>
            <a:pPr indent="-330200">
              <a:buSzPts val="1600"/>
            </a:pPr>
            <a:r>
              <a:rPr lang="en-GB" sz="1700" spc="100" dirty="0"/>
              <a:t>Accreditations for different types of merchant and transaction via Self-Assessed Questionnaire and the </a:t>
            </a:r>
            <a:r>
              <a:rPr lang="en-GB" sz="1700" spc="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corresponding requirements</a:t>
            </a:r>
            <a:endParaRPr sz="1700" spc="100"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5293900" y="3746850"/>
            <a:ext cx="32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SCAN and READ about PCI DSS</a:t>
            </a:r>
            <a:endParaRPr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250" y="1468863"/>
            <a:ext cx="2205775" cy="22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62050"/>
            <a:ext cx="39396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 indent="-330200">
              <a:buSzPts val="1600"/>
            </a:pPr>
            <a:r>
              <a:rPr lang="en-GB" sz="1700" spc="100" dirty="0"/>
              <a:t>Cryptography is used at almost all layers in a network (usually starts with level 2- Data Link)</a:t>
            </a:r>
            <a:endParaRPr sz="1700" spc="100" dirty="0"/>
          </a:p>
          <a:p>
            <a:pPr lvl="0" indent="-330200">
              <a:buSzPts val="1600"/>
            </a:pPr>
            <a:r>
              <a:rPr lang="en-GB" sz="1700" spc="100" dirty="0"/>
              <a:t>Layer 2 (Data Link): Layer 2 Tunnel Protocol (L2TP)</a:t>
            </a:r>
            <a:endParaRPr sz="1700" spc="100" dirty="0"/>
          </a:p>
          <a:p>
            <a:pPr lvl="0" indent="-330200">
              <a:buSzPts val="1600"/>
            </a:pPr>
            <a:r>
              <a:rPr lang="en-GB" sz="1700" spc="100" dirty="0"/>
              <a:t>Layer 3 (Network): IP Security (</a:t>
            </a:r>
            <a:r>
              <a:rPr lang="en-GB" sz="1700" spc="100" dirty="0" err="1"/>
              <a:t>IPSec</a:t>
            </a:r>
            <a:r>
              <a:rPr lang="en-GB" sz="1700" spc="100" dirty="0"/>
              <a:t>)</a:t>
            </a:r>
            <a:endParaRPr sz="1700" spc="100" dirty="0"/>
          </a:p>
          <a:p>
            <a:pPr lvl="0" indent="-330200">
              <a:buSzPts val="1600"/>
            </a:pPr>
            <a:r>
              <a:rPr lang="en-GB" sz="1700" spc="100" dirty="0"/>
              <a:t>Layer 5/6 (Session/Presentation): Secure Sockets Layer(SSL), Transport Layer Security (TLS)</a:t>
            </a:r>
            <a:endParaRPr sz="1700" spc="100" dirty="0"/>
          </a:p>
          <a:p>
            <a:pPr lvl="0" indent="-330200">
              <a:buSzPts val="1600"/>
            </a:pPr>
            <a:r>
              <a:rPr lang="en-GB" sz="1700" spc="100" dirty="0"/>
              <a:t>Layer 7 (Web Applications)</a:t>
            </a:r>
            <a:endParaRPr sz="1700" spc="100"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253951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Different kinds and levels of Cryptography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700" y="1463700"/>
            <a:ext cx="3839363" cy="31363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23"/>
          <p:cNvSpPr txBox="1"/>
          <p:nvPr/>
        </p:nvSpPr>
        <p:spPr>
          <a:xfrm rot="5400000">
            <a:off x="7058075" y="2814900"/>
            <a:ext cx="310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https://media.geeksforgeeks.org/wp-content/uploads/computer-network-osi-model-layers.png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05291"/>
            <a:ext cx="39396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30200">
              <a:buSzPts val="1600"/>
            </a:pPr>
            <a:r>
              <a:rPr lang="en-GB" sz="1600" spc="100" dirty="0"/>
              <a:t>Hashing Protocols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MD5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SHA1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Related: Cyclic redundancy check (CRC) codes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Padding Methods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PKCS 1 v1.5</a:t>
            </a:r>
            <a:endParaRPr sz="1600" spc="100"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90425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Obsolete Protocols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900" y="931500"/>
            <a:ext cx="2635725" cy="26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4619513" y="3698475"/>
            <a:ext cx="326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SCAN and READ about MD5/SHA-1 and CRC</a:t>
            </a:r>
            <a:endParaRPr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396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buSzPts val="1600"/>
            </a:pPr>
            <a:r>
              <a:rPr lang="en-GB" sz="1600" spc="100" dirty="0"/>
              <a:t>Padding Methods</a:t>
            </a:r>
            <a:endParaRPr sz="1600" spc="100" dirty="0"/>
          </a:p>
          <a:p>
            <a:pPr marL="457200" lvl="1" indent="-330200">
              <a:buSzPts val="1600"/>
              <a:buFont typeface="Playfair Display"/>
              <a:buChar char="●"/>
            </a:pPr>
            <a:r>
              <a:rPr lang="en-GB" sz="1600" spc="100" dirty="0"/>
              <a:t>PKCS 1 v1.5</a:t>
            </a:r>
            <a:endParaRPr sz="1600" spc="100" dirty="0"/>
          </a:p>
          <a:p>
            <a:pPr marL="457200" lvl="1" indent="-330200">
              <a:buSzPts val="1600"/>
              <a:buFont typeface="Playfair Display"/>
              <a:buChar char="●"/>
            </a:pPr>
            <a:r>
              <a:rPr lang="en-GB" sz="1600" spc="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PKCS Failure</a:t>
            </a:r>
            <a:endParaRPr sz="1600" spc="100"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47672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Obsolete Protocols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885613" y="3964575"/>
            <a:ext cx="326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SCAN and READ about PKCS 1 v1.5 failure</a:t>
            </a:r>
            <a:endParaRPr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88" y="1107950"/>
            <a:ext cx="2744575" cy="27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725" y="2753275"/>
            <a:ext cx="2853275" cy="1918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5"/>
          <p:cNvSpPr txBox="1"/>
          <p:nvPr/>
        </p:nvSpPr>
        <p:spPr>
          <a:xfrm>
            <a:off x="702725" y="4749600"/>
            <a:ext cx="545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https://medium.com/asecuritysite-when-bob-met-alice/whats-so-special-about-pkcs-1-v1-5-and-the-attack-that-just-won-t-go-away-51ccf35d65b7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5097861" cy="274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buSzPts val="1600"/>
            </a:pPr>
            <a:r>
              <a:rPr lang="en-GB" sz="1600" spc="100" dirty="0"/>
              <a:t>Before </a:t>
            </a:r>
            <a:r>
              <a:rPr lang="en-GB" sz="1600" spc="100" dirty="0" err="1"/>
              <a:t>Wifi</a:t>
            </a:r>
            <a:r>
              <a:rPr lang="en-GB" sz="1600" spc="100" dirty="0"/>
              <a:t>- no encryption (switch vs hub)</a:t>
            </a:r>
          </a:p>
          <a:p>
            <a:pPr lvl="0" indent="-330200">
              <a:buSzPts val="1600"/>
            </a:pPr>
            <a:endParaRPr sz="1600" spc="100" dirty="0"/>
          </a:p>
          <a:p>
            <a:pPr lvl="0" indent="-330200">
              <a:buSzPts val="1600"/>
            </a:pPr>
            <a:r>
              <a:rPr lang="en-GB" sz="1600" spc="100" dirty="0"/>
              <a:t>Original 802.11- included WEP</a:t>
            </a:r>
          </a:p>
          <a:p>
            <a:pPr lvl="0" indent="-330200">
              <a:buSzPts val="1600"/>
            </a:pPr>
            <a:endParaRPr sz="1600" spc="100" dirty="0"/>
          </a:p>
          <a:p>
            <a:pPr lvl="0" indent="-330200">
              <a:buSzPts val="1600"/>
            </a:pPr>
            <a:r>
              <a:rPr lang="en-GB" sz="1600" spc="100" dirty="0"/>
              <a:t>WPA TKIP -&gt; WPA2 with AES-CCMP</a:t>
            </a:r>
          </a:p>
          <a:p>
            <a:pPr lvl="0" indent="-330200">
              <a:buSzPts val="1600"/>
            </a:pPr>
            <a:endParaRPr sz="1600" spc="100" dirty="0"/>
          </a:p>
          <a:p>
            <a:pPr lvl="0" indent="-330200">
              <a:buSzPts val="1600"/>
            </a:pPr>
            <a:r>
              <a:rPr lang="en-GB" sz="1600" spc="100" dirty="0"/>
              <a:t>WPA2 (KRACK attack at 2017) -&gt; WPA3 with SAE (instead of PSK- Pre shared Key)</a:t>
            </a:r>
            <a:endParaRPr sz="1600" spc="100"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Example- WIFI security development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182875" y="3577500"/>
            <a:ext cx="326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SCAN and READ about the brief history of </a:t>
            </a:r>
            <a:r>
              <a:rPr lang="en-GB" b="1" dirty="0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insecurities </a:t>
            </a:r>
            <a:r>
              <a:rPr lang="en-GB" dirty="0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in WEP, WPA and WPA2</a:t>
            </a:r>
            <a:endParaRPr dirty="0"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250" y="1311300"/>
            <a:ext cx="2141775" cy="2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944179" cy="2068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0200">
              <a:buSzPts val="1600"/>
            </a:pPr>
            <a:r>
              <a:rPr lang="en-GB" sz="1600" spc="100" dirty="0"/>
              <a:t>How does HTTPS work?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How can this be used for other protocols</a:t>
            </a:r>
          </a:p>
          <a:p>
            <a:pPr indent="-330200">
              <a:buSzPts val="1600"/>
            </a:pPr>
            <a:endParaRPr sz="1600" spc="100" dirty="0"/>
          </a:p>
          <a:p>
            <a:pPr indent="-330200">
              <a:buSzPts val="1600"/>
            </a:pPr>
            <a:r>
              <a:rPr lang="en-GB" sz="1600" spc="100" dirty="0"/>
              <a:t>Certificate and Trust train (chain)</a:t>
            </a:r>
            <a:endParaRPr sz="1600" spc="100"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HTTP to HTTPS, the secured layer</a:t>
            </a:r>
            <a:endParaRPr sz="3000" dirty="0">
              <a:highlight>
                <a:srgbClr val="BD801D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801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Cryptographic Failure</a:t>
            </a:r>
            <a:endParaRPr dirty="0">
              <a:highlight>
                <a:srgbClr val="BD801D"/>
              </a:highlight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In this lesson</a:t>
            </a:r>
            <a:endParaRPr dirty="0">
              <a:highlight>
                <a:srgbClr val="BD801D"/>
              </a:highlight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pc="100" dirty="0"/>
              <a:t>Introduction to Cryptographic Failures </a:t>
            </a:r>
            <a:r>
              <a:rPr lang="en-GB" dirty="0"/>
              <a:t>(OWASP 2021: A02)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pc="100" dirty="0"/>
              <a:t>What kind of data should be protected?</a:t>
            </a:r>
            <a:endParaRPr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EU’s General Data Protection Regulation (GDPR)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Financial Data- PCI Data Security Standard </a:t>
            </a:r>
            <a:endParaRPr sz="1800" spc="1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pc="100" dirty="0"/>
              <a:t>Different kinds and level of Cryptography</a:t>
            </a:r>
            <a:endParaRPr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Unencrypted protocols and encrypted protocols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Examples of encryption protocols</a:t>
            </a:r>
            <a:endParaRPr sz="1800" spc="1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800" spc="100" dirty="0"/>
              <a:t>Obsolete (e.g. MD5 and SHA1, non-cryptographic hash)</a:t>
            </a:r>
            <a:endParaRPr sz="1800" spc="1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800" spc="100" dirty="0"/>
              <a:t>Still considered to be “secured”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Server certification</a:t>
            </a:r>
            <a:endParaRPr sz="1800" spc="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In this lesson (cont.)</a:t>
            </a:r>
            <a:endParaRPr dirty="0">
              <a:highlight>
                <a:srgbClr val="BD801D"/>
              </a:highlight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pc="100" dirty="0"/>
              <a:t>Example- WIFI security development</a:t>
            </a:r>
            <a:endParaRPr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Before </a:t>
            </a:r>
            <a:r>
              <a:rPr lang="en-GB" sz="1800" spc="100" dirty="0" err="1"/>
              <a:t>wifi</a:t>
            </a:r>
            <a:r>
              <a:rPr lang="en-GB" sz="1800" spc="100" dirty="0"/>
              <a:t>- no encryption (switch vs hub)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Original 802.11- included WEP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WPA TKIP -&gt; WPA2 with AES-CCMP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WPA2 (KRACK attack at 2017) -&gt; WPA3 with SAE (instead of PSK- Pre shared Key)</a:t>
            </a:r>
            <a:endParaRPr sz="1800" spc="1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pc="100" dirty="0"/>
              <a:t>HTTP to HTTPS, the secured layer</a:t>
            </a:r>
            <a:endParaRPr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How does HTTPS work?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How can this be used for other protocols</a:t>
            </a:r>
            <a:endParaRPr sz="1800" spc="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800" spc="100" dirty="0"/>
              <a:t>Certificate and Trust train (chain)</a:t>
            </a:r>
            <a:endParaRPr sz="1800" spc="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In this lesson (cont.)</a:t>
            </a:r>
            <a:endParaRPr dirty="0">
              <a:highlight>
                <a:srgbClr val="BD801D"/>
              </a:highlight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234075"/>
            <a:ext cx="8647883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>
              <a:buSzPts val="1200"/>
              <a:buFont typeface="Playfair Display"/>
              <a:buChar char="●"/>
            </a:pPr>
            <a:r>
              <a:rPr lang="en-GB" spc="100" dirty="0"/>
              <a:t>Related OWASP Annotated Application Security Verification Standard</a:t>
            </a:r>
            <a:endParaRPr spc="100" dirty="0"/>
          </a:p>
          <a:p>
            <a:pPr marL="914400" lvl="1" indent="-304800">
              <a:buSzPts val="1200"/>
              <a:buFont typeface="Playfair Display"/>
              <a:buChar char="○"/>
            </a:pPr>
            <a:r>
              <a:rPr lang="en-GB" sz="1800" spc="100" dirty="0">
                <a:sym typeface="Roboto"/>
              </a:rPr>
              <a:t>What is ASVS?</a:t>
            </a:r>
            <a:endParaRPr sz="1800" spc="100" dirty="0">
              <a:sym typeface="Roboto"/>
            </a:endParaRPr>
          </a:p>
          <a:p>
            <a:pPr marL="914400" lvl="1" indent="-304800">
              <a:buSzPts val="1200"/>
              <a:buFont typeface="Playfair Display"/>
              <a:buChar char="○"/>
            </a:pPr>
            <a:r>
              <a:rPr lang="en-GB" sz="1800" spc="100" dirty="0">
                <a:sym typeface="Roboto"/>
              </a:rPr>
              <a:t>Crypto (V7)</a:t>
            </a:r>
            <a:endParaRPr sz="1800" spc="100" dirty="0">
              <a:sym typeface="Roboto"/>
            </a:endParaRPr>
          </a:p>
          <a:p>
            <a:pPr marL="914400" lvl="1" indent="-304800">
              <a:buSzPts val="1200"/>
              <a:buFont typeface="Playfair Display"/>
              <a:buChar char="○"/>
            </a:pPr>
            <a:r>
              <a:rPr lang="en-GB" sz="1800" spc="100" dirty="0">
                <a:sym typeface="Roboto"/>
              </a:rPr>
              <a:t>Data Protection (V9)</a:t>
            </a:r>
            <a:endParaRPr sz="1800" spc="100" dirty="0">
              <a:sym typeface="Roboto"/>
            </a:endParaRPr>
          </a:p>
          <a:p>
            <a:pPr marL="914400" lvl="1" indent="-304800">
              <a:buSzPts val="1200"/>
              <a:buFont typeface="Playfair Display"/>
              <a:buChar char="○"/>
            </a:pPr>
            <a:r>
              <a:rPr lang="en-GB" sz="1800" spc="100" dirty="0">
                <a:sym typeface="Roboto"/>
              </a:rPr>
              <a:t> and SSL/TLS (V10)</a:t>
            </a:r>
            <a:endParaRPr sz="1800" spc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BD801D"/>
                </a:highlight>
              </a:rPr>
              <a:t>Introduction to Cryptographic Failures (OWASP 2021: A02)</a:t>
            </a:r>
            <a:endParaRPr dirty="0">
              <a:highlight>
                <a:srgbClr val="BD801D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900"/>
            <a:ext cx="8520600" cy="23881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8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 sz="3000" dirty="0">
                <a:highlight>
                  <a:srgbClr val="BD801D"/>
                </a:highlight>
              </a:rPr>
              <a:t>Introduction to Cryptographic Failures (OWASP 2021: A02)</a:t>
            </a:r>
            <a:endParaRPr sz="3000" dirty="0">
              <a:highlight>
                <a:srgbClr val="BD801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5251541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spc="100" dirty="0"/>
              <a:t>Previously known as Sensitive Data Exposure (OWASP 2017: A03)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spc="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spc="100" dirty="0"/>
              <a:t>Broad symptom rather than a root cause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spc="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spc="100" dirty="0"/>
              <a:t>Failures related to (or lack of) cryptography measures which usually lead to sensitive data exposure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spc="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spc="100" dirty="0"/>
              <a:t>29 Mapped Common Weakness Enumerations (CWE)</a:t>
            </a:r>
            <a:endParaRPr sz="1800" spc="100"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148" y="1389600"/>
            <a:ext cx="2727201" cy="27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What kind of data should be protected?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5005652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Before we think of how (cryptography), we should think of the what (data) we need to protect</a:t>
            </a:r>
            <a:endParaRPr sz="1700" spc="100" dirty="0"/>
          </a:p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Common data considered to be “secretive” in nature</a:t>
            </a:r>
            <a:endParaRPr sz="1700" spc="100" dirty="0"/>
          </a:p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Passwords, credit card, health records, etc.</a:t>
            </a:r>
            <a:endParaRPr sz="1700" spc="100" dirty="0"/>
          </a:p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Regulations and laws</a:t>
            </a:r>
            <a:endParaRPr sz="1700" spc="100" dirty="0"/>
          </a:p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 EU's General Data Protection Regulation (GDPR)</a:t>
            </a:r>
            <a:endParaRPr sz="1700" spc="100" dirty="0"/>
          </a:p>
          <a:p>
            <a:pPr indent="-317500">
              <a:lnSpc>
                <a:spcPct val="105000"/>
              </a:lnSpc>
              <a:buSzPts val="1400"/>
            </a:pPr>
            <a:r>
              <a:rPr lang="en-GB" sz="1700" spc="100" dirty="0"/>
              <a:t>Financial data protection such as PCI Data Security Standard (PCI DSS)</a:t>
            </a:r>
            <a:endParaRPr sz="1700" spc="100" dirty="0"/>
          </a:p>
        </p:txBody>
      </p:sp>
      <p:sp>
        <p:nvSpPr>
          <p:cNvPr id="105" name="Google Shape;105;p20"/>
          <p:cNvSpPr txBox="1"/>
          <p:nvPr/>
        </p:nvSpPr>
        <p:spPr>
          <a:xfrm>
            <a:off x="1042650" y="4752480"/>
            <a:ext cx="705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https://owasp.org/Top10/A02_2021-Cryptographic_Failures/#list-of-mapped-cwes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51" y="1737272"/>
            <a:ext cx="3396776" cy="19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165675" y="3802525"/>
            <a:ext cx="32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https://martech.org/wp-content/uploads/2018/09/GDPR-with-stars_wkhip8-600x338.png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9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BD801D"/>
                </a:highlight>
              </a:rPr>
              <a:t>GDPR</a:t>
            </a:r>
            <a:endParaRPr sz="3000" dirty="0">
              <a:highlight>
                <a:srgbClr val="BD801D"/>
              </a:highlight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5351433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700" spc="100" dirty="0"/>
              <a:t>Scope of data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700" spc="1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700" spc="100" dirty="0"/>
              <a:t>Does it apply to public data or company data?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700" spc="1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700" spc="100" dirty="0"/>
              <a:t>What are the definition of personal data under GDPR?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700" spc="1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700" spc="100" dirty="0"/>
              <a:t>https://dataedo.com/blog/what-is-personal-data-under-gdpr</a:t>
            </a:r>
            <a:endParaRPr sz="1700" spc="100"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25" y="1190125"/>
            <a:ext cx="2556725" cy="25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293900" y="3746850"/>
            <a:ext cx="326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SCAN and READ about GDPR Personal Data definition</a:t>
            </a:r>
            <a:endParaRPr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734</Words>
  <Application>Microsoft Office PowerPoint</Application>
  <PresentationFormat>On-screen Show (16:9)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Montserrat</vt:lpstr>
      <vt:lpstr>Oswald</vt:lpstr>
      <vt:lpstr>Playfair Display</vt:lpstr>
      <vt:lpstr>Pop</vt:lpstr>
      <vt:lpstr>WEBD2075</vt:lpstr>
      <vt:lpstr>Cryptographic Failure</vt:lpstr>
      <vt:lpstr>In this lesson</vt:lpstr>
      <vt:lpstr>In this lesson (cont.)</vt:lpstr>
      <vt:lpstr>In this lesson (cont.)</vt:lpstr>
      <vt:lpstr>Introduction to Cryptographic Failures (OWASP 2021: A02)</vt:lpstr>
      <vt:lpstr>Introduction to Cryptographic Failures (OWASP 2021: A02) </vt:lpstr>
      <vt:lpstr>What kind of data should be protected?</vt:lpstr>
      <vt:lpstr>GDPR</vt:lpstr>
      <vt:lpstr>Payment Card Industry Data Security Standard (PCI DSS) </vt:lpstr>
      <vt:lpstr>Different kinds and levels of Cryptography</vt:lpstr>
      <vt:lpstr>Obsolete Protocols</vt:lpstr>
      <vt:lpstr>Obsolete Protocols</vt:lpstr>
      <vt:lpstr>Example- WIFI security development</vt:lpstr>
      <vt:lpstr>HTTP to HTTPS, the secured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WEBD2075</dc:title>
  <cp:lastModifiedBy>Mojahed,Ali</cp:lastModifiedBy>
  <cp:revision>8</cp:revision>
  <dcterms:modified xsi:type="dcterms:W3CDTF">2023-10-31T15:51:56Z</dcterms:modified>
</cp:coreProperties>
</file>