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D33"/>
    <a:srgbClr val="DDCB43"/>
    <a:srgbClr val="8DD34D"/>
    <a:srgbClr val="AC1A24"/>
    <a:srgbClr val="CD66D0"/>
    <a:srgbClr val="D86348"/>
    <a:srgbClr val="8DCB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9F148-B71E-4393-A0E8-40CB25B71DD4}" v="591" dt="2024-04-23T14:02:18.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DC6BE-B82E-430C-902D-CBD4AECAAE6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89777-F9B3-4AB8-A47C-B6F6D9BBC4D0}" type="slidenum">
              <a:rPr lang="en-IN" smtClean="0"/>
              <a:t>‹#›</a:t>
            </a:fld>
            <a:endParaRPr lang="en-IN"/>
          </a:p>
        </p:txBody>
      </p:sp>
    </p:spTree>
    <p:extLst>
      <p:ext uri="{BB962C8B-B14F-4D97-AF65-F5344CB8AC3E}">
        <p14:creationId xmlns:p14="http://schemas.microsoft.com/office/powerpoint/2010/main" val="3367960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189777-F9B3-4AB8-A47C-B6F6D9BBC4D0}" type="slidenum">
              <a:rPr lang="en-IN" smtClean="0"/>
              <a:t>2</a:t>
            </a:fld>
            <a:endParaRPr lang="en-IN"/>
          </a:p>
        </p:txBody>
      </p:sp>
    </p:spTree>
    <p:extLst>
      <p:ext uri="{BB962C8B-B14F-4D97-AF65-F5344CB8AC3E}">
        <p14:creationId xmlns:p14="http://schemas.microsoft.com/office/powerpoint/2010/main" val="166551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189777-F9B3-4AB8-A47C-B6F6D9BBC4D0}" type="slidenum">
              <a:rPr lang="en-IN" smtClean="0"/>
              <a:t>4</a:t>
            </a:fld>
            <a:endParaRPr lang="en-IN"/>
          </a:p>
        </p:txBody>
      </p:sp>
    </p:spTree>
    <p:extLst>
      <p:ext uri="{BB962C8B-B14F-4D97-AF65-F5344CB8AC3E}">
        <p14:creationId xmlns:p14="http://schemas.microsoft.com/office/powerpoint/2010/main" val="355481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EE0E1A-22C9-4468-9A82-682BD7A9152C}"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7862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E0E1A-22C9-4468-9A82-682BD7A9152C}"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181749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E0E1A-22C9-4468-9A82-682BD7A9152C}"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156601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E0E1A-22C9-4468-9A82-682BD7A9152C}"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338822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E0E1A-22C9-4468-9A82-682BD7A9152C}"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93168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E0E1A-22C9-4468-9A82-682BD7A9152C}"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171834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EE0E1A-22C9-4468-9A82-682BD7A9152C}"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99954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E0E1A-22C9-4468-9A82-682BD7A9152C}"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211760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E0E1A-22C9-4468-9A82-682BD7A9152C}"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118399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EE0E1A-22C9-4468-9A82-682BD7A9152C}"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60524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EE0E1A-22C9-4468-9A82-682BD7A9152C}"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86E83-9D3B-4BBD-B10A-EA8C053B6999}" type="slidenum">
              <a:rPr lang="en-IN" smtClean="0"/>
              <a:t>‹#›</a:t>
            </a:fld>
            <a:endParaRPr lang="en-IN"/>
          </a:p>
        </p:txBody>
      </p:sp>
    </p:spTree>
    <p:extLst>
      <p:ext uri="{BB962C8B-B14F-4D97-AF65-F5344CB8AC3E}">
        <p14:creationId xmlns:p14="http://schemas.microsoft.com/office/powerpoint/2010/main" val="301075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2000"/>
            <a:lum/>
            <a:extLst>
              <a:ext uri="{BEBA8EAE-BF5A-486C-A8C5-ECC9F3942E4B}">
                <a14:imgProps xmlns:a14="http://schemas.microsoft.com/office/drawing/2010/main">
                  <a14:imgLayer r:embed="rId14">
                    <a14:imgEffect>
                      <a14:artisticGlowEdges/>
                    </a14:imgEffect>
                    <a14:imgEffect>
                      <a14:saturation sat="2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E0E1A-22C9-4468-9A82-682BD7A9152C}" type="datetimeFigureOut">
              <a:rPr lang="en-IN" smtClean="0"/>
              <a:t>23-04-2024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86E83-9D3B-4BBD-B10A-EA8C053B6999}" type="slidenum">
              <a:rPr lang="en-IN" smtClean="0"/>
              <a:t>‹#›</a:t>
            </a:fld>
            <a:endParaRPr lang="en-IN"/>
          </a:p>
        </p:txBody>
      </p:sp>
    </p:spTree>
    <p:extLst>
      <p:ext uri="{BB962C8B-B14F-4D97-AF65-F5344CB8AC3E}">
        <p14:creationId xmlns:p14="http://schemas.microsoft.com/office/powerpoint/2010/main" val="298732499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2565-C99C-8266-DDB9-C7A7F15634E6}"/>
              </a:ext>
            </a:extLst>
          </p:cNvPr>
          <p:cNvSpPr>
            <a:spLocks noGrp="1"/>
          </p:cNvSpPr>
          <p:nvPr>
            <p:ph type="ctrTitle"/>
          </p:nvPr>
        </p:nvSpPr>
        <p:spPr>
          <a:xfrm>
            <a:off x="665480" y="1899920"/>
            <a:ext cx="10861040" cy="1747202"/>
          </a:xfrm>
          <a:effectLst>
            <a:glow rad="63500">
              <a:schemeClr val="tx1">
                <a:lumMod val="75000"/>
                <a:alpha val="40000"/>
              </a:schemeClr>
            </a:glow>
            <a:outerShdw blurRad="63500" sx="102000" sy="102000" algn="ctr" rotWithShape="0">
              <a:prstClr val="black">
                <a:alpha val="40000"/>
              </a:prstClr>
            </a:outerShdw>
          </a:effectLst>
        </p:spPr>
        <p:txBody>
          <a:bodyPr>
            <a:noAutofit/>
          </a:bodyPr>
          <a:lstStyle/>
          <a:p>
            <a:r>
              <a:rPr lang="en-IN" b="1" cap="all" dirty="0">
                <a:solidFill>
                  <a:srgbClr val="FF0000"/>
                </a:solidFill>
                <a:effectLst>
                  <a:glow rad="127000">
                    <a:srgbClr val="002060"/>
                  </a:glow>
                  <a:outerShdw blurRad="50800" dist="38100" dir="2700000" algn="tl" rotWithShape="0">
                    <a:prstClr val="black">
                      <a:alpha val="40000"/>
                    </a:prstClr>
                  </a:outerShdw>
                </a:effectLst>
                <a:latin typeface="Times New Roman" panose="02020603050405020304" pitchFamily="18" charset="0"/>
                <a:cs typeface="Arial" panose="020B0604020202020204" pitchFamily="34" charset="0"/>
              </a:rPr>
              <a:t>DECODE GAMING BEHAVIOUR USING SQL</a:t>
            </a:r>
          </a:p>
        </p:txBody>
      </p:sp>
      <p:sp>
        <p:nvSpPr>
          <p:cNvPr id="3" name="Subtitle 2">
            <a:extLst>
              <a:ext uri="{FF2B5EF4-FFF2-40B4-BE49-F238E27FC236}">
                <a16:creationId xmlns:a16="http://schemas.microsoft.com/office/drawing/2014/main" id="{66E47271-ED9B-06C7-7987-05CE4EE3DD64}"/>
              </a:ext>
            </a:extLst>
          </p:cNvPr>
          <p:cNvSpPr>
            <a:spLocks noGrp="1"/>
          </p:cNvSpPr>
          <p:nvPr>
            <p:ph type="subTitle" idx="1"/>
          </p:nvPr>
        </p:nvSpPr>
        <p:spPr>
          <a:xfrm>
            <a:off x="1381760" y="4623436"/>
            <a:ext cx="9144000" cy="1655762"/>
          </a:xfrm>
          <a:effectLst>
            <a:outerShdw blurRad="50800" dist="38100" dir="2700000" algn="tl" rotWithShape="0">
              <a:prstClr val="black">
                <a:alpha val="40000"/>
              </a:prstClr>
            </a:outerShdw>
          </a:effectLst>
        </p:spPr>
        <p:txBody>
          <a:bodyPr>
            <a:normAutofit/>
          </a:bodyPr>
          <a:lstStyle/>
          <a:p>
            <a:r>
              <a:rPr lang="en-IN" sz="2800" b="1" dirty="0">
                <a:solidFill>
                  <a:srgbClr val="FF0000"/>
                </a:solidFill>
                <a:effectLst>
                  <a:glow rad="127000">
                    <a:srgbClr val="002060"/>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Mentorness Internship Project</a:t>
            </a:r>
          </a:p>
          <a:p>
            <a:r>
              <a:rPr lang="en-IN" b="1" dirty="0">
                <a:solidFill>
                  <a:srgbClr val="FF0000"/>
                </a:solidFill>
                <a:effectLst>
                  <a:glow rad="127000">
                    <a:srgbClr val="002060"/>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 -  J S N Gayatri Devi Megham </a:t>
            </a:r>
          </a:p>
          <a:p>
            <a:r>
              <a:rPr lang="en-IN" b="1" dirty="0">
                <a:solidFill>
                  <a:srgbClr val="FF0000"/>
                </a:solidFill>
                <a:effectLst>
                  <a:glow rad="127000">
                    <a:srgbClr val="002060"/>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Batch – MIP-DA-06</a:t>
            </a:r>
          </a:p>
        </p:txBody>
      </p:sp>
    </p:spTree>
    <p:extLst>
      <p:ext uri="{BB962C8B-B14F-4D97-AF65-F5344CB8AC3E}">
        <p14:creationId xmlns:p14="http://schemas.microsoft.com/office/powerpoint/2010/main" val="512851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389646-933B-0BA9-426E-AFE45EE41970}"/>
              </a:ext>
            </a:extLst>
          </p:cNvPr>
          <p:cNvSpPr>
            <a:spLocks noGrp="1"/>
          </p:cNvSpPr>
          <p:nvPr>
            <p:ph type="title" idx="4294967295"/>
          </p:nvPr>
        </p:nvSpPr>
        <p:spPr>
          <a:xfrm>
            <a:off x="579120" y="389290"/>
            <a:ext cx="10515600" cy="1325563"/>
          </a:xfrm>
          <a:effectLst>
            <a:glow rad="127000">
              <a:srgbClr val="002060"/>
            </a:glow>
          </a:effectLst>
        </p:spPr>
        <p:txBody>
          <a:bodyPr>
            <a:normAutofit/>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5)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Find `P_ID` and level wise sum of `kill_counts` where `kill_count` is greater than the average kill count for Medium difficulty.</a:t>
            </a:r>
            <a:endPar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DF364BE-E35F-F60B-1EAC-A5050B83ED45}"/>
              </a:ext>
            </a:extLst>
          </p:cNvPr>
          <p:cNvPicPr>
            <a:picLocks noGrp="1" noChangeAspect="1"/>
          </p:cNvPicPr>
          <p:nvPr>
            <p:ph idx="4294967295"/>
          </p:nvPr>
        </p:nvPicPr>
        <p:blipFill>
          <a:blip r:embed="rId2"/>
          <a:stretch>
            <a:fillRect/>
          </a:stretch>
        </p:blipFill>
        <p:spPr>
          <a:xfrm>
            <a:off x="426720" y="2182783"/>
            <a:ext cx="5410200" cy="2100262"/>
          </a:xfrm>
          <a:prstGeom prst="rect">
            <a:avLst/>
          </a:prstGeom>
        </p:spPr>
      </p:pic>
      <p:pic>
        <p:nvPicPr>
          <p:cNvPr id="7" name="Picture 6">
            <a:extLst>
              <a:ext uri="{FF2B5EF4-FFF2-40B4-BE49-F238E27FC236}">
                <a16:creationId xmlns:a16="http://schemas.microsoft.com/office/drawing/2014/main" id="{7615DE29-1A49-7EA3-D21F-1CD933F79B82}"/>
              </a:ext>
            </a:extLst>
          </p:cNvPr>
          <p:cNvPicPr>
            <a:picLocks noChangeAspect="1"/>
          </p:cNvPicPr>
          <p:nvPr/>
        </p:nvPicPr>
        <p:blipFill>
          <a:blip r:embed="rId3"/>
          <a:stretch>
            <a:fillRect/>
          </a:stretch>
        </p:blipFill>
        <p:spPr>
          <a:xfrm>
            <a:off x="7069454" y="2183006"/>
            <a:ext cx="4634865" cy="2099816"/>
          </a:xfrm>
          <a:prstGeom prst="rect">
            <a:avLst/>
          </a:prstGeom>
        </p:spPr>
      </p:pic>
      <p:sp>
        <p:nvSpPr>
          <p:cNvPr id="8" name="Arrow: Right 7">
            <a:extLst>
              <a:ext uri="{FF2B5EF4-FFF2-40B4-BE49-F238E27FC236}">
                <a16:creationId xmlns:a16="http://schemas.microsoft.com/office/drawing/2014/main" id="{9229A2AF-4B65-D0FD-ED3D-15E0BDB30AE0}"/>
              </a:ext>
            </a:extLst>
          </p:cNvPr>
          <p:cNvSpPr/>
          <p:nvPr/>
        </p:nvSpPr>
        <p:spPr>
          <a:xfrm>
            <a:off x="4297680" y="5413816"/>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10881059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2356-3DD5-0B11-413C-C3FF148D2DD3}"/>
              </a:ext>
            </a:extLst>
          </p:cNvPr>
          <p:cNvSpPr>
            <a:spLocks noGrp="1"/>
          </p:cNvSpPr>
          <p:nvPr>
            <p:ph type="title" idx="4294967295"/>
          </p:nvPr>
        </p:nvSpPr>
        <p:spPr>
          <a:xfrm>
            <a:off x="676528" y="393248"/>
            <a:ext cx="10515600" cy="1325563"/>
          </a:xfrm>
        </p:spPr>
        <p:txBody>
          <a:bodyPr>
            <a:normAutofit/>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6)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 Find `Level` and its corresponding `</a:t>
            </a:r>
            <a:r>
              <a:rPr lang="en-US" sz="2800" b="1" dirty="0" err="1">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Level_code</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 wise sum of lives earned, excluding Level0. Arrange in ascending order of level.</a:t>
            </a:r>
            <a:br>
              <a:rPr lang="en-US" sz="2400" b="1" dirty="0">
                <a:latin typeface="Arial" panose="020B0604020202020204" pitchFamily="34" charset="0"/>
                <a:cs typeface="Arial" panose="020B0604020202020204" pitchFamily="34" charset="0"/>
              </a:rPr>
            </a:br>
            <a:r>
              <a:rPr lang="en-IN" sz="2400" b="1" dirty="0">
                <a:latin typeface="Arial" panose="020B0604020202020204" pitchFamily="34" charset="0"/>
                <a:cs typeface="Arial" panose="020B0604020202020204" pitchFamily="34" charset="0"/>
              </a:rPr>
              <a:t> </a:t>
            </a:r>
          </a:p>
        </p:txBody>
      </p:sp>
      <p:pic>
        <p:nvPicPr>
          <p:cNvPr id="4" name="Content Placeholder 3">
            <a:extLst>
              <a:ext uri="{FF2B5EF4-FFF2-40B4-BE49-F238E27FC236}">
                <a16:creationId xmlns:a16="http://schemas.microsoft.com/office/drawing/2014/main" id="{91B1AEC5-FF91-E4D7-21D1-D76356DCA291}"/>
              </a:ext>
            </a:extLst>
          </p:cNvPr>
          <p:cNvPicPr>
            <a:picLocks noGrp="1" noChangeAspect="1"/>
          </p:cNvPicPr>
          <p:nvPr>
            <p:ph idx="4294967295"/>
          </p:nvPr>
        </p:nvPicPr>
        <p:blipFill>
          <a:blip r:embed="rId2"/>
          <a:stretch>
            <a:fillRect/>
          </a:stretch>
        </p:blipFill>
        <p:spPr>
          <a:xfrm>
            <a:off x="651128" y="2085974"/>
            <a:ext cx="5283200" cy="1978025"/>
          </a:xfrm>
          <a:prstGeom prst="rect">
            <a:avLst/>
          </a:prstGeom>
        </p:spPr>
      </p:pic>
      <p:pic>
        <p:nvPicPr>
          <p:cNvPr id="5" name="Picture 4">
            <a:extLst>
              <a:ext uri="{FF2B5EF4-FFF2-40B4-BE49-F238E27FC236}">
                <a16:creationId xmlns:a16="http://schemas.microsoft.com/office/drawing/2014/main" id="{DC014D13-1CA1-3928-04BF-D24D5A8A572E}"/>
              </a:ext>
            </a:extLst>
          </p:cNvPr>
          <p:cNvPicPr>
            <a:picLocks noChangeAspect="1"/>
          </p:cNvPicPr>
          <p:nvPr/>
        </p:nvPicPr>
        <p:blipFill>
          <a:blip r:embed="rId3"/>
          <a:stretch>
            <a:fillRect/>
          </a:stretch>
        </p:blipFill>
        <p:spPr>
          <a:xfrm>
            <a:off x="6734810" y="2085469"/>
            <a:ext cx="4146550" cy="1978530"/>
          </a:xfrm>
          <a:prstGeom prst="rect">
            <a:avLst/>
          </a:prstGeom>
        </p:spPr>
      </p:pic>
      <p:pic>
        <p:nvPicPr>
          <p:cNvPr id="6" name="Picture 5">
            <a:extLst>
              <a:ext uri="{FF2B5EF4-FFF2-40B4-BE49-F238E27FC236}">
                <a16:creationId xmlns:a16="http://schemas.microsoft.com/office/drawing/2014/main" id="{025117D4-BC1E-2100-9299-F80B560324B0}"/>
              </a:ext>
            </a:extLst>
          </p:cNvPr>
          <p:cNvPicPr>
            <a:picLocks noChangeAspect="1"/>
          </p:cNvPicPr>
          <p:nvPr/>
        </p:nvPicPr>
        <p:blipFill>
          <a:blip r:embed="rId4"/>
          <a:stretch>
            <a:fillRect/>
          </a:stretch>
        </p:blipFill>
        <p:spPr>
          <a:xfrm>
            <a:off x="6734810" y="4063999"/>
            <a:ext cx="4146550" cy="1466850"/>
          </a:xfrm>
          <a:prstGeom prst="rect">
            <a:avLst/>
          </a:prstGeom>
        </p:spPr>
      </p:pic>
      <p:pic>
        <p:nvPicPr>
          <p:cNvPr id="7" name="Picture 6">
            <a:extLst>
              <a:ext uri="{FF2B5EF4-FFF2-40B4-BE49-F238E27FC236}">
                <a16:creationId xmlns:a16="http://schemas.microsoft.com/office/drawing/2014/main" id="{57AFFFC2-35EB-78BD-480C-8917CB6A3070}"/>
              </a:ext>
            </a:extLst>
          </p:cNvPr>
          <p:cNvPicPr>
            <a:picLocks noChangeAspect="1"/>
          </p:cNvPicPr>
          <p:nvPr/>
        </p:nvPicPr>
        <p:blipFill>
          <a:blip r:embed="rId5"/>
          <a:stretch>
            <a:fillRect/>
          </a:stretch>
        </p:blipFill>
        <p:spPr>
          <a:xfrm>
            <a:off x="6734811" y="5530849"/>
            <a:ext cx="4146550" cy="271121"/>
          </a:xfrm>
          <a:prstGeom prst="rect">
            <a:avLst/>
          </a:prstGeom>
        </p:spPr>
      </p:pic>
      <p:sp>
        <p:nvSpPr>
          <p:cNvPr id="8" name="Arrow: Right 7">
            <a:extLst>
              <a:ext uri="{FF2B5EF4-FFF2-40B4-BE49-F238E27FC236}">
                <a16:creationId xmlns:a16="http://schemas.microsoft.com/office/drawing/2014/main" id="{C8D98D34-3243-0509-DD0B-BA902E230AF6}"/>
              </a:ext>
            </a:extLst>
          </p:cNvPr>
          <p:cNvSpPr/>
          <p:nvPr/>
        </p:nvSpPr>
        <p:spPr>
          <a:xfrm>
            <a:off x="4297680" y="5413816"/>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290310250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AA1B-859B-259D-E375-BC5E44562900}"/>
              </a:ext>
            </a:extLst>
          </p:cNvPr>
          <p:cNvSpPr>
            <a:spLocks noGrp="1"/>
          </p:cNvSpPr>
          <p:nvPr>
            <p:ph type="title" idx="4294967295"/>
          </p:nvPr>
        </p:nvSpPr>
        <p:spPr>
          <a:xfrm>
            <a:off x="416560" y="365125"/>
            <a:ext cx="10515600" cy="1325563"/>
          </a:xfrm>
        </p:spPr>
        <p:txBody>
          <a:bodyPr>
            <a:normAutofit fontScale="90000"/>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7)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Find the top 3 scores based on each `Dev_ID` and rank them in increasing order using `Row_Number`. Display the difficulty as well.</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11318C70-A6B2-78DF-8D13-294AC1A67DE7}"/>
              </a:ext>
            </a:extLst>
          </p:cNvPr>
          <p:cNvPicPr>
            <a:picLocks noGrp="1" noChangeAspect="1"/>
          </p:cNvPicPr>
          <p:nvPr>
            <p:ph idx="4294967295"/>
          </p:nvPr>
        </p:nvPicPr>
        <p:blipFill>
          <a:blip r:embed="rId2"/>
          <a:stretch>
            <a:fillRect/>
          </a:stretch>
        </p:blipFill>
        <p:spPr>
          <a:xfrm>
            <a:off x="416560" y="1920240"/>
            <a:ext cx="5553075" cy="2549525"/>
          </a:xfrm>
          <a:prstGeom prst="rect">
            <a:avLst/>
          </a:prstGeom>
        </p:spPr>
      </p:pic>
      <p:sp>
        <p:nvSpPr>
          <p:cNvPr id="5" name="Arrow: Right 4">
            <a:extLst>
              <a:ext uri="{FF2B5EF4-FFF2-40B4-BE49-F238E27FC236}">
                <a16:creationId xmlns:a16="http://schemas.microsoft.com/office/drawing/2014/main" id="{94CCDD80-E210-FFAE-36AB-A037BF9EC0EE}"/>
              </a:ext>
            </a:extLst>
          </p:cNvPr>
          <p:cNvSpPr/>
          <p:nvPr/>
        </p:nvSpPr>
        <p:spPr>
          <a:xfrm>
            <a:off x="4459352" y="5434136"/>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pic>
        <p:nvPicPr>
          <p:cNvPr id="6" name="Picture 5">
            <a:extLst>
              <a:ext uri="{FF2B5EF4-FFF2-40B4-BE49-F238E27FC236}">
                <a16:creationId xmlns:a16="http://schemas.microsoft.com/office/drawing/2014/main" id="{8F1EBCD3-4EC9-FA67-197B-153945B16B11}"/>
              </a:ext>
            </a:extLst>
          </p:cNvPr>
          <p:cNvPicPr>
            <a:picLocks noChangeAspect="1"/>
          </p:cNvPicPr>
          <p:nvPr/>
        </p:nvPicPr>
        <p:blipFill>
          <a:blip r:embed="rId3"/>
          <a:stretch>
            <a:fillRect/>
          </a:stretch>
        </p:blipFill>
        <p:spPr>
          <a:xfrm>
            <a:off x="6983094" y="1920240"/>
            <a:ext cx="3786505" cy="2072640"/>
          </a:xfrm>
          <a:prstGeom prst="rect">
            <a:avLst/>
          </a:prstGeom>
        </p:spPr>
      </p:pic>
      <p:pic>
        <p:nvPicPr>
          <p:cNvPr id="7" name="Picture 6">
            <a:extLst>
              <a:ext uri="{FF2B5EF4-FFF2-40B4-BE49-F238E27FC236}">
                <a16:creationId xmlns:a16="http://schemas.microsoft.com/office/drawing/2014/main" id="{D3C9287B-02F6-B1AA-0C19-A66F959F61E3}"/>
              </a:ext>
            </a:extLst>
          </p:cNvPr>
          <p:cNvPicPr>
            <a:picLocks noChangeAspect="1"/>
          </p:cNvPicPr>
          <p:nvPr/>
        </p:nvPicPr>
        <p:blipFill>
          <a:blip r:embed="rId4"/>
          <a:stretch>
            <a:fillRect/>
          </a:stretch>
        </p:blipFill>
        <p:spPr>
          <a:xfrm>
            <a:off x="6983093" y="3992879"/>
            <a:ext cx="3786505" cy="2034251"/>
          </a:xfrm>
          <a:prstGeom prst="rect">
            <a:avLst/>
          </a:prstGeom>
        </p:spPr>
      </p:pic>
    </p:spTree>
    <p:extLst>
      <p:ext uri="{BB962C8B-B14F-4D97-AF65-F5344CB8AC3E}">
        <p14:creationId xmlns:p14="http://schemas.microsoft.com/office/powerpoint/2010/main" val="94761082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29F9-B15D-36CF-1616-5B71B5685FD1}"/>
              </a:ext>
            </a:extLst>
          </p:cNvPr>
          <p:cNvSpPr>
            <a:spLocks noGrp="1"/>
          </p:cNvSpPr>
          <p:nvPr>
            <p:ph type="title" idx="4294967295"/>
          </p:nvPr>
        </p:nvSpPr>
        <p:spPr>
          <a:xfrm>
            <a:off x="712471" y="315754"/>
            <a:ext cx="10515600" cy="1325563"/>
          </a:xfrm>
        </p:spPr>
        <p:txBody>
          <a:bodyPr>
            <a:normAutofit/>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8)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Find the `first_login` datetime for each device ID.</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A9D0D27F-E3DB-368E-A911-74BDE1A2BC7C}"/>
              </a:ext>
            </a:extLst>
          </p:cNvPr>
          <p:cNvPicPr>
            <a:picLocks noGrp="1" noChangeAspect="1"/>
          </p:cNvPicPr>
          <p:nvPr>
            <p:ph idx="4294967295"/>
          </p:nvPr>
        </p:nvPicPr>
        <p:blipFill>
          <a:blip r:embed="rId2"/>
          <a:stretch>
            <a:fillRect/>
          </a:stretch>
        </p:blipFill>
        <p:spPr>
          <a:xfrm>
            <a:off x="712471" y="1898650"/>
            <a:ext cx="4832350" cy="1728470"/>
          </a:xfrm>
          <a:prstGeom prst="rect">
            <a:avLst/>
          </a:prstGeom>
        </p:spPr>
      </p:pic>
      <p:sp>
        <p:nvSpPr>
          <p:cNvPr id="5" name="Arrow: Right 4">
            <a:extLst>
              <a:ext uri="{FF2B5EF4-FFF2-40B4-BE49-F238E27FC236}">
                <a16:creationId xmlns:a16="http://schemas.microsoft.com/office/drawing/2014/main" id="{00C3FAC2-025E-C68B-3E8F-534658AC31F0}"/>
              </a:ext>
            </a:extLst>
          </p:cNvPr>
          <p:cNvSpPr/>
          <p:nvPr/>
        </p:nvSpPr>
        <p:spPr>
          <a:xfrm>
            <a:off x="4652392" y="5281736"/>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pic>
        <p:nvPicPr>
          <p:cNvPr id="6" name="Picture 5">
            <a:extLst>
              <a:ext uri="{FF2B5EF4-FFF2-40B4-BE49-F238E27FC236}">
                <a16:creationId xmlns:a16="http://schemas.microsoft.com/office/drawing/2014/main" id="{EC4BEBAE-6C29-E1FB-A8CB-A5B4215AC164}"/>
              </a:ext>
            </a:extLst>
          </p:cNvPr>
          <p:cNvPicPr>
            <a:picLocks noChangeAspect="1"/>
          </p:cNvPicPr>
          <p:nvPr/>
        </p:nvPicPr>
        <p:blipFill>
          <a:blip r:embed="rId3"/>
          <a:stretch>
            <a:fillRect/>
          </a:stretch>
        </p:blipFill>
        <p:spPr>
          <a:xfrm>
            <a:off x="6647180" y="1898650"/>
            <a:ext cx="4244340" cy="1840230"/>
          </a:xfrm>
          <a:prstGeom prst="rect">
            <a:avLst/>
          </a:prstGeom>
        </p:spPr>
      </p:pic>
      <p:pic>
        <p:nvPicPr>
          <p:cNvPr id="7" name="Picture 6">
            <a:extLst>
              <a:ext uri="{FF2B5EF4-FFF2-40B4-BE49-F238E27FC236}">
                <a16:creationId xmlns:a16="http://schemas.microsoft.com/office/drawing/2014/main" id="{11AE816F-B8DC-EDDD-D8C0-47138905BF5C}"/>
              </a:ext>
            </a:extLst>
          </p:cNvPr>
          <p:cNvPicPr>
            <a:picLocks noChangeAspect="1"/>
          </p:cNvPicPr>
          <p:nvPr/>
        </p:nvPicPr>
        <p:blipFill>
          <a:blip r:embed="rId4"/>
          <a:stretch>
            <a:fillRect/>
          </a:stretch>
        </p:blipFill>
        <p:spPr>
          <a:xfrm>
            <a:off x="6647180" y="3738880"/>
            <a:ext cx="4244340" cy="518160"/>
          </a:xfrm>
          <a:prstGeom prst="rect">
            <a:avLst/>
          </a:prstGeom>
        </p:spPr>
      </p:pic>
    </p:spTree>
    <p:extLst>
      <p:ext uri="{BB962C8B-B14F-4D97-AF65-F5344CB8AC3E}">
        <p14:creationId xmlns:p14="http://schemas.microsoft.com/office/powerpoint/2010/main" val="53212581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F85A-1A15-F776-EBBB-1A47066FE567}"/>
              </a:ext>
            </a:extLst>
          </p:cNvPr>
          <p:cNvSpPr>
            <a:spLocks noGrp="1"/>
          </p:cNvSpPr>
          <p:nvPr>
            <p:ph type="title" idx="4294967295"/>
          </p:nvPr>
        </p:nvSpPr>
        <p:spPr>
          <a:xfrm>
            <a:off x="650240" y="395605"/>
            <a:ext cx="10515600" cy="1325563"/>
          </a:xfrm>
        </p:spPr>
        <p:txBody>
          <a:bodyPr>
            <a:normAutofit/>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9)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Find the top 5 scores based on each difficulty level and rank them in increasing order using `Rank`. Display `Dev_ID` as well.</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0446727E-3870-012E-FFBB-9AEB3A1AB143}"/>
              </a:ext>
            </a:extLst>
          </p:cNvPr>
          <p:cNvPicPr>
            <a:picLocks noGrp="1" noChangeAspect="1"/>
          </p:cNvPicPr>
          <p:nvPr>
            <p:ph idx="4294967295"/>
          </p:nvPr>
        </p:nvPicPr>
        <p:blipFill>
          <a:blip r:embed="rId2"/>
          <a:stretch>
            <a:fillRect/>
          </a:stretch>
        </p:blipFill>
        <p:spPr>
          <a:xfrm>
            <a:off x="518160" y="1947654"/>
            <a:ext cx="6008688" cy="2593975"/>
          </a:xfrm>
          <a:prstGeom prst="rect">
            <a:avLst/>
          </a:prstGeom>
        </p:spPr>
      </p:pic>
      <p:sp>
        <p:nvSpPr>
          <p:cNvPr id="5" name="Arrow: Right 4">
            <a:extLst>
              <a:ext uri="{FF2B5EF4-FFF2-40B4-BE49-F238E27FC236}">
                <a16:creationId xmlns:a16="http://schemas.microsoft.com/office/drawing/2014/main" id="{899AF965-A7DD-996A-0A7A-1021EBC4EA5B}"/>
              </a:ext>
            </a:extLst>
          </p:cNvPr>
          <p:cNvSpPr/>
          <p:nvPr/>
        </p:nvSpPr>
        <p:spPr>
          <a:xfrm>
            <a:off x="4890200" y="5363016"/>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pic>
        <p:nvPicPr>
          <p:cNvPr id="6" name="Picture 5">
            <a:extLst>
              <a:ext uri="{FF2B5EF4-FFF2-40B4-BE49-F238E27FC236}">
                <a16:creationId xmlns:a16="http://schemas.microsoft.com/office/drawing/2014/main" id="{C6CB7BDA-B314-4B49-D664-B7328C4D7056}"/>
              </a:ext>
            </a:extLst>
          </p:cNvPr>
          <p:cNvPicPr>
            <a:picLocks noChangeAspect="1"/>
          </p:cNvPicPr>
          <p:nvPr/>
        </p:nvPicPr>
        <p:blipFill>
          <a:blip r:embed="rId3"/>
          <a:stretch>
            <a:fillRect/>
          </a:stretch>
        </p:blipFill>
        <p:spPr>
          <a:xfrm>
            <a:off x="7483474" y="1947654"/>
            <a:ext cx="3870325" cy="1994425"/>
          </a:xfrm>
          <a:prstGeom prst="rect">
            <a:avLst/>
          </a:prstGeom>
        </p:spPr>
      </p:pic>
      <p:pic>
        <p:nvPicPr>
          <p:cNvPr id="7" name="Picture 6">
            <a:extLst>
              <a:ext uri="{FF2B5EF4-FFF2-40B4-BE49-F238E27FC236}">
                <a16:creationId xmlns:a16="http://schemas.microsoft.com/office/drawing/2014/main" id="{7D578E4D-5649-3E2E-756A-70A77C450A24}"/>
              </a:ext>
            </a:extLst>
          </p:cNvPr>
          <p:cNvPicPr>
            <a:picLocks noChangeAspect="1"/>
          </p:cNvPicPr>
          <p:nvPr/>
        </p:nvPicPr>
        <p:blipFill>
          <a:blip r:embed="rId4"/>
          <a:stretch>
            <a:fillRect/>
          </a:stretch>
        </p:blipFill>
        <p:spPr>
          <a:xfrm>
            <a:off x="7483473" y="3942078"/>
            <a:ext cx="3870325" cy="1325563"/>
          </a:xfrm>
          <a:prstGeom prst="rect">
            <a:avLst/>
          </a:prstGeom>
        </p:spPr>
      </p:pic>
    </p:spTree>
    <p:extLst>
      <p:ext uri="{BB962C8B-B14F-4D97-AF65-F5344CB8AC3E}">
        <p14:creationId xmlns:p14="http://schemas.microsoft.com/office/powerpoint/2010/main" val="408282900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D9EE-869F-7964-3E29-F8E0EFB33473}"/>
              </a:ext>
            </a:extLst>
          </p:cNvPr>
          <p:cNvSpPr>
            <a:spLocks noGrp="1"/>
          </p:cNvSpPr>
          <p:nvPr>
            <p:ph type="title" idx="4294967295"/>
          </p:nvPr>
        </p:nvSpPr>
        <p:spPr>
          <a:xfrm>
            <a:off x="629476" y="176640"/>
            <a:ext cx="10515600" cy="1422401"/>
          </a:xfrm>
        </p:spPr>
        <p:txBody>
          <a:bodyPr>
            <a:normAutofit fontScale="90000"/>
          </a:bodyPr>
          <a:lstStyle/>
          <a:p>
            <a:pPr algn="ctr"/>
            <a:r>
              <a:rPr lang="en-IN"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10)  </a:t>
            </a:r>
            <a:r>
              <a:rPr lang="en-US"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Find the device ID that is first logged in (based on `start_datetime`) for each player (`P_ID`). Output should contain player ID, device ID, and first login datetime.</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85292683-EC09-6244-D276-094D4E591AFF}"/>
              </a:ext>
            </a:extLst>
          </p:cNvPr>
          <p:cNvPicPr>
            <a:picLocks noGrp="1" noChangeAspect="1"/>
          </p:cNvPicPr>
          <p:nvPr>
            <p:ph idx="4294967295"/>
          </p:nvPr>
        </p:nvPicPr>
        <p:blipFill>
          <a:blip r:embed="rId2"/>
          <a:stretch>
            <a:fillRect/>
          </a:stretch>
        </p:blipFill>
        <p:spPr>
          <a:xfrm>
            <a:off x="762000" y="1838744"/>
            <a:ext cx="5451475" cy="2641816"/>
          </a:xfrm>
          <a:prstGeom prst="rect">
            <a:avLst/>
          </a:prstGeom>
        </p:spPr>
      </p:pic>
      <p:pic>
        <p:nvPicPr>
          <p:cNvPr id="5" name="Picture 4">
            <a:extLst>
              <a:ext uri="{FF2B5EF4-FFF2-40B4-BE49-F238E27FC236}">
                <a16:creationId xmlns:a16="http://schemas.microsoft.com/office/drawing/2014/main" id="{6093044E-EB04-74C8-E6AE-3B9F892C78DA}"/>
              </a:ext>
            </a:extLst>
          </p:cNvPr>
          <p:cNvPicPr>
            <a:picLocks noChangeAspect="1"/>
          </p:cNvPicPr>
          <p:nvPr/>
        </p:nvPicPr>
        <p:blipFill>
          <a:blip r:embed="rId3"/>
          <a:stretch>
            <a:fillRect/>
          </a:stretch>
        </p:blipFill>
        <p:spPr>
          <a:xfrm>
            <a:off x="7298054" y="1838221"/>
            <a:ext cx="3664586" cy="1803923"/>
          </a:xfrm>
          <a:prstGeom prst="rect">
            <a:avLst/>
          </a:prstGeom>
        </p:spPr>
      </p:pic>
      <p:pic>
        <p:nvPicPr>
          <p:cNvPr id="6" name="Picture 5">
            <a:extLst>
              <a:ext uri="{FF2B5EF4-FFF2-40B4-BE49-F238E27FC236}">
                <a16:creationId xmlns:a16="http://schemas.microsoft.com/office/drawing/2014/main" id="{72A8967E-A1B1-8885-6263-4EE1A9DDADFA}"/>
              </a:ext>
            </a:extLst>
          </p:cNvPr>
          <p:cNvPicPr>
            <a:picLocks noChangeAspect="1"/>
          </p:cNvPicPr>
          <p:nvPr/>
        </p:nvPicPr>
        <p:blipFill>
          <a:blip r:embed="rId4"/>
          <a:stretch>
            <a:fillRect/>
          </a:stretch>
        </p:blipFill>
        <p:spPr>
          <a:xfrm>
            <a:off x="7298054" y="3642144"/>
            <a:ext cx="3664586" cy="1422401"/>
          </a:xfrm>
          <a:prstGeom prst="rect">
            <a:avLst/>
          </a:prstGeom>
        </p:spPr>
      </p:pic>
      <p:pic>
        <p:nvPicPr>
          <p:cNvPr id="7" name="Picture 6">
            <a:extLst>
              <a:ext uri="{FF2B5EF4-FFF2-40B4-BE49-F238E27FC236}">
                <a16:creationId xmlns:a16="http://schemas.microsoft.com/office/drawing/2014/main" id="{F7EABCAC-91BC-798C-645A-2A11E2ADC4A8}"/>
              </a:ext>
            </a:extLst>
          </p:cNvPr>
          <p:cNvPicPr>
            <a:picLocks noChangeAspect="1"/>
          </p:cNvPicPr>
          <p:nvPr/>
        </p:nvPicPr>
        <p:blipFill>
          <a:blip r:embed="rId5"/>
          <a:stretch>
            <a:fillRect/>
          </a:stretch>
        </p:blipFill>
        <p:spPr>
          <a:xfrm>
            <a:off x="7298054" y="5064545"/>
            <a:ext cx="3664586" cy="1325563"/>
          </a:xfrm>
          <a:prstGeom prst="rect">
            <a:avLst/>
          </a:prstGeom>
        </p:spPr>
      </p:pic>
      <p:sp>
        <p:nvSpPr>
          <p:cNvPr id="8" name="Arrow: Right 7">
            <a:extLst>
              <a:ext uri="{FF2B5EF4-FFF2-40B4-BE49-F238E27FC236}">
                <a16:creationId xmlns:a16="http://schemas.microsoft.com/office/drawing/2014/main" id="{3E55B7C0-8BB3-DD6E-379E-58A44BA5D04F}"/>
              </a:ext>
            </a:extLst>
          </p:cNvPr>
          <p:cNvSpPr/>
          <p:nvPr/>
        </p:nvSpPr>
        <p:spPr>
          <a:xfrm>
            <a:off x="4936872" y="5505256"/>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384072218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3320-CAF4-F139-D461-10302A5AF3DB}"/>
              </a:ext>
            </a:extLst>
          </p:cNvPr>
          <p:cNvSpPr>
            <a:spLocks noGrp="1"/>
          </p:cNvSpPr>
          <p:nvPr>
            <p:ph type="title" idx="4294967295"/>
          </p:nvPr>
        </p:nvSpPr>
        <p:spPr>
          <a:xfrm>
            <a:off x="711200" y="91441"/>
            <a:ext cx="10515600" cy="1442084"/>
          </a:xfrm>
        </p:spPr>
        <p:txBody>
          <a:bodyPr>
            <a:normAutofit fontScale="90000"/>
          </a:bodyPr>
          <a:lstStyle/>
          <a:p>
            <a:pPr algn="ctr"/>
            <a:r>
              <a:rPr lang="en-IN"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11) </a:t>
            </a:r>
            <a:r>
              <a:rPr lang="en-US"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 For each player and date, determine how many `</a:t>
            </a:r>
            <a:r>
              <a:rPr lang="en-US" sz="3100" b="1" dirty="0" err="1">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kill_counts</a:t>
            </a:r>
            <a:r>
              <a:rPr lang="en-US"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 were played by the player so far.</a:t>
            </a:r>
            <a:br>
              <a:rPr lang="en-US"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br>
            <a:r>
              <a:rPr lang="en-US"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a) Using window functions b) Without window functions</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8A3AED6-69B1-E7E0-EBD9-2CBFEC99F448}"/>
              </a:ext>
            </a:extLst>
          </p:cNvPr>
          <p:cNvSpPr>
            <a:spLocks noGrp="1"/>
          </p:cNvSpPr>
          <p:nvPr>
            <p:ph idx="4294967295"/>
          </p:nvPr>
        </p:nvSpPr>
        <p:spPr>
          <a:xfrm>
            <a:off x="0" y="1554574"/>
            <a:ext cx="12192000" cy="5303426"/>
          </a:xfrm>
        </p:spPr>
        <p:txBody>
          <a:bodyPr/>
          <a:lstStyle/>
          <a:p>
            <a:pPr marL="0" indent="0">
              <a:buNone/>
            </a:pPr>
            <a:r>
              <a:rPr lang="en-IN" b="1" dirty="0">
                <a:solidFill>
                  <a:srgbClr val="8DD34D"/>
                </a:solidFill>
                <a:effectLst>
                  <a:glow rad="127000">
                    <a:schemeClr val="bg1">
                      <a:lumMod val="95000"/>
                      <a:lumOff val="5000"/>
                    </a:schemeClr>
                  </a:glow>
                  <a:outerShdw blurRad="50800" dist="12700" dir="5400000" algn="ctr" rotWithShape="0">
                    <a:srgbClr val="000000">
                      <a:alpha val="43137"/>
                    </a:srgbClr>
                  </a:outerShdw>
                </a:effectLst>
                <a:latin typeface="Times New Roman" panose="02020603050405020304" pitchFamily="18" charset="0"/>
                <a:cs typeface="Times New Roman" panose="02020603050405020304" pitchFamily="18" charset="0"/>
              </a:rPr>
              <a:t>a) </a:t>
            </a:r>
          </a:p>
          <a:p>
            <a:pPr marL="0" indent="0">
              <a:buNone/>
            </a:pPr>
            <a:endPar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a:p>
            <a:pPr marL="0" indent="0">
              <a:buNone/>
            </a:pPr>
            <a:endPar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a:p>
            <a:pPr marL="0" indent="0">
              <a:buNone/>
            </a:pPr>
            <a:endPar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a:p>
            <a:pPr marL="0" indent="0">
              <a:buNone/>
            </a:pPr>
            <a:r>
              <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b) </a:t>
            </a:r>
          </a:p>
        </p:txBody>
      </p:sp>
      <p:pic>
        <p:nvPicPr>
          <p:cNvPr id="4" name="Picture 3">
            <a:extLst>
              <a:ext uri="{FF2B5EF4-FFF2-40B4-BE49-F238E27FC236}">
                <a16:creationId xmlns:a16="http://schemas.microsoft.com/office/drawing/2014/main" id="{1ABC187F-AD60-F4A5-D6FE-C584ADC14070}"/>
              </a:ext>
            </a:extLst>
          </p:cNvPr>
          <p:cNvPicPr>
            <a:picLocks noChangeAspect="1"/>
          </p:cNvPicPr>
          <p:nvPr/>
        </p:nvPicPr>
        <p:blipFill>
          <a:blip r:embed="rId2"/>
          <a:stretch>
            <a:fillRect/>
          </a:stretch>
        </p:blipFill>
        <p:spPr>
          <a:xfrm>
            <a:off x="1330324" y="1732916"/>
            <a:ext cx="5050156" cy="1725929"/>
          </a:xfrm>
          <a:prstGeom prst="rect">
            <a:avLst/>
          </a:prstGeom>
        </p:spPr>
      </p:pic>
      <p:pic>
        <p:nvPicPr>
          <p:cNvPr id="5" name="Picture 4">
            <a:extLst>
              <a:ext uri="{FF2B5EF4-FFF2-40B4-BE49-F238E27FC236}">
                <a16:creationId xmlns:a16="http://schemas.microsoft.com/office/drawing/2014/main" id="{3230C951-66D5-B556-9BA1-5E95801A4136}"/>
              </a:ext>
            </a:extLst>
          </p:cNvPr>
          <p:cNvPicPr>
            <a:picLocks noChangeAspect="1"/>
          </p:cNvPicPr>
          <p:nvPr/>
        </p:nvPicPr>
        <p:blipFill>
          <a:blip r:embed="rId3"/>
          <a:stretch>
            <a:fillRect/>
          </a:stretch>
        </p:blipFill>
        <p:spPr>
          <a:xfrm>
            <a:off x="8114030" y="1732916"/>
            <a:ext cx="3694432" cy="1725929"/>
          </a:xfrm>
          <a:prstGeom prst="rect">
            <a:avLst/>
          </a:prstGeom>
        </p:spPr>
      </p:pic>
      <p:pic>
        <p:nvPicPr>
          <p:cNvPr id="6" name="Picture 5">
            <a:extLst>
              <a:ext uri="{FF2B5EF4-FFF2-40B4-BE49-F238E27FC236}">
                <a16:creationId xmlns:a16="http://schemas.microsoft.com/office/drawing/2014/main" id="{A9CAE66F-3D91-9938-1347-FBD825234AEF}"/>
              </a:ext>
            </a:extLst>
          </p:cNvPr>
          <p:cNvPicPr>
            <a:picLocks noChangeAspect="1"/>
          </p:cNvPicPr>
          <p:nvPr/>
        </p:nvPicPr>
        <p:blipFill>
          <a:blip r:embed="rId4"/>
          <a:stretch>
            <a:fillRect/>
          </a:stretch>
        </p:blipFill>
        <p:spPr>
          <a:xfrm>
            <a:off x="1330324" y="3912233"/>
            <a:ext cx="5050156" cy="2767330"/>
          </a:xfrm>
          <a:prstGeom prst="rect">
            <a:avLst/>
          </a:prstGeom>
        </p:spPr>
      </p:pic>
      <p:pic>
        <p:nvPicPr>
          <p:cNvPr id="7" name="Picture 6">
            <a:extLst>
              <a:ext uri="{FF2B5EF4-FFF2-40B4-BE49-F238E27FC236}">
                <a16:creationId xmlns:a16="http://schemas.microsoft.com/office/drawing/2014/main" id="{2A40116A-442E-3F31-7A4A-DFBD63B8E8A5}"/>
              </a:ext>
            </a:extLst>
          </p:cNvPr>
          <p:cNvPicPr>
            <a:picLocks noChangeAspect="1"/>
          </p:cNvPicPr>
          <p:nvPr/>
        </p:nvPicPr>
        <p:blipFill>
          <a:blip r:embed="rId5"/>
          <a:stretch>
            <a:fillRect/>
          </a:stretch>
        </p:blipFill>
        <p:spPr>
          <a:xfrm>
            <a:off x="8114030" y="3912232"/>
            <a:ext cx="3694432" cy="2153287"/>
          </a:xfrm>
          <a:prstGeom prst="rect">
            <a:avLst/>
          </a:prstGeom>
        </p:spPr>
      </p:pic>
      <p:sp>
        <p:nvSpPr>
          <p:cNvPr id="8" name="Arrow: Right 7">
            <a:extLst>
              <a:ext uri="{FF2B5EF4-FFF2-40B4-BE49-F238E27FC236}">
                <a16:creationId xmlns:a16="http://schemas.microsoft.com/office/drawing/2014/main" id="{3EE41CFC-E946-6DC6-2710-E4EDBA97CB11}"/>
              </a:ext>
            </a:extLst>
          </p:cNvPr>
          <p:cNvSpPr/>
          <p:nvPr/>
        </p:nvSpPr>
        <p:spPr>
          <a:xfrm>
            <a:off x="6538342" y="6086568"/>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405109828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9F55-E02B-184B-398A-BB6818F0F139}"/>
              </a:ext>
            </a:extLst>
          </p:cNvPr>
          <p:cNvSpPr>
            <a:spLocks noGrp="1"/>
          </p:cNvSpPr>
          <p:nvPr>
            <p:ph type="title" idx="4294967295"/>
          </p:nvPr>
        </p:nvSpPr>
        <p:spPr>
          <a:xfrm>
            <a:off x="650239" y="314325"/>
            <a:ext cx="10515600" cy="1325563"/>
          </a:xfrm>
        </p:spPr>
        <p:txBody>
          <a:bodyPr>
            <a:normAutofit/>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12)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Find the cumulative sum of stages crossed over `start_datetime` for each `P_ID`, excluding the most recent `start_datetime`.</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8B8CBC43-E0A3-B4DC-7116-05C35377B844}"/>
              </a:ext>
            </a:extLst>
          </p:cNvPr>
          <p:cNvPicPr>
            <a:picLocks noGrp="1" noChangeAspect="1"/>
          </p:cNvPicPr>
          <p:nvPr>
            <p:ph idx="4294967295"/>
          </p:nvPr>
        </p:nvPicPr>
        <p:blipFill>
          <a:blip r:embed="rId2"/>
          <a:stretch>
            <a:fillRect/>
          </a:stretch>
        </p:blipFill>
        <p:spPr>
          <a:xfrm>
            <a:off x="538480" y="1810522"/>
            <a:ext cx="6070600" cy="2263775"/>
          </a:xfrm>
          <a:prstGeom prst="rect">
            <a:avLst/>
          </a:prstGeom>
        </p:spPr>
      </p:pic>
      <p:pic>
        <p:nvPicPr>
          <p:cNvPr id="5" name="Picture 4">
            <a:extLst>
              <a:ext uri="{FF2B5EF4-FFF2-40B4-BE49-F238E27FC236}">
                <a16:creationId xmlns:a16="http://schemas.microsoft.com/office/drawing/2014/main" id="{771D995D-62EA-23B7-0C84-E2C8B4F4D66E}"/>
              </a:ext>
            </a:extLst>
          </p:cNvPr>
          <p:cNvPicPr>
            <a:picLocks noChangeAspect="1"/>
          </p:cNvPicPr>
          <p:nvPr/>
        </p:nvPicPr>
        <p:blipFill>
          <a:blip r:embed="rId3"/>
          <a:stretch>
            <a:fillRect/>
          </a:stretch>
        </p:blipFill>
        <p:spPr>
          <a:xfrm>
            <a:off x="7808594" y="1810522"/>
            <a:ext cx="3357245" cy="3157718"/>
          </a:xfrm>
          <a:prstGeom prst="rect">
            <a:avLst/>
          </a:prstGeom>
        </p:spPr>
      </p:pic>
      <p:sp>
        <p:nvSpPr>
          <p:cNvPr id="6" name="Arrow: Right 5">
            <a:extLst>
              <a:ext uri="{FF2B5EF4-FFF2-40B4-BE49-F238E27FC236}">
                <a16:creationId xmlns:a16="http://schemas.microsoft.com/office/drawing/2014/main" id="{47F02DF0-F247-4ACD-B8B3-9A4D9DF9A345}"/>
              </a:ext>
            </a:extLst>
          </p:cNvPr>
          <p:cNvSpPr/>
          <p:nvPr/>
        </p:nvSpPr>
        <p:spPr>
          <a:xfrm>
            <a:off x="5136262" y="5375368"/>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64662175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BE4A-1CEF-7964-F719-4A3FF01DABBE}"/>
              </a:ext>
            </a:extLst>
          </p:cNvPr>
          <p:cNvSpPr>
            <a:spLocks noGrp="1"/>
          </p:cNvSpPr>
          <p:nvPr>
            <p:ph type="title" idx="4294967295"/>
          </p:nvPr>
        </p:nvSpPr>
        <p:spPr>
          <a:xfrm>
            <a:off x="721360" y="386778"/>
            <a:ext cx="10515600" cy="1325563"/>
          </a:xfrm>
        </p:spPr>
        <p:txBody>
          <a:bodyPr>
            <a:normAutofit/>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13)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 Extract the top 3 highest sums of scores for each `Dev_ID` and the corresponding `P_ID`.</a:t>
            </a:r>
            <a:endPar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150B4BD-1AED-8C9E-7720-DC396C1A9F42}"/>
              </a:ext>
            </a:extLst>
          </p:cNvPr>
          <p:cNvPicPr>
            <a:picLocks noGrp="1" noChangeAspect="1"/>
          </p:cNvPicPr>
          <p:nvPr>
            <p:ph idx="4294967295"/>
          </p:nvPr>
        </p:nvPicPr>
        <p:blipFill>
          <a:blip r:embed="rId2"/>
          <a:stretch>
            <a:fillRect/>
          </a:stretch>
        </p:blipFill>
        <p:spPr>
          <a:xfrm>
            <a:off x="996949" y="1997202"/>
            <a:ext cx="5099050" cy="2097088"/>
          </a:xfrm>
          <a:prstGeom prst="rect">
            <a:avLst/>
          </a:prstGeom>
        </p:spPr>
      </p:pic>
      <p:sp>
        <p:nvSpPr>
          <p:cNvPr id="5" name="Arrow: Right 4">
            <a:extLst>
              <a:ext uri="{FF2B5EF4-FFF2-40B4-BE49-F238E27FC236}">
                <a16:creationId xmlns:a16="http://schemas.microsoft.com/office/drawing/2014/main" id="{193FD02C-4EF5-C675-0B21-E1590068A6D0}"/>
              </a:ext>
            </a:extLst>
          </p:cNvPr>
          <p:cNvSpPr/>
          <p:nvPr/>
        </p:nvSpPr>
        <p:spPr>
          <a:xfrm>
            <a:off x="5277675" y="5385528"/>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pic>
        <p:nvPicPr>
          <p:cNvPr id="6" name="Picture 5">
            <a:extLst>
              <a:ext uri="{FF2B5EF4-FFF2-40B4-BE49-F238E27FC236}">
                <a16:creationId xmlns:a16="http://schemas.microsoft.com/office/drawing/2014/main" id="{EC0E4CFC-0EB6-41AE-8D41-24A1D17325BB}"/>
              </a:ext>
            </a:extLst>
          </p:cNvPr>
          <p:cNvPicPr>
            <a:picLocks noChangeAspect="1"/>
          </p:cNvPicPr>
          <p:nvPr/>
        </p:nvPicPr>
        <p:blipFill>
          <a:blip r:embed="rId3"/>
          <a:stretch>
            <a:fillRect/>
          </a:stretch>
        </p:blipFill>
        <p:spPr>
          <a:xfrm>
            <a:off x="7622540" y="1997202"/>
            <a:ext cx="3004820" cy="1528318"/>
          </a:xfrm>
          <a:prstGeom prst="rect">
            <a:avLst/>
          </a:prstGeom>
        </p:spPr>
      </p:pic>
      <p:sp>
        <p:nvSpPr>
          <p:cNvPr id="7" name="TextBox 6">
            <a:extLst>
              <a:ext uri="{FF2B5EF4-FFF2-40B4-BE49-F238E27FC236}">
                <a16:creationId xmlns:a16="http://schemas.microsoft.com/office/drawing/2014/main" id="{F237DB57-C3E4-4914-3D58-560F7CDDA9E1}"/>
              </a:ext>
            </a:extLst>
          </p:cNvPr>
          <p:cNvSpPr txBox="1"/>
          <p:nvPr/>
        </p:nvSpPr>
        <p:spPr>
          <a:xfrm>
            <a:off x="7428230" y="4643120"/>
            <a:ext cx="3925570"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No Data is Returned</a:t>
            </a:r>
            <a:r>
              <a:rPr lang="en-IN"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7328304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B76F-2C28-1509-7A01-413C32C0BB30}"/>
              </a:ext>
            </a:extLst>
          </p:cNvPr>
          <p:cNvSpPr>
            <a:spLocks noGrp="1"/>
          </p:cNvSpPr>
          <p:nvPr>
            <p:ph type="title" idx="4294967295"/>
          </p:nvPr>
        </p:nvSpPr>
        <p:spPr>
          <a:xfrm>
            <a:off x="690880" y="254430"/>
            <a:ext cx="10515600" cy="1325563"/>
          </a:xfrm>
        </p:spPr>
        <p:txBody>
          <a:bodyPr>
            <a:normAutofit/>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14)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Find players who scored more than 50% of the average score, scored by the sum of scores for each `P_ID`.</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E092C46-4D36-A89B-DCEC-E4D1137B4EDA}"/>
              </a:ext>
            </a:extLst>
          </p:cNvPr>
          <p:cNvPicPr>
            <a:picLocks noGrp="1" noChangeAspect="1"/>
          </p:cNvPicPr>
          <p:nvPr>
            <p:ph idx="4294967295"/>
          </p:nvPr>
        </p:nvPicPr>
        <p:blipFill>
          <a:blip r:embed="rId2"/>
          <a:stretch>
            <a:fillRect/>
          </a:stretch>
        </p:blipFill>
        <p:spPr>
          <a:xfrm>
            <a:off x="925638" y="2001519"/>
            <a:ext cx="6181725" cy="2235200"/>
          </a:xfrm>
          <a:prstGeom prst="rect">
            <a:avLst/>
          </a:prstGeom>
        </p:spPr>
      </p:pic>
      <p:sp>
        <p:nvSpPr>
          <p:cNvPr id="6" name="Arrow: Right 5">
            <a:extLst>
              <a:ext uri="{FF2B5EF4-FFF2-40B4-BE49-F238E27FC236}">
                <a16:creationId xmlns:a16="http://schemas.microsoft.com/office/drawing/2014/main" id="{227F8338-C3B2-1948-21EC-AF3FA4432FD2}"/>
              </a:ext>
            </a:extLst>
          </p:cNvPr>
          <p:cNvSpPr/>
          <p:nvPr/>
        </p:nvSpPr>
        <p:spPr>
          <a:xfrm>
            <a:off x="5277676" y="5355048"/>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pic>
        <p:nvPicPr>
          <p:cNvPr id="7" name="Picture 6">
            <a:extLst>
              <a:ext uri="{FF2B5EF4-FFF2-40B4-BE49-F238E27FC236}">
                <a16:creationId xmlns:a16="http://schemas.microsoft.com/office/drawing/2014/main" id="{76177930-1AB8-1E03-6883-BFA58F5C9EEC}"/>
              </a:ext>
            </a:extLst>
          </p:cNvPr>
          <p:cNvPicPr>
            <a:picLocks noChangeAspect="1"/>
          </p:cNvPicPr>
          <p:nvPr/>
        </p:nvPicPr>
        <p:blipFill>
          <a:blip r:embed="rId3"/>
          <a:stretch>
            <a:fillRect/>
          </a:stretch>
        </p:blipFill>
        <p:spPr>
          <a:xfrm>
            <a:off x="8721090" y="2001519"/>
            <a:ext cx="1723390" cy="2611121"/>
          </a:xfrm>
          <a:prstGeom prst="rect">
            <a:avLst/>
          </a:prstGeom>
        </p:spPr>
      </p:pic>
    </p:spTree>
    <p:extLst>
      <p:ext uri="{BB962C8B-B14F-4D97-AF65-F5344CB8AC3E}">
        <p14:creationId xmlns:p14="http://schemas.microsoft.com/office/powerpoint/2010/main" val="258349800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B6E3-395F-21E9-5331-A51BCA5F7D79}"/>
              </a:ext>
            </a:extLst>
          </p:cNvPr>
          <p:cNvSpPr>
            <a:spLocks noGrp="1"/>
          </p:cNvSpPr>
          <p:nvPr>
            <p:ph type="title"/>
          </p:nvPr>
        </p:nvSpPr>
        <p:spPr>
          <a:xfrm>
            <a:off x="838200" y="193041"/>
            <a:ext cx="10515600" cy="1325563"/>
          </a:xfrm>
        </p:spPr>
        <p:txBody>
          <a:bodyPr/>
          <a:lstStyle/>
          <a:p>
            <a:pPr algn="ctr"/>
            <a:r>
              <a:rPr lang="en-IN" b="1" dirty="0">
                <a:solidFill>
                  <a:srgbClr val="FF000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7948FF13-9A09-BA08-E78D-2E1F675C2046}"/>
              </a:ext>
            </a:extLst>
          </p:cNvPr>
          <p:cNvSpPr>
            <a:spLocks noGrp="1"/>
          </p:cNvSpPr>
          <p:nvPr>
            <p:ph idx="1"/>
          </p:nvPr>
        </p:nvSpPr>
        <p:spPr>
          <a:xfrm>
            <a:off x="838200" y="1825624"/>
            <a:ext cx="10515600" cy="4839335"/>
          </a:xfrm>
        </p:spPr>
        <p:txBody>
          <a:bodyPr/>
          <a:lstStyle/>
          <a:p>
            <a:r>
              <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About the Project</a:t>
            </a:r>
          </a:p>
          <a:p>
            <a:pPr marL="0" indent="0">
              <a:buNone/>
            </a:pPr>
            <a:endPar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a:p>
            <a:r>
              <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Problem Statement</a:t>
            </a:r>
          </a:p>
          <a:p>
            <a:pPr marL="0" indent="0">
              <a:buNone/>
            </a:pPr>
            <a:endPar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a:p>
            <a:r>
              <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Objective</a:t>
            </a:r>
          </a:p>
          <a:p>
            <a:pPr marL="0" indent="0">
              <a:buNone/>
            </a:pPr>
            <a:endPar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a:p>
            <a:r>
              <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Dataset Description</a:t>
            </a:r>
          </a:p>
          <a:p>
            <a:endPar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a:p>
            <a:r>
              <a:rPr lang="en-IN"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Analysis using SQL</a:t>
            </a:r>
          </a:p>
          <a:p>
            <a:endParaRPr lang="en-IN"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8377067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0F4C-9D57-1E99-5E05-EA6428C10A66}"/>
              </a:ext>
            </a:extLst>
          </p:cNvPr>
          <p:cNvSpPr>
            <a:spLocks noGrp="1"/>
          </p:cNvSpPr>
          <p:nvPr>
            <p:ph type="title"/>
          </p:nvPr>
        </p:nvSpPr>
        <p:spPr>
          <a:xfrm>
            <a:off x="838200" y="132081"/>
            <a:ext cx="10515600" cy="1558608"/>
          </a:xfrm>
        </p:spPr>
        <p:txBody>
          <a:bodyPr>
            <a:normAutofit fontScale="90000"/>
          </a:bodyPr>
          <a:lstStyle/>
          <a:p>
            <a:pPr algn="ctr"/>
            <a:r>
              <a:rPr lang="en-IN"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15) </a:t>
            </a:r>
            <a:r>
              <a:rPr lang="en-US"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Create a stored procedure to find the top `n` `headshots_count` based on each `Dev_ID` and rank them in increasing order using `Row_Number`. Display the difficulty as well.</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B3C35B43-E816-7615-0009-B39CAE9DC046}"/>
              </a:ext>
            </a:extLst>
          </p:cNvPr>
          <p:cNvPicPr>
            <a:picLocks noGrp="1" noChangeAspect="1"/>
          </p:cNvPicPr>
          <p:nvPr>
            <p:ph idx="1"/>
          </p:nvPr>
        </p:nvPicPr>
        <p:blipFill>
          <a:blip r:embed="rId2"/>
          <a:stretch>
            <a:fillRect/>
          </a:stretch>
        </p:blipFill>
        <p:spPr>
          <a:xfrm>
            <a:off x="838200" y="1855541"/>
            <a:ext cx="6812280" cy="3397425"/>
          </a:xfrm>
          <a:prstGeom prst="rect">
            <a:avLst/>
          </a:prstGeom>
        </p:spPr>
      </p:pic>
      <p:pic>
        <p:nvPicPr>
          <p:cNvPr id="5" name="Picture 4">
            <a:extLst>
              <a:ext uri="{FF2B5EF4-FFF2-40B4-BE49-F238E27FC236}">
                <a16:creationId xmlns:a16="http://schemas.microsoft.com/office/drawing/2014/main" id="{D419C8AA-6D9F-910B-1F00-B5502C81CCA9}"/>
              </a:ext>
            </a:extLst>
          </p:cNvPr>
          <p:cNvPicPr>
            <a:picLocks noChangeAspect="1"/>
          </p:cNvPicPr>
          <p:nvPr/>
        </p:nvPicPr>
        <p:blipFill>
          <a:blip r:embed="rId3"/>
          <a:stretch>
            <a:fillRect/>
          </a:stretch>
        </p:blipFill>
        <p:spPr>
          <a:xfrm>
            <a:off x="838200" y="5417819"/>
            <a:ext cx="5257800" cy="556262"/>
          </a:xfrm>
          <a:prstGeom prst="rect">
            <a:avLst/>
          </a:prstGeom>
        </p:spPr>
      </p:pic>
      <p:sp>
        <p:nvSpPr>
          <p:cNvPr id="6" name="Arrow: Right 5">
            <a:extLst>
              <a:ext uri="{FF2B5EF4-FFF2-40B4-BE49-F238E27FC236}">
                <a16:creationId xmlns:a16="http://schemas.microsoft.com/office/drawing/2014/main" id="{7B99F6B4-C8BC-495C-D104-14819C1DC1E2}"/>
              </a:ext>
            </a:extLst>
          </p:cNvPr>
          <p:cNvSpPr/>
          <p:nvPr/>
        </p:nvSpPr>
        <p:spPr>
          <a:xfrm>
            <a:off x="6644640" y="5974081"/>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pic>
        <p:nvPicPr>
          <p:cNvPr id="7" name="Picture 6">
            <a:extLst>
              <a:ext uri="{FF2B5EF4-FFF2-40B4-BE49-F238E27FC236}">
                <a16:creationId xmlns:a16="http://schemas.microsoft.com/office/drawing/2014/main" id="{ACF57EED-61D5-1863-3E69-AB80E9B540CF}"/>
              </a:ext>
            </a:extLst>
          </p:cNvPr>
          <p:cNvPicPr>
            <a:picLocks noChangeAspect="1"/>
          </p:cNvPicPr>
          <p:nvPr/>
        </p:nvPicPr>
        <p:blipFill>
          <a:blip r:embed="rId4"/>
          <a:stretch>
            <a:fillRect/>
          </a:stretch>
        </p:blipFill>
        <p:spPr>
          <a:xfrm>
            <a:off x="8115934" y="1855540"/>
            <a:ext cx="3334385" cy="2675819"/>
          </a:xfrm>
          <a:prstGeom prst="rect">
            <a:avLst/>
          </a:prstGeom>
        </p:spPr>
      </p:pic>
    </p:spTree>
    <p:extLst>
      <p:ext uri="{BB962C8B-B14F-4D97-AF65-F5344CB8AC3E}">
        <p14:creationId xmlns:p14="http://schemas.microsoft.com/office/powerpoint/2010/main" val="214345340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A288-EF69-2269-C857-7451018258D4}"/>
              </a:ext>
            </a:extLst>
          </p:cNvPr>
          <p:cNvSpPr>
            <a:spLocks noGrp="1"/>
          </p:cNvSpPr>
          <p:nvPr>
            <p:ph type="title"/>
          </p:nvPr>
        </p:nvSpPr>
        <p:spPr>
          <a:xfrm>
            <a:off x="838200" y="2671445"/>
            <a:ext cx="10515600" cy="1325563"/>
          </a:xfrm>
        </p:spPr>
        <p:txBody>
          <a:bodyPr>
            <a:normAutofit/>
          </a:bodyPr>
          <a:lstStyle/>
          <a:p>
            <a:pPr algn="ctr"/>
            <a:r>
              <a:rPr lang="en-IN" sz="8800" b="1" dirty="0">
                <a:solidFill>
                  <a:srgbClr val="FF0000"/>
                </a:solidFill>
                <a:effectLst>
                  <a:glow rad="127000">
                    <a:srgbClr val="002060"/>
                  </a:glow>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4078024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E1A157F-70B7-623D-9B0B-2451ED678127}"/>
              </a:ext>
            </a:extLst>
          </p:cNvPr>
          <p:cNvSpPr>
            <a:spLocks noGrp="1"/>
          </p:cNvSpPr>
          <p:nvPr>
            <p:ph type="ctrTitle"/>
          </p:nvPr>
        </p:nvSpPr>
        <p:spPr>
          <a:xfrm>
            <a:off x="1524000" y="284163"/>
            <a:ext cx="9144000" cy="838200"/>
          </a:xfrm>
          <a:effectLst>
            <a:glow rad="127000">
              <a:srgbClr val="002060"/>
            </a:glow>
          </a:effectLst>
        </p:spPr>
        <p:txBody>
          <a:bodyPr>
            <a:normAutofit fontScale="90000"/>
          </a:bodyPr>
          <a:lstStyle/>
          <a:p>
            <a:r>
              <a:rPr lang="en-IN" b="1" dirty="0">
                <a:solidFill>
                  <a:srgbClr val="FF000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About </a:t>
            </a:r>
            <a:r>
              <a:rPr lang="en-IN" sz="4900" b="1" dirty="0">
                <a:solidFill>
                  <a:srgbClr val="FF000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the</a:t>
            </a:r>
            <a:r>
              <a:rPr lang="en-IN" b="1" dirty="0">
                <a:solidFill>
                  <a:srgbClr val="FF000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 Project</a:t>
            </a:r>
          </a:p>
        </p:txBody>
      </p:sp>
      <p:sp>
        <p:nvSpPr>
          <p:cNvPr id="7" name="Subtitle 6">
            <a:extLst>
              <a:ext uri="{FF2B5EF4-FFF2-40B4-BE49-F238E27FC236}">
                <a16:creationId xmlns:a16="http://schemas.microsoft.com/office/drawing/2014/main" id="{C7726373-08D9-D7F9-F2B1-5F63AE5986B7}"/>
              </a:ext>
            </a:extLst>
          </p:cNvPr>
          <p:cNvSpPr>
            <a:spLocks noGrp="1"/>
          </p:cNvSpPr>
          <p:nvPr>
            <p:ph type="subTitle" idx="1"/>
          </p:nvPr>
        </p:nvSpPr>
        <p:spPr>
          <a:xfrm>
            <a:off x="1046480" y="1225390"/>
            <a:ext cx="10586720" cy="1070769"/>
          </a:xfrm>
        </p:spPr>
        <p:txBody>
          <a:bodyPr>
            <a:noAutofit/>
          </a:bodyPr>
          <a:lstStyle/>
          <a:p>
            <a:pPr marL="342900" indent="-342900" algn="l">
              <a:buFont typeface="Arial" panose="020B0604020202020204" pitchFamily="34" charset="0"/>
              <a:buChar char="•"/>
            </a:pP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This internship project is about to Decode Gaming Behaviour.</a:t>
            </a:r>
          </a:p>
          <a:p>
            <a:pPr marL="342900" indent="-342900" algn="l">
              <a:buFont typeface="Arial" panose="020B0604020202020204" pitchFamily="34" charset="0"/>
              <a:buChar char="•"/>
            </a:pP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This dataset includes two tables:</a:t>
            </a:r>
          </a:p>
        </p:txBody>
      </p:sp>
      <p:sp>
        <p:nvSpPr>
          <p:cNvPr id="11" name="Rectangle 10" descr="Player Details Table:&#10; `P_ID`: Player ID&#10; `PName`: Player Name&#10; `L1_status`: Level 1 Status&#10; `L2_status`: Level 2 Status&#10; `L1_code`: Systemgenerated Level 1 Code&#10; `L2_code`: Systemgenerated Level 2 Code">
            <a:extLst>
              <a:ext uri="{FF2B5EF4-FFF2-40B4-BE49-F238E27FC236}">
                <a16:creationId xmlns:a16="http://schemas.microsoft.com/office/drawing/2014/main" id="{E4FE70EE-3162-F701-816E-3705293A2640}"/>
              </a:ext>
            </a:extLst>
          </p:cNvPr>
          <p:cNvSpPr/>
          <p:nvPr/>
        </p:nvSpPr>
        <p:spPr>
          <a:xfrm>
            <a:off x="1046480" y="3225800"/>
            <a:ext cx="4754880" cy="29289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b="1" i="0" u="none" strike="noStrike" baseline="0" dirty="0">
                <a:solidFill>
                  <a:srgbClr val="000000"/>
                </a:solidFill>
                <a:latin typeface="Arial" panose="020B0604020202020204" pitchFamily="34" charset="0"/>
                <a:cs typeface="Arial" panose="020B0604020202020204" pitchFamily="34" charset="0"/>
              </a:rPr>
              <a:t>Player Details Table: </a:t>
            </a:r>
          </a:p>
          <a:p>
            <a:endParaRPr lang="en-IN" sz="1800" b="1" i="0" u="none" strike="noStrike" baseline="0"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`P_ID`: Player ID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a:t>
            </a:r>
            <a:r>
              <a:rPr lang="en-IN" sz="1800" b="0" i="0" u="none" strike="noStrike" baseline="0" dirty="0" err="1">
                <a:solidFill>
                  <a:srgbClr val="000000"/>
                </a:solidFill>
                <a:latin typeface="Arial" panose="020B0604020202020204" pitchFamily="34" charset="0"/>
                <a:cs typeface="Arial" panose="020B0604020202020204" pitchFamily="34" charset="0"/>
              </a:rPr>
              <a:t>PName</a:t>
            </a:r>
            <a:r>
              <a:rPr lang="en-IN" sz="1800" b="0" i="0" u="none" strike="noStrike" baseline="0" dirty="0">
                <a:solidFill>
                  <a:srgbClr val="000000"/>
                </a:solidFill>
                <a:latin typeface="Arial" panose="020B0604020202020204" pitchFamily="34" charset="0"/>
                <a:cs typeface="Arial" panose="020B0604020202020204" pitchFamily="34" charset="0"/>
              </a:rPr>
              <a:t>`: Player Name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`L1_status`: Level 1 Status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L2_status`: Level 2 Status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 `L1_code`: </a:t>
            </a:r>
            <a:r>
              <a:rPr lang="en-IN" sz="1800" b="0" i="0" u="none" strike="noStrike" baseline="0" dirty="0" err="1">
                <a:solidFill>
                  <a:srgbClr val="000000"/>
                </a:solidFill>
                <a:latin typeface="Arial" panose="020B0604020202020204" pitchFamily="34" charset="0"/>
                <a:cs typeface="Arial" panose="020B0604020202020204" pitchFamily="34" charset="0"/>
              </a:rPr>
              <a:t>Systemgenerated</a:t>
            </a:r>
            <a:r>
              <a:rPr lang="en-IN" sz="1800" b="0" i="0" u="none" strike="noStrike" baseline="0" dirty="0">
                <a:solidFill>
                  <a:srgbClr val="000000"/>
                </a:solidFill>
                <a:latin typeface="Arial" panose="020B0604020202020204" pitchFamily="34" charset="0"/>
                <a:cs typeface="Arial" panose="020B0604020202020204" pitchFamily="34" charset="0"/>
              </a:rPr>
              <a:t> Level 1 Code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 `L2_code`: </a:t>
            </a:r>
            <a:r>
              <a:rPr lang="en-IN" sz="1800" b="0" i="0" u="none" strike="noStrike" baseline="0" dirty="0" err="1">
                <a:solidFill>
                  <a:srgbClr val="000000"/>
                </a:solidFill>
                <a:latin typeface="Arial" panose="020B0604020202020204" pitchFamily="34" charset="0"/>
                <a:cs typeface="Arial" panose="020B0604020202020204" pitchFamily="34" charset="0"/>
              </a:rPr>
              <a:t>Systemgenerated</a:t>
            </a:r>
            <a:r>
              <a:rPr lang="en-IN" sz="1800" b="0" i="0" u="none" strike="noStrike" baseline="0" dirty="0">
                <a:solidFill>
                  <a:srgbClr val="000000"/>
                </a:solidFill>
                <a:latin typeface="Arial" panose="020B0604020202020204" pitchFamily="34" charset="0"/>
                <a:cs typeface="Arial" panose="020B0604020202020204" pitchFamily="34" charset="0"/>
              </a:rPr>
              <a:t> Level 2 Code </a:t>
            </a:r>
            <a:endParaRPr lang="en-IN" sz="12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62D8156-2BA1-E279-08BC-653EAF1ECDB1}"/>
              </a:ext>
            </a:extLst>
          </p:cNvPr>
          <p:cNvSpPr/>
          <p:nvPr/>
        </p:nvSpPr>
        <p:spPr>
          <a:xfrm>
            <a:off x="6390642" y="3073717"/>
            <a:ext cx="4826000" cy="3500120"/>
          </a:xfrm>
          <a:prstGeom prst="rect">
            <a:avLst/>
          </a:prstGeom>
          <a:ln>
            <a:solidFill>
              <a:schemeClr val="tx1"/>
            </a:solidFill>
          </a:ln>
          <a:effectLst>
            <a:outerShdw blurRad="50800" dist="50800" dir="5400000" algn="ctr" rotWithShape="0">
              <a:schemeClr val="tx2">
                <a:lumMod val="50000"/>
              </a:scheme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IN" sz="2400" b="1" i="0" u="none" strike="noStrike" baseline="0" dirty="0">
                <a:solidFill>
                  <a:srgbClr val="000000"/>
                </a:solidFill>
                <a:latin typeface="Arial" panose="020B0604020202020204" pitchFamily="34" charset="0"/>
                <a:cs typeface="Arial" panose="020B0604020202020204" pitchFamily="34" charset="0"/>
              </a:rPr>
              <a:t>Level Details Table: </a:t>
            </a:r>
          </a:p>
          <a:p>
            <a:endParaRPr lang="en-IN" b="1"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`P_ID`: Player ID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a:t>
            </a:r>
            <a:r>
              <a:rPr lang="en-IN" sz="1800" b="0" i="0" u="none" strike="noStrike" baseline="0" dirty="0" err="1">
                <a:solidFill>
                  <a:srgbClr val="000000"/>
                </a:solidFill>
                <a:latin typeface="Arial" panose="020B0604020202020204" pitchFamily="34" charset="0"/>
                <a:cs typeface="Arial" panose="020B0604020202020204" pitchFamily="34" charset="0"/>
              </a:rPr>
              <a:t>Dev_ID</a:t>
            </a:r>
            <a:r>
              <a:rPr lang="en-IN" sz="1800" b="0" i="0" u="none" strike="noStrike" baseline="0" dirty="0">
                <a:solidFill>
                  <a:srgbClr val="000000"/>
                </a:solidFill>
                <a:latin typeface="Arial" panose="020B0604020202020204" pitchFamily="34" charset="0"/>
                <a:cs typeface="Arial" panose="020B0604020202020204" pitchFamily="34" charset="0"/>
              </a:rPr>
              <a:t>`: Device ID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 `</a:t>
            </a:r>
            <a:r>
              <a:rPr lang="en-IN" sz="1800" b="0" i="0" u="none" strike="noStrike" baseline="0" dirty="0" err="1">
                <a:solidFill>
                  <a:srgbClr val="000000"/>
                </a:solidFill>
                <a:latin typeface="Arial" panose="020B0604020202020204" pitchFamily="34" charset="0"/>
                <a:cs typeface="Arial" panose="020B0604020202020204" pitchFamily="34" charset="0"/>
              </a:rPr>
              <a:t>start_time</a:t>
            </a:r>
            <a:r>
              <a:rPr lang="en-IN" sz="1800" b="0" i="0" u="none" strike="noStrike" baseline="0" dirty="0">
                <a:solidFill>
                  <a:srgbClr val="000000"/>
                </a:solidFill>
                <a:latin typeface="Arial" panose="020B0604020202020204" pitchFamily="34" charset="0"/>
                <a:cs typeface="Arial" panose="020B0604020202020204" pitchFamily="34" charset="0"/>
              </a:rPr>
              <a:t>`: Start Time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 `</a:t>
            </a:r>
            <a:r>
              <a:rPr lang="en-IN" sz="1800" b="0" i="0" u="none" strike="noStrike" baseline="0" dirty="0" err="1">
                <a:solidFill>
                  <a:srgbClr val="000000"/>
                </a:solidFill>
                <a:latin typeface="Arial" panose="020B0604020202020204" pitchFamily="34" charset="0"/>
                <a:cs typeface="Arial" panose="020B0604020202020204" pitchFamily="34" charset="0"/>
              </a:rPr>
              <a:t>stages_crossed</a:t>
            </a:r>
            <a:r>
              <a:rPr lang="en-IN" sz="1800" b="0" i="0" u="none" strike="noStrike" baseline="0" dirty="0">
                <a:solidFill>
                  <a:srgbClr val="000000"/>
                </a:solidFill>
                <a:latin typeface="Arial" panose="020B0604020202020204" pitchFamily="34" charset="0"/>
                <a:cs typeface="Arial" panose="020B0604020202020204" pitchFamily="34" charset="0"/>
              </a:rPr>
              <a:t>`: Stages Crossed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`level`: Game Level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 `difficulty`: Difficulty Level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a:t>
            </a:r>
            <a:r>
              <a:rPr lang="en-IN" sz="1800" b="0" i="0" u="none" strike="noStrike" baseline="0" dirty="0" err="1">
                <a:solidFill>
                  <a:srgbClr val="000000"/>
                </a:solidFill>
                <a:latin typeface="Arial" panose="020B0604020202020204" pitchFamily="34" charset="0"/>
                <a:cs typeface="Arial" panose="020B0604020202020204" pitchFamily="34" charset="0"/>
              </a:rPr>
              <a:t>kill_count</a:t>
            </a:r>
            <a:r>
              <a:rPr lang="en-IN" sz="1800" b="0" i="0" u="none" strike="noStrike" baseline="0" dirty="0">
                <a:solidFill>
                  <a:srgbClr val="000000"/>
                </a:solidFill>
                <a:latin typeface="Arial" panose="020B0604020202020204" pitchFamily="34" charset="0"/>
                <a:cs typeface="Arial" panose="020B0604020202020204" pitchFamily="34" charset="0"/>
              </a:rPr>
              <a:t>`: Kill Count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 `</a:t>
            </a:r>
            <a:r>
              <a:rPr lang="en-IN" sz="1800" b="0" i="0" u="none" strike="noStrike" baseline="0" dirty="0" err="1">
                <a:solidFill>
                  <a:srgbClr val="000000"/>
                </a:solidFill>
                <a:latin typeface="Arial" panose="020B0604020202020204" pitchFamily="34" charset="0"/>
                <a:cs typeface="Arial" panose="020B0604020202020204" pitchFamily="34" charset="0"/>
              </a:rPr>
              <a:t>headshots_count</a:t>
            </a:r>
            <a:r>
              <a:rPr lang="en-IN" sz="1800" b="0" i="0" u="none" strike="noStrike" baseline="0" dirty="0">
                <a:solidFill>
                  <a:srgbClr val="000000"/>
                </a:solidFill>
                <a:latin typeface="Arial" panose="020B0604020202020204" pitchFamily="34" charset="0"/>
                <a:cs typeface="Arial" panose="020B0604020202020204" pitchFamily="34" charset="0"/>
              </a:rPr>
              <a:t>`: Headshots Count</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`score`: Player Score </a:t>
            </a:r>
          </a:p>
          <a:p>
            <a:pPr marL="285750" indent="-285750">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a:t>
            </a:r>
            <a:r>
              <a:rPr lang="en-IN" sz="1800" b="0" i="0" u="none" strike="noStrike" baseline="0" dirty="0" err="1">
                <a:solidFill>
                  <a:srgbClr val="000000"/>
                </a:solidFill>
                <a:latin typeface="Arial" panose="020B0604020202020204" pitchFamily="34" charset="0"/>
                <a:cs typeface="Arial" panose="020B0604020202020204" pitchFamily="34" charset="0"/>
              </a:rPr>
              <a:t>lives_earned</a:t>
            </a:r>
            <a:r>
              <a:rPr lang="en-IN" sz="1800" b="0" i="0" u="none" strike="noStrike" baseline="0" dirty="0">
                <a:solidFill>
                  <a:srgbClr val="000000"/>
                </a:solidFill>
                <a:latin typeface="Arial" panose="020B0604020202020204" pitchFamily="34" charset="0"/>
                <a:cs typeface="Arial" panose="020B0604020202020204" pitchFamily="34" charset="0"/>
              </a:rPr>
              <a:t>`: Extra Lives Earned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66819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A1B8-2102-489F-0AD5-EBF831F3F208}"/>
              </a:ext>
            </a:extLst>
          </p:cNvPr>
          <p:cNvSpPr>
            <a:spLocks noGrp="1"/>
          </p:cNvSpPr>
          <p:nvPr>
            <p:ph type="title" idx="4294967295"/>
          </p:nvPr>
        </p:nvSpPr>
        <p:spPr>
          <a:xfrm>
            <a:off x="838200" y="1351280"/>
            <a:ext cx="10515600" cy="649923"/>
          </a:xfrm>
        </p:spPr>
        <p:txBody>
          <a:bodyPr>
            <a:normAutofit fontScale="90000"/>
          </a:bodyPr>
          <a:lstStyle/>
          <a:p>
            <a:r>
              <a:rPr lang="en-IN" sz="4000" b="1" dirty="0">
                <a:solidFill>
                  <a:srgbClr val="FF0000"/>
                </a:solidFill>
                <a:effectLst>
                  <a:glow rad="127000">
                    <a:schemeClr val="bg1">
                      <a:lumMod val="95000"/>
                      <a:lumOff val="5000"/>
                    </a:schemeClr>
                  </a:glow>
                  <a:outerShdw blurRad="50800" dist="50800" dir="5400000" sx="3000" sy="3000" algn="ctr" rotWithShape="0">
                    <a:srgbClr val="000000">
                      <a:alpha val="43137"/>
                    </a:srgbClr>
                  </a:outerShdw>
                </a:effectLst>
                <a:latin typeface="Times New Roman" panose="02020603050405020304" pitchFamily="18" charset="0"/>
                <a:cs typeface="Times New Roman" panose="02020603050405020304" pitchFamily="18" charset="0"/>
              </a:rPr>
              <a:t>Problem Statement:</a:t>
            </a:r>
            <a:br>
              <a:rPr lang="en-IN" b="1" dirty="0">
                <a:solidFill>
                  <a:schemeClr val="accent5">
                    <a:lumMod val="75000"/>
                  </a:schemeClr>
                </a:solidFill>
                <a:effectLst>
                  <a:glow rad="127000">
                    <a:schemeClr val="bg1">
                      <a:lumMod val="95000"/>
                      <a:lumOff val="5000"/>
                    </a:schemeClr>
                  </a:glow>
                  <a:outerShdw blurRad="50800" dist="50800" dir="5400000" sx="3000" sy="3000" algn="ctr" rotWithShape="0">
                    <a:srgbClr val="000000">
                      <a:alpha val="43137"/>
                    </a:srgbClr>
                  </a:outerShdw>
                </a:effectLst>
                <a:latin typeface="Times New Roman" panose="02020603050405020304" pitchFamily="18" charset="0"/>
                <a:cs typeface="Times New Roman" panose="02020603050405020304" pitchFamily="18" charset="0"/>
              </a:rPr>
            </a:br>
            <a:br>
              <a:rPr lang="en-IN" sz="1800" b="1" dirty="0">
                <a:solidFill>
                  <a:schemeClr val="accent5">
                    <a:lumMod val="75000"/>
                  </a:schemeClr>
                </a:solidFill>
                <a:effectLst>
                  <a:glow rad="127000">
                    <a:schemeClr val="bg1">
                      <a:lumMod val="95000"/>
                      <a:lumOff val="5000"/>
                    </a:schemeClr>
                  </a:glow>
                  <a:outerShdw blurRad="50800" dist="50800" dir="5400000" sx="3000" sy="3000" algn="ctr" rotWithShape="0">
                    <a:srgbClr val="000000">
                      <a:alpha val="43137"/>
                    </a:srgbClr>
                  </a:outerShdw>
                </a:effectLst>
                <a:latin typeface="Times New Roman" panose="02020603050405020304" pitchFamily="18" charset="0"/>
                <a:cs typeface="Times New Roman" panose="02020603050405020304" pitchFamily="18" charset="0"/>
              </a:rPr>
            </a:br>
            <a:r>
              <a:rPr lang="en-US" sz="2200" dirty="0">
                <a:solidFill>
                  <a:srgbClr val="92D050"/>
                </a:solidFill>
                <a:effectLst>
                  <a:glow rad="127000">
                    <a:schemeClr val="bg1">
                      <a:lumMod val="95000"/>
                      <a:lumOff val="5000"/>
                    </a:schemeClr>
                  </a:glow>
                  <a:outerShdw blurRad="50800" dist="50800" dir="5400000" sx="3000" sy="3000" algn="ctr" rotWithShape="0">
                    <a:srgbClr val="000000">
                      <a:alpha val="43137"/>
                    </a:srgbClr>
                  </a:outerShdw>
                </a:effectLst>
                <a:latin typeface="Times New Roman" panose="02020603050405020304" pitchFamily="18" charset="0"/>
                <a:cs typeface="Times New Roman" panose="02020603050405020304" pitchFamily="18" charset="0"/>
              </a:rPr>
              <a:t>In a virtual gaming environment, player performance analysis is crucial for game developers to enhance gameplay experiences and engagement. Your task is to analyze a dataset containing player details and level interactions to derive actionable insights. The dataset includes player information such as unique identifiers, names, and level statuses, along with detailed level interactions including start time, stage progression, performance metrics, and extra lives earned.</a:t>
            </a:r>
            <a:br>
              <a:rPr lang="en-US" sz="1800" b="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0662E20-132B-0D93-6140-9FFE70FB54BC}"/>
              </a:ext>
            </a:extLst>
          </p:cNvPr>
          <p:cNvSpPr>
            <a:spLocks noGrp="1"/>
          </p:cNvSpPr>
          <p:nvPr>
            <p:ph idx="4294967295"/>
          </p:nvPr>
        </p:nvSpPr>
        <p:spPr>
          <a:xfrm>
            <a:off x="838200" y="2733358"/>
            <a:ext cx="10515600" cy="3799522"/>
          </a:xfrm>
        </p:spPr>
        <p:txBody>
          <a:bodyPr>
            <a:normAutofit/>
          </a:bodyPr>
          <a:lstStyle/>
          <a:p>
            <a:pPr marL="0" indent="0">
              <a:buNone/>
            </a:pPr>
            <a:r>
              <a:rPr lang="en-IN" sz="3600" b="1" dirty="0">
                <a:solidFill>
                  <a:srgbClr val="FF000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Objective:</a:t>
            </a:r>
          </a:p>
          <a:p>
            <a:r>
              <a:rPr lang="en-US" sz="2100" dirty="0">
                <a:solidFill>
                  <a:srgbClr val="92D05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Explore player performance trends and patterns across different game levels and difficulty settings.</a:t>
            </a:r>
          </a:p>
          <a:p>
            <a:r>
              <a:rPr lang="en-US" sz="2100" dirty="0">
                <a:solidFill>
                  <a:srgbClr val="92D05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Identify factors influencing player engagement and progression within the gaming environment.</a:t>
            </a:r>
          </a:p>
          <a:p>
            <a:r>
              <a:rPr lang="en-US" sz="2100" dirty="0">
                <a:solidFill>
                  <a:srgbClr val="92D05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Analyze the impact of player actions, such as kill count, headshots count, and extra lives earned, on overall gameplay performance.</a:t>
            </a:r>
          </a:p>
          <a:p>
            <a:r>
              <a:rPr lang="en-US" sz="2100" dirty="0">
                <a:solidFill>
                  <a:srgbClr val="92D05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Provide recommendations for game developers to optimize game design, difficulty levels, and player engagement strategies based on the analysis.</a:t>
            </a:r>
          </a:p>
          <a:p>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3095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C3D4-4BE9-46E8-05EA-1D0406E7DD31}"/>
              </a:ext>
            </a:extLst>
          </p:cNvPr>
          <p:cNvSpPr>
            <a:spLocks noGrp="1"/>
          </p:cNvSpPr>
          <p:nvPr>
            <p:ph type="title"/>
          </p:nvPr>
        </p:nvSpPr>
        <p:spPr>
          <a:xfrm>
            <a:off x="838200" y="151765"/>
            <a:ext cx="10515600" cy="1325563"/>
          </a:xfrm>
        </p:spPr>
        <p:txBody>
          <a:bodyPr/>
          <a:lstStyle/>
          <a:p>
            <a:pPr algn="ctr"/>
            <a:r>
              <a:rPr lang="en-IN" b="1" dirty="0">
                <a:solidFill>
                  <a:srgbClr val="FF0000"/>
                </a:solidFill>
                <a:effectLst>
                  <a:glow rad="127000">
                    <a:schemeClr val="bg1">
                      <a:lumMod val="95000"/>
                      <a:lumOff val="5000"/>
                    </a:schemeClr>
                  </a:glow>
                  <a:outerShdw blurRad="50800" dist="50800" dir="5400000" sx="2000" sy="2000" algn="ctr" rotWithShape="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0D74FB74-AF21-9DB2-02D7-FB206EBE1EB0}"/>
              </a:ext>
            </a:extLst>
          </p:cNvPr>
          <p:cNvSpPr>
            <a:spLocks noGrp="1"/>
          </p:cNvSpPr>
          <p:nvPr>
            <p:ph idx="1"/>
          </p:nvPr>
        </p:nvSpPr>
        <p:spPr>
          <a:xfrm>
            <a:off x="548640" y="1584960"/>
            <a:ext cx="11033760" cy="4907915"/>
          </a:xfrm>
        </p:spPr>
        <p:txBody>
          <a:bodyPr>
            <a:normAutofit fontScale="92500" lnSpcReduction="20000"/>
          </a:bodyPr>
          <a:lstStyle/>
          <a:p>
            <a:r>
              <a:rPr lang="en-US"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Unique identifiers are assigned to each player.</a:t>
            </a:r>
          </a:p>
          <a:p>
            <a:r>
              <a:rPr lang="en-US"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Player names and their corresponding IDs are recorded.</a:t>
            </a:r>
          </a:p>
          <a:p>
            <a:r>
              <a:rPr lang="en-US"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The dataset tracks the status of players in both Level 1 and Level 2.</a:t>
            </a:r>
          </a:p>
          <a:p>
            <a:r>
              <a:rPr lang="en-US"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System-generated codes are provided for each level, likely for internal reference.</a:t>
            </a:r>
          </a:p>
          <a:p>
            <a:r>
              <a:rPr lang="en-US"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Player interactions, including gameplay details, are logged.</a:t>
            </a:r>
          </a:p>
          <a:p>
            <a:r>
              <a:rPr lang="en-US"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Each entry is associated with a specific player, level, and device.</a:t>
            </a:r>
          </a:p>
          <a:p>
            <a:r>
              <a:rPr lang="en-US"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Gameplay details include start time, stage progression, game level, and difficulty.</a:t>
            </a:r>
          </a:p>
          <a:p>
            <a:r>
              <a:rPr lang="en-US"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Player performance metrics such as kill count, headshots count, and score are captured.</a:t>
            </a:r>
          </a:p>
          <a:p>
            <a:r>
              <a:rPr lang="en-US"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The dataset also records the number of extra lives earned by players during gameplay.</a:t>
            </a:r>
          </a:p>
          <a:p>
            <a:pPr marL="0" indent="0">
              <a:buNone/>
            </a:pPr>
            <a:endParaRPr lang="en-IN" dirty="0"/>
          </a:p>
        </p:txBody>
      </p:sp>
    </p:spTree>
    <p:extLst>
      <p:ext uri="{BB962C8B-B14F-4D97-AF65-F5344CB8AC3E}">
        <p14:creationId xmlns:p14="http://schemas.microsoft.com/office/powerpoint/2010/main" val="11725432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8ED8-FAA2-0AB3-6527-F15DF1C26499}"/>
              </a:ext>
            </a:extLst>
          </p:cNvPr>
          <p:cNvSpPr>
            <a:spLocks noGrp="1"/>
          </p:cNvSpPr>
          <p:nvPr>
            <p:ph type="title" idx="4294967295"/>
          </p:nvPr>
        </p:nvSpPr>
        <p:spPr>
          <a:xfrm>
            <a:off x="640080" y="291782"/>
            <a:ext cx="10515600" cy="1325562"/>
          </a:xfrm>
          <a:effectLst>
            <a:glow rad="127000">
              <a:srgbClr val="002060"/>
            </a:glow>
          </a:effectLst>
        </p:spPr>
        <p:txBody>
          <a:bodyPr/>
          <a:lstStyle/>
          <a:p>
            <a:pPr algn="ctr"/>
            <a:r>
              <a:rPr lang="en-IN" b="1" dirty="0">
                <a:solidFill>
                  <a:srgbClr val="FF0000"/>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Analysis Using SQL</a:t>
            </a:r>
          </a:p>
        </p:txBody>
      </p:sp>
      <p:sp>
        <p:nvSpPr>
          <p:cNvPr id="3" name="Content Placeholder 2">
            <a:extLst>
              <a:ext uri="{FF2B5EF4-FFF2-40B4-BE49-F238E27FC236}">
                <a16:creationId xmlns:a16="http://schemas.microsoft.com/office/drawing/2014/main" id="{F8849E94-AA94-9C5F-8A50-3DA0C1172316}"/>
              </a:ext>
            </a:extLst>
          </p:cNvPr>
          <p:cNvSpPr>
            <a:spLocks noGrp="1"/>
          </p:cNvSpPr>
          <p:nvPr>
            <p:ph idx="4294967295"/>
          </p:nvPr>
        </p:nvSpPr>
        <p:spPr>
          <a:xfrm>
            <a:off x="182880" y="1825624"/>
            <a:ext cx="11836400" cy="4514215"/>
          </a:xfrm>
        </p:spPr>
        <p:txBody>
          <a:bodyPr/>
          <a:lstStyle/>
          <a:p>
            <a:pPr marL="514350" indent="-514350" algn="ctr">
              <a:buFont typeface="+mj-lt"/>
              <a:buAutoNum type="arabicParenR"/>
            </a:pPr>
            <a:r>
              <a:rPr lang="en-US"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Extract `P_ID`, `Dev_ID`, `PName`, and `Difficulty_level` of all players at Level 0.</a:t>
            </a:r>
          </a:p>
          <a:p>
            <a:pPr marL="0" indent="0">
              <a:buNone/>
            </a:pPr>
            <a:endParaRPr lang="en-IN" dirty="0"/>
          </a:p>
        </p:txBody>
      </p:sp>
      <p:pic>
        <p:nvPicPr>
          <p:cNvPr id="4" name="Picture 3">
            <a:extLst>
              <a:ext uri="{FF2B5EF4-FFF2-40B4-BE49-F238E27FC236}">
                <a16:creationId xmlns:a16="http://schemas.microsoft.com/office/drawing/2014/main" id="{AB439287-838B-CFCF-7CE2-E65DCB764B34}"/>
              </a:ext>
            </a:extLst>
          </p:cNvPr>
          <p:cNvPicPr>
            <a:picLocks noChangeAspect="1"/>
          </p:cNvPicPr>
          <p:nvPr/>
        </p:nvPicPr>
        <p:blipFill>
          <a:blip r:embed="rId2"/>
          <a:stretch>
            <a:fillRect/>
          </a:stretch>
        </p:blipFill>
        <p:spPr>
          <a:xfrm>
            <a:off x="304800" y="3139122"/>
            <a:ext cx="5029200" cy="1503998"/>
          </a:xfrm>
          <a:prstGeom prst="rect">
            <a:avLst/>
          </a:prstGeom>
        </p:spPr>
      </p:pic>
      <p:pic>
        <p:nvPicPr>
          <p:cNvPr id="5" name="Picture 4">
            <a:extLst>
              <a:ext uri="{FF2B5EF4-FFF2-40B4-BE49-F238E27FC236}">
                <a16:creationId xmlns:a16="http://schemas.microsoft.com/office/drawing/2014/main" id="{8485DBFA-BC72-0160-5DDE-DA86447AF9D8}"/>
              </a:ext>
            </a:extLst>
          </p:cNvPr>
          <p:cNvPicPr>
            <a:picLocks noChangeAspect="1"/>
          </p:cNvPicPr>
          <p:nvPr/>
        </p:nvPicPr>
        <p:blipFill>
          <a:blip r:embed="rId3"/>
          <a:stretch>
            <a:fillRect/>
          </a:stretch>
        </p:blipFill>
        <p:spPr>
          <a:xfrm>
            <a:off x="6096000" y="2898139"/>
            <a:ext cx="5558156" cy="2862581"/>
          </a:xfrm>
          <a:prstGeom prst="rect">
            <a:avLst/>
          </a:prstGeom>
        </p:spPr>
      </p:pic>
      <p:sp>
        <p:nvSpPr>
          <p:cNvPr id="6" name="Arrow: Right 5">
            <a:extLst>
              <a:ext uri="{FF2B5EF4-FFF2-40B4-BE49-F238E27FC236}">
                <a16:creationId xmlns:a16="http://schemas.microsoft.com/office/drawing/2014/main" id="{B5380A03-B781-64A7-848F-FDDC5AACEFA4}"/>
              </a:ext>
            </a:extLst>
          </p:cNvPr>
          <p:cNvSpPr/>
          <p:nvPr/>
        </p:nvSpPr>
        <p:spPr>
          <a:xfrm>
            <a:off x="3810000" y="5167724"/>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96198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DBD0-F010-DD3D-909E-0F87303BB6FC}"/>
              </a:ext>
            </a:extLst>
          </p:cNvPr>
          <p:cNvSpPr>
            <a:spLocks noGrp="1"/>
          </p:cNvSpPr>
          <p:nvPr>
            <p:ph type="title" idx="4294967295"/>
          </p:nvPr>
        </p:nvSpPr>
        <p:spPr>
          <a:xfrm>
            <a:off x="627062" y="453342"/>
            <a:ext cx="10937875" cy="1325563"/>
          </a:xfrm>
        </p:spPr>
        <p:txBody>
          <a:bodyPr>
            <a:normAutofit/>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2)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Find `Level1_code`wise average `Kill_Count` where `</a:t>
            </a:r>
            <a:r>
              <a:rPr lang="en-US" sz="2800" b="1" dirty="0" err="1">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lives_earned</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 is 2,  and at least 3 stages are crossed.</a:t>
            </a:r>
            <a:br>
              <a:rPr lang="en-US"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FD17AF8B-DC6F-34CA-B1D8-730215DA7F55}"/>
              </a:ext>
            </a:extLst>
          </p:cNvPr>
          <p:cNvPicPr>
            <a:picLocks noGrp="1" noChangeAspect="1"/>
          </p:cNvPicPr>
          <p:nvPr>
            <p:ph idx="4294967295"/>
          </p:nvPr>
        </p:nvPicPr>
        <p:blipFill>
          <a:blip r:embed="rId2"/>
          <a:stretch>
            <a:fillRect/>
          </a:stretch>
        </p:blipFill>
        <p:spPr>
          <a:xfrm>
            <a:off x="812800" y="2076450"/>
            <a:ext cx="4978400" cy="2536825"/>
          </a:xfrm>
          <a:prstGeom prst="rect">
            <a:avLst/>
          </a:prstGeom>
        </p:spPr>
      </p:pic>
      <p:sp>
        <p:nvSpPr>
          <p:cNvPr id="5" name="Arrow: Right 4">
            <a:extLst>
              <a:ext uri="{FF2B5EF4-FFF2-40B4-BE49-F238E27FC236}">
                <a16:creationId xmlns:a16="http://schemas.microsoft.com/office/drawing/2014/main" id="{0E083164-489A-C0F0-F5E0-FAA8D05063BB}"/>
              </a:ext>
            </a:extLst>
          </p:cNvPr>
          <p:cNvSpPr/>
          <p:nvPr/>
        </p:nvSpPr>
        <p:spPr>
          <a:xfrm>
            <a:off x="4154551" y="5208364"/>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pic>
        <p:nvPicPr>
          <p:cNvPr id="6" name="Picture 5">
            <a:extLst>
              <a:ext uri="{FF2B5EF4-FFF2-40B4-BE49-F238E27FC236}">
                <a16:creationId xmlns:a16="http://schemas.microsoft.com/office/drawing/2014/main" id="{C3611263-96B1-79F3-68D6-C07102E396C0}"/>
              </a:ext>
            </a:extLst>
          </p:cNvPr>
          <p:cNvPicPr>
            <a:picLocks noChangeAspect="1"/>
          </p:cNvPicPr>
          <p:nvPr/>
        </p:nvPicPr>
        <p:blipFill>
          <a:blip r:embed="rId3"/>
          <a:stretch>
            <a:fillRect/>
          </a:stretch>
        </p:blipFill>
        <p:spPr>
          <a:xfrm>
            <a:off x="6847840" y="2276855"/>
            <a:ext cx="4886960" cy="1597659"/>
          </a:xfrm>
          <a:prstGeom prst="rect">
            <a:avLst/>
          </a:prstGeom>
        </p:spPr>
      </p:pic>
    </p:spTree>
    <p:extLst>
      <p:ext uri="{BB962C8B-B14F-4D97-AF65-F5344CB8AC3E}">
        <p14:creationId xmlns:p14="http://schemas.microsoft.com/office/powerpoint/2010/main" val="148206434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E27F-A8C3-8653-08DA-E77260FD2CC5}"/>
              </a:ext>
            </a:extLst>
          </p:cNvPr>
          <p:cNvSpPr>
            <a:spLocks noGrp="1"/>
          </p:cNvSpPr>
          <p:nvPr>
            <p:ph type="title" idx="4294967295"/>
          </p:nvPr>
        </p:nvSpPr>
        <p:spPr>
          <a:xfrm>
            <a:off x="696913" y="446529"/>
            <a:ext cx="10515600" cy="1325563"/>
          </a:xfrm>
        </p:spPr>
        <p:txBody>
          <a:bodyPr>
            <a:normAutofit fontScale="90000"/>
          </a:bodyPr>
          <a:lstStyle/>
          <a:p>
            <a:pPr algn="ctr"/>
            <a:r>
              <a:rPr lang="en-IN"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3)  </a:t>
            </a:r>
            <a:r>
              <a:rPr lang="en-US"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Find the total number of stages crossed at each difficulty level for Level 2   with players using `</a:t>
            </a:r>
            <a:r>
              <a:rPr lang="en-US" sz="3100" b="1" dirty="0" err="1">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zm_series</a:t>
            </a:r>
            <a:r>
              <a:rPr lang="en-US" sz="31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 devices. Arrange the result in decreasing order of the total number of stages crossed.</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112BBFB2-7138-514A-E05B-A0ADB1C097EB}"/>
              </a:ext>
            </a:extLst>
          </p:cNvPr>
          <p:cNvPicPr>
            <a:picLocks noGrp="1" noChangeAspect="1"/>
          </p:cNvPicPr>
          <p:nvPr>
            <p:ph idx="4294967295"/>
          </p:nvPr>
        </p:nvPicPr>
        <p:blipFill>
          <a:blip r:embed="rId2"/>
          <a:stretch>
            <a:fillRect/>
          </a:stretch>
        </p:blipFill>
        <p:spPr>
          <a:xfrm>
            <a:off x="696913" y="2197224"/>
            <a:ext cx="5243513" cy="2628900"/>
          </a:xfrm>
          <a:prstGeom prst="rect">
            <a:avLst/>
          </a:prstGeom>
        </p:spPr>
      </p:pic>
      <p:pic>
        <p:nvPicPr>
          <p:cNvPr id="5" name="Picture 4">
            <a:extLst>
              <a:ext uri="{FF2B5EF4-FFF2-40B4-BE49-F238E27FC236}">
                <a16:creationId xmlns:a16="http://schemas.microsoft.com/office/drawing/2014/main" id="{2E7B7B20-A39D-C02F-0D4A-3738219574DF}"/>
              </a:ext>
            </a:extLst>
          </p:cNvPr>
          <p:cNvPicPr>
            <a:picLocks noChangeAspect="1"/>
          </p:cNvPicPr>
          <p:nvPr/>
        </p:nvPicPr>
        <p:blipFill>
          <a:blip r:embed="rId3"/>
          <a:stretch>
            <a:fillRect/>
          </a:stretch>
        </p:blipFill>
        <p:spPr>
          <a:xfrm>
            <a:off x="7264400" y="2197224"/>
            <a:ext cx="3972560" cy="3096136"/>
          </a:xfrm>
          <a:prstGeom prst="rect">
            <a:avLst/>
          </a:prstGeom>
        </p:spPr>
      </p:pic>
      <p:sp>
        <p:nvSpPr>
          <p:cNvPr id="7" name="Arrow: Right 6">
            <a:extLst>
              <a:ext uri="{FF2B5EF4-FFF2-40B4-BE49-F238E27FC236}">
                <a16:creationId xmlns:a16="http://schemas.microsoft.com/office/drawing/2014/main" id="{FE530F24-5C7E-E317-2DE0-012E689E2E3A}"/>
              </a:ext>
            </a:extLst>
          </p:cNvPr>
          <p:cNvSpPr/>
          <p:nvPr/>
        </p:nvSpPr>
        <p:spPr>
          <a:xfrm>
            <a:off x="4185920" y="5403656"/>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368984363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1E7F-6166-92AB-0419-76EC819595CD}"/>
              </a:ext>
            </a:extLst>
          </p:cNvPr>
          <p:cNvSpPr>
            <a:spLocks noGrp="1"/>
          </p:cNvSpPr>
          <p:nvPr>
            <p:ph type="title" idx="4294967295"/>
          </p:nvPr>
        </p:nvSpPr>
        <p:spPr>
          <a:xfrm>
            <a:off x="565150" y="391441"/>
            <a:ext cx="10515600" cy="1325563"/>
          </a:xfrm>
        </p:spPr>
        <p:txBody>
          <a:bodyPr>
            <a:normAutofit/>
          </a:bodyPr>
          <a:lstStyle/>
          <a:p>
            <a:pPr algn="ctr"/>
            <a:r>
              <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4)  </a:t>
            </a:r>
            <a:r>
              <a:rPr lang="en-US"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rPr>
              <a:t>Extract `P_ID` and the total number of unique dates for those players who have played games on multiple days.</a:t>
            </a:r>
            <a:endParaRPr lang="en-IN" sz="2800" b="1" dirty="0">
              <a:solidFill>
                <a:srgbClr val="8DD34D"/>
              </a:solidFill>
              <a:effectLst>
                <a:glow rad="127000">
                  <a:schemeClr val="bg1">
                    <a:lumMod val="95000"/>
                    <a:lumOff val="5000"/>
                  </a:schemeClr>
                </a:glo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D6D7574-944A-3786-0CA6-116628F16161}"/>
              </a:ext>
            </a:extLst>
          </p:cNvPr>
          <p:cNvPicPr>
            <a:picLocks noGrp="1" noChangeAspect="1"/>
          </p:cNvPicPr>
          <p:nvPr>
            <p:ph idx="4294967295"/>
          </p:nvPr>
        </p:nvPicPr>
        <p:blipFill>
          <a:blip r:embed="rId2"/>
          <a:stretch>
            <a:fillRect/>
          </a:stretch>
        </p:blipFill>
        <p:spPr>
          <a:xfrm>
            <a:off x="565150" y="2183888"/>
            <a:ext cx="5530850" cy="2286000"/>
          </a:xfrm>
          <a:prstGeom prst="rect">
            <a:avLst/>
          </a:prstGeom>
        </p:spPr>
      </p:pic>
      <p:pic>
        <p:nvPicPr>
          <p:cNvPr id="5" name="Picture 4">
            <a:extLst>
              <a:ext uri="{FF2B5EF4-FFF2-40B4-BE49-F238E27FC236}">
                <a16:creationId xmlns:a16="http://schemas.microsoft.com/office/drawing/2014/main" id="{E1BF5710-EE53-BC35-735E-8FFDCA9FE309}"/>
              </a:ext>
            </a:extLst>
          </p:cNvPr>
          <p:cNvPicPr>
            <a:picLocks noChangeAspect="1"/>
          </p:cNvPicPr>
          <p:nvPr/>
        </p:nvPicPr>
        <p:blipFill>
          <a:blip r:embed="rId3"/>
          <a:stretch>
            <a:fillRect/>
          </a:stretch>
        </p:blipFill>
        <p:spPr>
          <a:xfrm>
            <a:off x="7086600" y="2183888"/>
            <a:ext cx="4089400" cy="2184912"/>
          </a:xfrm>
          <a:prstGeom prst="rect">
            <a:avLst/>
          </a:prstGeom>
        </p:spPr>
      </p:pic>
      <p:pic>
        <p:nvPicPr>
          <p:cNvPr id="6" name="Picture 5">
            <a:extLst>
              <a:ext uri="{FF2B5EF4-FFF2-40B4-BE49-F238E27FC236}">
                <a16:creationId xmlns:a16="http://schemas.microsoft.com/office/drawing/2014/main" id="{933D9ABD-88A2-1BFE-E826-FF16DC658372}"/>
              </a:ext>
            </a:extLst>
          </p:cNvPr>
          <p:cNvPicPr>
            <a:picLocks noChangeAspect="1"/>
          </p:cNvPicPr>
          <p:nvPr/>
        </p:nvPicPr>
        <p:blipFill>
          <a:blip r:embed="rId4"/>
          <a:stretch>
            <a:fillRect/>
          </a:stretch>
        </p:blipFill>
        <p:spPr>
          <a:xfrm>
            <a:off x="7086600" y="4368800"/>
            <a:ext cx="4089399" cy="1412240"/>
          </a:xfrm>
          <a:prstGeom prst="rect">
            <a:avLst/>
          </a:prstGeom>
        </p:spPr>
      </p:pic>
      <p:sp>
        <p:nvSpPr>
          <p:cNvPr id="7" name="Arrow: Right 6">
            <a:extLst>
              <a:ext uri="{FF2B5EF4-FFF2-40B4-BE49-F238E27FC236}">
                <a16:creationId xmlns:a16="http://schemas.microsoft.com/office/drawing/2014/main" id="{86B009A8-32A7-EF8C-807F-60FDEE46AED4}"/>
              </a:ext>
            </a:extLst>
          </p:cNvPr>
          <p:cNvSpPr/>
          <p:nvPr/>
        </p:nvSpPr>
        <p:spPr>
          <a:xfrm>
            <a:off x="4185920" y="5403656"/>
            <a:ext cx="1636648" cy="592995"/>
          </a:xfrm>
          <a:prstGeom prst="rightArrow">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3143495501"/>
      </p:ext>
    </p:extLst>
  </p:cSld>
  <p:clrMapOvr>
    <a:masterClrMapping/>
  </p:clrMapOvr>
  <p:transition spd="med">
    <p:pull/>
  </p:transition>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639</TotalTime>
  <Words>964</Words>
  <Application>Microsoft Office PowerPoint</Application>
  <PresentationFormat>Widescreen</PresentationFormat>
  <Paragraphs>93</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DECODE GAMING BEHAVIOUR USING SQL</vt:lpstr>
      <vt:lpstr>Content</vt:lpstr>
      <vt:lpstr>About the Project</vt:lpstr>
      <vt:lpstr>Problem Statement:  In a virtual gaming environment, player performance analysis is crucial for game developers to enhance gameplay experiences and engagement. Your task is to analyze a dataset containing player details and level interactions to derive actionable insights. The dataset includes player information such as unique identifiers, names, and level statuses, along with detailed level interactions including start time, stage progression, performance metrics, and extra lives earned. </vt:lpstr>
      <vt:lpstr>Dataset Description</vt:lpstr>
      <vt:lpstr>Analysis Using SQL</vt:lpstr>
      <vt:lpstr>2)  Find `Level1_code`wise average `Kill_Count` where `lives_earned` is 2,  and at least 3 stages are crossed. </vt:lpstr>
      <vt:lpstr>3)  Find the total number of stages crossed at each difficulty level for Level 2   with players using `zm_series` devices. Arrange the result in decreasing order of the total number of stages crossed. </vt:lpstr>
      <vt:lpstr>4)  Extract `P_ID` and the total number of unique dates for those players who have played games on multiple days.</vt:lpstr>
      <vt:lpstr>5) Find `P_ID` and level wise sum of `kill_counts` where `kill_count` is greater than the average kill count for Medium difficulty.</vt:lpstr>
      <vt:lpstr>6)  Find `Level` and its corresponding `Level_code` wise sum of lives earned, excluding Level0. Arrange in ascending order of level.  </vt:lpstr>
      <vt:lpstr>7)  Find the top 3 scores based on each `Dev_ID` and rank them in increasing order using `Row_Number`. Display the difficulty as well. </vt:lpstr>
      <vt:lpstr>8) Find the `first_login` datetime for each device ID. </vt:lpstr>
      <vt:lpstr>9)  Find the top 5 scores based on each difficulty level and rank them in increasing order using `Rank`. Display `Dev_ID` as well. </vt:lpstr>
      <vt:lpstr>10)  Find the device ID that is first logged in (based on `start_datetime`) for each player (`P_ID`). Output should contain player ID, device ID, and first login datetime. </vt:lpstr>
      <vt:lpstr>11)  For each player and date, determine how many `kill_counts` were played by the player so far. a) Using window functions b) Without window functions </vt:lpstr>
      <vt:lpstr>12) Find the cumulative sum of stages crossed over `start_datetime` for each `P_ID`, excluding the most recent `start_datetime`. </vt:lpstr>
      <vt:lpstr>13)  Extract the top 3 highest sums of scores for each `Dev_ID` and the corresponding `P_ID`.</vt:lpstr>
      <vt:lpstr>14)  Find players who scored more than 50% of the average score, scored by the sum of scores for each `P_ID`. </vt:lpstr>
      <vt:lpstr>15) Create a stored procedure to find the top `n` `headshots_count` based on each `Dev_ID` and rank them in increasing order using `Row_Number`. Display the difficulty as well.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Analysis using SQL</dc:title>
  <dc:creator>Gayatri Megham</dc:creator>
  <cp:lastModifiedBy>Gayatri Megham</cp:lastModifiedBy>
  <cp:revision>2</cp:revision>
  <dcterms:created xsi:type="dcterms:W3CDTF">2024-04-20T20:55:47Z</dcterms:created>
  <dcterms:modified xsi:type="dcterms:W3CDTF">2024-04-23T16:39:05Z</dcterms:modified>
</cp:coreProperties>
</file>