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9E4-9EE5-44B1-A226-9E3080DD756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ACC9-04DC-4600-B75F-97C8FDB8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43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9E4-9EE5-44B1-A226-9E3080DD756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ACC9-04DC-4600-B75F-97C8FDB8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3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9E4-9EE5-44B1-A226-9E3080DD756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ACC9-04DC-4600-B75F-97C8FDB8E79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2035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9E4-9EE5-44B1-A226-9E3080DD756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ACC9-04DC-4600-B75F-97C8FDB8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703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9E4-9EE5-44B1-A226-9E3080DD756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ACC9-04DC-4600-B75F-97C8FDB8E79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416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9E4-9EE5-44B1-A226-9E3080DD756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ACC9-04DC-4600-B75F-97C8FDB8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25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9E4-9EE5-44B1-A226-9E3080DD756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ACC9-04DC-4600-B75F-97C8FDB8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57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9E4-9EE5-44B1-A226-9E3080DD756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ACC9-04DC-4600-B75F-97C8FDB8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05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9E4-9EE5-44B1-A226-9E3080DD756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ACC9-04DC-4600-B75F-97C8FDB8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82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9E4-9EE5-44B1-A226-9E3080DD756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ACC9-04DC-4600-B75F-97C8FDB8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11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9E4-9EE5-44B1-A226-9E3080DD756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ACC9-04DC-4600-B75F-97C8FDB8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8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9E4-9EE5-44B1-A226-9E3080DD756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ACC9-04DC-4600-B75F-97C8FDB8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48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9E4-9EE5-44B1-A226-9E3080DD756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ACC9-04DC-4600-B75F-97C8FDB8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60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9E4-9EE5-44B1-A226-9E3080DD756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ACC9-04DC-4600-B75F-97C8FDB8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6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9E4-9EE5-44B1-A226-9E3080DD756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ACC9-04DC-4600-B75F-97C8FDB8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5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9E4-9EE5-44B1-A226-9E3080DD756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ACC9-04DC-4600-B75F-97C8FDB8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5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AC9E4-9EE5-44B1-A226-9E3080DD756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86ACC9-04DC-4600-B75F-97C8FDB8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32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E797-9961-6E46-2C40-27507166B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10" y="1977770"/>
            <a:ext cx="9144000" cy="1571675"/>
          </a:xfrm>
        </p:spPr>
        <p:txBody>
          <a:bodyPr>
            <a:normAutofit/>
          </a:bodyPr>
          <a:lstStyle/>
          <a:p>
            <a:br>
              <a:rPr lang="en-IN" sz="30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0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Loan Repayment Assessment in Banking </a:t>
            </a:r>
            <a:endParaRPr lang="en-IN"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3AC26-B43E-A079-267F-3E0242418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2658" y="5781369"/>
            <a:ext cx="2900516" cy="1166094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Gayathri Keerthivasagam</a:t>
            </a:r>
          </a:p>
        </p:txBody>
      </p:sp>
    </p:spTree>
    <p:extLst>
      <p:ext uri="{BB962C8B-B14F-4D97-AF65-F5344CB8AC3E}">
        <p14:creationId xmlns:p14="http://schemas.microsoft.com/office/powerpoint/2010/main" val="250588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E797-9961-6E46-2C40-27507166B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74" y="719240"/>
            <a:ext cx="9144000" cy="93257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Hyperparameter Tuning</a:t>
            </a:r>
            <a:br>
              <a:rPr lang="en-IN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collection and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3AC26-B43E-A079-267F-3E0242418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11" y="1651819"/>
            <a:ext cx="10156725" cy="4967749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 grid search is conducted to find optimal parameters (</a:t>
            </a:r>
            <a:r>
              <a:rPr lang="en-US" sz="2000" kern="100" dirty="0" err="1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penalty,C</a:t>
            </a:r>
            <a:r>
              <a:rPr lang="en-US" sz="2000" kern="1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) </a:t>
            </a:r>
            <a:r>
              <a:rPr lang="en-US" sz="20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for </a:t>
            </a:r>
          </a:p>
          <a:p>
            <a:pPr lvl="0" algn="l"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logistic regression.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 grid search is conducted to find optimal parameters (</a:t>
            </a:r>
            <a:r>
              <a:rPr lang="en-US" sz="2000" kern="100" dirty="0" err="1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n_estimators</a:t>
            </a:r>
            <a:r>
              <a:rPr lang="en-US" sz="2000" kern="1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US" sz="2000" kern="100" dirty="0" err="1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max_depth</a:t>
            </a:r>
            <a:r>
              <a:rPr lang="en-US" sz="2000" kern="1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, </a:t>
            </a:r>
          </a:p>
          <a:p>
            <a:pPr lvl="0" algn="l"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 err="1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learning_rate</a:t>
            </a:r>
            <a:r>
              <a:rPr lang="en-US" sz="2000" kern="1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) </a:t>
            </a:r>
            <a:r>
              <a:rPr lang="en-US" sz="20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for  </a:t>
            </a:r>
            <a:r>
              <a:rPr lang="en-US" sz="2000" kern="1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XGBoost</a:t>
            </a:r>
            <a:r>
              <a:rPr lang="en-US" sz="20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.</a:t>
            </a:r>
            <a:endParaRPr lang="en-US" sz="2000" kern="1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Following the search, the best estimator are identified.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kern="1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 soft vote-based ensemble classifier has been implemented using </a:t>
            </a:r>
            <a:r>
              <a:rPr lang="en-US" sz="2000" kern="100" dirty="0" err="1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XGBoost</a:t>
            </a:r>
            <a:r>
              <a:rPr lang="en-US" sz="2000" kern="1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and </a:t>
            </a:r>
          </a:p>
          <a:p>
            <a:pPr algn="l"/>
            <a:r>
              <a:rPr lang="en-US" sz="2000" kern="1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logistic Regression.</a:t>
            </a:r>
            <a:endParaRPr lang="en-IN" sz="2000" kern="1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21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E797-9961-6E46-2C40-27507166B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74" y="719240"/>
            <a:ext cx="9144000" cy="93257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Prediction on Test Dataset</a:t>
            </a:r>
            <a:br>
              <a:rPr lang="en-IN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collection and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3AC26-B43E-A079-267F-3E0242418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11" y="1651819"/>
            <a:ext cx="10156725" cy="4967749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 preprocessing for test dataset is done in the same manner as the train dataset.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 successfully trained tuned model is fitted on the test dataset.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 prediction for ‘</a:t>
            </a:r>
            <a:r>
              <a:rPr lang="en-IN" sz="2000" kern="1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loan_status</a:t>
            </a:r>
            <a:r>
              <a:rPr lang="en-IN" sz="20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’ is done and saved as a excel file.</a:t>
            </a:r>
          </a:p>
        </p:txBody>
      </p:sp>
    </p:spTree>
    <p:extLst>
      <p:ext uri="{BB962C8B-B14F-4D97-AF65-F5344CB8AC3E}">
        <p14:creationId xmlns:p14="http://schemas.microsoft.com/office/powerpoint/2010/main" val="388059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E797-9961-6E46-2C40-27507166B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74" y="719240"/>
            <a:ext cx="9144000" cy="93257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br>
              <a:rPr lang="en-IN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collection and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3AC26-B43E-A079-267F-3E0242418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11" y="1651819"/>
            <a:ext cx="10156725" cy="4967749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oan repayment assessment project has provided valuable insights into the factors influencing loan repayment behavior. 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By analyzing historical data and applying machine learning techniques, we have identified key predictors of loan repayment likelihood. 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This information will help the bank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widely in improved </a:t>
            </a: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decision making.</a:t>
            </a:r>
            <a:endParaRPr lang="en-IN" sz="20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10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2488-BE78-8590-D1A2-6490A5F3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651" y="2925916"/>
            <a:ext cx="8596668" cy="1320800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85120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E797-9961-6E46-2C40-27507166B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897" y="699576"/>
            <a:ext cx="9144000" cy="932579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000" b="1" i="0" u="none" strike="noStrike" baseline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000" b="1" i="0" u="none" strike="noStrike" baseline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3AC26-B43E-A079-267F-3E0242418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57" y="2583424"/>
            <a:ext cx="10028904" cy="2706331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000" b="0" i="0" u="none" strike="noStrike" baseline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uild and train a model that identifies a customer will repay or default from </a:t>
            </a:r>
          </a:p>
          <a:p>
            <a:pPr algn="l"/>
            <a:r>
              <a:rPr lang="en-US" sz="2000" b="0" i="0" u="none" strike="noStrike" baseline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loan dataset.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The primary objective is to create a reliable tool that assists the bank in assessing </a:t>
            </a: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the creditworthiness of loan applicants, thereby minimizing the risk of default and</a:t>
            </a: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optimizing lending decisions.</a:t>
            </a:r>
            <a:endParaRPr lang="en-US" sz="2000" b="0" i="0" u="none" strike="noStrike" baseline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6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E797-9961-6E46-2C40-27507166B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74" y="719240"/>
            <a:ext cx="9144000" cy="93257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collection and Exploration</a:t>
            </a:r>
            <a:br>
              <a:rPr lang="en-IN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collection and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3AC26-B43E-A079-267F-3E0242418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1983657"/>
            <a:ext cx="10058402" cy="3571569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dataset was sourced from the provided link  and the data description </a:t>
            </a:r>
          </a:p>
          <a:p>
            <a:pPr algn="l">
              <a:lnSpc>
                <a:spcPct val="115000"/>
              </a:lnSpc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mentioned in the next slide.</a:t>
            </a:r>
          </a:p>
          <a:p>
            <a:pPr marL="342900" indent="-342900" algn="l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comprehensive exploration of the dataset was conducted, meticulously examining each feature in detail. </a:t>
            </a: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Different visualization techniques such as histograms, box plots, pair plots, </a:t>
            </a:r>
          </a:p>
          <a:p>
            <a:pPr algn="l">
              <a:lnSpc>
                <a:spcPct val="115000"/>
              </a:lnSpc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 plots are used to understand relationships between features and </a:t>
            </a:r>
          </a:p>
          <a:p>
            <a:pPr algn="l">
              <a:lnSpc>
                <a:spcPct val="115000"/>
              </a:lnSpc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target variable.</a:t>
            </a:r>
          </a:p>
          <a:p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0" i="0" u="none" strike="noStrike" baseline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7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E797-9961-6E46-2C40-27507166B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74" y="719240"/>
            <a:ext cx="9144000" cy="93257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Description</a:t>
            </a:r>
            <a:br>
              <a:rPr lang="en-IN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collection and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3AC26-B43E-A079-267F-3E0242418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1983657"/>
            <a:ext cx="10058402" cy="3571569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DB073F-B992-63E8-2C5A-E06F1C7E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99" y="1951651"/>
            <a:ext cx="6746140" cy="41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9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E797-9961-6E46-2C40-27507166B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74" y="719240"/>
            <a:ext cx="9144000" cy="93257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Description</a:t>
            </a:r>
            <a:br>
              <a:rPr lang="en-IN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collection and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3AC26-B43E-A079-267F-3E0242418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1983657"/>
            <a:ext cx="10058402" cy="3571569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ADE96A-8E8D-CD24-6DD9-C50055715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64" y="1939561"/>
            <a:ext cx="7064352" cy="3482642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91FBE6A-10F2-DCDD-EF28-258B514F1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7957" y="1728703"/>
            <a:ext cx="6995766" cy="24386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B0888D-D80C-12EF-DDE2-1A9FE637F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767" y="5419744"/>
            <a:ext cx="7026249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7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E797-9961-6E46-2C40-27507166B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74" y="719240"/>
            <a:ext cx="9144000" cy="93257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Cleaning and Preprocessing</a:t>
            </a:r>
            <a:br>
              <a:rPr lang="en-IN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collection and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3AC26-B43E-A079-267F-3E0242418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7" y="1413386"/>
            <a:ext cx="10156725" cy="4967749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Observed null values in the following features 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emp_length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emp_title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num_actv_bc_tl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mort_acc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tot_cur_bal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pub_rec_bankruptcies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revol_util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title</a:t>
            </a:r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Null values were imputed successfully using either the mean or median </a:t>
            </a: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based on the business requirements.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No duplicates found in the training dataset.</a:t>
            </a: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b="0" i="0" u="none" strike="noStrike" baseline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2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E797-9961-6E46-2C40-27507166B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74" y="719240"/>
            <a:ext cx="9144000" cy="93257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 Engineering and Selection</a:t>
            </a:r>
            <a:br>
              <a:rPr lang="en-IN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collection and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3AC26-B43E-A079-267F-3E0242418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7" y="1413386"/>
            <a:ext cx="10156725" cy="4967749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target label is encoded as 0 and 1.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Heatmap is plotted to identify the correlation between the numerical features.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outliers are visualized and successfully removed wherever it is needed.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 like </a:t>
            </a:r>
            <a:r>
              <a:rPr lang="en-IN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pub_rec</a:t>
            </a: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pub_rec_bankruptcies</a:t>
            </a: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fico_range</a:t>
            </a: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are successfully grouped and labelled.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Dropped the least important features like ‘grade’, ’emp_ title’, ’</a:t>
            </a:r>
            <a:r>
              <a:rPr lang="en-IN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emp_length</a:t>
            </a: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 according 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the chi-square statistical methods.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Performed feature encoding (one hot encoding) for categorical features.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Performed feature scaling  for numerical features.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b="0" i="0" u="none" strike="noStrike" baseline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26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E797-9961-6E46-2C40-27507166B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74" y="719240"/>
            <a:ext cx="9144000" cy="93257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Dealing with Imbalanced Data</a:t>
            </a:r>
            <a:br>
              <a:rPr lang="en-IN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collection and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3AC26-B43E-A079-267F-3E0242418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11" y="1651819"/>
            <a:ext cx="10156725" cy="4967749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Techniques used for balancing the data:</a:t>
            </a:r>
            <a:endParaRPr lang="en-IN" sz="20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SMOTE</a:t>
            </a:r>
            <a:endParaRPr lang="en-IN" sz="1800" kern="1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Random </a:t>
            </a:r>
            <a:r>
              <a:rPr lang="en-US" sz="1800" kern="1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Undersampling</a:t>
            </a:r>
            <a:endParaRPr lang="en-IN" sz="1800" kern="1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Random Oversampling</a:t>
            </a:r>
            <a:endParaRPr lang="en-IN" sz="1800" kern="1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 detailed comparative analysis was conducted for different resampling </a:t>
            </a:r>
          </a:p>
          <a:p>
            <a:pPr algn="l"/>
            <a:r>
              <a:rPr lang="en-US" sz="20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techniques and identified the best sampling method for better f1-score.</a:t>
            </a: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6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E797-9961-6E46-2C40-27507166B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74" y="719240"/>
            <a:ext cx="9144000" cy="93257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Selection</a:t>
            </a:r>
            <a:br>
              <a:rPr lang="en-IN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collection and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3AC26-B43E-A079-267F-3E0242418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11" y="1651819"/>
            <a:ext cx="10156725" cy="4967749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algn="l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sz="20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ML models used are</a:t>
            </a:r>
            <a:endParaRPr lang="en-IN" sz="20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Logistic regression</a:t>
            </a:r>
            <a:endParaRPr lang="en-IN" sz="18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K Nearest Neighbors</a:t>
            </a:r>
            <a:endParaRPr lang="en-IN" sz="18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Random Forest Classifier</a:t>
            </a:r>
            <a:endParaRPr lang="en-IN" sz="18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Gradient Boosting.</a:t>
            </a: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 err="1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XGBoost</a:t>
            </a:r>
            <a:endParaRPr lang="en-US" sz="1800" kern="1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Found the ensemble technique of  Logistic regression</a:t>
            </a:r>
            <a:r>
              <a:rPr lang="en-IN" sz="2000" kern="1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+ </a:t>
            </a:r>
            <a:r>
              <a:rPr lang="en-US" sz="2000" kern="100" dirty="0" err="1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XGBoost</a:t>
            </a:r>
            <a:r>
              <a:rPr lang="en-US" sz="2000" kern="1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outperforms 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in the F1 score.</a:t>
            </a:r>
            <a:endParaRPr lang="en-IN" sz="20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104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600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</vt:lpstr>
      <vt:lpstr>Trebuchet MS</vt:lpstr>
      <vt:lpstr>Wingdings</vt:lpstr>
      <vt:lpstr>Wingdings 3</vt:lpstr>
      <vt:lpstr>Facet</vt:lpstr>
      <vt:lpstr>  Loan Repayment Assessment in Banking </vt:lpstr>
      <vt:lpstr>  Problem Statement</vt:lpstr>
      <vt:lpstr>Data collection and Exploration  Data collection and Exploration</vt:lpstr>
      <vt:lpstr>Data Description  Data collection and Exploration</vt:lpstr>
      <vt:lpstr>Data Description  Data collection and Exploration</vt:lpstr>
      <vt:lpstr>Data Cleaning and Preprocessing  Data collection and Exploration</vt:lpstr>
      <vt:lpstr>Feature Engineering and Selection  Data collection and Exploration</vt:lpstr>
      <vt:lpstr>Dealing with Imbalanced Data  Data collection and Exploration</vt:lpstr>
      <vt:lpstr>Model Selection  Data collection and Exploration</vt:lpstr>
      <vt:lpstr>Hyperparameter Tuning  Data collection and Exploration</vt:lpstr>
      <vt:lpstr>Prediction on Test Dataset  Data collection and Exploration</vt:lpstr>
      <vt:lpstr>Conclusion  Data collection and Exploration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Loan Repayment Assessment in Banking </dc:title>
  <dc:creator>Gayathri Keerthivasagam</dc:creator>
  <cp:lastModifiedBy>Gayathri Keerthivasagam</cp:lastModifiedBy>
  <cp:revision>25</cp:revision>
  <dcterms:created xsi:type="dcterms:W3CDTF">2024-04-07T14:02:01Z</dcterms:created>
  <dcterms:modified xsi:type="dcterms:W3CDTF">2024-04-07T15:55:23Z</dcterms:modified>
</cp:coreProperties>
</file>