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78B"/>
    <a:srgbClr val="156082"/>
    <a:srgbClr val="FFFFFF"/>
    <a:srgbClr val="1E8BBC"/>
    <a:srgbClr val="44C8B2"/>
    <a:srgbClr val="9CA1E4"/>
    <a:srgbClr val="C0DEFC"/>
    <a:srgbClr val="0B93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D54EB-FA2A-40F9-8A56-F01BD7A73AC1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878EE-0B68-41F5-891A-4BFF3D98C5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5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878EE-0B68-41F5-891A-4BFF3D98C53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0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 dirty="0"/>
              <a:t>https://gettaskforge.com/</a:t>
            </a:r>
          </a:p>
          <a:p>
            <a:pPr marL="0" indent="0">
              <a:buNone/>
            </a:pPr>
            <a:endParaRPr lang="en-IN" dirty="0"/>
          </a:p>
          <a:p>
            <a:pPr marL="228600" indent="-228600">
              <a:buAutoNum type="arabicPeriod"/>
            </a:pPr>
            <a:endParaRPr lang="en-IN" dirty="0"/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878EE-0B68-41F5-891A-4BFF3D98C53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66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2. https://taskforge.app/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878EE-0B68-41F5-891A-4BFF3D98C53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70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https://www.notion.com/templates/simple-to-do-list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878EE-0B68-41F5-891A-4BFF3D98C53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21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https://taskforge.md/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878EE-0B68-41F5-891A-4BFF3D98C53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88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5C6C-C060-3A77-282D-893660EC5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2A5DF-75EC-BDD3-7AF0-A496532A2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64086-3230-8114-F152-EE9811AB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7CB-4D6D-4C8D-BDE6-DE11C18FAF38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42468-DBC9-62B7-591A-E3FB443A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88A41-F4BE-5B90-A297-138B3789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FECE-3137-461A-BBC2-670ADCD0F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80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FFE7-47F5-B697-A111-D9952163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B42D9-7439-1C56-A3EC-EFE8C5018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B3BD-9C72-2A31-0FEB-E182CDDF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7CB-4D6D-4C8D-BDE6-DE11C18FAF38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2B041-9599-67CA-42A6-E5030C41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EC5-A974-4DCA-7090-8D01F12F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FECE-3137-461A-BBC2-670ADCD0F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3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76305-B1EC-7DD7-80AB-1648B6002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2E639-F019-4C10-B197-32C19948E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763E0-446F-FF29-6E4D-9CD71E8D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7CB-4D6D-4C8D-BDE6-DE11C18FAF38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0A6A7-2EBC-D2BB-EF0B-01D5FF7B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FD2D-C730-17B6-8D56-ED98FB0D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FECE-3137-461A-BBC2-670ADCD0F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40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E7CF-9611-B035-FB87-0F4778C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2C3F-187B-9D36-0442-0314EDA6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291B3-B8DC-09B7-C57B-B2FBDB6E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7CB-4D6D-4C8D-BDE6-DE11C18FAF38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3F03-02F7-4796-D513-6786EB6D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0FE68-C63D-1395-6DFB-99611D91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FECE-3137-461A-BBC2-670ADCD0F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01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2950-B574-6E8D-83A5-A8669A38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23284-D918-6A56-0EF4-3CAD8608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F36A-8D3B-9836-C39E-1D1C1394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7CB-4D6D-4C8D-BDE6-DE11C18FAF38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991C8-5E7B-9E70-239D-76B0CB4F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4A9C2-B9A9-CD5B-5EC3-50AA5A20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FECE-3137-461A-BBC2-670ADCD0F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08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F05F-58B7-FBF1-BBEE-3881444E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A341-8E16-747D-DE9E-A8864D398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EC978-84CA-3A66-5493-26776D877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E8577-1085-0B75-90CD-999F9B29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7CB-4D6D-4C8D-BDE6-DE11C18FAF38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3DDB7-F2A3-85A5-559E-DE124738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BCCA1-2608-E091-00C5-2BA576B2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FECE-3137-461A-BBC2-670ADCD0F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97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6C4E-AE6B-21A7-6F86-1AB06FEA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DA3B6-5293-2F96-25C8-8C32390D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67000-095D-D7EF-4B86-087F6AE1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34EC1-85CE-2909-C06D-123A3763F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2AE61-834E-F7BA-6579-6005AA822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EB4D9-F2A7-3F64-D435-2DB07690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7CB-4D6D-4C8D-BDE6-DE11C18FAF38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EFC3E-8B9A-3F97-5D2D-23DC20B0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57007-A6CD-E1BD-5C85-3A2EFFD8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FECE-3137-461A-BBC2-670ADCD0F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27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8E51-1FEC-8F1B-B72B-E07D4FF1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83AE1-44C9-8CCF-AE0F-FC32E5C6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7CB-4D6D-4C8D-BDE6-DE11C18FAF38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FCB34-0CE9-3947-A4C6-5DC5501C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373CF-93A8-55B8-07EA-6ABFEF4B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FECE-3137-461A-BBC2-670ADCD0F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58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65F6F-22B7-ED35-BA63-2EA6739B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7CB-4D6D-4C8D-BDE6-DE11C18FAF38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DA7F8-BFFA-A570-BA15-D2FA1F1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24EBB-FF7F-AD30-49F5-744779E9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FECE-3137-461A-BBC2-670ADCD0F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81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E976-FB9C-8246-10AF-60365519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98B2-D1C7-90E5-2EA3-1D430E4F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EC5EF-1682-F750-2777-C4B4B7491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265CC-0BF8-964F-2973-F1E7EAED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7CB-4D6D-4C8D-BDE6-DE11C18FAF38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15FEA-D036-ACDF-3093-D90C6F72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C0458-8EB1-7F99-5AB8-6B14DB03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FECE-3137-461A-BBC2-670ADCD0F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00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9EC5-BA84-44E2-5051-0D367790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6AF48-4FCD-F610-5AEA-8409FBE40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623AC-A137-142F-7D66-358AC915F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0186D-5E05-8B44-F318-99D39D26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07CB-4D6D-4C8D-BDE6-DE11C18FAF38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9A682-056D-6E42-2F6B-E5099E4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0DC62-4B4D-A694-9A2A-9DEA7986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FECE-3137-461A-BBC2-670ADCD0F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7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D09CD-F2C4-DE65-BFE0-BC8AABE2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50171-82A8-E537-6C78-05C5DCE2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C272-03DB-58EF-FCA3-049958A0C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9807CB-4D6D-4C8D-BDE6-DE11C18FAF38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7AB87-83B3-4453-9E3E-99D5C672E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7F931-B019-F130-7F24-F71646922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EEFECE-3137-461A-BBC2-670ADCD0FC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47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inwren.medium.com/trying-to-find-the-perfect-todo-list-app-ccbe0ca46070" TargetMode="External"/><Relationship Id="rId2" Type="http://schemas.openxmlformats.org/officeDocument/2006/relationships/hyperlink" Target="https://www.irjmets.com/uploadedfiles/paper/volume2/issue_12._december_2020/5480/1628083219.p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ABF3-126F-0B38-B21C-940BF2119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1944"/>
            <a:ext cx="9144000" cy="204208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sz="50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Project Review – 2</a:t>
            </a:r>
            <a:br>
              <a:rPr lang="en-IN" sz="50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IN" sz="50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(Literature Review and Applications Survey)</a:t>
            </a:r>
            <a:endParaRPr lang="en-GB" sz="5000" dirty="0">
              <a:solidFill>
                <a:schemeClr val="tx2">
                  <a:lumMod val="90000"/>
                  <a:lumOff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1FC46-D214-1A84-6B00-F175E9DC1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534" y="384315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Front-End Development Frameworks | TaskForge </a:t>
            </a:r>
          </a:p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|Hridya – 2410030280 , Tanvi – 2410030470 , Gayathri - 2410030494| </a:t>
            </a:r>
          </a:p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Ms. P. Sree Lakshmi | CSE</a:t>
            </a:r>
          </a:p>
          <a:p>
            <a:endParaRPr lang="en-GB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4E8198-0CCF-CDD5-C2A0-2A714C741376}"/>
              </a:ext>
            </a:extLst>
          </p:cNvPr>
          <p:cNvSpPr txBox="1">
            <a:spLocks/>
          </p:cNvSpPr>
          <p:nvPr/>
        </p:nvSpPr>
        <p:spPr>
          <a:xfrm>
            <a:off x="-3341620" y="2453455"/>
            <a:ext cx="673768" cy="7149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IN" sz="72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  <a:endParaRPr lang="en-GB" sz="7200" dirty="0">
              <a:solidFill>
                <a:schemeClr val="tx2">
                  <a:lumMod val="90000"/>
                  <a:lumOff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F6FA01-C6D3-FBEA-4279-5F40875159CB}"/>
              </a:ext>
            </a:extLst>
          </p:cNvPr>
          <p:cNvSpPr txBox="1">
            <a:spLocks/>
          </p:cNvSpPr>
          <p:nvPr/>
        </p:nvSpPr>
        <p:spPr>
          <a:xfrm>
            <a:off x="-3341620" y="2489045"/>
            <a:ext cx="673768" cy="7149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IN" sz="72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  <a:endParaRPr lang="en-GB" sz="7200" dirty="0">
              <a:solidFill>
                <a:schemeClr val="tx2">
                  <a:lumMod val="90000"/>
                  <a:lumOff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E41F5E-3A42-61E6-ACE8-3805204D8184}"/>
              </a:ext>
            </a:extLst>
          </p:cNvPr>
          <p:cNvSpPr txBox="1">
            <a:spLocks/>
          </p:cNvSpPr>
          <p:nvPr/>
        </p:nvSpPr>
        <p:spPr>
          <a:xfrm>
            <a:off x="-3506449" y="2469148"/>
            <a:ext cx="673768" cy="7149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IN" sz="72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  <a:endParaRPr lang="en-GB" sz="7200" dirty="0">
              <a:solidFill>
                <a:schemeClr val="tx2">
                  <a:lumMod val="90000"/>
                  <a:lumOff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ED5947-5543-1878-1436-475624727BC0}"/>
              </a:ext>
            </a:extLst>
          </p:cNvPr>
          <p:cNvSpPr txBox="1">
            <a:spLocks/>
          </p:cNvSpPr>
          <p:nvPr/>
        </p:nvSpPr>
        <p:spPr>
          <a:xfrm>
            <a:off x="-3506449" y="2519631"/>
            <a:ext cx="673768" cy="7149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IN" sz="72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  <a:endParaRPr lang="en-GB" sz="7200" dirty="0">
              <a:solidFill>
                <a:schemeClr val="tx2">
                  <a:lumMod val="90000"/>
                  <a:lumOff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6DB9E5-BF88-792D-3639-7D5243047FEB}"/>
              </a:ext>
            </a:extLst>
          </p:cNvPr>
          <p:cNvSpPr txBox="1">
            <a:spLocks/>
          </p:cNvSpPr>
          <p:nvPr/>
        </p:nvSpPr>
        <p:spPr>
          <a:xfrm>
            <a:off x="-4124276" y="3976179"/>
            <a:ext cx="2583191" cy="8988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Interactive and Dynamic UI</a:t>
            </a:r>
            <a:br>
              <a:rPr lang="en-US" sz="3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en-US" sz="3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en-US" sz="3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en-GB" sz="3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3E8A589-5180-D4E2-1186-4404614FD2AC}"/>
              </a:ext>
            </a:extLst>
          </p:cNvPr>
          <p:cNvSpPr txBox="1">
            <a:spLocks/>
          </p:cNvSpPr>
          <p:nvPr/>
        </p:nvSpPr>
        <p:spPr>
          <a:xfrm>
            <a:off x="-4308052" y="3873106"/>
            <a:ext cx="2959557" cy="8988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State management for AI features</a:t>
            </a:r>
            <a:endParaRPr lang="en-GB" sz="3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4313DEB-AEA9-B881-881D-1173A537D9BE}"/>
              </a:ext>
            </a:extLst>
          </p:cNvPr>
          <p:cNvSpPr txBox="1">
            <a:spLocks/>
          </p:cNvSpPr>
          <p:nvPr/>
        </p:nvSpPr>
        <p:spPr>
          <a:xfrm>
            <a:off x="-3890957" y="4072822"/>
            <a:ext cx="2959557" cy="8988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Ecosystem and Integrations</a:t>
            </a:r>
            <a:endParaRPr lang="en-GB" sz="3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549BF4B-4082-8042-B898-4CCADEDF3CED}"/>
              </a:ext>
            </a:extLst>
          </p:cNvPr>
          <p:cNvSpPr txBox="1">
            <a:spLocks/>
          </p:cNvSpPr>
          <p:nvPr/>
        </p:nvSpPr>
        <p:spPr>
          <a:xfrm>
            <a:off x="-4484514" y="3770033"/>
            <a:ext cx="2959557" cy="8988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Responsive</a:t>
            </a:r>
          </a:p>
          <a:p>
            <a:pPr marL="0" indent="0">
              <a:buNone/>
            </a:pPr>
            <a:r>
              <a:rPr lang="en-GB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and</a:t>
            </a:r>
          </a:p>
          <a:p>
            <a:pPr marL="0" indent="0">
              <a:buNone/>
            </a:pPr>
            <a:r>
              <a:rPr lang="en-GB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Scalable</a:t>
            </a:r>
            <a:endParaRPr lang="en-GB" sz="3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9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CDA2-FBA8-12A7-A20F-8F0BA5BDD937}"/>
              </a:ext>
            </a:extLst>
          </p:cNvPr>
          <p:cNvSpPr txBox="1">
            <a:spLocks/>
          </p:cNvSpPr>
          <p:nvPr/>
        </p:nvSpPr>
        <p:spPr>
          <a:xfrm>
            <a:off x="1524000" y="2407958"/>
            <a:ext cx="9144000" cy="204208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IN" sz="50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  <a:endParaRPr lang="en-GB" sz="5000" dirty="0">
              <a:solidFill>
                <a:schemeClr val="tx2">
                  <a:lumMod val="90000"/>
                  <a:lumOff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5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FD214F-5A8D-10EF-FC13-608882B66AA1}"/>
              </a:ext>
            </a:extLst>
          </p:cNvPr>
          <p:cNvSpPr/>
          <p:nvPr/>
        </p:nvSpPr>
        <p:spPr>
          <a:xfrm>
            <a:off x="0" y="0"/>
            <a:ext cx="2950669" cy="6858000"/>
          </a:xfrm>
          <a:prstGeom prst="rect">
            <a:avLst/>
          </a:prstGeom>
          <a:solidFill>
            <a:srgbClr val="C0DEFC">
              <a:alpha val="50196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DEF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99D8C-733B-7E36-7771-17FEB3D4BEFB}"/>
              </a:ext>
            </a:extLst>
          </p:cNvPr>
          <p:cNvSpPr/>
          <p:nvPr/>
        </p:nvSpPr>
        <p:spPr>
          <a:xfrm>
            <a:off x="2950670" y="0"/>
            <a:ext cx="3088390" cy="6858000"/>
          </a:xfrm>
          <a:prstGeom prst="rect">
            <a:avLst/>
          </a:prstGeom>
          <a:solidFill>
            <a:srgbClr val="0B937C">
              <a:alpha val="50196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1C8887-8499-3D48-1775-83CB31387974}"/>
              </a:ext>
            </a:extLst>
          </p:cNvPr>
          <p:cNvSpPr/>
          <p:nvPr/>
        </p:nvSpPr>
        <p:spPr>
          <a:xfrm>
            <a:off x="6039060" y="0"/>
            <a:ext cx="3091393" cy="6858000"/>
          </a:xfrm>
          <a:prstGeom prst="rect">
            <a:avLst/>
          </a:prstGeom>
          <a:solidFill>
            <a:srgbClr val="9CA1E4">
              <a:alpha val="50196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59221-96D7-E931-2315-B2A9F31A2B27}"/>
              </a:ext>
            </a:extLst>
          </p:cNvPr>
          <p:cNvSpPr/>
          <p:nvPr/>
        </p:nvSpPr>
        <p:spPr>
          <a:xfrm>
            <a:off x="9130453" y="0"/>
            <a:ext cx="3061547" cy="6858000"/>
          </a:xfrm>
          <a:prstGeom prst="rect">
            <a:avLst/>
          </a:prstGeom>
          <a:solidFill>
            <a:srgbClr val="44C8B2">
              <a:alpha val="50196"/>
            </a:srgb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B92B5E-389D-9C2B-5403-A2018D942006}"/>
              </a:ext>
            </a:extLst>
          </p:cNvPr>
          <p:cNvSpPr txBox="1">
            <a:spLocks/>
          </p:cNvSpPr>
          <p:nvPr/>
        </p:nvSpPr>
        <p:spPr>
          <a:xfrm>
            <a:off x="394322" y="2519631"/>
            <a:ext cx="673768" cy="7149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IN" sz="72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1</a:t>
            </a:r>
            <a:endParaRPr lang="en-GB" sz="7200" dirty="0">
              <a:solidFill>
                <a:schemeClr val="tx2">
                  <a:lumMod val="90000"/>
                  <a:lumOff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59E669-BE09-D6BA-29F5-9919416FDFEF}"/>
              </a:ext>
            </a:extLst>
          </p:cNvPr>
          <p:cNvSpPr txBox="1">
            <a:spLocks/>
          </p:cNvSpPr>
          <p:nvPr/>
        </p:nvSpPr>
        <p:spPr>
          <a:xfrm>
            <a:off x="3344990" y="2519631"/>
            <a:ext cx="673768" cy="7149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IN" sz="72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</a:t>
            </a:r>
            <a:endParaRPr lang="en-GB" sz="7200" dirty="0">
              <a:solidFill>
                <a:schemeClr val="tx2">
                  <a:lumMod val="90000"/>
                  <a:lumOff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7A2308-7C5F-A65A-00FA-A0D013543F17}"/>
              </a:ext>
            </a:extLst>
          </p:cNvPr>
          <p:cNvSpPr txBox="1">
            <a:spLocks/>
          </p:cNvSpPr>
          <p:nvPr/>
        </p:nvSpPr>
        <p:spPr>
          <a:xfrm>
            <a:off x="6433380" y="2519631"/>
            <a:ext cx="673768" cy="7149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IN" sz="72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  <a:endParaRPr lang="en-GB" sz="7200" dirty="0">
              <a:solidFill>
                <a:schemeClr val="tx2">
                  <a:lumMod val="90000"/>
                  <a:lumOff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78333AE-DE50-A08C-99AB-59C87F411A49}"/>
              </a:ext>
            </a:extLst>
          </p:cNvPr>
          <p:cNvSpPr txBox="1">
            <a:spLocks/>
          </p:cNvSpPr>
          <p:nvPr/>
        </p:nvSpPr>
        <p:spPr>
          <a:xfrm>
            <a:off x="9524773" y="2519631"/>
            <a:ext cx="673768" cy="71498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IN" sz="72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4</a:t>
            </a:r>
            <a:endParaRPr lang="en-GB" sz="7200" dirty="0">
              <a:solidFill>
                <a:schemeClr val="tx2">
                  <a:lumMod val="90000"/>
                  <a:lumOff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61A8046-84D5-63FE-8375-3E220588551B}"/>
              </a:ext>
            </a:extLst>
          </p:cNvPr>
          <p:cNvSpPr txBox="1">
            <a:spLocks/>
          </p:cNvSpPr>
          <p:nvPr/>
        </p:nvSpPr>
        <p:spPr>
          <a:xfrm>
            <a:off x="183738" y="3623388"/>
            <a:ext cx="2583191" cy="8988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Interactive and Dynamic UI</a:t>
            </a:r>
            <a:br>
              <a:rPr lang="en-US" sz="3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en-US" sz="3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en-US" sz="3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en-GB" sz="3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AB1A8-C158-F15F-39B6-337B341ACB1E}"/>
              </a:ext>
            </a:extLst>
          </p:cNvPr>
          <p:cNvSpPr txBox="1">
            <a:spLocks/>
          </p:cNvSpPr>
          <p:nvPr/>
        </p:nvSpPr>
        <p:spPr>
          <a:xfrm>
            <a:off x="297873" y="224334"/>
            <a:ext cx="12271014" cy="690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IN" sz="72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React: Relevance to Project Title </a:t>
            </a:r>
            <a:endParaRPr lang="en-GB" sz="7200" dirty="0">
              <a:solidFill>
                <a:schemeClr val="tx2">
                  <a:lumMod val="90000"/>
                  <a:lumOff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CF8D37C-8BE9-0F44-DB3D-0587E88316EE}"/>
              </a:ext>
            </a:extLst>
          </p:cNvPr>
          <p:cNvSpPr txBox="1">
            <a:spLocks/>
          </p:cNvSpPr>
          <p:nvPr/>
        </p:nvSpPr>
        <p:spPr>
          <a:xfrm>
            <a:off x="3015086" y="3623388"/>
            <a:ext cx="2959557" cy="8988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State management for AI features</a:t>
            </a:r>
            <a:endParaRPr lang="en-GB" sz="3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C880BA3-15E0-AAB7-47D6-36DDEEF1CEEB}"/>
              </a:ext>
            </a:extLst>
          </p:cNvPr>
          <p:cNvSpPr txBox="1">
            <a:spLocks/>
          </p:cNvSpPr>
          <p:nvPr/>
        </p:nvSpPr>
        <p:spPr>
          <a:xfrm>
            <a:off x="6103476" y="3623387"/>
            <a:ext cx="2959557" cy="8988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Ecosystem and Integrations</a:t>
            </a:r>
            <a:endParaRPr lang="en-GB" sz="3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00BF196-5745-F12C-22B7-FA32D1116890}"/>
              </a:ext>
            </a:extLst>
          </p:cNvPr>
          <p:cNvSpPr txBox="1">
            <a:spLocks/>
          </p:cNvSpPr>
          <p:nvPr/>
        </p:nvSpPr>
        <p:spPr>
          <a:xfrm>
            <a:off x="9176914" y="3623386"/>
            <a:ext cx="2959557" cy="8988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Responsive</a:t>
            </a:r>
          </a:p>
          <a:p>
            <a:pPr marL="0" indent="0">
              <a:buNone/>
            </a:pPr>
            <a:r>
              <a:rPr lang="en-GB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and</a:t>
            </a:r>
          </a:p>
          <a:p>
            <a:pPr marL="0" indent="0">
              <a:buNone/>
            </a:pPr>
            <a:r>
              <a:rPr lang="en-GB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Scalable</a:t>
            </a:r>
            <a:endParaRPr lang="en-GB" sz="3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581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B48E8-F94D-CB6D-BE34-C18CD92F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1147-3AE8-4CAB-052A-E9DA8BADE0DE}"/>
              </a:ext>
            </a:extLst>
          </p:cNvPr>
          <p:cNvSpPr txBox="1">
            <a:spLocks/>
          </p:cNvSpPr>
          <p:nvPr/>
        </p:nvSpPr>
        <p:spPr>
          <a:xfrm>
            <a:off x="859347" y="320586"/>
            <a:ext cx="12271014" cy="690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IN" sz="72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Literature, References: </a:t>
            </a:r>
            <a:endParaRPr lang="en-GB" sz="7200" dirty="0">
              <a:solidFill>
                <a:schemeClr val="tx2">
                  <a:lumMod val="90000"/>
                  <a:lumOff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4FC5F14-5CC0-F077-49A5-7B698CEE9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59502"/>
              </p:ext>
            </p:extLst>
          </p:nvPr>
        </p:nvGraphicFramePr>
        <p:xfrm>
          <a:off x="920706" y="1689090"/>
          <a:ext cx="10253262" cy="4316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694">
                  <a:extLst>
                    <a:ext uri="{9D8B030D-6E8A-4147-A177-3AD203B41FA5}">
                      <a16:colId xmlns:a16="http://schemas.microsoft.com/office/drawing/2014/main" val="271646588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465104718"/>
                    </a:ext>
                  </a:extLst>
                </a:gridCol>
                <a:gridCol w="3096768">
                  <a:extLst>
                    <a:ext uri="{9D8B030D-6E8A-4147-A177-3AD203B41FA5}">
                      <a16:colId xmlns:a16="http://schemas.microsoft.com/office/drawing/2014/main" val="4113296939"/>
                    </a:ext>
                  </a:extLst>
                </a:gridCol>
              </a:tblGrid>
              <a:tr h="979284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ARTICLE NAME</a:t>
                      </a:r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RELEVANCE</a:t>
                      </a:r>
                      <a:endParaRPr lang="en-GB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LINK</a:t>
                      </a:r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252210"/>
                  </a:ext>
                </a:extLst>
              </a:tr>
              <a:tr h="1599484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A Review of Daily Productivity Growth Using Todo Manager</a:t>
                      </a:r>
                      <a:r>
                        <a:rPr lang="en-US" b="1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- Kejriwal et al., IRJMETS (Dec 2020)</a:t>
                      </a:r>
                      <a:endParaRPr lang="en-GB" b="1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Highlights phased task completion, priority-based filtering, streak tracking, reminders, and progress analytics - all foundational for our AI-powered to-do list.</a:t>
                      </a:r>
                      <a:endParaRPr lang="en-GB" b="1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rgbClr val="467886"/>
                        </a:solidFill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ctr"/>
                      <a:endParaRPr lang="en-GB" b="1">
                        <a:solidFill>
                          <a:srgbClr val="467886"/>
                        </a:solidFill>
                        <a:hlinkClick r:id="rId2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pPr algn="ctr"/>
                      <a:r>
                        <a:rPr lang="en-GB" b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1628083219.pdf</a:t>
                      </a:r>
                      <a:endParaRPr lang="en-GB" b="1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597148"/>
                  </a:ext>
                </a:extLst>
              </a:tr>
              <a:tr h="1716383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Trying to find the perfect Todo list app</a:t>
                      </a:r>
                      <a:r>
                        <a:rPr lang="en-US" b="1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- Colin Wren, Medium (Oct 2023)</a:t>
                      </a:r>
                      <a:endParaRPr lang="en-GB" b="1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Identifies gaps in existing apps - missing week/month views, lack of smart lists, hidden subtasks, and manual upkeep. TaskForge addresses these with AI-driven automation and better UI design.</a:t>
                      </a:r>
                      <a:endParaRPr lang="en-GB" b="1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Trying to find the perfect Todo list app | by Colin Wren | Medium</a:t>
                      </a:r>
                      <a:endParaRPr lang="en-GB" b="1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33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414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0785-5C8F-AB2F-77BE-E34750DE11F1}"/>
              </a:ext>
            </a:extLst>
          </p:cNvPr>
          <p:cNvSpPr txBox="1">
            <a:spLocks/>
          </p:cNvSpPr>
          <p:nvPr/>
        </p:nvSpPr>
        <p:spPr>
          <a:xfrm>
            <a:off x="286141" y="211403"/>
            <a:ext cx="12271014" cy="690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IN" sz="72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Literature Review: Details</a:t>
            </a:r>
            <a:endParaRPr lang="en-GB" sz="7200" dirty="0">
              <a:solidFill>
                <a:schemeClr val="tx2">
                  <a:lumMod val="90000"/>
                  <a:lumOff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ED506-AE66-0D19-CD0B-A1B7F3091A79}"/>
              </a:ext>
            </a:extLst>
          </p:cNvPr>
          <p:cNvSpPr txBox="1">
            <a:spLocks/>
          </p:cNvSpPr>
          <p:nvPr/>
        </p:nvSpPr>
        <p:spPr>
          <a:xfrm>
            <a:off x="286141" y="1509381"/>
            <a:ext cx="11450934" cy="191961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React </a:t>
            </a:r>
            <a:r>
              <a:rPr lang="en-GB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(</a:t>
            </a:r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Chosen framework</a:t>
            </a:r>
            <a:r>
              <a:rPr lang="en-GB" b="1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)</a:t>
            </a:r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: </a:t>
            </a:r>
          </a:p>
          <a:p>
            <a:pPr lvl="1"/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Component-based, great for modular UI elements like timers, progress bars, and focus mode screens.</a:t>
            </a:r>
          </a:p>
          <a:p>
            <a:pPr lvl="1"/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Strong ecosystem for integrating AI APIs, chart libraries (weekly insights), and calendar integrations.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E8A6B0-1A08-A9E5-1DD8-D1B9B55BE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6979"/>
              </p:ext>
            </p:extLst>
          </p:nvPr>
        </p:nvGraphicFramePr>
        <p:xfrm>
          <a:off x="581620" y="3629077"/>
          <a:ext cx="10859976" cy="3017520"/>
        </p:xfrm>
        <a:graphic>
          <a:graphicData uri="http://schemas.openxmlformats.org/drawingml/2006/table">
            <a:tbl>
              <a:tblPr/>
              <a:tblGrid>
                <a:gridCol w="814208">
                  <a:extLst>
                    <a:ext uri="{9D8B030D-6E8A-4147-A177-3AD203B41FA5}">
                      <a16:colId xmlns:a16="http://schemas.microsoft.com/office/drawing/2014/main" val="3221697036"/>
                    </a:ext>
                  </a:extLst>
                </a:gridCol>
                <a:gridCol w="2834978">
                  <a:extLst>
                    <a:ext uri="{9D8B030D-6E8A-4147-A177-3AD203B41FA5}">
                      <a16:colId xmlns:a16="http://schemas.microsoft.com/office/drawing/2014/main" val="690961671"/>
                    </a:ext>
                  </a:extLst>
                </a:gridCol>
                <a:gridCol w="4495796">
                  <a:extLst>
                    <a:ext uri="{9D8B030D-6E8A-4147-A177-3AD203B41FA5}">
                      <a16:colId xmlns:a16="http://schemas.microsoft.com/office/drawing/2014/main" val="1387584990"/>
                    </a:ext>
                  </a:extLst>
                </a:gridCol>
                <a:gridCol w="2714994">
                  <a:extLst>
                    <a:ext uri="{9D8B030D-6E8A-4147-A177-3AD203B41FA5}">
                      <a16:colId xmlns:a16="http://schemas.microsoft.com/office/drawing/2014/main" val="2896997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Year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Author(s)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>
                          <a:solidFill>
                            <a:schemeClr val="bg1"/>
                          </a:solidFill>
                        </a:rPr>
                        <a:t>Key Findings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Relevance to TaskForge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98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>
                          <a:solidFill>
                            <a:srgbClr val="156082"/>
                          </a:solidFill>
                        </a:rPr>
                        <a:t>2020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>
                          <a:solidFill>
                            <a:srgbClr val="156082"/>
                          </a:solidFill>
                        </a:rPr>
                        <a:t>Suyash Kejriwal , Vaibhav Vishal, Aastha Gulati, Gaurav Gambhir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156082"/>
                          </a:solidFill>
                        </a:rPr>
                        <a:t>Phased task completion, priority filters, reports, streaks, reminders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156082"/>
                          </a:solidFill>
                        </a:rPr>
                        <a:t>Guides phased progress bars, streak tracker, and priority-based filtering in React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653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>
                          <a:solidFill>
                            <a:srgbClr val="156082"/>
                          </a:solidFill>
                        </a:rPr>
                        <a:t>2023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>
                          <a:solidFill>
                            <a:srgbClr val="156082"/>
                          </a:solidFill>
                        </a:rPr>
                        <a:t>Colin Wren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156082"/>
                          </a:solidFill>
                        </a:rPr>
                        <a:t>Missing multi-granularity views, smart lists, visible subtasks, focus modes; paywalls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rgbClr val="156082"/>
                          </a:solidFill>
                        </a:rPr>
                        <a:t>Inspires AI grouping, multi-view boards, always-visible subtasks, integrated focus mode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28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47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F12135-5D30-F727-879C-EDF8198D8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9897"/>
              </p:ext>
            </p:extLst>
          </p:nvPr>
        </p:nvGraphicFramePr>
        <p:xfrm>
          <a:off x="925830" y="2583180"/>
          <a:ext cx="10227723" cy="37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241">
                  <a:extLst>
                    <a:ext uri="{9D8B030D-6E8A-4147-A177-3AD203B41FA5}">
                      <a16:colId xmlns:a16="http://schemas.microsoft.com/office/drawing/2014/main" val="1191512178"/>
                    </a:ext>
                  </a:extLst>
                </a:gridCol>
                <a:gridCol w="3409241">
                  <a:extLst>
                    <a:ext uri="{9D8B030D-6E8A-4147-A177-3AD203B41FA5}">
                      <a16:colId xmlns:a16="http://schemas.microsoft.com/office/drawing/2014/main" val="2407923929"/>
                    </a:ext>
                  </a:extLst>
                </a:gridCol>
                <a:gridCol w="3409241">
                  <a:extLst>
                    <a:ext uri="{9D8B030D-6E8A-4147-A177-3AD203B41FA5}">
                      <a16:colId xmlns:a16="http://schemas.microsoft.com/office/drawing/2014/main" val="2644163808"/>
                    </a:ext>
                  </a:extLst>
                </a:gridCol>
              </a:tblGrid>
              <a:tr h="8420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Existing Solutions Provide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Limitations or Gaps  in Existing Solutions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How we plan to do better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985286"/>
                  </a:ext>
                </a:extLst>
              </a:tr>
              <a:tr h="2890491">
                <a:tc>
                  <a:txBody>
                    <a:bodyPr/>
                    <a:lstStyle/>
                    <a:p>
                      <a:pPr marL="285750" indent="-285750"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Basic reminders &amp; due dates</a:t>
                      </a:r>
                    </a:p>
                    <a:p>
                      <a:pPr marL="285750" indent="-285750"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Some focus/timer modes and subtask handling</a:t>
                      </a:r>
                    </a:p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Binary task completion (no partial progress)</a:t>
                      </a:r>
                    </a:p>
                    <a:p>
                      <a:pPr marL="285750" indent="-285750"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Poor time-granularity and lack of smart relative lists</a:t>
                      </a:r>
                    </a:p>
                    <a:p>
                      <a:pPr marL="285750" indent="-285750"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Manual upkeep for recurring/grouped tasks</a:t>
                      </a:r>
                    </a:p>
                    <a:p>
                      <a:pPr marL="285750" indent="-285750"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Key features behind paywalls</a:t>
                      </a:r>
                    </a:p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b="1" dirty="0">
                          <a:solidFill>
                            <a:schemeClr val="accent1"/>
                          </a:solidFill>
                        </a:rPr>
                        <a:t>Phased completion + visual</a:t>
                      </a:r>
                    </a:p>
                    <a:p>
                      <a:pPr marL="285750" lvl="0" indent="-28575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b="1" dirty="0">
                          <a:solidFill>
                            <a:schemeClr val="accent1"/>
                          </a:solidFill>
                        </a:rPr>
                        <a:t>Priority-based filtering &amp; AI-suggested duration</a:t>
                      </a:r>
                    </a:p>
                    <a:p>
                      <a:pPr marL="285750" lvl="0" indent="-28575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b="1" dirty="0">
                          <a:solidFill>
                            <a:schemeClr val="accent1"/>
                          </a:solidFill>
                        </a:rPr>
                        <a:t>Multi-granularity boards</a:t>
                      </a:r>
                    </a:p>
                    <a:p>
                      <a:pPr marL="285750" lvl="0" indent="-28575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b="1" dirty="0">
                          <a:solidFill>
                            <a:schemeClr val="accent1"/>
                          </a:solidFill>
                        </a:rPr>
                        <a:t>Integrated focus mode with timers</a:t>
                      </a:r>
                    </a:p>
                    <a:p>
                      <a:pPr marL="285750" lvl="0" indent="-28575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b="1" dirty="0">
                          <a:solidFill>
                            <a:schemeClr val="accent1"/>
                          </a:solidFill>
                        </a:rPr>
                        <a:t>Calendar sync, streak tracking, and weekly insights</a:t>
                      </a:r>
                    </a:p>
                    <a:p>
                      <a:pPr marL="285750" lvl="0" indent="-28575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b="1" dirty="0">
                          <a:solidFill>
                            <a:schemeClr val="accent1"/>
                          </a:solidFill>
                        </a:rPr>
                        <a:t>Free useful features</a:t>
                      </a:r>
                      <a:endParaRPr lang="en-IN" b="1" dirty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44766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89B162D-EBC4-71E3-C831-D6A9E517E25E}"/>
              </a:ext>
            </a:extLst>
          </p:cNvPr>
          <p:cNvSpPr txBox="1">
            <a:spLocks/>
          </p:cNvSpPr>
          <p:nvPr/>
        </p:nvSpPr>
        <p:spPr>
          <a:xfrm>
            <a:off x="286141" y="211403"/>
            <a:ext cx="12271014" cy="6903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IN" sz="66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Critical Analysis, Synthesis, Gap Identification</a:t>
            </a:r>
            <a:endParaRPr lang="en-GB" sz="6600" dirty="0">
              <a:solidFill>
                <a:schemeClr val="tx2">
                  <a:lumMod val="90000"/>
                  <a:lumOff val="1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AB1966-4A64-ADED-187D-D55287F41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8"/>
          <a:stretch>
            <a:fillRect/>
          </a:stretch>
        </p:blipFill>
        <p:spPr>
          <a:xfrm>
            <a:off x="14863325" y="2132177"/>
            <a:ext cx="4610924" cy="25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1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36068-CFD1-9CD8-19A8-E3144CD4C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8"/>
          <a:stretch>
            <a:fillRect/>
          </a:stretch>
        </p:blipFill>
        <p:spPr>
          <a:xfrm>
            <a:off x="0" y="68581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4079A8-D747-0BFF-D7C3-DAAB212570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782" t="6167" r="13843" b="1000"/>
          <a:stretch>
            <a:fillRect/>
          </a:stretch>
        </p:blipFill>
        <p:spPr>
          <a:xfrm>
            <a:off x="14701141" y="2131596"/>
            <a:ext cx="3629547" cy="2731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EB3BA-2343-0701-173A-F3678AE5F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197" y="8234901"/>
            <a:ext cx="5016385" cy="2821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33DC18-E792-5985-C667-1FD1F8A9C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75573" y="762761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0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C6D8F-2CAF-9B64-5692-19B0AB3E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782" t="6167" r="13843" b="24458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EDF1B1-7476-DB10-8A09-8C44FBAF8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197" y="8234901"/>
            <a:ext cx="5016385" cy="2821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7E0B98-50C2-419E-4497-46A459A44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9769" y="1714499"/>
            <a:ext cx="6096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FAFF0-7F62-9619-FB8A-6ECC386DC4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48"/>
          <a:stretch>
            <a:fillRect/>
          </a:stretch>
        </p:blipFill>
        <p:spPr>
          <a:xfrm>
            <a:off x="-7619484" y="2161805"/>
            <a:ext cx="4505581" cy="25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2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ACFEF7-9175-09C4-57C4-0589BAD45C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782" t="6167" r="13843" b="24458"/>
          <a:stretch>
            <a:fillRect/>
          </a:stretch>
        </p:blipFill>
        <p:spPr>
          <a:xfrm>
            <a:off x="-8574090" y="1971675"/>
            <a:ext cx="5181600" cy="2914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460662-EA39-9D6D-1C7F-6F6FFCA06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C26769-8101-F9E9-2AC7-DD0A28A73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5430" y="2018141"/>
            <a:ext cx="5016385" cy="282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37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6674A0-A0A4-6C58-1DA1-EC147EC6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93572" y="2784763"/>
            <a:ext cx="2290619" cy="12884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657FEF-F82C-CC3B-3555-BDECD5B022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79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00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456</Words>
  <Application>Microsoft Office PowerPoint</Application>
  <PresentationFormat>Widescreen</PresentationFormat>
  <Paragraphs>80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Segoe UI Black</vt:lpstr>
      <vt:lpstr>Office Theme</vt:lpstr>
      <vt:lpstr>Project Review – 2 (Literature Review and Applications Survey)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JETTI GAYATHRI NAGA SRI</dc:creator>
  <cp:lastModifiedBy>JETTI GAYATHRI NAGA SRI</cp:lastModifiedBy>
  <cp:revision>3</cp:revision>
  <dcterms:created xsi:type="dcterms:W3CDTF">2025-08-13T07:22:14Z</dcterms:created>
  <dcterms:modified xsi:type="dcterms:W3CDTF">2025-08-14T04:04:39Z</dcterms:modified>
</cp:coreProperties>
</file>