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71" r:id="rId3"/>
    <p:sldId id="270" r:id="rId4"/>
    <p:sldId id="272" r:id="rId5"/>
    <p:sldId id="273" r:id="rId6"/>
    <p:sldId id="274" r:id="rId7"/>
    <p:sldId id="276" r:id="rId8"/>
    <p:sldId id="275" r:id="rId9"/>
    <p:sldId id="277" r:id="rId10"/>
    <p:sldId id="278" r:id="rId11"/>
    <p:sldId id="279" r:id="rId12"/>
    <p:sldId id="280" r:id="rId13"/>
    <p:sldId id="281" r:id="rId14"/>
    <p:sldId id="283" r:id="rId15"/>
    <p:sldId id="284" r:id="rId16"/>
    <p:sldId id="285" r:id="rId17"/>
    <p:sldId id="286" r:id="rId18"/>
    <p:sldId id="287" r:id="rId19"/>
    <p:sldId id="288" r:id="rId20"/>
    <p:sldId id="289" r:id="rId21"/>
    <p:sldId id="307" r:id="rId22"/>
    <p:sldId id="308" r:id="rId23"/>
    <p:sldId id="309" r:id="rId24"/>
    <p:sldId id="310" r:id="rId25"/>
    <p:sldId id="311" r:id="rId26"/>
    <p:sldId id="312" r:id="rId27"/>
    <p:sldId id="313" r:id="rId28"/>
    <p:sldId id="290" r:id="rId29"/>
    <p:sldId id="291" r:id="rId30"/>
    <p:sldId id="292" r:id="rId31"/>
    <p:sldId id="293" r:id="rId32"/>
    <p:sldId id="294" r:id="rId33"/>
    <p:sldId id="295" r:id="rId34"/>
    <p:sldId id="296" r:id="rId35"/>
    <p:sldId id="306" r:id="rId36"/>
    <p:sldId id="297" r:id="rId37"/>
    <p:sldId id="298" r:id="rId38"/>
    <p:sldId id="299" r:id="rId39"/>
    <p:sldId id="300" r:id="rId40"/>
    <p:sldId id="301" r:id="rId41"/>
    <p:sldId id="302" r:id="rId42"/>
    <p:sldId id="303" r:id="rId43"/>
    <p:sldId id="305" r:id="rId44"/>
    <p:sldId id="28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B0A410-2B6A-42DF-AC48-BD4DA4CEF4BE}" type="datetimeFigureOut">
              <a:rPr lang="en-US" smtClean="0"/>
              <a:t>6/13/2018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182DF-8FC0-4770-AF05-33B5239018E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0C182DF-8FC0-4770-AF05-33B5239018ED}"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2655767"/>
            <a:ext cx="5585400" cy="1546400"/>
          </a:xfrm>
          <a:prstGeom prst="rect">
            <a:avLst/>
          </a:prstGeom>
        </p:spPr>
        <p:txBody>
          <a:bodyPr spcFirstLastPara="1" wrap="square" lIns="91425" tIns="91425" rIns="91425" bIns="91425" anchor="ctr" anchorCtr="0"/>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r>
              <a:rPr lang="en-US" smtClean="0"/>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Image">
  <p:cSld name="Big Image">
    <p:bg>
      <p:bgPr>
        <a:solidFill>
          <a:srgbClr val="2A95B7"/>
        </a:solidFill>
        <a:effectLst/>
      </p:bgPr>
    </p:bg>
    <p:spTree>
      <p:nvGrpSpPr>
        <p:cNvPr id="1" name="Shape 33"/>
        <p:cNvGrpSpPr/>
        <p:nvPr/>
      </p:nvGrpSpPr>
      <p:grpSpPr>
        <a:xfrm>
          <a:off x="0" y="0"/>
          <a:ext cx="0" cy="0"/>
          <a:chOff x="0" y="0"/>
          <a:chExt cx="0" cy="0"/>
        </a:xfrm>
      </p:grpSpPr>
      <p:pic>
        <p:nvPicPr>
          <p:cNvPr id="34" name="Shape 34" descr="scene_trans.png"/>
          <p:cNvPicPr preferRelativeResize="0"/>
          <p:nvPr/>
        </p:nvPicPr>
        <p:blipFill>
          <a:blip r:embed="rId2">
            <a:alphaModFix/>
          </a:blip>
          <a:stretch>
            <a:fillRect/>
          </a:stretch>
        </p:blipFill>
        <p:spPr>
          <a:xfrm>
            <a:off x="0" y="0"/>
            <a:ext cx="9144000" cy="685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FD790C-9FE4-4FB1-B8AF-88FB6590A9FE}" type="datetimeFigureOut">
              <a:rPr lang="en-US" smtClean="0"/>
              <a:pPr/>
              <a:t>6/13/2018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06337F-13DC-4336-87E4-8157DBAF948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a:xfrm>
            <a:off x="5791200" y="6203667"/>
            <a:ext cx="2590800" cy="384048"/>
          </a:xfrm>
          <a:prstGeom prst="rect">
            <a:avLst/>
          </a:prstGeom>
        </p:spPr>
        <p:txBody>
          <a:bodyPr/>
          <a:lstStyle/>
          <a:p>
            <a:fld id="{AEF8FB07-F718-4393-ACB4-BDE619B7A6C6}" type="datetimeFigureOut">
              <a:rPr lang="en-US" smtClean="0"/>
              <a:pPr/>
              <a:t>6/13/2018</a:t>
            </a:fld>
            <a:endParaRPr lang="en-IN"/>
          </a:p>
        </p:txBody>
      </p:sp>
      <p:sp>
        <p:nvSpPr>
          <p:cNvPr id="15" name="Slide Number Placeholder 14"/>
          <p:cNvSpPr>
            <a:spLocks noGrp="1"/>
          </p:cNvSpPr>
          <p:nvPr>
            <p:ph type="sldNum" sz="quarter" idx="15"/>
          </p:nvPr>
        </p:nvSpPr>
        <p:spPr>
          <a:xfrm>
            <a:off x="8410575" y="6181531"/>
            <a:ext cx="609600" cy="457200"/>
          </a:xfrm>
          <a:prstGeom prst="rect">
            <a:avLst/>
          </a:prstGeom>
        </p:spPr>
        <p:txBody>
          <a:bodyPr/>
          <a:lstStyle>
            <a:lvl1pPr algn="ctr">
              <a:defRPr/>
            </a:lvl1pPr>
          </a:lstStyle>
          <a:p>
            <a:fld id="{5455B704-C3C6-4264-BD7A-22C2104121F7}" type="slidenum">
              <a:rPr lang="en-IN" smtClean="0"/>
              <a:pPr/>
              <a:t>‹#›</a:t>
            </a:fld>
            <a:endParaRPr lang="en-IN"/>
          </a:p>
        </p:txBody>
      </p:sp>
      <p:sp>
        <p:nvSpPr>
          <p:cNvPr id="16" name="Footer Placeholder 15"/>
          <p:cNvSpPr>
            <a:spLocks noGrp="1"/>
          </p:cNvSpPr>
          <p:nvPr>
            <p:ph type="ftr" sz="quarter" idx="16"/>
          </p:nvPr>
        </p:nvSpPr>
        <p:spPr>
          <a:xfrm>
            <a:off x="2133600" y="6203667"/>
            <a:ext cx="3581400" cy="384048"/>
          </a:xfrm>
          <a:prstGeom prst="rect">
            <a:avLst/>
          </a:prstGeom>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8410575" y="6181531"/>
            <a:ext cx="609600" cy="457200"/>
          </a:xfrm>
          <a:prstGeom prst="rect">
            <a:avLst/>
          </a:prstGeom>
        </p:spPr>
        <p:txBody>
          <a:bodyPr/>
          <a:lstStyle/>
          <a:p>
            <a:fld id="{5455B704-C3C6-4264-BD7A-22C2104121F7}" type="slidenum">
              <a:rPr lang="en-IN" smtClean="0"/>
              <a:pPr/>
              <a:t>‹#›</a:t>
            </a:fld>
            <a:endParaRPr lang="en-IN"/>
          </a:p>
        </p:txBody>
      </p:sp>
      <p:sp>
        <p:nvSpPr>
          <p:cNvPr id="8" name="Footer Placeholder 7"/>
          <p:cNvSpPr>
            <a:spLocks noGrp="1"/>
          </p:cNvSpPr>
          <p:nvPr>
            <p:ph type="ftr" sz="quarter" idx="11"/>
          </p:nvPr>
        </p:nvSpPr>
        <p:spPr>
          <a:xfrm>
            <a:off x="2133600" y="6203667"/>
            <a:ext cx="3581400" cy="384048"/>
          </a:xfrm>
          <a:prstGeom prst="rect">
            <a:avLst/>
          </a:prstGeom>
        </p:spPr>
        <p:txBody>
          <a:bodyPr/>
          <a:lstStyle/>
          <a:p>
            <a:endParaRPr lang="en-IN"/>
          </a:p>
        </p:txBody>
      </p:sp>
      <p:sp>
        <p:nvSpPr>
          <p:cNvPr id="7" name="Date Placeholder 6"/>
          <p:cNvSpPr>
            <a:spLocks noGrp="1"/>
          </p:cNvSpPr>
          <p:nvPr>
            <p:ph type="dt" sz="half" idx="10"/>
          </p:nvPr>
        </p:nvSpPr>
        <p:spPr>
          <a:xfrm>
            <a:off x="5791200" y="6203667"/>
            <a:ext cx="2590800" cy="384048"/>
          </a:xfrm>
          <a:prstGeom prst="rect">
            <a:avLst/>
          </a:prstGeom>
        </p:spPr>
        <p:txBody>
          <a:bodyPr/>
          <a:lstStyle/>
          <a:p>
            <a:fld id="{AEF8FB07-F718-4393-ACB4-BDE619B7A6C6}" type="datetimeFigureOut">
              <a:rPr lang="en-US" smtClean="0"/>
              <a:pPr/>
              <a:t>6/13/2018</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5791200" y="6203667"/>
            <a:ext cx="2590800" cy="384048"/>
          </a:xfrm>
          <a:prstGeom prst="rect">
            <a:avLst/>
          </a:prstGeom>
        </p:spPr>
        <p:txBody>
          <a:bodyPr/>
          <a:lstStyle/>
          <a:p>
            <a:fld id="{AEF8FB07-F718-4393-ACB4-BDE619B7A6C6}" type="datetimeFigureOut">
              <a:rPr lang="en-US" smtClean="0"/>
              <a:pPr/>
              <a:t>6/13/2018</a:t>
            </a:fld>
            <a:endParaRPr lang="en-IN"/>
          </a:p>
        </p:txBody>
      </p:sp>
      <p:sp>
        <p:nvSpPr>
          <p:cNvPr id="6" name="Footer Placeholder 5"/>
          <p:cNvSpPr>
            <a:spLocks noGrp="1"/>
          </p:cNvSpPr>
          <p:nvPr>
            <p:ph type="ftr" sz="quarter" idx="11"/>
          </p:nvPr>
        </p:nvSpPr>
        <p:spPr>
          <a:xfrm>
            <a:off x="2133600" y="6203667"/>
            <a:ext cx="3581400" cy="384048"/>
          </a:xfrm>
          <a:prstGeom prst="rect">
            <a:avLst/>
          </a:prstGeom>
        </p:spPr>
        <p:txBody>
          <a:bodyPr/>
          <a:lstStyle/>
          <a:p>
            <a:endParaRPr lang="en-IN"/>
          </a:p>
        </p:txBody>
      </p:sp>
      <p:sp>
        <p:nvSpPr>
          <p:cNvPr id="7" name="Slide Number Placeholder 6"/>
          <p:cNvSpPr>
            <a:spLocks noGrp="1"/>
          </p:cNvSpPr>
          <p:nvPr>
            <p:ph type="sldNum" sz="quarter" idx="12"/>
          </p:nvPr>
        </p:nvSpPr>
        <p:spPr>
          <a:xfrm>
            <a:off x="8410575" y="6181531"/>
            <a:ext cx="609600" cy="457200"/>
          </a:xfrm>
          <a:prstGeom prst="rect">
            <a:avLst/>
          </a:prstGeom>
        </p:spPr>
        <p:txBody>
          <a:bodyPr/>
          <a:lstStyle/>
          <a:p>
            <a:fld id="{5455B704-C3C6-4264-BD7A-22C2104121F7}"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5791200" y="6203950"/>
            <a:ext cx="2590800" cy="384175"/>
          </a:xfrm>
          <a:prstGeom prst="rect">
            <a:avLst/>
          </a:prstGeom>
        </p:spPr>
        <p:txBody>
          <a:bodyPr/>
          <a:lstStyle>
            <a:lvl1pPr>
              <a:defRPr/>
            </a:lvl1pPr>
          </a:lstStyle>
          <a:p>
            <a:fld id="{6D17253C-F874-4AB4-AEBF-B92C3DD926E3}" type="datetime1">
              <a:rPr lang="en-US" altLang="zh-CN"/>
              <a:pPr/>
              <a:t>6/13/2018</a:t>
            </a:fld>
            <a:endParaRPr lang="en-US" altLang="zh-CN" sz="1800">
              <a:solidFill>
                <a:schemeClr val="tx1"/>
              </a:solidFill>
            </a:endParaRPr>
          </a:p>
        </p:txBody>
      </p:sp>
      <p:sp>
        <p:nvSpPr>
          <p:cNvPr id="4" name="Footer Placeholder 3"/>
          <p:cNvSpPr>
            <a:spLocks noGrp="1"/>
          </p:cNvSpPr>
          <p:nvPr>
            <p:ph type="ftr" sz="quarter" idx="11"/>
          </p:nvPr>
        </p:nvSpPr>
        <p:spPr>
          <a:xfrm>
            <a:off x="2133600" y="6203950"/>
            <a:ext cx="3581400" cy="384175"/>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8410575" y="6181725"/>
            <a:ext cx="609600" cy="457200"/>
          </a:xfrm>
          <a:prstGeom prst="rect">
            <a:avLst/>
          </a:prstGeom>
        </p:spPr>
        <p:txBody>
          <a:bodyPr/>
          <a:lstStyle>
            <a:lvl1pPr>
              <a:defRPr/>
            </a:lvl1pPr>
          </a:lstStyle>
          <a:p>
            <a:fld id="{BC7103D6-D26F-4600-B3C1-03B939849F7E}" type="slidenum">
              <a:rPr lang="en-US" altLang="zh-CN"/>
              <a:pPr/>
              <a:t>‹#›</a:t>
            </a:fld>
            <a:endParaRPr lang="en-US" altLang="zh-CN"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821550" y="2009533"/>
            <a:ext cx="5500800" cy="15464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b="0"/>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r>
              <a:rPr lang="en-US" smtClean="0"/>
              <a:t>Click to edit Master title style</a:t>
            </a:r>
            <a:endParaRPr/>
          </a:p>
        </p:txBody>
      </p:sp>
      <p:sp>
        <p:nvSpPr>
          <p:cNvPr id="12" name="Shape 12"/>
          <p:cNvSpPr txBox="1">
            <a:spLocks noGrp="1"/>
          </p:cNvSpPr>
          <p:nvPr>
            <p:ph type="subTitle" idx="1"/>
          </p:nvPr>
        </p:nvSpPr>
        <p:spPr>
          <a:xfrm>
            <a:off x="1821550" y="3380339"/>
            <a:ext cx="5500800" cy="10464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rPr lang="en-US" smtClean="0"/>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
        <p:cNvGrpSpPr/>
        <p:nvPr/>
      </p:nvGrpSpPr>
      <p:grpSpPr>
        <a:xfrm>
          <a:off x="0" y="0"/>
          <a:ext cx="0" cy="0"/>
          <a:chOff x="0" y="0"/>
          <a:chExt cx="0" cy="0"/>
        </a:xfrm>
      </p:grpSpPr>
      <p:sp>
        <p:nvSpPr>
          <p:cNvPr id="14" name="Shape 14"/>
          <p:cNvSpPr txBox="1">
            <a:spLocks noGrp="1"/>
          </p:cNvSpPr>
          <p:nvPr>
            <p:ph type="body" idx="1"/>
          </p:nvPr>
        </p:nvSpPr>
        <p:spPr>
          <a:xfrm>
            <a:off x="1441675" y="2171200"/>
            <a:ext cx="6260700" cy="1093200"/>
          </a:xfrm>
          <a:prstGeom prst="rect">
            <a:avLst/>
          </a:prstGeom>
        </p:spPr>
        <p:txBody>
          <a:bodyPr spcFirstLastPara="1" wrap="square" lIns="91425" tIns="91425" rIns="91425" bIns="91425" anchor="t" anchorCtr="0"/>
          <a:lstStyle>
            <a:lvl1pPr marL="457200" lvl="0" indent="-393700" algn="ctr" rtl="0">
              <a:spcBef>
                <a:spcPts val="600"/>
              </a:spcBef>
              <a:spcAft>
                <a:spcPts val="0"/>
              </a:spcAft>
              <a:buSzPts val="2600"/>
              <a:buChar char="+"/>
              <a:defRPr sz="2600"/>
            </a:lvl1pPr>
            <a:lvl2pPr marL="914400" lvl="1" indent="-393700" algn="ctr" rtl="0">
              <a:spcBef>
                <a:spcPts val="0"/>
              </a:spcBef>
              <a:spcAft>
                <a:spcPts val="0"/>
              </a:spcAft>
              <a:buSzPts val="2600"/>
              <a:buChar char="+"/>
              <a:defRPr sz="2600"/>
            </a:lvl2pPr>
            <a:lvl3pPr marL="1371600" lvl="2" indent="-393700" algn="ctr" rtl="0">
              <a:spcBef>
                <a:spcPts val="0"/>
              </a:spcBef>
              <a:spcAft>
                <a:spcPts val="0"/>
              </a:spcAft>
              <a:buSzPts val="2600"/>
              <a:buChar char="+"/>
              <a:defRPr sz="2600"/>
            </a:lvl3pPr>
            <a:lvl4pPr marL="1828800" lvl="3" indent="-393700" algn="ctr" rtl="0">
              <a:spcBef>
                <a:spcPts val="0"/>
              </a:spcBef>
              <a:spcAft>
                <a:spcPts val="0"/>
              </a:spcAft>
              <a:buSzPts val="2600"/>
              <a:buChar char="+"/>
              <a:defRPr sz="2600"/>
            </a:lvl4pPr>
            <a:lvl5pPr marL="2286000" lvl="4" indent="-393700" algn="ctr" rtl="0">
              <a:spcBef>
                <a:spcPts val="0"/>
              </a:spcBef>
              <a:spcAft>
                <a:spcPts val="0"/>
              </a:spcAft>
              <a:buSzPts val="2600"/>
              <a:buChar char="+"/>
              <a:defRPr sz="2600"/>
            </a:lvl5pPr>
            <a:lvl6pPr marL="2743200" lvl="5" indent="-393700" algn="ctr" rtl="0">
              <a:spcBef>
                <a:spcPts val="0"/>
              </a:spcBef>
              <a:spcAft>
                <a:spcPts val="0"/>
              </a:spcAft>
              <a:buSzPts val="2600"/>
              <a:buChar char="+"/>
              <a:defRPr sz="2600"/>
            </a:lvl6pPr>
            <a:lvl7pPr marL="3200400" lvl="6" indent="-393700" algn="ctr" rtl="0">
              <a:spcBef>
                <a:spcPts val="0"/>
              </a:spcBef>
              <a:spcAft>
                <a:spcPts val="0"/>
              </a:spcAft>
              <a:buSzPts val="2600"/>
              <a:buChar char="+"/>
              <a:defRPr sz="2600"/>
            </a:lvl7pPr>
            <a:lvl8pPr marL="3657600" lvl="7" indent="-393700" algn="ctr" rtl="0">
              <a:spcBef>
                <a:spcPts val="0"/>
              </a:spcBef>
              <a:spcAft>
                <a:spcPts val="0"/>
              </a:spcAft>
              <a:buSzPts val="2600"/>
              <a:buChar char="+"/>
              <a:defRPr sz="2600"/>
            </a:lvl8pPr>
            <a:lvl9pPr marL="4114800" lvl="8" indent="-393700" algn="ctr">
              <a:spcBef>
                <a:spcPts val="0"/>
              </a:spcBef>
              <a:spcAft>
                <a:spcPts val="0"/>
              </a:spcAft>
              <a:buSzPts val="2600"/>
              <a:buChar char="+"/>
              <a:defRPr sz="2600"/>
            </a:lvl9pPr>
          </a:lstStyle>
          <a:p>
            <a:pPr lvl="0"/>
            <a:r>
              <a:rPr lang="en-US" smtClean="0"/>
              <a:t>Click to edit Master text styles</a:t>
            </a:r>
          </a:p>
        </p:txBody>
      </p:sp>
      <p:sp>
        <p:nvSpPr>
          <p:cNvPr id="15" name="Shape 15"/>
          <p:cNvSpPr txBox="1"/>
          <p:nvPr/>
        </p:nvSpPr>
        <p:spPr>
          <a:xfrm>
            <a:off x="3593400" y="1245025"/>
            <a:ext cx="1957200" cy="871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9600">
                <a:solidFill>
                  <a:srgbClr val="2A95B7"/>
                </a:solidFill>
                <a:latin typeface="Patrick Hand SC"/>
                <a:ea typeface="Patrick Hand SC"/>
                <a:cs typeface="Patrick Hand SC"/>
                <a:sym typeface="Patrick Hand SC"/>
              </a:rPr>
              <a:t>“</a:t>
            </a:r>
            <a:endParaRPr sz="9600">
              <a:solidFill>
                <a:srgbClr val="2A95B7"/>
              </a:solidFill>
              <a:latin typeface="Patrick Hand SC"/>
              <a:ea typeface="Patrick Hand SC"/>
              <a:cs typeface="Patrick Hand SC"/>
              <a:sym typeface="Patrick Hand S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049500" y="1061567"/>
            <a:ext cx="7020900" cy="100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
        <p:nvSpPr>
          <p:cNvPr id="18" name="Shape 18"/>
          <p:cNvSpPr txBox="1">
            <a:spLocks noGrp="1"/>
          </p:cNvSpPr>
          <p:nvPr>
            <p:ph type="body" idx="1"/>
          </p:nvPr>
        </p:nvSpPr>
        <p:spPr>
          <a:xfrm>
            <a:off x="1049500" y="1916568"/>
            <a:ext cx="7020900" cy="36092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049500" y="1061567"/>
            <a:ext cx="7020900" cy="100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
        <p:nvSpPr>
          <p:cNvPr id="21" name="Shape 21"/>
          <p:cNvSpPr txBox="1">
            <a:spLocks noGrp="1"/>
          </p:cNvSpPr>
          <p:nvPr>
            <p:ph type="body" idx="1"/>
          </p:nvPr>
        </p:nvSpPr>
        <p:spPr>
          <a:xfrm>
            <a:off x="1049500" y="1946200"/>
            <a:ext cx="3417900" cy="36672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22" name="Shape 22"/>
          <p:cNvSpPr txBox="1">
            <a:spLocks noGrp="1"/>
          </p:cNvSpPr>
          <p:nvPr>
            <p:ph type="body" idx="2"/>
          </p:nvPr>
        </p:nvSpPr>
        <p:spPr>
          <a:xfrm>
            <a:off x="4676725" y="1946200"/>
            <a:ext cx="3393600" cy="36672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049500" y="1061567"/>
            <a:ext cx="7020900" cy="1000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25" name="Shape 25"/>
          <p:cNvSpPr txBox="1">
            <a:spLocks noGrp="1"/>
          </p:cNvSpPr>
          <p:nvPr>
            <p:ph type="body" idx="1"/>
          </p:nvPr>
        </p:nvSpPr>
        <p:spPr>
          <a:xfrm>
            <a:off x="1081850" y="1914033"/>
            <a:ext cx="2229300" cy="3796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sp>
        <p:nvSpPr>
          <p:cNvPr id="26" name="Shape 26"/>
          <p:cNvSpPr txBox="1">
            <a:spLocks noGrp="1"/>
          </p:cNvSpPr>
          <p:nvPr>
            <p:ph type="body" idx="2"/>
          </p:nvPr>
        </p:nvSpPr>
        <p:spPr>
          <a:xfrm>
            <a:off x="3425300" y="1914033"/>
            <a:ext cx="2229300" cy="3796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sp>
        <p:nvSpPr>
          <p:cNvPr id="27" name="Shape 27"/>
          <p:cNvSpPr txBox="1">
            <a:spLocks noGrp="1"/>
          </p:cNvSpPr>
          <p:nvPr>
            <p:ph type="body" idx="3"/>
          </p:nvPr>
        </p:nvSpPr>
        <p:spPr>
          <a:xfrm>
            <a:off x="5768751" y="1914033"/>
            <a:ext cx="2229300" cy="3796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049500" y="1061567"/>
            <a:ext cx="7020900" cy="100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1604425" y="4960667"/>
            <a:ext cx="5935200" cy="692800"/>
          </a:xfrm>
          <a:prstGeom prst="rect">
            <a:avLst/>
          </a:prstGeom>
        </p:spPr>
        <p:txBody>
          <a:bodyPr spcFirstLastPara="1" wrap="square" lIns="91425" tIns="91425" rIns="91425" bIns="91425" anchor="b" anchorCtr="0"/>
          <a:lstStyle>
            <a:lvl1pPr marL="457200" lvl="0" indent="-228600" algn="ctr">
              <a:spcBef>
                <a:spcPts val="360"/>
              </a:spcBef>
              <a:spcAft>
                <a:spcPts val="0"/>
              </a:spcAft>
              <a:buSzPts val="1800"/>
              <a:buNone/>
              <a:defRPr sz="1800">
                <a:solidFill>
                  <a:srgbClr val="2A95B7"/>
                </a:solidFill>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49500" y="1061567"/>
            <a:ext cx="7020900" cy="1000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Shape 7"/>
          <p:cNvSpPr txBox="1">
            <a:spLocks noGrp="1"/>
          </p:cNvSpPr>
          <p:nvPr>
            <p:ph type="body" idx="1"/>
          </p:nvPr>
        </p:nvSpPr>
        <p:spPr>
          <a:xfrm>
            <a:off x="1049500" y="1916568"/>
            <a:ext cx="7020900" cy="3609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ogramiz.com/python-programming/for-loop"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4.xml"/><Relationship Id="rId4" Type="http://schemas.openxmlformats.org/officeDocument/2006/relationships/hyperlink" Target="https://www.programiz.com/python-programming/string"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Type_inference"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groups.google.com/forum/" TargetMode="External"/><Relationship Id="rId2" Type="http://schemas.openxmlformats.org/officeDocument/2006/relationships/hyperlink" Target="https://www.reddit.com/r/learnpython" TargetMode="External"/><Relationship Id="rId1" Type="http://schemas.openxmlformats.org/officeDocument/2006/relationships/slideLayout" Target="../slideLayouts/slideLayout12.xml"/><Relationship Id="rId4" Type="http://schemas.openxmlformats.org/officeDocument/2006/relationships/hyperlink" Target="http://stackoverflow.com/tags/pytho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PYTHON PROGRAMMING BASICS</a:t>
            </a:r>
            <a:endParaRPr lang="en-IN" dirty="0"/>
          </a:p>
        </p:txBody>
      </p:sp>
      <p:sp>
        <p:nvSpPr>
          <p:cNvPr id="3" name="Subtitle 2"/>
          <p:cNvSpPr>
            <a:spLocks noGrp="1"/>
          </p:cNvSpPr>
          <p:nvPr>
            <p:ph type="subTitle" idx="1"/>
          </p:nvPr>
        </p:nvSpPr>
        <p:spPr/>
        <p:txBody>
          <a:bodyPr/>
          <a:lstStyle/>
          <a:p>
            <a:r>
              <a:rPr lang="en-IN" dirty="0" smtClean="0"/>
              <a:t>BY</a:t>
            </a:r>
          </a:p>
          <a:p>
            <a:r>
              <a:rPr lang="en-IN" dirty="0" smtClean="0"/>
              <a:t>GAYATHRI 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224" y="642918"/>
            <a:ext cx="7020900" cy="1000400"/>
          </a:xfrm>
        </p:spPr>
        <p:txBody>
          <a:bodyPr>
            <a:normAutofit fontScale="90000"/>
          </a:bodyPr>
          <a:lstStyle/>
          <a:p>
            <a:r>
              <a:rPr lang="en-IN" b="1" u="sng" dirty="0" smtClean="0"/>
              <a:t>Whitespace Indentation &amp; Comments &amp;</a:t>
            </a:r>
            <a:r>
              <a:rPr lang="en-IN" b="1" u="sng" dirty="0" err="1" smtClean="0"/>
              <a:t>docstring</a:t>
            </a:r>
            <a:r>
              <a:rPr lang="en-IN" b="1" u="sng" dirty="0" smtClean="0"/>
              <a:t> in Python</a:t>
            </a:r>
            <a:endParaRPr lang="en-IN" b="1" u="sng" dirty="0"/>
          </a:p>
        </p:txBody>
      </p:sp>
      <p:sp>
        <p:nvSpPr>
          <p:cNvPr id="5" name="Content Placeholder 4"/>
          <p:cNvSpPr>
            <a:spLocks noGrp="1"/>
          </p:cNvSpPr>
          <p:nvPr>
            <p:ph sz="half" idx="1"/>
          </p:nvPr>
        </p:nvSpPr>
        <p:spPr>
          <a:xfrm>
            <a:off x="642910" y="1571612"/>
            <a:ext cx="4059936" cy="4572000"/>
          </a:xfrm>
        </p:spPr>
        <p:txBody>
          <a:bodyPr>
            <a:normAutofit fontScale="77500" lnSpcReduction="20000"/>
          </a:bodyPr>
          <a:lstStyle/>
          <a:p>
            <a:r>
              <a:rPr lang="en-IN" dirty="0" smtClean="0"/>
              <a:t>Programming languages like C, C++, Java use braces { } to define a block of code. Python uses </a:t>
            </a:r>
            <a:r>
              <a:rPr lang="en-IN" i="1" u="sng" dirty="0" smtClean="0"/>
              <a:t>indentation</a:t>
            </a:r>
            <a:r>
              <a:rPr lang="en-IN" dirty="0" smtClean="0"/>
              <a:t>.</a:t>
            </a:r>
          </a:p>
          <a:p>
            <a:r>
              <a:rPr lang="en-IN" dirty="0" smtClean="0"/>
              <a:t>A code block (body of a </a:t>
            </a:r>
            <a:r>
              <a:rPr lang="en-IN" dirty="0" smtClean="0">
                <a:hlinkClick r:id="rId2" tooltip="Python Functions"/>
              </a:rPr>
              <a:t>function</a:t>
            </a:r>
            <a:r>
              <a:rPr lang="en-IN" dirty="0" smtClean="0"/>
              <a:t>, </a:t>
            </a:r>
            <a:r>
              <a:rPr lang="en-IN" dirty="0" smtClean="0">
                <a:hlinkClick r:id="rId3" tooltip="Python for Loop"/>
              </a:rPr>
              <a:t>loop</a:t>
            </a:r>
            <a:r>
              <a:rPr lang="en-IN" dirty="0" smtClean="0"/>
              <a:t> etc.) starts with indentation and ends with the first </a:t>
            </a:r>
            <a:r>
              <a:rPr lang="en-IN" dirty="0" err="1" smtClean="0"/>
              <a:t>unindented</a:t>
            </a:r>
            <a:r>
              <a:rPr lang="en-IN" dirty="0" smtClean="0"/>
              <a:t> line. </a:t>
            </a:r>
          </a:p>
          <a:p>
            <a:r>
              <a:rPr lang="en-IN" dirty="0" smtClean="0"/>
              <a:t>General amount of indentation:</a:t>
            </a:r>
            <a:r>
              <a:rPr lang="en-IN" i="1" u="sng" dirty="0" smtClean="0"/>
              <a:t>4whitespaces</a:t>
            </a:r>
          </a:p>
          <a:p>
            <a:pPr>
              <a:buNone/>
            </a:pPr>
            <a:endParaRPr lang="en-IN" dirty="0"/>
          </a:p>
        </p:txBody>
      </p:sp>
      <p:sp>
        <p:nvSpPr>
          <p:cNvPr id="6" name="Content Placeholder 5"/>
          <p:cNvSpPr>
            <a:spLocks noGrp="1"/>
          </p:cNvSpPr>
          <p:nvPr>
            <p:ph sz="half" idx="2"/>
          </p:nvPr>
        </p:nvSpPr>
        <p:spPr>
          <a:xfrm>
            <a:off x="4286248" y="1500174"/>
            <a:ext cx="4059936" cy="4572000"/>
          </a:xfrm>
        </p:spPr>
        <p:txBody>
          <a:bodyPr>
            <a:normAutofit fontScale="77500" lnSpcReduction="20000"/>
          </a:bodyPr>
          <a:lstStyle/>
          <a:p>
            <a:r>
              <a:rPr lang="en-IN" dirty="0" smtClean="0"/>
              <a:t>In Python, we use the hash (#) symbol to start writing a comment.</a:t>
            </a:r>
          </a:p>
          <a:p>
            <a:r>
              <a:rPr lang="en-IN" dirty="0" smtClean="0"/>
              <a:t>If we have </a:t>
            </a:r>
            <a:r>
              <a:rPr lang="en-IN" i="1" u="sng" dirty="0" smtClean="0"/>
              <a:t>comments </a:t>
            </a:r>
            <a:r>
              <a:rPr lang="en-IN" dirty="0" smtClean="0"/>
              <a:t>that extend multiple lines, way of doing this is to use triple quotes, either ''' or "“”</a:t>
            </a:r>
          </a:p>
          <a:p>
            <a:r>
              <a:rPr lang="en-IN" i="1" u="sng" dirty="0" smtClean="0"/>
              <a:t>Documentation string </a:t>
            </a:r>
            <a:r>
              <a:rPr lang="en-IN" dirty="0" smtClean="0"/>
              <a:t>is a </a:t>
            </a:r>
            <a:r>
              <a:rPr lang="en-IN" dirty="0" smtClean="0">
                <a:hlinkClick r:id="rId4" tooltip="Python Strings"/>
              </a:rPr>
              <a:t>string</a:t>
            </a:r>
            <a:r>
              <a:rPr lang="en-IN" dirty="0" smtClean="0"/>
              <a:t> that occurs as the first statement in a module, function, class, or method definition. We must write what a function/class does in the </a:t>
            </a:r>
            <a:r>
              <a:rPr lang="en-IN" dirty="0" err="1" smtClean="0"/>
              <a:t>docstring</a:t>
            </a:r>
            <a:r>
              <a:rPr lang="en-IN" dirty="0" smtClean="0"/>
              <a:t>.</a:t>
            </a:r>
          </a:p>
          <a:p>
            <a:r>
              <a:rPr lang="en-IN" dirty="0" err="1" smtClean="0"/>
              <a:t>Docstring</a:t>
            </a:r>
            <a:r>
              <a:rPr lang="en-IN" dirty="0" smtClean="0"/>
              <a:t> is available to us as the attribute __</a:t>
            </a:r>
            <a:r>
              <a:rPr lang="en-IN" i="1" dirty="0" smtClean="0"/>
              <a:t>doc</a:t>
            </a:r>
            <a:r>
              <a:rPr lang="en-IN" dirty="0" smtClean="0"/>
              <a:t>__ of the function</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85786" y="714356"/>
            <a:ext cx="7020900" cy="1000400"/>
          </a:xfrm>
        </p:spPr>
        <p:txBody>
          <a:bodyPr/>
          <a:lstStyle/>
          <a:p>
            <a:r>
              <a:rPr lang="en-IN" b="1" u="sng" dirty="0" smtClean="0"/>
              <a:t>Variables &amp; Constants</a:t>
            </a:r>
            <a:endParaRPr lang="en-IN" b="1" u="sng" dirty="0"/>
          </a:p>
        </p:txBody>
      </p:sp>
      <p:sp>
        <p:nvSpPr>
          <p:cNvPr id="2" name="Content Placeholder 1"/>
          <p:cNvSpPr>
            <a:spLocks noGrp="1"/>
          </p:cNvSpPr>
          <p:nvPr>
            <p:ph sz="half" idx="1"/>
          </p:nvPr>
        </p:nvSpPr>
        <p:spPr>
          <a:xfrm>
            <a:off x="500034" y="1142984"/>
            <a:ext cx="4059936" cy="4572000"/>
          </a:xfrm>
        </p:spPr>
        <p:txBody>
          <a:bodyPr>
            <a:normAutofit fontScale="77500" lnSpcReduction="20000"/>
          </a:bodyPr>
          <a:lstStyle/>
          <a:p>
            <a:pPr>
              <a:buFont typeface="Wingdings" pitchFamily="2" charset="2"/>
              <a:buChar char="q"/>
            </a:pPr>
            <a:r>
              <a:rPr lang="en-IN" dirty="0" smtClean="0"/>
              <a:t>In Python we don't assign values to the variables, whereas Python gives the reference of the object (value) to the variable.</a:t>
            </a:r>
          </a:p>
          <a:p>
            <a:pPr>
              <a:buFont typeface="Wingdings" pitchFamily="2" charset="2"/>
              <a:buChar char="q"/>
            </a:pPr>
            <a:r>
              <a:rPr lang="en-IN" dirty="0" smtClean="0"/>
              <a:t>Variables do not need declaration to reserve memory space. The "variable declaration" or "variable initialization" happens automatically when we assign a value to a variable.</a:t>
            </a:r>
          </a:p>
          <a:p>
            <a:pPr>
              <a:buFont typeface="Wingdings" pitchFamily="2" charset="2"/>
              <a:buChar char="q"/>
            </a:pPr>
            <a:r>
              <a:rPr lang="en-IN" dirty="0" smtClean="0"/>
              <a:t>Python is a </a:t>
            </a:r>
            <a:r>
              <a:rPr lang="en-IN" dirty="0" smtClean="0">
                <a:hlinkClick r:id="rId2"/>
              </a:rPr>
              <a:t>type inferred</a:t>
            </a:r>
            <a:r>
              <a:rPr lang="en-IN" dirty="0" smtClean="0"/>
              <a:t> language, it can automatically infer (know) the type of a variable</a:t>
            </a:r>
            <a:endParaRPr lang="en-IN" dirty="0"/>
          </a:p>
        </p:txBody>
      </p:sp>
      <p:sp>
        <p:nvSpPr>
          <p:cNvPr id="4" name="Content Placeholder 3"/>
          <p:cNvSpPr>
            <a:spLocks noGrp="1"/>
          </p:cNvSpPr>
          <p:nvPr>
            <p:ph sz="half" idx="2"/>
          </p:nvPr>
        </p:nvSpPr>
        <p:spPr>
          <a:xfrm>
            <a:off x="4429124" y="1214422"/>
            <a:ext cx="4059936" cy="4572000"/>
          </a:xfrm>
        </p:spPr>
        <p:txBody>
          <a:bodyPr>
            <a:normAutofit fontScale="77500" lnSpcReduction="20000"/>
          </a:bodyPr>
          <a:lstStyle/>
          <a:p>
            <a:pPr>
              <a:buFont typeface="Wingdings" pitchFamily="2" charset="2"/>
              <a:buChar char="v"/>
            </a:pPr>
            <a:r>
              <a:rPr lang="en-IN" dirty="0" smtClean="0"/>
              <a:t>Constants are containers that hold information which cannot be changed later.</a:t>
            </a:r>
          </a:p>
          <a:p>
            <a:pPr>
              <a:buFont typeface="Wingdings" pitchFamily="2" charset="2"/>
              <a:buChar char="v"/>
            </a:pPr>
            <a:r>
              <a:rPr lang="en-IN" dirty="0" smtClean="0"/>
              <a:t>Constants are usually declared and assigned on a module. The module means a new file containing variables, functions etc which is imported to main file. Inside the module, constants are written in all capital letters and underscores separating the words. </a:t>
            </a:r>
            <a:r>
              <a:rPr lang="en-IN" dirty="0" err="1" smtClean="0"/>
              <a:t>Eg</a:t>
            </a:r>
            <a:r>
              <a:rPr lang="en-IN" dirty="0" smtClean="0"/>
              <a:t>.,</a:t>
            </a:r>
          </a:p>
          <a:p>
            <a:pPr>
              <a:buNone/>
            </a:pPr>
            <a:r>
              <a:rPr lang="en-IN" dirty="0" smtClean="0"/>
              <a:t>PI = 3.14    GRAVITY = 9.8</a:t>
            </a:r>
          </a:p>
          <a:p>
            <a:pPr>
              <a:buNone/>
            </a:pPr>
            <a:r>
              <a:rPr lang="en-IN" dirty="0" smtClean="0"/>
              <a:t>import constant</a:t>
            </a:r>
          </a:p>
          <a:p>
            <a:pPr>
              <a:buNone/>
            </a:pPr>
            <a:r>
              <a:rPr lang="en-IN" dirty="0" smtClean="0"/>
              <a:t>print(</a:t>
            </a:r>
            <a:r>
              <a:rPr lang="en-IN" dirty="0" err="1" smtClean="0"/>
              <a:t>constant.PI</a:t>
            </a:r>
            <a:r>
              <a:rPr lang="en-IN" dirty="0" smtClean="0"/>
              <a:t>)</a:t>
            </a:r>
          </a:p>
          <a:p>
            <a:pPr>
              <a:buNone/>
            </a:pPr>
            <a:r>
              <a:rPr lang="en-IN" dirty="0" smtClean="0"/>
              <a:t>print(</a:t>
            </a:r>
            <a:r>
              <a:rPr lang="en-IN" dirty="0" err="1" smtClean="0"/>
              <a:t>constant.GRAVITY</a:t>
            </a:r>
            <a:r>
              <a:rPr lang="en-IN" dirty="0" smtClean="0"/>
              <a: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indent="-12700">
              <a:buNone/>
            </a:pPr>
            <a:r>
              <a:rPr lang="en-IN" dirty="0" smtClean="0"/>
              <a:t>Numeric Literals are immutable (unchangeable). Numeric literals    can belong to 3 different numerical types Integer, Float and  Complex</a:t>
            </a:r>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indent="165100">
              <a:buNone/>
            </a:pPr>
            <a:r>
              <a:rPr lang="en-IN" dirty="0" smtClean="0"/>
              <a:t>OUTPUT :</a:t>
            </a:r>
            <a:r>
              <a:rPr lang="pl-PL" dirty="0" smtClean="0"/>
              <a:t>10 100 200 300</a:t>
            </a:r>
            <a:endParaRPr lang="en-IN" dirty="0" smtClean="0"/>
          </a:p>
          <a:p>
            <a:pPr indent="165100">
              <a:buNone/>
            </a:pPr>
            <a:r>
              <a:rPr lang="en-IN" dirty="0" smtClean="0"/>
              <a:t>                 </a:t>
            </a:r>
            <a:r>
              <a:rPr lang="pl-PL" dirty="0" smtClean="0"/>
              <a:t>10.5 150.0</a:t>
            </a:r>
            <a:endParaRPr lang="en-IN" dirty="0" smtClean="0"/>
          </a:p>
          <a:p>
            <a:pPr indent="1333500">
              <a:buNone/>
            </a:pPr>
            <a:r>
              <a:rPr lang="pl-PL" dirty="0" smtClean="0"/>
              <a:t> 3.14j 3.14 0.0</a:t>
            </a:r>
            <a:endParaRPr lang="en-IN" dirty="0" smtClean="0"/>
          </a:p>
          <a:p>
            <a:pPr>
              <a:buNone/>
            </a:pPr>
            <a:endParaRPr lang="en-IN" dirty="0" smtClean="0"/>
          </a:p>
          <a:p>
            <a:endParaRPr lang="en-IN" dirty="0" smtClean="0"/>
          </a:p>
          <a:p>
            <a:pPr>
              <a:buNone/>
            </a:pPr>
            <a:endParaRPr lang="en-IN" dirty="0" smtClean="0"/>
          </a:p>
        </p:txBody>
      </p:sp>
      <p:sp>
        <p:nvSpPr>
          <p:cNvPr id="3" name="Title 2"/>
          <p:cNvSpPr>
            <a:spLocks noGrp="1"/>
          </p:cNvSpPr>
          <p:nvPr>
            <p:ph type="title"/>
          </p:nvPr>
        </p:nvSpPr>
        <p:spPr>
          <a:xfrm>
            <a:off x="928662" y="642918"/>
            <a:ext cx="7020900" cy="1000400"/>
          </a:xfrm>
        </p:spPr>
        <p:txBody>
          <a:bodyPr/>
          <a:lstStyle/>
          <a:p>
            <a:r>
              <a:rPr lang="en-IN" b="1" u="sng" dirty="0" smtClean="0"/>
              <a:t>Numeric Literals</a:t>
            </a:r>
            <a:endParaRPr lang="en-IN" b="1" u="sng" dirty="0"/>
          </a:p>
        </p:txBody>
      </p:sp>
      <p:pic>
        <p:nvPicPr>
          <p:cNvPr id="4" name="Picture 3" descr="snip1.PNG"/>
          <p:cNvPicPr>
            <a:picLocks noChangeAspect="1"/>
          </p:cNvPicPr>
          <p:nvPr/>
        </p:nvPicPr>
        <p:blipFill>
          <a:blip r:embed="rId2"/>
          <a:stretch>
            <a:fillRect/>
          </a:stretch>
        </p:blipFill>
        <p:spPr>
          <a:xfrm>
            <a:off x="1071538" y="2571744"/>
            <a:ext cx="6143668" cy="200026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dirty="0" smtClean="0"/>
              <a:t>	A string literal is a sequence of characters surrounded by quotes. We can use both single, double or triple quotes for a string. And, a character literal is a single character surrounded by single or double quotes.</a:t>
            </a:r>
          </a:p>
          <a:p>
            <a:endParaRPr lang="en-IN" dirty="0" smtClean="0"/>
          </a:p>
          <a:p>
            <a:endParaRPr lang="en-IN" dirty="0" smtClean="0"/>
          </a:p>
          <a:p>
            <a:endParaRPr lang="en-IN" dirty="0" smtClean="0"/>
          </a:p>
          <a:p>
            <a:pPr>
              <a:buNone/>
            </a:pPr>
            <a:r>
              <a:rPr lang="en-IN" dirty="0" smtClean="0"/>
              <a:t>	A Boolean literal can have any of the two values: </a:t>
            </a:r>
            <a:r>
              <a:rPr lang="en-IN" i="1" u="sng" dirty="0" smtClean="0"/>
              <a:t>True or False</a:t>
            </a:r>
          </a:p>
          <a:p>
            <a:pPr>
              <a:buNone/>
            </a:pPr>
            <a:r>
              <a:rPr lang="en-IN" dirty="0" smtClean="0"/>
              <a:t>	In Python, True represents the value as 1 and False as 0.</a:t>
            </a:r>
            <a:endParaRPr lang="en-IN" i="1" u="sng" dirty="0"/>
          </a:p>
        </p:txBody>
      </p:sp>
      <p:sp>
        <p:nvSpPr>
          <p:cNvPr id="3" name="Title 2"/>
          <p:cNvSpPr>
            <a:spLocks noGrp="1"/>
          </p:cNvSpPr>
          <p:nvPr>
            <p:ph type="title"/>
          </p:nvPr>
        </p:nvSpPr>
        <p:spPr>
          <a:xfrm>
            <a:off x="714348" y="571480"/>
            <a:ext cx="7020900" cy="1000400"/>
          </a:xfrm>
        </p:spPr>
        <p:txBody>
          <a:bodyPr/>
          <a:lstStyle/>
          <a:p>
            <a:r>
              <a:rPr lang="en-IN" b="1" u="sng" dirty="0" smtClean="0"/>
              <a:t>String Literals &amp; Boolean Literals</a:t>
            </a:r>
            <a:endParaRPr lang="en-IN" b="1" u="sng" dirty="0"/>
          </a:p>
        </p:txBody>
      </p:sp>
      <p:pic>
        <p:nvPicPr>
          <p:cNvPr id="4" name="Picture 3" descr="snip2.PNG"/>
          <p:cNvPicPr>
            <a:picLocks noChangeAspect="1"/>
          </p:cNvPicPr>
          <p:nvPr/>
        </p:nvPicPr>
        <p:blipFill>
          <a:blip r:embed="rId2"/>
          <a:stretch>
            <a:fillRect/>
          </a:stretch>
        </p:blipFill>
        <p:spPr>
          <a:xfrm>
            <a:off x="1000100" y="3071810"/>
            <a:ext cx="6286544" cy="114300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noChangeArrowheads="1"/>
          </p:cNvSpPr>
          <p:nvPr>
            <p:ph idx="4294967295"/>
          </p:nvPr>
        </p:nvSpPr>
        <p:spPr bwMode="auto">
          <a:xfrm>
            <a:off x="457200" y="1524000"/>
            <a:ext cx="8229600" cy="4572000"/>
          </a:xfrm>
          <a:prstGeom prst="rect">
            <a:avLst/>
          </a:prstGeom>
          <a:noFill/>
          <a:ln/>
        </p:spPr>
        <p:txBody>
          <a:bodyPr/>
          <a:lstStyle/>
          <a:p>
            <a:pPr>
              <a:lnSpc>
                <a:spcPct val="80000"/>
              </a:lnSpc>
              <a:buNone/>
            </a:pPr>
            <a:r>
              <a:rPr lang="en-US" altLang="zh-CN" dirty="0" smtClean="0"/>
              <a:t>	Every </a:t>
            </a:r>
            <a:r>
              <a:rPr lang="en-US" altLang="zh-CN" dirty="0"/>
              <a:t>value in Python has a </a:t>
            </a:r>
            <a:r>
              <a:rPr lang="en-US" altLang="zh-CN" dirty="0" err="1"/>
              <a:t>datatype</a:t>
            </a:r>
            <a:r>
              <a:rPr lang="en-US" altLang="zh-CN" dirty="0"/>
              <a:t>. Since everything is an object in Python programming, data types are actually classes and variables are instance (object) of these classes. There are various data types in Python. Some of the important types are listed </a:t>
            </a:r>
            <a:r>
              <a:rPr lang="en-US" altLang="zh-CN" dirty="0" smtClean="0"/>
              <a:t>below.</a:t>
            </a:r>
          </a:p>
          <a:p>
            <a:pPr indent="803275">
              <a:lnSpc>
                <a:spcPct val="80000"/>
              </a:lnSpc>
              <a:buFont typeface="Courier New" pitchFamily="49" charset="0"/>
              <a:buChar char="o"/>
            </a:pPr>
            <a:r>
              <a:rPr lang="en-US" altLang="zh-CN" dirty="0" smtClean="0"/>
              <a:t> Python </a:t>
            </a:r>
            <a:r>
              <a:rPr lang="en-US" altLang="zh-CN" dirty="0"/>
              <a:t>Numbers-</a:t>
            </a:r>
            <a:r>
              <a:rPr lang="en-US" altLang="zh-CN" dirty="0" err="1"/>
              <a:t>int,float,complex</a:t>
            </a:r>
            <a:endParaRPr lang="en-US" altLang="zh-CN" dirty="0"/>
          </a:p>
          <a:p>
            <a:pPr indent="85725">
              <a:lnSpc>
                <a:spcPct val="80000"/>
              </a:lnSpc>
              <a:buFont typeface="Courier New" pitchFamily="49" charset="0"/>
              <a:buChar char="o"/>
            </a:pPr>
            <a:r>
              <a:rPr lang="en-US" altLang="zh-CN" dirty="0" smtClean="0"/>
              <a:t>        List</a:t>
            </a:r>
            <a:endParaRPr lang="en-US" altLang="zh-CN" dirty="0"/>
          </a:p>
          <a:p>
            <a:pPr indent="85725">
              <a:lnSpc>
                <a:spcPct val="80000"/>
              </a:lnSpc>
              <a:buFont typeface="Courier New" pitchFamily="49" charset="0"/>
              <a:buChar char="o"/>
            </a:pPr>
            <a:r>
              <a:rPr lang="en-US" altLang="zh-CN" dirty="0"/>
              <a:t>       </a:t>
            </a:r>
            <a:r>
              <a:rPr lang="en-US" altLang="zh-CN" dirty="0" smtClean="0"/>
              <a:t> </a:t>
            </a:r>
            <a:r>
              <a:rPr lang="en-US" altLang="zh-CN" dirty="0" err="1" smtClean="0"/>
              <a:t>Tuple</a:t>
            </a:r>
            <a:endParaRPr lang="en-US" altLang="zh-CN" dirty="0"/>
          </a:p>
          <a:p>
            <a:pPr indent="85725">
              <a:lnSpc>
                <a:spcPct val="80000"/>
              </a:lnSpc>
              <a:buFont typeface="Courier New" pitchFamily="49" charset="0"/>
              <a:buChar char="o"/>
            </a:pPr>
            <a:r>
              <a:rPr lang="en-US" altLang="zh-CN" dirty="0"/>
              <a:t>        Strings</a:t>
            </a:r>
          </a:p>
          <a:p>
            <a:pPr indent="85725">
              <a:lnSpc>
                <a:spcPct val="80000"/>
              </a:lnSpc>
              <a:buFont typeface="Courier New" pitchFamily="49" charset="0"/>
              <a:buChar char="o"/>
            </a:pPr>
            <a:r>
              <a:rPr lang="en-US" altLang="zh-CN" dirty="0"/>
              <a:t>        Set</a:t>
            </a:r>
          </a:p>
          <a:p>
            <a:pPr indent="85725">
              <a:lnSpc>
                <a:spcPct val="80000"/>
              </a:lnSpc>
              <a:buFont typeface="Courier New" pitchFamily="49" charset="0"/>
              <a:buChar char="o"/>
            </a:pPr>
            <a:r>
              <a:rPr lang="en-US" altLang="zh-CN" dirty="0"/>
              <a:t>	</a:t>
            </a:r>
            <a:r>
              <a:rPr lang="en-US" altLang="zh-CN" dirty="0" smtClean="0"/>
              <a:t>     Dictionary</a:t>
            </a:r>
            <a:endParaRPr lang="en-US" altLang="zh-CN" dirty="0"/>
          </a:p>
          <a:p>
            <a:pPr>
              <a:lnSpc>
                <a:spcPct val="80000"/>
              </a:lnSpc>
              <a:buFont typeface="Wingdings 2" pitchFamily="18" charset="2"/>
              <a:buNone/>
            </a:pPr>
            <a:endParaRPr lang="en-US" altLang="zh-CN" dirty="0"/>
          </a:p>
          <a:p>
            <a:pPr>
              <a:lnSpc>
                <a:spcPct val="80000"/>
              </a:lnSpc>
              <a:buFont typeface="Wingdings 2" pitchFamily="18" charset="2"/>
              <a:buNone/>
            </a:pPr>
            <a:endParaRPr lang="en-US" altLang="zh-CN" dirty="0"/>
          </a:p>
          <a:p>
            <a:pPr>
              <a:lnSpc>
                <a:spcPct val="80000"/>
              </a:lnSpc>
              <a:buFont typeface="Wingdings 2" pitchFamily="18" charset="2"/>
              <a:buNone/>
            </a:pPr>
            <a:endParaRPr lang="en-US" altLang="zh-CN" dirty="0"/>
          </a:p>
        </p:txBody>
      </p:sp>
      <p:sp>
        <p:nvSpPr>
          <p:cNvPr id="15363" name="Title 2"/>
          <p:cNvSpPr>
            <a:spLocks noGrp="1" noChangeArrowheads="1"/>
          </p:cNvSpPr>
          <p:nvPr>
            <p:ph type="title" idx="4294967295"/>
          </p:nvPr>
        </p:nvSpPr>
        <p:spPr>
          <a:xfrm>
            <a:off x="928662" y="785794"/>
            <a:ext cx="7020900" cy="1000400"/>
          </a:xfrm>
          <a:ln/>
        </p:spPr>
        <p:txBody>
          <a:bodyPr/>
          <a:lstStyle/>
          <a:p>
            <a:r>
              <a:rPr lang="en-US" altLang="zh-CN" u="sng" dirty="0" err="1"/>
              <a:t>DataTypes</a:t>
            </a:r>
            <a:r>
              <a:rPr lang="en-US" altLang="zh-CN" u="sng" dirty="0"/>
              <a:t> in Python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noChangeArrowheads="1"/>
          </p:cNvSpPr>
          <p:nvPr>
            <p:ph idx="4294967295"/>
          </p:nvPr>
        </p:nvSpPr>
        <p:spPr bwMode="auto">
          <a:xfrm>
            <a:off x="428596" y="1357298"/>
            <a:ext cx="8229600" cy="4572000"/>
          </a:xfrm>
          <a:prstGeom prst="rect">
            <a:avLst/>
          </a:prstGeom>
          <a:noFill/>
          <a:ln/>
        </p:spPr>
        <p:txBody>
          <a:bodyPr/>
          <a:lstStyle/>
          <a:p>
            <a:pPr>
              <a:lnSpc>
                <a:spcPct val="90000"/>
              </a:lnSpc>
              <a:buNone/>
            </a:pPr>
            <a:r>
              <a:rPr lang="en-US" altLang="zh-CN" dirty="0" smtClean="0"/>
              <a:t>	We </a:t>
            </a:r>
            <a:r>
              <a:rPr lang="en-US" altLang="zh-CN" dirty="0"/>
              <a:t>can use the type() function to know which class a variable or a value belongs to and the </a:t>
            </a:r>
            <a:r>
              <a:rPr lang="en-US" altLang="zh-CN" dirty="0" err="1"/>
              <a:t>isinstance</a:t>
            </a:r>
            <a:r>
              <a:rPr lang="en-US" altLang="zh-CN" dirty="0"/>
              <a:t>() function to check if an object belongs to a particular class.</a:t>
            </a:r>
          </a:p>
          <a:p>
            <a:pPr>
              <a:lnSpc>
                <a:spcPct val="90000"/>
              </a:lnSpc>
            </a:pPr>
            <a:endParaRPr lang="en-US" altLang="zh-CN" dirty="0"/>
          </a:p>
          <a:p>
            <a:pPr>
              <a:lnSpc>
                <a:spcPct val="90000"/>
              </a:lnSpc>
            </a:pPr>
            <a:endParaRPr lang="en-US" altLang="zh-CN" dirty="0"/>
          </a:p>
          <a:p>
            <a:pPr>
              <a:lnSpc>
                <a:spcPct val="90000"/>
              </a:lnSpc>
            </a:pPr>
            <a:endParaRPr lang="en-US" altLang="zh-CN" dirty="0"/>
          </a:p>
          <a:p>
            <a:pPr indent="-12700">
              <a:lnSpc>
                <a:spcPct val="90000"/>
              </a:lnSpc>
            </a:pPr>
            <a:r>
              <a:rPr lang="en-US" altLang="zh-CN" dirty="0" smtClean="0"/>
              <a:t>   Integers </a:t>
            </a:r>
            <a:r>
              <a:rPr lang="en-US" altLang="zh-CN" dirty="0"/>
              <a:t>can be of any length, it is only limited by the memory available.</a:t>
            </a:r>
          </a:p>
          <a:p>
            <a:pPr indent="85725">
              <a:lnSpc>
                <a:spcPct val="90000"/>
              </a:lnSpc>
            </a:pPr>
            <a:r>
              <a:rPr lang="en-US" altLang="zh-CN" dirty="0" smtClean="0"/>
              <a:t>   A </a:t>
            </a:r>
            <a:r>
              <a:rPr lang="en-US" altLang="zh-CN" dirty="0"/>
              <a:t>floating point number is accurate up to 15 decimal places.</a:t>
            </a:r>
          </a:p>
          <a:p>
            <a:pPr>
              <a:lnSpc>
                <a:spcPct val="90000"/>
              </a:lnSpc>
            </a:pPr>
            <a:endParaRPr lang="en-US" altLang="zh-CN" dirty="0"/>
          </a:p>
          <a:p>
            <a:pPr>
              <a:lnSpc>
                <a:spcPct val="90000"/>
              </a:lnSpc>
              <a:buFont typeface="Wingdings 2" pitchFamily="18" charset="2"/>
              <a:buNone/>
            </a:pPr>
            <a:endParaRPr lang="en-US" altLang="zh-CN" dirty="0"/>
          </a:p>
        </p:txBody>
      </p:sp>
      <p:sp>
        <p:nvSpPr>
          <p:cNvPr id="16387" name="Title 2"/>
          <p:cNvSpPr>
            <a:spLocks noGrp="1" noChangeArrowheads="1"/>
          </p:cNvSpPr>
          <p:nvPr>
            <p:ph type="title" idx="4294967295"/>
          </p:nvPr>
        </p:nvSpPr>
        <p:spPr>
          <a:xfrm>
            <a:off x="785786" y="714356"/>
            <a:ext cx="7020900" cy="1000400"/>
          </a:xfrm>
          <a:ln/>
        </p:spPr>
        <p:txBody>
          <a:bodyPr/>
          <a:lstStyle/>
          <a:p>
            <a:r>
              <a:rPr lang="en-US" altLang="zh-CN" b="1" u="sng" dirty="0"/>
              <a:t>Python Numbers</a:t>
            </a:r>
          </a:p>
        </p:txBody>
      </p:sp>
      <p:pic>
        <p:nvPicPr>
          <p:cNvPr id="16388" name="Picture 3" descr="snip3.PNG"/>
          <p:cNvPicPr>
            <a:picLocks noChangeAspect="1" noChangeArrowheads="1"/>
          </p:cNvPicPr>
          <p:nvPr/>
        </p:nvPicPr>
        <p:blipFill>
          <a:blip r:embed="rId2"/>
          <a:srcRect/>
          <a:stretch>
            <a:fillRect/>
          </a:stretch>
        </p:blipFill>
        <p:spPr bwMode="auto">
          <a:xfrm>
            <a:off x="928662" y="2786058"/>
            <a:ext cx="3981450" cy="1328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noChangeArrowheads="1"/>
          </p:cNvSpPr>
          <p:nvPr>
            <p:ph idx="4294967295"/>
          </p:nvPr>
        </p:nvSpPr>
        <p:spPr bwMode="auto">
          <a:xfrm>
            <a:off x="500034" y="1142984"/>
            <a:ext cx="8229600" cy="4738702"/>
          </a:xfrm>
          <a:prstGeom prst="rect">
            <a:avLst/>
          </a:prstGeom>
          <a:noFill/>
          <a:ln/>
        </p:spPr>
        <p:txBody>
          <a:bodyPr/>
          <a:lstStyle/>
          <a:p>
            <a:r>
              <a:rPr lang="en-US" altLang="zh-CN" dirty="0"/>
              <a:t>List is an ordered sequence of items. It is one of the most used </a:t>
            </a:r>
            <a:r>
              <a:rPr lang="en-US" altLang="zh-CN" dirty="0" err="1"/>
              <a:t>datatype</a:t>
            </a:r>
            <a:r>
              <a:rPr lang="en-US" altLang="zh-CN" dirty="0"/>
              <a:t> in Python and is very flexible. All the items in a list do not need to be of the same type</a:t>
            </a:r>
          </a:p>
          <a:p>
            <a:endParaRPr lang="en-US" altLang="zh-CN" dirty="0"/>
          </a:p>
          <a:p>
            <a:endParaRPr lang="en-US" altLang="zh-CN" dirty="0"/>
          </a:p>
          <a:p>
            <a:endParaRPr lang="en-US" altLang="zh-CN" dirty="0"/>
          </a:p>
          <a:p>
            <a:pPr>
              <a:buFont typeface="Wingdings 2" pitchFamily="18" charset="2"/>
              <a:buNone/>
            </a:pPr>
            <a:endParaRPr lang="en-US" altLang="zh-CN" dirty="0"/>
          </a:p>
          <a:p>
            <a:endParaRPr lang="en-US" altLang="zh-CN" dirty="0"/>
          </a:p>
          <a:p>
            <a:pPr>
              <a:buFont typeface="Wingdings 2" pitchFamily="18" charset="2"/>
              <a:buNone/>
            </a:pPr>
            <a:endParaRPr lang="en-US" altLang="zh-CN" dirty="0"/>
          </a:p>
          <a:p>
            <a:endParaRPr lang="en-US" altLang="zh-CN" dirty="0"/>
          </a:p>
        </p:txBody>
      </p:sp>
      <p:sp>
        <p:nvSpPr>
          <p:cNvPr id="17411" name="Title 2"/>
          <p:cNvSpPr>
            <a:spLocks noGrp="1" noChangeArrowheads="1"/>
          </p:cNvSpPr>
          <p:nvPr>
            <p:ph type="title" idx="4294967295"/>
          </p:nvPr>
        </p:nvSpPr>
        <p:spPr>
          <a:xfrm>
            <a:off x="928662" y="714356"/>
            <a:ext cx="7020900" cy="1000400"/>
          </a:xfrm>
          <a:ln/>
        </p:spPr>
        <p:txBody>
          <a:bodyPr/>
          <a:lstStyle/>
          <a:p>
            <a:r>
              <a:rPr lang="en-US" altLang="zh-CN" b="1" u="sng" dirty="0"/>
              <a:t>List</a:t>
            </a:r>
          </a:p>
        </p:txBody>
      </p:sp>
      <p:pic>
        <p:nvPicPr>
          <p:cNvPr id="17412" name="Picture 3" descr="snip4.PNG"/>
          <p:cNvPicPr>
            <a:picLocks noChangeAspect="1" noChangeArrowheads="1"/>
          </p:cNvPicPr>
          <p:nvPr/>
        </p:nvPicPr>
        <p:blipFill>
          <a:blip r:embed="rId2"/>
          <a:srcRect/>
          <a:stretch>
            <a:fillRect/>
          </a:stretch>
        </p:blipFill>
        <p:spPr bwMode="auto">
          <a:xfrm>
            <a:off x="857224" y="2500306"/>
            <a:ext cx="5072063"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noChangeArrowheads="1"/>
          </p:cNvSpPr>
          <p:nvPr>
            <p:ph idx="4294967295"/>
          </p:nvPr>
        </p:nvSpPr>
        <p:spPr bwMode="auto">
          <a:xfrm>
            <a:off x="500034" y="1142984"/>
            <a:ext cx="8229600" cy="4572000"/>
          </a:xfrm>
          <a:prstGeom prst="rect">
            <a:avLst/>
          </a:prstGeom>
          <a:noFill/>
          <a:ln/>
        </p:spPr>
        <p:txBody>
          <a:bodyPr/>
          <a:lstStyle/>
          <a:p>
            <a:r>
              <a:rPr lang="en-US" altLang="zh-CN" dirty="0" err="1"/>
              <a:t>Tuple</a:t>
            </a:r>
            <a:r>
              <a:rPr lang="en-US" altLang="zh-CN" dirty="0"/>
              <a:t> is an ordered sequence of items same as </a:t>
            </a:r>
            <a:r>
              <a:rPr lang="en-US" altLang="zh-CN" dirty="0" err="1"/>
              <a:t>list.The</a:t>
            </a:r>
            <a:r>
              <a:rPr lang="en-US" altLang="zh-CN" dirty="0"/>
              <a:t> only difference is that </a:t>
            </a:r>
            <a:r>
              <a:rPr lang="en-US" altLang="zh-CN" dirty="0" err="1"/>
              <a:t>tuples</a:t>
            </a:r>
            <a:r>
              <a:rPr lang="en-US" altLang="zh-CN" dirty="0"/>
              <a:t> are immutable. </a:t>
            </a:r>
            <a:r>
              <a:rPr lang="en-US" altLang="zh-CN" dirty="0" err="1"/>
              <a:t>Tuples</a:t>
            </a:r>
            <a:r>
              <a:rPr lang="en-US" altLang="zh-CN" dirty="0"/>
              <a:t> once created cannot be </a:t>
            </a:r>
            <a:r>
              <a:rPr lang="en-US" altLang="zh-CN" dirty="0" err="1"/>
              <a:t>modified.Tuples</a:t>
            </a:r>
            <a:r>
              <a:rPr lang="en-US" altLang="zh-CN" dirty="0"/>
              <a:t> are used to write-protect data and are usually faster than list as it cannot change dynamically.</a:t>
            </a:r>
          </a:p>
          <a:p>
            <a:r>
              <a:rPr lang="en-US" altLang="zh-CN" dirty="0"/>
              <a:t>It is defined within parentheses () where items are separated by commas.</a:t>
            </a:r>
          </a:p>
          <a:p>
            <a:endParaRPr lang="en-US" altLang="zh-CN" dirty="0"/>
          </a:p>
        </p:txBody>
      </p:sp>
      <p:sp>
        <p:nvSpPr>
          <p:cNvPr id="18435" name="Title 2"/>
          <p:cNvSpPr>
            <a:spLocks noGrp="1" noChangeArrowheads="1"/>
          </p:cNvSpPr>
          <p:nvPr>
            <p:ph type="title" idx="4294967295"/>
          </p:nvPr>
        </p:nvSpPr>
        <p:spPr>
          <a:xfrm>
            <a:off x="928662" y="642918"/>
            <a:ext cx="7020900" cy="1000400"/>
          </a:xfrm>
          <a:ln/>
        </p:spPr>
        <p:txBody>
          <a:bodyPr/>
          <a:lstStyle/>
          <a:p>
            <a:r>
              <a:rPr lang="en-US" altLang="zh-CN" b="1" u="sng" dirty="0" err="1"/>
              <a:t>Tuple</a:t>
            </a:r>
            <a:endParaRPr lang="en-US" altLang="zh-CN" b="1" u="sng" dirty="0"/>
          </a:p>
        </p:txBody>
      </p:sp>
      <p:pic>
        <p:nvPicPr>
          <p:cNvPr id="18436" name="Picture 3" descr="snip5.PNG"/>
          <p:cNvPicPr>
            <a:picLocks noChangeAspect="1" noChangeArrowheads="1"/>
          </p:cNvPicPr>
          <p:nvPr/>
        </p:nvPicPr>
        <p:blipFill>
          <a:blip r:embed="rId2"/>
          <a:srcRect/>
          <a:stretch>
            <a:fillRect/>
          </a:stretch>
        </p:blipFill>
        <p:spPr bwMode="auto">
          <a:xfrm>
            <a:off x="1285852" y="4000504"/>
            <a:ext cx="6500813"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noChangeArrowheads="1"/>
          </p:cNvSpPr>
          <p:nvPr>
            <p:ph type="title" idx="4294967295"/>
          </p:nvPr>
        </p:nvSpPr>
        <p:spPr>
          <a:ln/>
        </p:spPr>
        <p:txBody>
          <a:bodyPr/>
          <a:lstStyle/>
          <a:p>
            <a:r>
              <a:rPr lang="en-US" altLang="zh-CN" b="1" u="sng" dirty="0"/>
              <a:t>Strings</a:t>
            </a:r>
          </a:p>
        </p:txBody>
      </p:sp>
      <p:sp>
        <p:nvSpPr>
          <p:cNvPr id="19459" name="Content Placeholder 4"/>
          <p:cNvSpPr>
            <a:spLocks noGrp="1" noChangeArrowheads="1"/>
          </p:cNvSpPr>
          <p:nvPr>
            <p:ph idx="4294967295"/>
          </p:nvPr>
        </p:nvSpPr>
        <p:spPr bwMode="auto">
          <a:xfrm>
            <a:off x="457200" y="1524000"/>
            <a:ext cx="8229600" cy="4572000"/>
          </a:xfrm>
          <a:prstGeom prst="rect">
            <a:avLst/>
          </a:prstGeom>
          <a:noFill/>
          <a:ln/>
        </p:spPr>
        <p:txBody>
          <a:bodyPr/>
          <a:lstStyle/>
          <a:p>
            <a:r>
              <a:rPr lang="en-US" altLang="zh-CN"/>
              <a:t>String is sequence of Unicode characters. We can use single quotes or double quotes to represent strings. Multi-line strings can be denoted using triple quotes, ''' or """.</a:t>
            </a:r>
          </a:p>
          <a:p>
            <a:r>
              <a:rPr lang="en-US" altLang="zh-CN"/>
              <a:t>Like list and tuple, slicing operator [ ] can be used with string. Strings are immutable.</a:t>
            </a:r>
          </a:p>
          <a:p>
            <a:endParaRPr lang="en-US" altLang="zh-CN"/>
          </a:p>
        </p:txBody>
      </p:sp>
      <p:pic>
        <p:nvPicPr>
          <p:cNvPr id="19460" name="Picture 2"/>
          <p:cNvPicPr>
            <a:picLocks noChangeAspect="1" noChangeArrowheads="1"/>
          </p:cNvPicPr>
          <p:nvPr/>
        </p:nvPicPr>
        <p:blipFill>
          <a:blip r:embed="rId2"/>
          <a:srcRect/>
          <a:stretch>
            <a:fillRect/>
          </a:stretch>
        </p:blipFill>
        <p:spPr bwMode="auto">
          <a:xfrm>
            <a:off x="785813" y="4000500"/>
            <a:ext cx="6572250" cy="1762125"/>
          </a:xfrm>
          <a:prstGeom prst="rect">
            <a:avLst/>
          </a:prstGeom>
          <a:noFill/>
          <a:ln w="9525" cmpd="sng">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noChangeArrowheads="1"/>
          </p:cNvSpPr>
          <p:nvPr>
            <p:ph idx="4294967295"/>
          </p:nvPr>
        </p:nvSpPr>
        <p:spPr bwMode="auto">
          <a:xfrm>
            <a:off x="457200" y="1524000"/>
            <a:ext cx="8229600" cy="4572000"/>
          </a:xfrm>
          <a:prstGeom prst="rect">
            <a:avLst/>
          </a:prstGeom>
          <a:noFill/>
          <a:ln/>
        </p:spPr>
        <p:txBody>
          <a:bodyPr/>
          <a:lstStyle/>
          <a:p>
            <a:r>
              <a:rPr lang="en-US" altLang="zh-CN" dirty="0"/>
              <a:t>Set is an unordered collection of unique items. Set is defined by values separated by comma inside braces { }. Items in a set are not ordered.</a:t>
            </a:r>
            <a:endParaRPr lang="en-US" altLang="zh-CN" baseline="-25000" dirty="0"/>
          </a:p>
          <a:p>
            <a:r>
              <a:rPr lang="en-US" altLang="zh-CN" dirty="0"/>
              <a:t>We can perform set operations like union, intersection on two sets. Set have unique values. They eliminate duplicates. Since, set are unordered collection, indexing has no meaning. Hence the slicing operator [] does not work.</a:t>
            </a:r>
          </a:p>
          <a:p>
            <a:endParaRPr lang="en-US" altLang="zh-CN" dirty="0"/>
          </a:p>
        </p:txBody>
      </p:sp>
      <p:sp>
        <p:nvSpPr>
          <p:cNvPr id="20483" name="Title 2"/>
          <p:cNvSpPr>
            <a:spLocks noGrp="1" noChangeArrowheads="1"/>
          </p:cNvSpPr>
          <p:nvPr>
            <p:ph type="title" idx="4294967295"/>
          </p:nvPr>
        </p:nvSpPr>
        <p:spPr>
          <a:ln/>
        </p:spPr>
        <p:txBody>
          <a:bodyPr/>
          <a:lstStyle/>
          <a:p>
            <a:r>
              <a:rPr lang="en-US" altLang="zh-CN" b="1" u="sng" dirty="0"/>
              <a:t>Set</a:t>
            </a:r>
          </a:p>
        </p:txBody>
      </p:sp>
      <p:pic>
        <p:nvPicPr>
          <p:cNvPr id="20484" name="Picture 3" descr="snip7.PNG"/>
          <p:cNvPicPr>
            <a:picLocks noChangeAspect="1" noChangeArrowheads="1"/>
          </p:cNvPicPr>
          <p:nvPr/>
        </p:nvPicPr>
        <p:blipFill>
          <a:blip r:embed="rId2"/>
          <a:srcRect/>
          <a:stretch>
            <a:fillRect/>
          </a:stretch>
        </p:blipFill>
        <p:spPr bwMode="auto">
          <a:xfrm>
            <a:off x="928688" y="4929188"/>
            <a:ext cx="6000750" cy="124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u="sng" dirty="0" smtClean="0"/>
              <a:t>Introduction To Python</a:t>
            </a:r>
            <a:endParaRPr lang="en-IN" dirty="0"/>
          </a:p>
        </p:txBody>
      </p:sp>
      <p:sp>
        <p:nvSpPr>
          <p:cNvPr id="5" name="Text Placeholder 4"/>
          <p:cNvSpPr>
            <a:spLocks noGrp="1"/>
          </p:cNvSpPr>
          <p:nvPr>
            <p:ph type="body" idx="1"/>
          </p:nvPr>
        </p:nvSpPr>
        <p:spPr/>
        <p:txBody>
          <a:bodyPr/>
          <a:lstStyle/>
          <a:p>
            <a:pPr>
              <a:buNone/>
            </a:pPr>
            <a:r>
              <a:rPr lang="en-IN" b="1" dirty="0" smtClean="0"/>
              <a:t>	Python</a:t>
            </a:r>
            <a:r>
              <a:rPr lang="en-IN" dirty="0" smtClean="0"/>
              <a:t> is a high-level, interpreted, interactive and object-oriented scripting language which finds its application in many areas like -</a:t>
            </a:r>
          </a:p>
          <a:p>
            <a:pPr>
              <a:buFont typeface="Wingdings" pitchFamily="2" charset="2"/>
              <a:buChar char="q"/>
            </a:pPr>
            <a:r>
              <a:rPr lang="en-IN" dirty="0" smtClean="0"/>
              <a:t>Web scripting</a:t>
            </a:r>
          </a:p>
          <a:p>
            <a:pPr>
              <a:buFont typeface="Wingdings" pitchFamily="2" charset="2"/>
              <a:buChar char="q"/>
            </a:pPr>
            <a:r>
              <a:rPr lang="en-IN" dirty="0" smtClean="0"/>
              <a:t>3d Modelling (Blender)</a:t>
            </a:r>
          </a:p>
          <a:p>
            <a:pPr>
              <a:buFont typeface="Wingdings" pitchFamily="2" charset="2"/>
              <a:buChar char="q"/>
            </a:pPr>
            <a:r>
              <a:rPr lang="en-IN" dirty="0" smtClean="0"/>
              <a:t>Desktop Applications -`Games (</a:t>
            </a:r>
            <a:r>
              <a:rPr lang="en-IN" dirty="0" err="1" smtClean="0"/>
              <a:t>Pygame</a:t>
            </a:r>
            <a:r>
              <a:rPr lang="en-IN" dirty="0" smtClean="0"/>
              <a:t>)</a:t>
            </a:r>
          </a:p>
          <a:p>
            <a:pPr>
              <a:buFont typeface="Wingdings" pitchFamily="2" charset="2"/>
              <a:buChar char="q"/>
            </a:pPr>
            <a:r>
              <a:rPr lang="en-IN" dirty="0" smtClean="0"/>
              <a:t>Scientific usage (</a:t>
            </a:r>
            <a:r>
              <a:rPr lang="en-IN" dirty="0" err="1" smtClean="0"/>
              <a:t>SciPy</a:t>
            </a:r>
            <a:r>
              <a:rPr lang="en-IN" dirty="0" smtClean="0"/>
              <a:t>/</a:t>
            </a:r>
            <a:r>
              <a:rPr lang="en-IN" dirty="0" err="1" smtClean="0"/>
              <a:t>NumPy</a:t>
            </a:r>
            <a:r>
              <a:rPr lang="en-IN" dirty="0" smtClean="0"/>
              <a:t>)</a:t>
            </a:r>
          </a:p>
          <a:p>
            <a:pPr>
              <a:buFont typeface="Wingdings" pitchFamily="2" charset="2"/>
              <a:buChar char="q"/>
            </a:pPr>
            <a:r>
              <a:rPr lang="en-IN" dirty="0" smtClean="0"/>
              <a:t>Good language to teach programming</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noChangeArrowheads="1"/>
          </p:cNvSpPr>
          <p:nvPr>
            <p:ph idx="4294967295"/>
          </p:nvPr>
        </p:nvSpPr>
        <p:spPr bwMode="auto">
          <a:xfrm>
            <a:off x="457200" y="1524000"/>
            <a:ext cx="8229600" cy="4572000"/>
          </a:xfrm>
          <a:prstGeom prst="rect">
            <a:avLst/>
          </a:prstGeom>
          <a:noFill/>
          <a:ln/>
        </p:spPr>
        <p:txBody>
          <a:bodyPr/>
          <a:lstStyle/>
          <a:p>
            <a:r>
              <a:rPr lang="en-US" altLang="zh-CN"/>
              <a:t>range Type and function-generates a sequence of integers</a:t>
            </a:r>
          </a:p>
          <a:p>
            <a:r>
              <a:rPr lang="en-US" altLang="zh-CN"/>
              <a:t>dict Type-this allows creating an associative array of keys and values</a:t>
            </a:r>
          </a:p>
          <a:p>
            <a:r>
              <a:rPr lang="en-US" altLang="zh-CN"/>
              <a:t>set Type-this provides mappig of unique immutable elements</a:t>
            </a:r>
          </a:p>
          <a:p>
            <a:pPr marL="0" indent="0">
              <a:buFont typeface="Wingdings 2" pitchFamily="18" charset="2"/>
              <a:buNone/>
            </a:pPr>
            <a:endParaRPr lang="en-US" altLang="zh-CN"/>
          </a:p>
        </p:txBody>
      </p:sp>
      <p:sp>
        <p:nvSpPr>
          <p:cNvPr id="21507" name="Title 2"/>
          <p:cNvSpPr>
            <a:spLocks noGrp="1" noChangeArrowheads="1"/>
          </p:cNvSpPr>
          <p:nvPr>
            <p:ph type="title" idx="4294967295"/>
          </p:nvPr>
        </p:nvSpPr>
        <p:spPr>
          <a:ln/>
        </p:spPr>
        <p:txBody>
          <a:bodyPr/>
          <a:lstStyle/>
          <a:p>
            <a:r>
              <a:rPr lang="en-US" altLang="zh-CN" u="sng" dirty="0"/>
              <a:t>Collections and Mapping Types</a:t>
            </a:r>
          </a:p>
        </p:txBody>
      </p:sp>
      <p:pic>
        <p:nvPicPr>
          <p:cNvPr id="21508" name="Picture 4" descr="snip1"/>
          <p:cNvPicPr>
            <a:picLocks noChangeAspect="1" noChangeArrowheads="1"/>
          </p:cNvPicPr>
          <p:nvPr/>
        </p:nvPicPr>
        <p:blipFill>
          <a:blip r:embed="rId2"/>
          <a:srcRect/>
          <a:stretch>
            <a:fillRect/>
          </a:stretch>
        </p:blipFill>
        <p:spPr bwMode="auto">
          <a:xfrm>
            <a:off x="1000100" y="4260867"/>
            <a:ext cx="6696075" cy="159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0100" y="714356"/>
            <a:ext cx="7020900" cy="1000400"/>
          </a:xfrm>
        </p:spPr>
        <p:txBody>
          <a:bodyPr/>
          <a:lstStyle/>
          <a:p>
            <a:r>
              <a:rPr lang="en-IN" u="sng" dirty="0" smtClean="0"/>
              <a:t>COMPREHENSIONS-</a:t>
            </a:r>
            <a:r>
              <a:rPr lang="en-IN" u="sng" dirty="0" err="1" smtClean="0"/>
              <a:t>List,Set</a:t>
            </a:r>
            <a:endParaRPr lang="en-IN" u="sng" dirty="0"/>
          </a:p>
        </p:txBody>
      </p:sp>
      <p:sp>
        <p:nvSpPr>
          <p:cNvPr id="5" name="Text Placeholder 4"/>
          <p:cNvSpPr>
            <a:spLocks noGrp="1"/>
          </p:cNvSpPr>
          <p:nvPr>
            <p:ph type="body" idx="1"/>
          </p:nvPr>
        </p:nvSpPr>
        <p:spPr>
          <a:xfrm>
            <a:off x="1000100" y="1357298"/>
            <a:ext cx="7020900" cy="3609200"/>
          </a:xfrm>
        </p:spPr>
        <p:txBody>
          <a:bodyPr/>
          <a:lstStyle/>
          <a:p>
            <a:r>
              <a:rPr lang="en-IN" dirty="0" smtClean="0"/>
              <a:t> A </a:t>
            </a:r>
            <a:r>
              <a:rPr lang="en-IN" dirty="0" smtClean="0"/>
              <a:t>special notation for building up lists, dictionaries and sets from other lists, dictionaries and sets, modifying and filtering them in the process.</a:t>
            </a:r>
          </a:p>
          <a:p>
            <a:r>
              <a:rPr lang="en-IN" dirty="0" smtClean="0"/>
              <a:t>They allow you to express complicated looping logic in a tiny amount of space.</a:t>
            </a:r>
          </a:p>
          <a:p>
            <a:pPr>
              <a:buNone/>
            </a:pP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857232"/>
            <a:ext cx="7020900" cy="1000400"/>
          </a:xfrm>
        </p:spPr>
        <p:txBody>
          <a:bodyPr/>
          <a:lstStyle/>
          <a:p>
            <a:r>
              <a:rPr lang="en-IN" dirty="0" smtClean="0"/>
              <a:t>List Comprehension</a:t>
            </a:r>
            <a:endParaRPr lang="en-IN" dirty="0"/>
          </a:p>
        </p:txBody>
      </p:sp>
      <p:sp>
        <p:nvSpPr>
          <p:cNvPr id="3" name="Text Placeholder 2"/>
          <p:cNvSpPr>
            <a:spLocks noGrp="1"/>
          </p:cNvSpPr>
          <p:nvPr>
            <p:ph type="body" idx="1"/>
          </p:nvPr>
        </p:nvSpPr>
        <p:spPr>
          <a:xfrm>
            <a:off x="1071538" y="1643050"/>
            <a:ext cx="7020900" cy="3609200"/>
          </a:xfrm>
        </p:spPr>
        <p:txBody>
          <a:bodyPr/>
          <a:lstStyle/>
          <a:p>
            <a:pPr>
              <a:buNone/>
            </a:pPr>
            <a:endParaRPr lang="en-IN" dirty="0"/>
          </a:p>
        </p:txBody>
      </p:sp>
      <p:pic>
        <p:nvPicPr>
          <p:cNvPr id="4" name="Picture 3" descr="snip12.PNG"/>
          <p:cNvPicPr>
            <a:picLocks noChangeAspect="1"/>
          </p:cNvPicPr>
          <p:nvPr/>
        </p:nvPicPr>
        <p:blipFill>
          <a:blip r:embed="rId2"/>
          <a:stretch>
            <a:fillRect/>
          </a:stretch>
        </p:blipFill>
        <p:spPr>
          <a:xfrm>
            <a:off x="928178" y="1714488"/>
            <a:ext cx="7287643" cy="350046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571480"/>
            <a:ext cx="7020900" cy="1000400"/>
          </a:xfrm>
        </p:spPr>
        <p:txBody>
          <a:bodyPr/>
          <a:lstStyle/>
          <a:p>
            <a:r>
              <a:rPr lang="en-IN" dirty="0" smtClean="0"/>
              <a:t>Set Comprehensions</a:t>
            </a:r>
            <a:endParaRPr lang="en-IN" dirty="0"/>
          </a:p>
        </p:txBody>
      </p:sp>
      <p:sp>
        <p:nvSpPr>
          <p:cNvPr id="3" name="Text Placeholder 2"/>
          <p:cNvSpPr>
            <a:spLocks noGrp="1"/>
          </p:cNvSpPr>
          <p:nvPr>
            <p:ph type="body" idx="1"/>
          </p:nvPr>
        </p:nvSpPr>
        <p:spPr>
          <a:xfrm>
            <a:off x="1000100" y="1643050"/>
            <a:ext cx="7020900" cy="3609200"/>
          </a:xfrm>
        </p:spPr>
        <p:txBody>
          <a:bodyPr/>
          <a:lstStyle/>
          <a:p>
            <a:pPr>
              <a:buNone/>
            </a:pPr>
            <a:endParaRPr lang="en-IN" dirty="0"/>
          </a:p>
        </p:txBody>
      </p:sp>
      <p:pic>
        <p:nvPicPr>
          <p:cNvPr id="4" name="Picture 3" descr="snip13.PNG"/>
          <p:cNvPicPr>
            <a:picLocks noChangeAspect="1"/>
          </p:cNvPicPr>
          <p:nvPr/>
        </p:nvPicPr>
        <p:blipFill>
          <a:blip r:embed="rId2"/>
          <a:stretch>
            <a:fillRect/>
          </a:stretch>
        </p:blipFill>
        <p:spPr>
          <a:xfrm>
            <a:off x="785786" y="1214422"/>
            <a:ext cx="7592485" cy="471490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Map, Filter and </a:t>
            </a:r>
            <a:r>
              <a:rPr lang="en-IN" u="sng" dirty="0" smtClean="0"/>
              <a:t>Reduce</a:t>
            </a:r>
            <a:endParaRPr lang="en-IN" u="sng" dirty="0"/>
          </a:p>
        </p:txBody>
      </p:sp>
      <p:sp>
        <p:nvSpPr>
          <p:cNvPr id="3" name="Text Placeholder 2"/>
          <p:cNvSpPr>
            <a:spLocks noGrp="1"/>
          </p:cNvSpPr>
          <p:nvPr>
            <p:ph type="body" idx="1"/>
          </p:nvPr>
        </p:nvSpPr>
        <p:spPr>
          <a:xfrm>
            <a:off x="1071538" y="1571612"/>
            <a:ext cx="7020900" cy="3609200"/>
          </a:xfrm>
        </p:spPr>
        <p:txBody>
          <a:bodyPr/>
          <a:lstStyle/>
          <a:p>
            <a:pPr marL="85725" indent="-85725">
              <a:buNone/>
            </a:pPr>
            <a:r>
              <a:rPr lang="en-IN" dirty="0" smtClean="0"/>
              <a:t>		These </a:t>
            </a:r>
            <a:r>
              <a:rPr lang="en-IN" dirty="0" smtClean="0"/>
              <a:t>are three functions which facilitate </a:t>
            </a:r>
            <a:r>
              <a:rPr lang="en-IN" dirty="0" smtClean="0"/>
              <a:t>a functional </a:t>
            </a:r>
            <a:r>
              <a:rPr lang="en-IN" dirty="0" smtClean="0"/>
              <a:t>approach to programming</a:t>
            </a:r>
            <a:r>
              <a:rPr lang="en-IN" dirty="0" smtClean="0"/>
              <a:t>.</a:t>
            </a:r>
          </a:p>
          <a:p>
            <a:pPr marL="85725" indent="-85725">
              <a:buNone/>
            </a:pPr>
            <a:r>
              <a:rPr lang="en-IN" b="1" u="sng" dirty="0" smtClean="0"/>
              <a:t>MAP</a:t>
            </a:r>
            <a:r>
              <a:rPr lang="en-IN" dirty="0" smtClean="0"/>
              <a:t>-map</a:t>
            </a:r>
            <a:r>
              <a:rPr lang="en-IN" dirty="0" smtClean="0"/>
              <a:t> applies a function to all the items in an </a:t>
            </a:r>
            <a:r>
              <a:rPr lang="en-IN" dirty="0" err="1" smtClean="0"/>
              <a:t>input_list</a:t>
            </a:r>
            <a:r>
              <a:rPr lang="en-IN" dirty="0" smtClean="0"/>
              <a:t>. </a:t>
            </a:r>
            <a:endParaRPr lang="en-IN" dirty="0" smtClean="0"/>
          </a:p>
          <a:p>
            <a:pPr marL="85725" indent="-85725">
              <a:buNone/>
            </a:pPr>
            <a:r>
              <a:rPr lang="en-IN" b="1" u="sng" dirty="0" smtClean="0"/>
              <a:t>Filter</a:t>
            </a:r>
            <a:r>
              <a:rPr lang="en-IN" dirty="0" smtClean="0"/>
              <a:t>-filter creates a list of elements for which a function returns true</a:t>
            </a:r>
            <a:r>
              <a:rPr lang="en-IN" dirty="0" smtClean="0"/>
              <a:t>.</a:t>
            </a:r>
          </a:p>
          <a:p>
            <a:pPr marL="85725" indent="-85725">
              <a:buNone/>
            </a:pPr>
            <a:r>
              <a:rPr lang="en-IN" b="1" u="sng" dirty="0" smtClean="0"/>
              <a:t>Reduce</a:t>
            </a:r>
            <a:r>
              <a:rPr lang="en-IN" dirty="0" smtClean="0"/>
              <a:t>-reduce</a:t>
            </a:r>
            <a:r>
              <a:rPr lang="en-IN" dirty="0" smtClean="0"/>
              <a:t> is a </a:t>
            </a:r>
            <a:r>
              <a:rPr lang="en-IN" dirty="0" smtClean="0"/>
              <a:t>function </a:t>
            </a:r>
            <a:r>
              <a:rPr lang="en-IN" dirty="0" smtClean="0"/>
              <a:t>for performing some computation on a list and returning the result. It applies a rolling computation to sequential pairs of values in a list. </a:t>
            </a:r>
            <a:endParaRPr lang="en-IN" b="1" u="sn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714356"/>
            <a:ext cx="7020900" cy="1000400"/>
          </a:xfrm>
        </p:spPr>
        <p:txBody>
          <a:bodyPr/>
          <a:lstStyle/>
          <a:p>
            <a:r>
              <a:rPr lang="en-IN" dirty="0" smtClean="0"/>
              <a:t>Map-Example</a:t>
            </a:r>
            <a:endParaRPr lang="en-IN" dirty="0"/>
          </a:p>
        </p:txBody>
      </p:sp>
      <p:sp>
        <p:nvSpPr>
          <p:cNvPr id="3" name="Text Placeholder 2"/>
          <p:cNvSpPr>
            <a:spLocks noGrp="1"/>
          </p:cNvSpPr>
          <p:nvPr>
            <p:ph type="body" idx="1"/>
          </p:nvPr>
        </p:nvSpPr>
        <p:spPr>
          <a:xfrm>
            <a:off x="1000100" y="1357298"/>
            <a:ext cx="7020900" cy="3609200"/>
          </a:xfrm>
        </p:spPr>
        <p:txBody>
          <a:bodyPr/>
          <a:lstStyle/>
          <a:p>
            <a:pPr>
              <a:buNone/>
            </a:pPr>
            <a:endParaRPr lang="en-IN" dirty="0"/>
          </a:p>
        </p:txBody>
      </p:sp>
      <p:pic>
        <p:nvPicPr>
          <p:cNvPr id="4" name="Picture 3" descr="snip10.PNG"/>
          <p:cNvPicPr>
            <a:picLocks noChangeAspect="1"/>
          </p:cNvPicPr>
          <p:nvPr/>
        </p:nvPicPr>
        <p:blipFill>
          <a:blip r:embed="rId2"/>
          <a:stretch>
            <a:fillRect/>
          </a:stretch>
        </p:blipFill>
        <p:spPr>
          <a:xfrm>
            <a:off x="975810" y="1290338"/>
            <a:ext cx="7192379" cy="449611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785794"/>
            <a:ext cx="7020900" cy="1000400"/>
          </a:xfrm>
        </p:spPr>
        <p:txBody>
          <a:bodyPr/>
          <a:lstStyle/>
          <a:p>
            <a:r>
              <a:rPr lang="en-IN" dirty="0" smtClean="0"/>
              <a:t>Filter-Example</a:t>
            </a:r>
            <a:endParaRPr lang="en-IN" dirty="0"/>
          </a:p>
        </p:txBody>
      </p:sp>
      <p:sp>
        <p:nvSpPr>
          <p:cNvPr id="3" name="Text Placeholder 2"/>
          <p:cNvSpPr>
            <a:spLocks noGrp="1"/>
          </p:cNvSpPr>
          <p:nvPr>
            <p:ph type="body" idx="1"/>
          </p:nvPr>
        </p:nvSpPr>
        <p:spPr>
          <a:xfrm>
            <a:off x="1000100" y="1500174"/>
            <a:ext cx="7020900" cy="3609200"/>
          </a:xfrm>
        </p:spPr>
        <p:txBody>
          <a:bodyPr/>
          <a:lstStyle/>
          <a:p>
            <a:pPr>
              <a:buNone/>
            </a:pPr>
            <a:r>
              <a:rPr lang="en-IN" dirty="0" err="1" smtClean="0"/>
              <a:t>number_list</a:t>
            </a:r>
            <a:r>
              <a:rPr lang="en-IN" dirty="0" smtClean="0"/>
              <a:t> = range(-5, 5) </a:t>
            </a:r>
            <a:endParaRPr lang="en-IN" dirty="0" smtClean="0"/>
          </a:p>
          <a:p>
            <a:pPr>
              <a:buNone/>
            </a:pPr>
            <a:r>
              <a:rPr lang="en-IN" dirty="0" err="1" smtClean="0"/>
              <a:t>less_than_zero</a:t>
            </a:r>
            <a:r>
              <a:rPr lang="en-IN" dirty="0" smtClean="0"/>
              <a:t> </a:t>
            </a:r>
            <a:r>
              <a:rPr lang="en-IN" dirty="0" smtClean="0"/>
              <a:t>= list(filter(</a:t>
            </a:r>
            <a:r>
              <a:rPr lang="en-IN" b="1" dirty="0" smtClean="0"/>
              <a:t>lambda</a:t>
            </a:r>
            <a:r>
              <a:rPr lang="en-IN" dirty="0" smtClean="0"/>
              <a:t> x: x &lt; 0, </a:t>
            </a:r>
            <a:r>
              <a:rPr lang="en-IN" dirty="0" err="1" smtClean="0"/>
              <a:t>number_list</a:t>
            </a:r>
            <a:r>
              <a:rPr lang="en-IN" dirty="0" smtClean="0"/>
              <a:t>))</a:t>
            </a:r>
          </a:p>
          <a:p>
            <a:pPr>
              <a:buNone/>
            </a:pPr>
            <a:endParaRPr lang="en-IN" dirty="0" smtClean="0"/>
          </a:p>
          <a:p>
            <a:pPr>
              <a:buNone/>
            </a:pPr>
            <a:r>
              <a:rPr lang="en-IN" dirty="0" smtClean="0"/>
              <a:t> </a:t>
            </a:r>
            <a:r>
              <a:rPr lang="en-IN" dirty="0" smtClean="0"/>
              <a:t>print(</a:t>
            </a:r>
            <a:r>
              <a:rPr lang="en-IN" dirty="0" err="1" smtClean="0"/>
              <a:t>less_than_zero</a:t>
            </a:r>
            <a:r>
              <a:rPr lang="en-IN" dirty="0" smtClean="0"/>
              <a:t>)</a:t>
            </a:r>
          </a:p>
          <a:p>
            <a:pPr>
              <a:buNone/>
            </a:pPr>
            <a:r>
              <a:rPr lang="en-IN" dirty="0" smtClean="0"/>
              <a:t> </a:t>
            </a:r>
            <a:r>
              <a:rPr lang="en-IN" i="1" dirty="0" smtClean="0"/>
              <a:t># Output: [-5, -4, -3, -2, -1]</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Reduce-Example</a:t>
            </a:r>
            <a:endParaRPr lang="en-IN" dirty="0"/>
          </a:p>
        </p:txBody>
      </p:sp>
      <p:sp>
        <p:nvSpPr>
          <p:cNvPr id="3" name="Text Placeholder 2"/>
          <p:cNvSpPr>
            <a:spLocks noGrp="1"/>
          </p:cNvSpPr>
          <p:nvPr>
            <p:ph type="body" idx="1"/>
          </p:nvPr>
        </p:nvSpPr>
        <p:spPr/>
        <p:txBody>
          <a:bodyPr/>
          <a:lstStyle/>
          <a:p>
            <a:pPr>
              <a:buNone/>
            </a:pPr>
            <a:endParaRPr lang="en-IN" dirty="0"/>
          </a:p>
        </p:txBody>
      </p:sp>
      <p:pic>
        <p:nvPicPr>
          <p:cNvPr id="4" name="Picture 3" descr="snip11.PNG"/>
          <p:cNvPicPr>
            <a:picLocks noChangeAspect="1"/>
          </p:cNvPicPr>
          <p:nvPr/>
        </p:nvPicPr>
        <p:blipFill>
          <a:blip r:embed="rId2"/>
          <a:stretch>
            <a:fillRect/>
          </a:stretch>
        </p:blipFill>
        <p:spPr>
          <a:xfrm>
            <a:off x="857224" y="1857364"/>
            <a:ext cx="7215703" cy="359116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ln/>
        </p:spPr>
        <p:txBody>
          <a:bodyPr/>
          <a:lstStyle/>
          <a:p>
            <a:r>
              <a:rPr lang="en-US" altLang="zh-CN" u="sng" dirty="0"/>
              <a:t>Python Flow Control</a:t>
            </a:r>
          </a:p>
        </p:txBody>
      </p:sp>
      <p:sp>
        <p:nvSpPr>
          <p:cNvPr id="22531" name="Rectangle 3"/>
          <p:cNvSpPr>
            <a:spLocks noGrp="1" noChangeArrowheads="1"/>
          </p:cNvSpPr>
          <p:nvPr>
            <p:ph type="body" sz="half" idx="1"/>
          </p:nvPr>
        </p:nvSpPr>
        <p:spPr>
          <a:xfrm>
            <a:off x="1000100" y="1571612"/>
            <a:ext cx="4059936" cy="4572000"/>
          </a:xfrm>
          <a:ln/>
        </p:spPr>
        <p:txBody>
          <a:bodyPr/>
          <a:lstStyle/>
          <a:p>
            <a:pPr marL="0" indent="0">
              <a:lnSpc>
                <a:spcPct val="80000"/>
              </a:lnSpc>
              <a:buFont typeface="Wingdings 2" pitchFamily="18" charset="2"/>
              <a:buNone/>
            </a:pPr>
            <a:r>
              <a:rPr lang="en-US" altLang="zh-CN" sz="2600" dirty="0"/>
              <a:t> </a:t>
            </a:r>
            <a:r>
              <a:rPr lang="en-US" altLang="zh-CN" sz="2600" u="sng" dirty="0"/>
              <a:t>if</a:t>
            </a:r>
          </a:p>
          <a:p>
            <a:pPr marL="0" indent="0">
              <a:lnSpc>
                <a:spcPct val="80000"/>
              </a:lnSpc>
              <a:buFont typeface="Wingdings 2" pitchFamily="18" charset="2"/>
              <a:buNone/>
            </a:pPr>
            <a:r>
              <a:rPr lang="en-US" altLang="zh-CN" sz="2600" dirty="0"/>
              <a:t>   if test expression:</a:t>
            </a:r>
          </a:p>
          <a:p>
            <a:pPr marL="0" indent="0">
              <a:lnSpc>
                <a:spcPct val="80000"/>
              </a:lnSpc>
              <a:buFont typeface="Wingdings 2" pitchFamily="18" charset="2"/>
              <a:buNone/>
            </a:pPr>
            <a:r>
              <a:rPr lang="en-US" altLang="zh-CN" sz="2600" dirty="0"/>
              <a:t>       statement(s)</a:t>
            </a:r>
          </a:p>
          <a:p>
            <a:pPr marL="0" indent="0">
              <a:lnSpc>
                <a:spcPct val="80000"/>
              </a:lnSpc>
              <a:buFont typeface="Wingdings 2" pitchFamily="18" charset="2"/>
              <a:buNone/>
            </a:pPr>
            <a:r>
              <a:rPr lang="en-US" altLang="zh-CN" sz="2600" u="sng" dirty="0"/>
              <a:t>if...else</a:t>
            </a:r>
          </a:p>
          <a:p>
            <a:pPr marL="0" indent="0">
              <a:lnSpc>
                <a:spcPct val="80000"/>
              </a:lnSpc>
              <a:buFont typeface="Wingdings 2" pitchFamily="18" charset="2"/>
              <a:buNone/>
            </a:pPr>
            <a:r>
              <a:rPr lang="en-US" altLang="zh-CN" sz="2600" dirty="0"/>
              <a:t>if test expression:</a:t>
            </a:r>
          </a:p>
          <a:p>
            <a:pPr marL="0" indent="0">
              <a:lnSpc>
                <a:spcPct val="80000"/>
              </a:lnSpc>
              <a:buFont typeface="Wingdings 2" pitchFamily="18" charset="2"/>
              <a:buNone/>
            </a:pPr>
            <a:r>
              <a:rPr lang="en-US" altLang="zh-CN" sz="2600" dirty="0"/>
              <a:t>    Body of if</a:t>
            </a:r>
          </a:p>
          <a:p>
            <a:pPr marL="0" indent="0">
              <a:lnSpc>
                <a:spcPct val="80000"/>
              </a:lnSpc>
              <a:buFont typeface="Wingdings 2" pitchFamily="18" charset="2"/>
              <a:buNone/>
            </a:pPr>
            <a:r>
              <a:rPr lang="en-US" altLang="zh-CN" sz="2600" dirty="0"/>
              <a:t>else:</a:t>
            </a:r>
          </a:p>
          <a:p>
            <a:pPr marL="0" indent="0">
              <a:lnSpc>
                <a:spcPct val="80000"/>
              </a:lnSpc>
              <a:buFont typeface="Wingdings 2" pitchFamily="18" charset="2"/>
              <a:buNone/>
            </a:pPr>
            <a:r>
              <a:rPr lang="en-US" altLang="zh-CN" sz="2600" dirty="0"/>
              <a:t>    Body of else</a:t>
            </a:r>
          </a:p>
          <a:p>
            <a:pPr marL="0" indent="0">
              <a:lnSpc>
                <a:spcPct val="80000"/>
              </a:lnSpc>
              <a:buFont typeface="Wingdings 2" pitchFamily="18" charset="2"/>
              <a:buNone/>
            </a:pPr>
            <a:endParaRPr lang="en-US" altLang="zh-CN" sz="2600" dirty="0"/>
          </a:p>
          <a:p>
            <a:pPr marL="0" indent="0">
              <a:lnSpc>
                <a:spcPct val="80000"/>
              </a:lnSpc>
              <a:buFont typeface="Wingdings 2" pitchFamily="18" charset="2"/>
              <a:buNone/>
            </a:pPr>
            <a:endParaRPr lang="en-US" altLang="zh-CN" sz="2600" dirty="0"/>
          </a:p>
        </p:txBody>
      </p:sp>
      <p:sp>
        <p:nvSpPr>
          <p:cNvPr id="22532" name="Rectangle 4"/>
          <p:cNvSpPr>
            <a:spLocks noGrp="1" noChangeArrowheads="1"/>
          </p:cNvSpPr>
          <p:nvPr>
            <p:ph type="body" sz="half" idx="2"/>
          </p:nvPr>
        </p:nvSpPr>
        <p:spPr>
          <a:xfrm>
            <a:off x="4500562" y="1714488"/>
            <a:ext cx="4059936" cy="4572000"/>
          </a:xfrm>
        </p:spPr>
        <p:txBody>
          <a:bodyPr/>
          <a:lstStyle/>
          <a:p>
            <a:pPr marL="0" indent="0">
              <a:lnSpc>
                <a:spcPct val="80000"/>
              </a:lnSpc>
              <a:buFont typeface="Wingdings 2" pitchFamily="18" charset="2"/>
              <a:buNone/>
            </a:pPr>
            <a:r>
              <a:rPr lang="en-US" altLang="zh-CN" sz="2600" u="sng" dirty="0"/>
              <a:t>if..</a:t>
            </a:r>
            <a:r>
              <a:rPr lang="en-US" altLang="zh-CN" sz="2600" u="sng" dirty="0" err="1"/>
              <a:t>elif</a:t>
            </a:r>
            <a:r>
              <a:rPr lang="en-US" altLang="zh-CN" sz="2600" u="sng" dirty="0"/>
              <a:t>..else</a:t>
            </a:r>
          </a:p>
          <a:p>
            <a:pPr marL="0" indent="0">
              <a:lnSpc>
                <a:spcPct val="80000"/>
              </a:lnSpc>
              <a:buFont typeface="Wingdings 2" pitchFamily="18" charset="2"/>
              <a:buNone/>
            </a:pPr>
            <a:r>
              <a:rPr lang="en-US" altLang="zh-CN" sz="2600" dirty="0"/>
              <a:t>if test expression:</a:t>
            </a:r>
          </a:p>
          <a:p>
            <a:pPr marL="0" indent="0">
              <a:lnSpc>
                <a:spcPct val="80000"/>
              </a:lnSpc>
              <a:buFont typeface="Wingdings 2" pitchFamily="18" charset="2"/>
              <a:buNone/>
            </a:pPr>
            <a:r>
              <a:rPr lang="en-US" altLang="zh-CN" sz="2600" dirty="0"/>
              <a:t>    Body of if</a:t>
            </a:r>
          </a:p>
          <a:p>
            <a:pPr marL="0" indent="0">
              <a:lnSpc>
                <a:spcPct val="80000"/>
              </a:lnSpc>
              <a:buFont typeface="Wingdings 2" pitchFamily="18" charset="2"/>
              <a:buNone/>
            </a:pPr>
            <a:r>
              <a:rPr lang="en-US" altLang="zh-CN" sz="2600" dirty="0" err="1"/>
              <a:t>elif</a:t>
            </a:r>
            <a:r>
              <a:rPr lang="en-US" altLang="zh-CN" sz="2600" dirty="0"/>
              <a:t> test expression:</a:t>
            </a:r>
          </a:p>
          <a:p>
            <a:pPr marL="0" indent="0">
              <a:lnSpc>
                <a:spcPct val="80000"/>
              </a:lnSpc>
              <a:buFont typeface="Wingdings 2" pitchFamily="18" charset="2"/>
              <a:buNone/>
            </a:pPr>
            <a:r>
              <a:rPr lang="en-US" altLang="zh-CN" sz="2600" dirty="0"/>
              <a:t>    Body of </a:t>
            </a:r>
            <a:r>
              <a:rPr lang="en-US" altLang="zh-CN" sz="2600" dirty="0" err="1"/>
              <a:t>elif</a:t>
            </a:r>
            <a:endParaRPr lang="en-US" altLang="zh-CN" sz="2600" dirty="0"/>
          </a:p>
          <a:p>
            <a:pPr marL="0" indent="0">
              <a:lnSpc>
                <a:spcPct val="80000"/>
              </a:lnSpc>
              <a:buFont typeface="Wingdings 2" pitchFamily="18" charset="2"/>
              <a:buNone/>
            </a:pPr>
            <a:r>
              <a:rPr lang="en-US" altLang="zh-CN" sz="2600" dirty="0"/>
              <a:t>else: </a:t>
            </a:r>
          </a:p>
          <a:p>
            <a:pPr marL="0" indent="0">
              <a:lnSpc>
                <a:spcPct val="80000"/>
              </a:lnSpc>
              <a:buFont typeface="Wingdings 2" pitchFamily="18" charset="2"/>
              <a:buNone/>
            </a:pPr>
            <a:r>
              <a:rPr lang="en-US" altLang="zh-CN" sz="2600" dirty="0"/>
              <a:t>    Body of else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85786" y="714356"/>
            <a:ext cx="7020900" cy="1000400"/>
          </a:xfrm>
          <a:ln/>
        </p:spPr>
        <p:txBody>
          <a:bodyPr/>
          <a:lstStyle/>
          <a:p>
            <a:r>
              <a:rPr lang="en-US" altLang="zh-CN" u="sng" dirty="0"/>
              <a:t>LOOPS</a:t>
            </a:r>
          </a:p>
        </p:txBody>
      </p:sp>
      <p:sp>
        <p:nvSpPr>
          <p:cNvPr id="23555" name="Rectangle 3"/>
          <p:cNvSpPr>
            <a:spLocks noGrp="1" noChangeArrowheads="1"/>
          </p:cNvSpPr>
          <p:nvPr>
            <p:ph type="body" sz="half" idx="1"/>
          </p:nvPr>
        </p:nvSpPr>
        <p:spPr>
          <a:xfrm>
            <a:off x="571472" y="1285860"/>
            <a:ext cx="4059936" cy="4572000"/>
          </a:xfrm>
        </p:spPr>
        <p:txBody>
          <a:bodyPr/>
          <a:lstStyle/>
          <a:p>
            <a:pPr marL="0" indent="0">
              <a:buFont typeface="Wingdings 2" pitchFamily="18" charset="2"/>
              <a:buNone/>
            </a:pPr>
            <a:r>
              <a:rPr lang="en-US" altLang="zh-CN" u="sng" dirty="0"/>
              <a:t>for loop</a:t>
            </a:r>
          </a:p>
          <a:p>
            <a:pPr marL="0" indent="0">
              <a:buFont typeface="Wingdings 2" pitchFamily="18" charset="2"/>
              <a:buNone/>
            </a:pPr>
            <a:r>
              <a:rPr lang="en-US" altLang="zh-CN" dirty="0"/>
              <a:t>for </a:t>
            </a:r>
            <a:r>
              <a:rPr lang="en-US" altLang="zh-CN" dirty="0" err="1"/>
              <a:t>val</a:t>
            </a:r>
            <a:r>
              <a:rPr lang="en-US" altLang="zh-CN" dirty="0"/>
              <a:t> in sequence:</a:t>
            </a:r>
          </a:p>
          <a:p>
            <a:pPr marL="0" indent="0">
              <a:buFont typeface="Wingdings 2" pitchFamily="18" charset="2"/>
              <a:buNone/>
            </a:pPr>
            <a:r>
              <a:rPr lang="en-US" altLang="zh-CN" dirty="0"/>
              <a:t>    Body of for</a:t>
            </a:r>
          </a:p>
          <a:p>
            <a:pPr marL="0" indent="0">
              <a:buFont typeface="Wingdings 2" pitchFamily="18" charset="2"/>
              <a:buNone/>
            </a:pPr>
            <a:r>
              <a:rPr lang="en-US" altLang="zh-CN" b="1" u="sng" dirty="0"/>
              <a:t>NOTE:</a:t>
            </a:r>
            <a:r>
              <a:rPr lang="en-US" altLang="zh-CN" dirty="0"/>
              <a:t>A for loop and while loop can have an optional else block as well. The else part is executed if the items in the sequence used in for loop exhausts.</a:t>
            </a:r>
          </a:p>
        </p:txBody>
      </p:sp>
      <p:sp>
        <p:nvSpPr>
          <p:cNvPr id="23556" name="Rectangle 4"/>
          <p:cNvSpPr>
            <a:spLocks noGrp="1" noChangeArrowheads="1"/>
          </p:cNvSpPr>
          <p:nvPr>
            <p:ph type="body" sz="half" idx="2"/>
          </p:nvPr>
        </p:nvSpPr>
        <p:spPr>
          <a:xfrm>
            <a:off x="4643438" y="1071546"/>
            <a:ext cx="3917060" cy="4857784"/>
          </a:xfrm>
        </p:spPr>
        <p:txBody>
          <a:bodyPr/>
          <a:lstStyle/>
          <a:p>
            <a:pPr marL="0" indent="0">
              <a:lnSpc>
                <a:spcPct val="80000"/>
              </a:lnSpc>
              <a:buFont typeface="Wingdings 2" pitchFamily="18" charset="2"/>
              <a:buNone/>
            </a:pPr>
            <a:r>
              <a:rPr lang="en-US" altLang="zh-CN" sz="2200" u="sng" dirty="0"/>
              <a:t>while loop</a:t>
            </a:r>
          </a:p>
          <a:p>
            <a:pPr marL="0" indent="0">
              <a:lnSpc>
                <a:spcPct val="80000"/>
              </a:lnSpc>
              <a:buFont typeface="Wingdings 2" pitchFamily="18" charset="2"/>
              <a:buNone/>
            </a:pPr>
            <a:r>
              <a:rPr lang="en-US" altLang="zh-CN" sz="2200" dirty="0"/>
              <a:t>while </a:t>
            </a:r>
            <a:r>
              <a:rPr lang="en-US" altLang="zh-CN" sz="2200" dirty="0" err="1"/>
              <a:t>test_expression</a:t>
            </a:r>
            <a:r>
              <a:rPr lang="en-US" altLang="zh-CN" sz="2200" dirty="0"/>
              <a:t>:</a:t>
            </a:r>
          </a:p>
          <a:p>
            <a:pPr marL="0" indent="0">
              <a:lnSpc>
                <a:spcPct val="80000"/>
              </a:lnSpc>
              <a:buFont typeface="Wingdings 2" pitchFamily="18" charset="2"/>
              <a:buNone/>
            </a:pPr>
            <a:r>
              <a:rPr lang="en-US" altLang="zh-CN" sz="2200" dirty="0"/>
              <a:t>    Body of while</a:t>
            </a:r>
          </a:p>
          <a:p>
            <a:pPr marL="0" indent="0">
              <a:lnSpc>
                <a:spcPct val="80000"/>
              </a:lnSpc>
              <a:buFont typeface="Courier New" pitchFamily="49" charset="0"/>
              <a:buChar char="o"/>
            </a:pPr>
            <a:r>
              <a:rPr lang="en-US" altLang="zh-CN" sz="2200" u="sng" dirty="0"/>
              <a:t>break </a:t>
            </a:r>
            <a:r>
              <a:rPr lang="en-US" altLang="zh-CN" sz="2200" u="sng" dirty="0" err="1"/>
              <a:t>statement:</a:t>
            </a:r>
            <a:r>
              <a:rPr lang="en-US" altLang="zh-CN" sz="2200" dirty="0" err="1"/>
              <a:t>terminates</a:t>
            </a:r>
            <a:r>
              <a:rPr lang="en-US" altLang="zh-CN" sz="2200" dirty="0"/>
              <a:t> the loop containing it</a:t>
            </a:r>
          </a:p>
          <a:p>
            <a:pPr marL="0" indent="0">
              <a:lnSpc>
                <a:spcPct val="80000"/>
              </a:lnSpc>
              <a:buFont typeface="Courier New" pitchFamily="49" charset="0"/>
              <a:buChar char="o"/>
            </a:pPr>
            <a:r>
              <a:rPr lang="en-US" altLang="zh-CN" sz="2200" u="sng" dirty="0"/>
              <a:t>continue: </a:t>
            </a:r>
            <a:r>
              <a:rPr lang="en-US" altLang="zh-CN" sz="2200" dirty="0"/>
              <a:t>terminates the current iteration of the loop</a:t>
            </a:r>
          </a:p>
          <a:p>
            <a:pPr marL="0" indent="0">
              <a:lnSpc>
                <a:spcPct val="80000"/>
              </a:lnSpc>
              <a:buFont typeface="Courier New" pitchFamily="49" charset="0"/>
              <a:buChar char="o"/>
            </a:pPr>
            <a:r>
              <a:rPr lang="en-US" altLang="zh-CN" sz="2200" u="sng" dirty="0"/>
              <a:t>pass </a:t>
            </a:r>
            <a:r>
              <a:rPr lang="en-US" altLang="zh-CN" sz="2200" u="sng" dirty="0" err="1"/>
              <a:t>statment:</a:t>
            </a:r>
            <a:r>
              <a:rPr lang="en-US" altLang="zh-CN" sz="2200" dirty="0" err="1"/>
              <a:t>pass</a:t>
            </a:r>
            <a:r>
              <a:rPr lang="en-US" altLang="zh-CN" sz="2200" dirty="0"/>
              <a:t> is a null statement. The difference between a comment and pass statement in Python is that, while the interpreter ignores a comment entirely, pass is not </a:t>
            </a:r>
            <a:r>
              <a:rPr lang="en-US" altLang="zh-CN" sz="2200" dirty="0" err="1"/>
              <a:t>ignored.Its</a:t>
            </a:r>
            <a:r>
              <a:rPr lang="en-US" altLang="zh-CN" sz="2200" dirty="0"/>
              <a:t> a NO operation statement.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u="sng" dirty="0" smtClean="0"/>
              <a:t>FEATURES:</a:t>
            </a:r>
            <a:endParaRPr lang="en-IN" dirty="0"/>
          </a:p>
        </p:txBody>
      </p:sp>
      <p:sp>
        <p:nvSpPr>
          <p:cNvPr id="5" name="Text Placeholder 4"/>
          <p:cNvSpPr>
            <a:spLocks noGrp="1"/>
          </p:cNvSpPr>
          <p:nvPr>
            <p:ph type="body" idx="1"/>
          </p:nvPr>
        </p:nvSpPr>
        <p:spPr>
          <a:xfrm>
            <a:off x="928662" y="1500174"/>
            <a:ext cx="7020900" cy="3609200"/>
          </a:xfrm>
        </p:spPr>
        <p:txBody>
          <a:bodyPr/>
          <a:lstStyle/>
          <a:p>
            <a:pPr>
              <a:buFont typeface="Wingdings" pitchFamily="2" charset="2"/>
              <a:buChar char="§"/>
            </a:pPr>
            <a:r>
              <a:rPr lang="en-IN" dirty="0" smtClean="0"/>
              <a:t>A simple language which is easier to learn</a:t>
            </a:r>
          </a:p>
          <a:p>
            <a:pPr>
              <a:buFont typeface="Wingdings" pitchFamily="2" charset="2"/>
              <a:buChar char="§"/>
            </a:pPr>
            <a:r>
              <a:rPr lang="en-IN" dirty="0" smtClean="0"/>
              <a:t>Free and open-source</a:t>
            </a:r>
          </a:p>
          <a:p>
            <a:pPr>
              <a:buFont typeface="Wingdings" pitchFamily="2" charset="2"/>
              <a:buChar char="§"/>
            </a:pPr>
            <a:r>
              <a:rPr lang="en-IN" dirty="0" smtClean="0"/>
              <a:t>Portability</a:t>
            </a:r>
          </a:p>
          <a:p>
            <a:pPr>
              <a:buFont typeface="Wingdings" pitchFamily="2" charset="2"/>
              <a:buChar char="§"/>
            </a:pPr>
            <a:r>
              <a:rPr lang="en-IN" dirty="0" smtClean="0"/>
              <a:t>Extensible and Embeddable</a:t>
            </a:r>
          </a:p>
          <a:p>
            <a:pPr>
              <a:buFont typeface="Wingdings" pitchFamily="2" charset="2"/>
              <a:buChar char="§"/>
            </a:pPr>
            <a:r>
              <a:rPr lang="en-IN" dirty="0" smtClean="0"/>
              <a:t>A high-level, interpreted language</a:t>
            </a:r>
          </a:p>
          <a:p>
            <a:pPr>
              <a:buFont typeface="Wingdings" pitchFamily="2" charset="2"/>
              <a:buChar char="§"/>
            </a:pPr>
            <a:r>
              <a:rPr lang="en-IN" dirty="0" smtClean="0"/>
              <a:t>Large standard libraries to solve common tasks</a:t>
            </a:r>
          </a:p>
          <a:p>
            <a:pPr>
              <a:buFont typeface="Wingdings" pitchFamily="2" charset="2"/>
              <a:buChar char="§"/>
            </a:pPr>
            <a:r>
              <a:rPr lang="en-IN" dirty="0" smtClean="0"/>
              <a:t>Object oriented</a:t>
            </a:r>
          </a:p>
          <a:p>
            <a:pPr>
              <a:buFont typeface="Wingdings" pitchFamily="2" charset="2"/>
              <a:buChar char="§"/>
            </a:pPr>
            <a:r>
              <a:rPr lang="en-IN" dirty="0" smtClean="0"/>
              <a:t>Very powerful and Ubiquitous</a:t>
            </a:r>
          </a:p>
          <a:p>
            <a:pPr>
              <a:buFont typeface="Wingdings" pitchFamily="2" charset="2"/>
              <a:buChar char="§"/>
            </a:pPr>
            <a:r>
              <a:rPr lang="en-IN" dirty="0" smtClean="0"/>
              <a:t>Established interface with all major DB's</a:t>
            </a:r>
          </a:p>
          <a:p>
            <a:pPr>
              <a:buNone/>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noChangeArrowheads="1"/>
          </p:cNvSpPr>
          <p:nvPr>
            <p:ph idx="4294967295"/>
          </p:nvPr>
        </p:nvSpPr>
        <p:spPr bwMode="auto">
          <a:xfrm>
            <a:off x="571472" y="1571612"/>
            <a:ext cx="8229600" cy="4572000"/>
          </a:xfrm>
          <a:prstGeom prst="rect">
            <a:avLst/>
          </a:prstGeom>
          <a:noFill/>
          <a:ln/>
        </p:spPr>
        <p:txBody>
          <a:bodyPr/>
          <a:lstStyle/>
          <a:p>
            <a:pPr>
              <a:lnSpc>
                <a:spcPct val="90000"/>
              </a:lnSpc>
              <a:buFont typeface="Wingdings" pitchFamily="2" charset="2"/>
              <a:buChar char="§"/>
            </a:pPr>
            <a:r>
              <a:rPr lang="en-US" altLang="zh-CN" sz="2200" dirty="0"/>
              <a:t>Function is a group of related statements that perform a specific task.</a:t>
            </a:r>
          </a:p>
          <a:p>
            <a:pPr>
              <a:lnSpc>
                <a:spcPct val="90000"/>
              </a:lnSpc>
              <a:buFont typeface="Wingdings" pitchFamily="2" charset="2"/>
              <a:buChar char="§"/>
            </a:pPr>
            <a:r>
              <a:rPr lang="en-US" altLang="zh-CN" sz="2200" dirty="0"/>
              <a:t>Functions help break our program into smaller and modular chunks. As our program grows larger and larger, functions make it more organized and </a:t>
            </a:r>
            <a:r>
              <a:rPr lang="en-US" altLang="zh-CN" sz="2200" dirty="0" err="1"/>
              <a:t>manageable.Furthermore</a:t>
            </a:r>
            <a:r>
              <a:rPr lang="en-US" altLang="zh-CN" sz="2200" dirty="0"/>
              <a:t>, it avoids repetition and makes code reusable.</a:t>
            </a:r>
          </a:p>
          <a:p>
            <a:pPr indent="515938">
              <a:lnSpc>
                <a:spcPct val="90000"/>
              </a:lnSpc>
              <a:buFont typeface="Wingdings" pitchFamily="2" charset="2"/>
              <a:buChar char="§"/>
            </a:pPr>
            <a:r>
              <a:rPr lang="en-US" altLang="zh-CN" sz="2200" dirty="0"/>
              <a:t>def </a:t>
            </a:r>
            <a:r>
              <a:rPr lang="en-US" altLang="zh-CN" sz="2200" dirty="0" err="1"/>
              <a:t>function_name</a:t>
            </a:r>
            <a:r>
              <a:rPr lang="en-US" altLang="zh-CN" sz="2200" dirty="0"/>
              <a:t>(parameters):</a:t>
            </a:r>
          </a:p>
          <a:p>
            <a:pPr marL="0" indent="762000">
              <a:lnSpc>
                <a:spcPct val="90000"/>
              </a:lnSpc>
              <a:buFont typeface="Wingdings 2" pitchFamily="18" charset="2"/>
              <a:buNone/>
            </a:pPr>
            <a:r>
              <a:rPr lang="en-US" altLang="zh-CN" sz="2200" dirty="0"/>
              <a:t>	"""</a:t>
            </a:r>
            <a:r>
              <a:rPr lang="en-US" altLang="zh-CN" sz="2200" dirty="0" err="1"/>
              <a:t>docstring</a:t>
            </a:r>
            <a:r>
              <a:rPr lang="en-US" altLang="zh-CN" sz="2200" dirty="0"/>
              <a:t>"""</a:t>
            </a:r>
          </a:p>
          <a:p>
            <a:pPr marL="0" indent="831850">
              <a:lnSpc>
                <a:spcPct val="90000"/>
              </a:lnSpc>
              <a:buFont typeface="Wingdings 2" pitchFamily="18" charset="2"/>
              <a:buNone/>
            </a:pPr>
            <a:r>
              <a:rPr lang="en-US" altLang="zh-CN" sz="2200" dirty="0"/>
              <a:t>      statement(s)</a:t>
            </a:r>
          </a:p>
          <a:p>
            <a:pPr marL="342900" indent="-342900">
              <a:lnSpc>
                <a:spcPct val="90000"/>
              </a:lnSpc>
              <a:buFont typeface="Wingdings" pitchFamily="2" charset="2"/>
              <a:buChar char="§"/>
            </a:pPr>
            <a:r>
              <a:rPr lang="en-US" altLang="zh-CN" sz="2200" dirty="0"/>
              <a:t>return statement is optional here. The function can return None value(instead of void)</a:t>
            </a:r>
          </a:p>
          <a:p>
            <a:pPr marL="0" indent="0">
              <a:lnSpc>
                <a:spcPct val="90000"/>
              </a:lnSpc>
              <a:buFont typeface="Wingdings 2" pitchFamily="18" charset="2"/>
              <a:buNone/>
            </a:pPr>
            <a:endParaRPr lang="en-US" altLang="zh-CN" sz="2200" dirty="0"/>
          </a:p>
          <a:p>
            <a:pPr marL="0" indent="0">
              <a:lnSpc>
                <a:spcPct val="90000"/>
              </a:lnSpc>
              <a:buFont typeface="Wingdings 2" pitchFamily="18" charset="2"/>
              <a:buNone/>
            </a:pPr>
            <a:endParaRPr lang="en-US" altLang="zh-CN" sz="2200" dirty="0"/>
          </a:p>
        </p:txBody>
      </p:sp>
      <p:sp>
        <p:nvSpPr>
          <p:cNvPr id="24579" name="Title 2"/>
          <p:cNvSpPr>
            <a:spLocks noGrp="1" noChangeArrowheads="1"/>
          </p:cNvSpPr>
          <p:nvPr>
            <p:ph type="title" idx="4294967295"/>
          </p:nvPr>
        </p:nvSpPr>
        <p:spPr>
          <a:ln/>
        </p:spPr>
        <p:txBody>
          <a:bodyPr/>
          <a:lstStyle/>
          <a:p>
            <a:r>
              <a:rPr lang="en-US" altLang="zh-CN" u="sng" dirty="0"/>
              <a:t>FUNCTIONS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4294967295"/>
          </p:nvPr>
        </p:nvSpPr>
        <p:spPr>
          <a:xfrm>
            <a:off x="5791200" y="6203950"/>
            <a:ext cx="2590800" cy="384175"/>
          </a:xfrm>
          <a:prstGeom prst="rect">
            <a:avLst/>
          </a:prstGeom>
        </p:spPr>
        <p:txBody>
          <a:bodyPr/>
          <a:lstStyle/>
          <a:p>
            <a:fld id="{6D17253C-F874-4AB4-AEBF-B92C3DD926E3}" type="datetime1">
              <a:rPr lang="en-US" altLang="zh-CN"/>
              <a:pPr/>
              <a:t>6/13/2018</a:t>
            </a:fld>
            <a:endParaRPr lang="en-US" altLang="zh-CN" sz="1800">
              <a:solidFill>
                <a:schemeClr val="tx1"/>
              </a:solidFill>
            </a:endParaRPr>
          </a:p>
        </p:txBody>
      </p:sp>
      <p:sp>
        <p:nvSpPr>
          <p:cNvPr id="25602" name="Rectangle 2"/>
          <p:cNvSpPr>
            <a:spLocks noGrp="1" noChangeArrowheads="1"/>
          </p:cNvSpPr>
          <p:nvPr>
            <p:ph type="body" idx="1"/>
          </p:nvPr>
        </p:nvSpPr>
        <p:spPr>
          <a:xfrm>
            <a:off x="642910" y="1000108"/>
            <a:ext cx="8229600" cy="4678362"/>
          </a:xfrm>
        </p:spPr>
        <p:txBody>
          <a:bodyPr/>
          <a:lstStyle/>
          <a:p>
            <a:pPr>
              <a:lnSpc>
                <a:spcPct val="80000"/>
              </a:lnSpc>
            </a:pPr>
            <a:r>
              <a:rPr lang="en-US" altLang="zh-CN" sz="2200" u="sng" dirty="0"/>
              <a:t>Function Types</a:t>
            </a:r>
          </a:p>
          <a:p>
            <a:pPr marL="0" indent="0">
              <a:lnSpc>
                <a:spcPct val="80000"/>
              </a:lnSpc>
              <a:buFont typeface="Wingdings 2" pitchFamily="18" charset="2"/>
              <a:buNone/>
            </a:pPr>
            <a:r>
              <a:rPr lang="en-US" altLang="zh-CN" sz="2200" dirty="0"/>
              <a:t>       Built-in functions - Functions that are built into Python. </a:t>
            </a:r>
          </a:p>
          <a:p>
            <a:pPr marL="0" indent="0">
              <a:lnSpc>
                <a:spcPct val="80000"/>
              </a:lnSpc>
              <a:buFont typeface="Wingdings 2" pitchFamily="18" charset="2"/>
              <a:buNone/>
            </a:pPr>
            <a:r>
              <a:rPr lang="en-US" altLang="zh-CN" sz="2200" dirty="0"/>
              <a:t>       User-defined functions - Functions defined by the users themselves.</a:t>
            </a:r>
          </a:p>
          <a:p>
            <a:pPr>
              <a:lnSpc>
                <a:spcPct val="80000"/>
              </a:lnSpc>
              <a:buFont typeface="Arial" pitchFamily="34" charset="0"/>
              <a:buChar char="•"/>
            </a:pPr>
            <a:r>
              <a:rPr lang="en-US" altLang="zh-CN" sz="2200" u="sng" dirty="0"/>
              <a:t>Writing a </a:t>
            </a:r>
            <a:r>
              <a:rPr lang="en-US" altLang="zh-CN" sz="2200" u="sng" dirty="0" err="1"/>
              <a:t>userdefined</a:t>
            </a:r>
            <a:r>
              <a:rPr lang="en-US" altLang="zh-CN" sz="2200" u="sng" dirty="0"/>
              <a:t> function</a:t>
            </a:r>
          </a:p>
          <a:p>
            <a:pPr marL="0" indent="0">
              <a:lnSpc>
                <a:spcPct val="80000"/>
              </a:lnSpc>
              <a:buFont typeface="Wingdings 2" pitchFamily="18" charset="2"/>
              <a:buNone/>
            </a:pPr>
            <a:r>
              <a:rPr lang="en-US" altLang="zh-CN" sz="2200" u="sng" dirty="0"/>
              <a:t>Step 1:</a:t>
            </a:r>
            <a:r>
              <a:rPr lang="en-US" altLang="zh-CN" sz="2200" dirty="0"/>
              <a:t> Declare the function with the keyword </a:t>
            </a:r>
            <a:r>
              <a:rPr lang="en-US" altLang="zh-CN" sz="2200" b="1" u="sng" dirty="0"/>
              <a:t>def</a:t>
            </a:r>
            <a:r>
              <a:rPr lang="en-US" altLang="zh-CN" sz="2200" dirty="0"/>
              <a:t> followed by </a:t>
            </a:r>
            <a:r>
              <a:rPr lang="en-US" altLang="zh-CN" sz="2200" dirty="0" smtClean="0"/>
              <a:t> the function </a:t>
            </a:r>
            <a:r>
              <a:rPr lang="en-US" altLang="zh-CN" sz="2200" dirty="0"/>
              <a:t>name.</a:t>
            </a:r>
          </a:p>
          <a:p>
            <a:pPr marL="0" indent="0">
              <a:lnSpc>
                <a:spcPct val="80000"/>
              </a:lnSpc>
              <a:buFont typeface="Wingdings 2" pitchFamily="18" charset="2"/>
              <a:buNone/>
            </a:pPr>
            <a:r>
              <a:rPr lang="en-US" altLang="zh-CN" sz="2200" u="sng" dirty="0" smtClean="0"/>
              <a:t>Step </a:t>
            </a:r>
            <a:r>
              <a:rPr lang="en-US" altLang="zh-CN" sz="2200" u="sng" dirty="0"/>
              <a:t>2:</a:t>
            </a:r>
            <a:r>
              <a:rPr lang="en-US" altLang="zh-CN" sz="2200" dirty="0"/>
              <a:t> Write the arguments inside the opening and closing parentheses of the function, and end the declaration with a </a:t>
            </a:r>
            <a:endParaRPr lang="en-US" altLang="zh-CN" sz="2200" dirty="0" smtClean="0"/>
          </a:p>
          <a:p>
            <a:pPr marL="0" indent="0">
              <a:lnSpc>
                <a:spcPct val="80000"/>
              </a:lnSpc>
              <a:buFont typeface="Wingdings 2" pitchFamily="18" charset="2"/>
              <a:buNone/>
            </a:pPr>
            <a:r>
              <a:rPr lang="en-US" altLang="zh-CN" sz="2200" dirty="0" smtClean="0"/>
              <a:t>Colon.</a:t>
            </a:r>
          </a:p>
          <a:p>
            <a:pPr marL="0" indent="0">
              <a:lnSpc>
                <a:spcPct val="80000"/>
              </a:lnSpc>
              <a:buFont typeface="Wingdings 2" pitchFamily="18" charset="2"/>
              <a:buNone/>
            </a:pPr>
            <a:r>
              <a:rPr lang="en-US" altLang="zh-CN" sz="2200" u="sng" dirty="0" smtClean="0"/>
              <a:t>Step </a:t>
            </a:r>
            <a:r>
              <a:rPr lang="en-US" altLang="zh-CN" sz="2200" u="sng" dirty="0"/>
              <a:t>3:</a:t>
            </a:r>
            <a:r>
              <a:rPr lang="en-US" altLang="zh-CN" sz="2200" dirty="0"/>
              <a:t> Add the program statements to be executed.</a:t>
            </a:r>
          </a:p>
          <a:p>
            <a:pPr marL="0" indent="0">
              <a:lnSpc>
                <a:spcPct val="80000"/>
              </a:lnSpc>
              <a:buFont typeface="Wingdings 2" pitchFamily="18" charset="2"/>
              <a:buNone/>
            </a:pPr>
            <a:r>
              <a:rPr lang="en-US" altLang="zh-CN" sz="2200" u="sng" dirty="0" smtClean="0"/>
              <a:t>Step </a:t>
            </a:r>
            <a:r>
              <a:rPr lang="en-US" altLang="zh-CN" sz="2200" u="sng" dirty="0"/>
              <a:t>4:</a:t>
            </a:r>
            <a:r>
              <a:rPr lang="en-US" altLang="zh-CN" sz="2200" dirty="0"/>
              <a:t> End the function with/without return statement.</a:t>
            </a:r>
          </a:p>
          <a:p>
            <a:pPr marL="0" indent="0">
              <a:lnSpc>
                <a:spcPct val="80000"/>
              </a:lnSpc>
              <a:buFont typeface="Wingdings 2" pitchFamily="18" charset="2"/>
              <a:buNone/>
            </a:pPr>
            <a:endParaRPr lang="en-US" altLang="zh-CN" sz="2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noChangeArrowheads="1"/>
          </p:cNvSpPr>
          <p:nvPr>
            <p:ph idx="4294967295"/>
          </p:nvPr>
        </p:nvSpPr>
        <p:spPr bwMode="auto">
          <a:xfrm>
            <a:off x="457200" y="1524000"/>
            <a:ext cx="8229600" cy="4572000"/>
          </a:xfrm>
          <a:prstGeom prst="rect">
            <a:avLst/>
          </a:prstGeom>
          <a:noFill/>
          <a:ln/>
        </p:spPr>
        <p:txBody>
          <a:bodyPr/>
          <a:lstStyle/>
          <a:p>
            <a:pPr>
              <a:buFont typeface="Arial" pitchFamily="34" charset="0"/>
              <a:buChar char="•"/>
            </a:pPr>
            <a:r>
              <a:rPr lang="en-US" altLang="zh-CN" sz="1800" dirty="0"/>
              <a:t> </a:t>
            </a:r>
            <a:r>
              <a:rPr lang="en-US" altLang="zh-CN" sz="1800" b="1" u="sng" dirty="0"/>
              <a:t>Default arguments:</a:t>
            </a:r>
          </a:p>
          <a:p>
            <a:pPr marL="0" indent="0">
              <a:buFont typeface="Wingdings 2" pitchFamily="18" charset="2"/>
              <a:buNone/>
            </a:pPr>
            <a:r>
              <a:rPr lang="en-US" altLang="zh-CN" sz="1800" dirty="0"/>
              <a:t>      Python has a different way of representing syntax and default values for function arguments. Default values indicate that the function argument will take that value if no argument value is passed during function call. The default value is assigned by using assignment (=) operator. </a:t>
            </a:r>
          </a:p>
          <a:p>
            <a:pPr marL="0" indent="0">
              <a:buFont typeface="Wingdings 2" pitchFamily="18" charset="2"/>
              <a:buNone/>
            </a:pPr>
            <a:r>
              <a:rPr lang="en-US" altLang="zh-CN" sz="1800" dirty="0"/>
              <a:t>                                             def </a:t>
            </a:r>
            <a:r>
              <a:rPr lang="en-US" altLang="zh-CN" sz="1800" dirty="0" err="1"/>
              <a:t>defaultArg</a:t>
            </a:r>
            <a:r>
              <a:rPr lang="en-US" altLang="zh-CN" sz="1800" dirty="0"/>
              <a:t>( name, </a:t>
            </a:r>
            <a:r>
              <a:rPr lang="en-US" altLang="zh-CN" sz="1800" dirty="0" err="1"/>
              <a:t>msg</a:t>
            </a:r>
            <a:r>
              <a:rPr lang="en-US" altLang="zh-CN" sz="1800" dirty="0"/>
              <a:t> = "Hello!"):</a:t>
            </a:r>
          </a:p>
          <a:p>
            <a:pPr>
              <a:buFont typeface="Arial" pitchFamily="34" charset="0"/>
              <a:buChar char="•"/>
            </a:pPr>
            <a:r>
              <a:rPr lang="en-US" altLang="zh-CN" sz="1800" dirty="0"/>
              <a:t> </a:t>
            </a:r>
            <a:r>
              <a:rPr lang="en-US" altLang="zh-CN" sz="1800" b="1" u="sng" dirty="0"/>
              <a:t>Required Arguments:</a:t>
            </a:r>
          </a:p>
          <a:p>
            <a:pPr marL="0" indent="0">
              <a:buFont typeface="Arial" pitchFamily="34" charset="0"/>
              <a:buNone/>
            </a:pPr>
            <a:r>
              <a:rPr lang="en-US" altLang="zh-CN" sz="1800" dirty="0"/>
              <a:t>        Required arguments are the mandatory arguments of a function. These argument values must be passed in correct number and order during function call. Below is a typical syntax for a required argument function.</a:t>
            </a:r>
          </a:p>
          <a:p>
            <a:pPr marL="0" indent="0">
              <a:buFont typeface="Arial" pitchFamily="34" charset="0"/>
              <a:buNone/>
            </a:pPr>
            <a:r>
              <a:rPr lang="en-US" altLang="zh-CN" sz="1800" dirty="0"/>
              <a:t>                                               def </a:t>
            </a:r>
            <a:r>
              <a:rPr lang="en-US" altLang="zh-CN" sz="1800" dirty="0" err="1"/>
              <a:t>requiredArg</a:t>
            </a:r>
            <a:r>
              <a:rPr lang="en-US" altLang="zh-CN" sz="1800" dirty="0"/>
              <a:t> (</a:t>
            </a:r>
            <a:r>
              <a:rPr lang="en-US" altLang="zh-CN" sz="1800" dirty="0" err="1"/>
              <a:t>str,num</a:t>
            </a:r>
            <a:r>
              <a:rPr lang="en-US" altLang="zh-CN" sz="1800" dirty="0"/>
              <a:t>):</a:t>
            </a:r>
          </a:p>
        </p:txBody>
      </p:sp>
      <p:sp>
        <p:nvSpPr>
          <p:cNvPr id="26627" name="Title 2"/>
          <p:cNvSpPr>
            <a:spLocks noGrp="1" noChangeArrowheads="1"/>
          </p:cNvSpPr>
          <p:nvPr>
            <p:ph type="title" idx="4294967295"/>
          </p:nvPr>
        </p:nvSpPr>
        <p:spPr>
          <a:ln/>
        </p:spPr>
        <p:txBody>
          <a:bodyPr/>
          <a:lstStyle/>
          <a:p>
            <a:r>
              <a:rPr lang="en-US" altLang="zh-CN" u="sng" dirty="0"/>
              <a:t>Function Arguments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4294967295"/>
          </p:nvPr>
        </p:nvSpPr>
        <p:spPr>
          <a:xfrm>
            <a:off x="5791200" y="6203950"/>
            <a:ext cx="2590800" cy="384175"/>
          </a:xfrm>
          <a:prstGeom prst="rect">
            <a:avLst/>
          </a:prstGeom>
        </p:spPr>
        <p:txBody>
          <a:bodyPr/>
          <a:lstStyle/>
          <a:p>
            <a:fld id="{6D17253C-F874-4AB4-AEBF-B92C3DD926E3}" type="datetime1">
              <a:rPr lang="en-US" altLang="zh-CN"/>
              <a:pPr/>
              <a:t>6/13/2018</a:t>
            </a:fld>
            <a:endParaRPr lang="en-US" altLang="zh-CN" sz="1800">
              <a:solidFill>
                <a:schemeClr val="tx1"/>
              </a:solidFill>
            </a:endParaRPr>
          </a:p>
        </p:txBody>
      </p:sp>
      <p:sp>
        <p:nvSpPr>
          <p:cNvPr id="27650" name="Rectangle 2"/>
          <p:cNvSpPr>
            <a:spLocks noGrp="1" noChangeArrowheads="1"/>
          </p:cNvSpPr>
          <p:nvPr>
            <p:ph type="body" idx="1"/>
          </p:nvPr>
        </p:nvSpPr>
        <p:spPr>
          <a:xfrm>
            <a:off x="642910" y="571480"/>
            <a:ext cx="8229600" cy="4678363"/>
          </a:xfrm>
        </p:spPr>
        <p:txBody>
          <a:bodyPr/>
          <a:lstStyle/>
          <a:p>
            <a:r>
              <a:rPr lang="en-US" altLang="zh-CN" sz="1600" b="1" u="sng" dirty="0"/>
              <a:t>Variable number of arguments</a:t>
            </a:r>
          </a:p>
          <a:p>
            <a:pPr marL="0" indent="0">
              <a:buFont typeface="Wingdings 2" pitchFamily="18" charset="2"/>
              <a:buNone/>
            </a:pPr>
            <a:r>
              <a:rPr lang="en-US" altLang="zh-CN" sz="1600" dirty="0"/>
              <a:t> This is very useful when we do not know the exact number of arguments that will be passed to a function. Or we can have a design where any number of arguments can be passed based on the requirement. Below is the syntax for this type of function call.</a:t>
            </a:r>
          </a:p>
          <a:p>
            <a:pPr marL="0" indent="0">
              <a:buFont typeface="Wingdings 2" pitchFamily="18" charset="2"/>
              <a:buNone/>
            </a:pPr>
            <a:r>
              <a:rPr lang="en-US" altLang="zh-CN" sz="1600" dirty="0"/>
              <a:t>Function definition</a:t>
            </a:r>
          </a:p>
          <a:p>
            <a:pPr marL="0" indent="0">
              <a:buFont typeface="Wingdings 2" pitchFamily="18" charset="2"/>
              <a:buNone/>
            </a:pPr>
            <a:r>
              <a:rPr lang="en-US" altLang="zh-CN" sz="1600" dirty="0"/>
              <a:t>			      def </a:t>
            </a:r>
            <a:r>
              <a:rPr lang="en-US" altLang="zh-CN" sz="1600" dirty="0" err="1"/>
              <a:t>varlengthArgs</a:t>
            </a:r>
            <a:r>
              <a:rPr lang="en-US" altLang="zh-CN" sz="1600" dirty="0"/>
              <a:t>(*</a:t>
            </a:r>
            <a:r>
              <a:rPr lang="en-US" altLang="zh-CN" sz="1600" dirty="0" err="1"/>
              <a:t>varargs</a:t>
            </a:r>
            <a:r>
              <a:rPr lang="en-US" altLang="zh-CN" sz="1600" dirty="0"/>
              <a:t>): </a:t>
            </a:r>
          </a:p>
          <a:p>
            <a:pPr marL="0" indent="0">
              <a:buFont typeface="Wingdings 2" pitchFamily="18" charset="2"/>
              <a:buNone/>
            </a:pPr>
            <a:r>
              <a:rPr lang="en-US" altLang="zh-CN" sz="1600" dirty="0"/>
              <a:t>Function call</a:t>
            </a:r>
          </a:p>
          <a:p>
            <a:pPr marL="0" indent="0">
              <a:buFont typeface="Wingdings 2" pitchFamily="18" charset="2"/>
              <a:buNone/>
            </a:pPr>
            <a:r>
              <a:rPr lang="en-US" altLang="zh-CN" sz="1600" dirty="0"/>
              <a:t>                                          </a:t>
            </a:r>
            <a:r>
              <a:rPr lang="en-US" altLang="zh-CN" sz="1600" dirty="0" err="1"/>
              <a:t>varlengthArgs</a:t>
            </a:r>
            <a:r>
              <a:rPr lang="en-US" altLang="zh-CN" sz="1600" dirty="0"/>
              <a:t>(30,40,50,60)</a:t>
            </a:r>
          </a:p>
          <a:p>
            <a:pPr>
              <a:buFont typeface="Arial" pitchFamily="34" charset="0"/>
              <a:buChar char="•"/>
            </a:pPr>
            <a:r>
              <a:rPr lang="en-US" altLang="zh-CN" sz="1600" b="1" u="sng" dirty="0"/>
              <a:t>Keyword arguments:</a:t>
            </a:r>
          </a:p>
          <a:p>
            <a:pPr marL="0" indent="0">
              <a:buFont typeface="Arial" pitchFamily="34" charset="0"/>
              <a:buNone/>
            </a:pPr>
            <a:r>
              <a:rPr lang="en-US" altLang="zh-CN" sz="1600" b="1" dirty="0"/>
              <a:t>   </a:t>
            </a:r>
            <a:r>
              <a:rPr lang="en-US" altLang="zh-CN" sz="1600" dirty="0"/>
              <a:t>Keyword arguments are relevant for Python function calls. The keywords are mentioned during the function call along with their corresponding values. These keywords are mapped with the function arguments so the function can easily identify the corresponding values even if the order is not maintained during the function call. The following is the syntax for keyword arguments.  </a:t>
            </a:r>
          </a:p>
          <a:p>
            <a:pPr marL="0" indent="0">
              <a:buFont typeface="Arial" pitchFamily="34" charset="0"/>
              <a:buNone/>
            </a:pPr>
            <a:r>
              <a:rPr lang="en-US" altLang="zh-CN" sz="1600" dirty="0"/>
              <a:t>Function definition</a:t>
            </a:r>
          </a:p>
          <a:p>
            <a:pPr marL="0" indent="0">
              <a:buFont typeface="Arial" pitchFamily="34" charset="0"/>
              <a:buNone/>
            </a:pPr>
            <a:r>
              <a:rPr lang="en-US" altLang="zh-CN" sz="1600" dirty="0"/>
              <a:t>                                             def </a:t>
            </a:r>
            <a:r>
              <a:rPr lang="en-US" altLang="zh-CN" sz="1600" dirty="0" err="1"/>
              <a:t>keywordArg</a:t>
            </a:r>
            <a:r>
              <a:rPr lang="en-US" altLang="zh-CN" sz="1600" dirty="0"/>
              <a:t>( name, role ):</a:t>
            </a:r>
          </a:p>
          <a:p>
            <a:pPr marL="0" indent="0">
              <a:buFont typeface="Arial" pitchFamily="34" charset="0"/>
              <a:buNone/>
            </a:pPr>
            <a:r>
              <a:rPr lang="en-US" altLang="zh-CN" sz="1600" dirty="0"/>
              <a:t>Function call</a:t>
            </a:r>
          </a:p>
          <a:p>
            <a:pPr marL="0" indent="0">
              <a:buFont typeface="Arial" pitchFamily="34" charset="0"/>
              <a:buNone/>
            </a:pPr>
            <a:r>
              <a:rPr lang="en-US" altLang="zh-CN" sz="1600" dirty="0"/>
              <a:t>                                             </a:t>
            </a:r>
            <a:r>
              <a:rPr lang="en-US" altLang="zh-CN" sz="1600" dirty="0" err="1"/>
              <a:t>keywordArg</a:t>
            </a:r>
            <a:r>
              <a:rPr lang="en-US" altLang="zh-CN" sz="1600" dirty="0"/>
              <a:t>( name = "Tom", role = "Manager")</a:t>
            </a:r>
          </a:p>
          <a:p>
            <a:pPr marL="0" indent="0">
              <a:buFont typeface="Wingdings 2" pitchFamily="18" charset="2"/>
              <a:buNone/>
            </a:pPr>
            <a:endParaRPr lang="en-US" altLang="zh-CN" sz="1600" dirty="0"/>
          </a:p>
          <a:p>
            <a:pPr marL="0" indent="0">
              <a:buFont typeface="Wingdings 2" pitchFamily="18" charset="2"/>
              <a:buNone/>
            </a:pPr>
            <a:endParaRPr lang="en-US" altLang="zh-CN" sz="1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5361"/>
          <p:cNvSpPr>
            <a:spLocks noGrp="1" noChangeArrowheads="1"/>
          </p:cNvSpPr>
          <p:nvPr>
            <p:ph type="title"/>
          </p:nvPr>
        </p:nvSpPr>
        <p:spPr>
          <a:xfrm>
            <a:off x="1071538" y="571480"/>
            <a:ext cx="7020900" cy="1000400"/>
          </a:xfrm>
        </p:spPr>
        <p:txBody>
          <a:bodyPr/>
          <a:lstStyle/>
          <a:p>
            <a:r>
              <a:rPr lang="en-US" u="sng" dirty="0" smtClean="0"/>
              <a:t>HCF program</a:t>
            </a:r>
            <a:endParaRPr lang="zh-CN" altLang="en-US" u="sng" dirty="0" smtClean="0">
              <a:ea typeface="SimSun" pitchFamily="2" charset="-122"/>
            </a:endParaRPr>
          </a:p>
        </p:txBody>
      </p:sp>
      <p:sp>
        <p:nvSpPr>
          <p:cNvPr id="16386" name="Text Placeholder 15362"/>
          <p:cNvSpPr>
            <a:spLocks noGrp="1" noChangeArrowheads="1"/>
          </p:cNvSpPr>
          <p:nvPr>
            <p:ph type="body" idx="1"/>
          </p:nvPr>
        </p:nvSpPr>
        <p:spPr>
          <a:xfrm>
            <a:off x="1142976" y="1071546"/>
            <a:ext cx="7020900" cy="3323448"/>
          </a:xfrm>
        </p:spPr>
        <p:txBody>
          <a:bodyPr/>
          <a:lstStyle/>
          <a:p>
            <a:pPr>
              <a:lnSpc>
                <a:spcPct val="80000"/>
              </a:lnSpc>
              <a:buFontTx/>
              <a:buNone/>
            </a:pPr>
            <a:r>
              <a:rPr lang="en-US" altLang="zh-CN" sz="1000" dirty="0" smtClean="0">
                <a:ea typeface="SimSun" pitchFamily="2" charset="-122"/>
              </a:rPr>
              <a:t># Python program to find the H.C.F of two input numbers</a:t>
            </a:r>
          </a:p>
          <a:p>
            <a:pPr>
              <a:lnSpc>
                <a:spcPct val="80000"/>
              </a:lnSpc>
              <a:buFontTx/>
              <a:buNone/>
            </a:pPr>
            <a:r>
              <a:rPr lang="en-US" altLang="zh-CN" sz="1000" dirty="0" smtClean="0">
                <a:ea typeface="SimSun" pitchFamily="2" charset="-122"/>
              </a:rPr>
              <a:t># </a:t>
            </a:r>
            <a:r>
              <a:rPr lang="en-US" altLang="zh-CN" sz="1000" dirty="0" smtClean="0">
                <a:ea typeface="SimSun" pitchFamily="2" charset="-122"/>
              </a:rPr>
              <a:t>define a function</a:t>
            </a:r>
          </a:p>
          <a:p>
            <a:pPr>
              <a:lnSpc>
                <a:spcPct val="80000"/>
              </a:lnSpc>
              <a:buFontTx/>
              <a:buNone/>
            </a:pPr>
            <a:r>
              <a:rPr lang="en-US" altLang="zh-CN" sz="1000" dirty="0" smtClean="0">
                <a:ea typeface="SimSun" pitchFamily="2" charset="-122"/>
              </a:rPr>
              <a:t>def </a:t>
            </a:r>
            <a:r>
              <a:rPr lang="en-US" altLang="zh-CN" sz="1000" dirty="0" err="1" smtClean="0">
                <a:ea typeface="SimSun" pitchFamily="2" charset="-122"/>
              </a:rPr>
              <a:t>computerHCF</a:t>
            </a:r>
            <a:r>
              <a:rPr lang="en-US" altLang="zh-CN" sz="1000" dirty="0" smtClean="0">
                <a:ea typeface="SimSun" pitchFamily="2" charset="-122"/>
              </a:rPr>
              <a:t>(x, y):</a:t>
            </a:r>
          </a:p>
          <a:p>
            <a:pPr>
              <a:lnSpc>
                <a:spcPct val="80000"/>
              </a:lnSpc>
              <a:buFontTx/>
              <a:buNone/>
            </a:pPr>
            <a:r>
              <a:rPr lang="en-US" altLang="zh-CN" sz="1000" dirty="0" smtClean="0">
                <a:ea typeface="SimSun" pitchFamily="2" charset="-122"/>
              </a:rPr>
              <a:t>   """This function takes two</a:t>
            </a:r>
          </a:p>
          <a:p>
            <a:pPr>
              <a:lnSpc>
                <a:spcPct val="80000"/>
              </a:lnSpc>
              <a:buFontTx/>
              <a:buNone/>
            </a:pPr>
            <a:r>
              <a:rPr lang="en-US" altLang="zh-CN" sz="1000" dirty="0" smtClean="0">
                <a:ea typeface="SimSun" pitchFamily="2" charset="-122"/>
              </a:rPr>
              <a:t>   integers and returns the H.C.F</a:t>
            </a:r>
            <a:r>
              <a:rPr lang="en-US" altLang="zh-CN" sz="1000" dirty="0" smtClean="0">
                <a:ea typeface="SimSun" pitchFamily="2" charset="-122"/>
              </a:rPr>
              <a:t>""“</a:t>
            </a: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   </a:t>
            </a:r>
            <a:r>
              <a:rPr lang="en-US" altLang="zh-CN" sz="1000" dirty="0" smtClean="0">
                <a:ea typeface="SimSun" pitchFamily="2" charset="-122"/>
              </a:rPr>
              <a:t># choose the smaller number</a:t>
            </a:r>
          </a:p>
          <a:p>
            <a:pPr>
              <a:lnSpc>
                <a:spcPct val="80000"/>
              </a:lnSpc>
              <a:buFontTx/>
              <a:buNone/>
            </a:pPr>
            <a:r>
              <a:rPr lang="en-US" altLang="zh-CN" sz="1000" dirty="0" smtClean="0">
                <a:ea typeface="SimSun" pitchFamily="2" charset="-122"/>
              </a:rPr>
              <a:t>   if x &gt; y:</a:t>
            </a:r>
          </a:p>
          <a:p>
            <a:pPr>
              <a:lnSpc>
                <a:spcPct val="80000"/>
              </a:lnSpc>
              <a:buFontTx/>
              <a:buNone/>
            </a:pPr>
            <a:r>
              <a:rPr lang="en-US" altLang="zh-CN" sz="1000" dirty="0" smtClean="0">
                <a:ea typeface="SimSun" pitchFamily="2" charset="-122"/>
              </a:rPr>
              <a:t>       smaller = y</a:t>
            </a:r>
          </a:p>
          <a:p>
            <a:pPr>
              <a:lnSpc>
                <a:spcPct val="80000"/>
              </a:lnSpc>
              <a:buFontTx/>
              <a:buNone/>
            </a:pPr>
            <a:r>
              <a:rPr lang="en-US" altLang="zh-CN" sz="1000" dirty="0" smtClean="0">
                <a:ea typeface="SimSun" pitchFamily="2" charset="-122"/>
              </a:rPr>
              <a:t>   else:</a:t>
            </a:r>
          </a:p>
          <a:p>
            <a:pPr>
              <a:lnSpc>
                <a:spcPct val="80000"/>
              </a:lnSpc>
              <a:buFontTx/>
              <a:buNone/>
            </a:pPr>
            <a:r>
              <a:rPr lang="en-US" altLang="zh-CN" sz="1000" dirty="0" smtClean="0">
                <a:ea typeface="SimSun" pitchFamily="2" charset="-122"/>
              </a:rPr>
              <a:t>       smaller = x</a:t>
            </a:r>
          </a:p>
          <a:p>
            <a:pPr>
              <a:lnSpc>
                <a:spcPct val="80000"/>
              </a:lnSpc>
              <a:buFontTx/>
              <a:buNone/>
            </a:pP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   for </a:t>
            </a:r>
            <a:r>
              <a:rPr lang="en-US" altLang="zh-CN" sz="1000" dirty="0" err="1" smtClean="0">
                <a:ea typeface="SimSun" pitchFamily="2" charset="-122"/>
              </a:rPr>
              <a:t>i</a:t>
            </a:r>
            <a:r>
              <a:rPr lang="en-US" altLang="zh-CN" sz="1000" dirty="0" smtClean="0">
                <a:ea typeface="SimSun" pitchFamily="2" charset="-122"/>
              </a:rPr>
              <a:t> in range(1,smaller + 1):</a:t>
            </a:r>
          </a:p>
          <a:p>
            <a:pPr>
              <a:lnSpc>
                <a:spcPct val="80000"/>
              </a:lnSpc>
              <a:buFontTx/>
              <a:buNone/>
            </a:pPr>
            <a:r>
              <a:rPr lang="en-US" altLang="zh-CN" sz="1000" dirty="0" smtClean="0">
                <a:ea typeface="SimSun" pitchFamily="2" charset="-122"/>
              </a:rPr>
              <a:t>       if((x % </a:t>
            </a:r>
            <a:r>
              <a:rPr lang="en-US" altLang="zh-CN" sz="1000" dirty="0" err="1" smtClean="0">
                <a:ea typeface="SimSun" pitchFamily="2" charset="-122"/>
              </a:rPr>
              <a:t>i</a:t>
            </a:r>
            <a:r>
              <a:rPr lang="en-US" altLang="zh-CN" sz="1000" dirty="0" smtClean="0">
                <a:ea typeface="SimSun" pitchFamily="2" charset="-122"/>
              </a:rPr>
              <a:t> == 0) and (y % </a:t>
            </a:r>
            <a:r>
              <a:rPr lang="en-US" altLang="zh-CN" sz="1000" dirty="0" err="1" smtClean="0">
                <a:ea typeface="SimSun" pitchFamily="2" charset="-122"/>
              </a:rPr>
              <a:t>i</a:t>
            </a:r>
            <a:r>
              <a:rPr lang="en-US" altLang="zh-CN" sz="1000" dirty="0" smtClean="0">
                <a:ea typeface="SimSun" pitchFamily="2" charset="-122"/>
              </a:rPr>
              <a:t> == 0)):</a:t>
            </a:r>
          </a:p>
          <a:p>
            <a:pPr>
              <a:lnSpc>
                <a:spcPct val="80000"/>
              </a:lnSpc>
              <a:buFontTx/>
              <a:buNone/>
            </a:pPr>
            <a:r>
              <a:rPr lang="en-US" altLang="zh-CN" sz="1000" dirty="0" smtClean="0">
                <a:ea typeface="SimSun" pitchFamily="2" charset="-122"/>
              </a:rPr>
              <a:t>           </a:t>
            </a:r>
            <a:r>
              <a:rPr lang="en-US" altLang="zh-CN" sz="1000" dirty="0" err="1" smtClean="0">
                <a:ea typeface="SimSun" pitchFamily="2" charset="-122"/>
              </a:rPr>
              <a:t>hcf</a:t>
            </a:r>
            <a:r>
              <a:rPr lang="en-US" altLang="zh-CN" sz="1000" dirty="0" smtClean="0">
                <a:ea typeface="SimSun" pitchFamily="2" charset="-122"/>
              </a:rPr>
              <a:t> = </a:t>
            </a:r>
            <a:r>
              <a:rPr lang="en-US" altLang="zh-CN" sz="1000" dirty="0" err="1" smtClean="0">
                <a:ea typeface="SimSun" pitchFamily="2" charset="-122"/>
              </a:rPr>
              <a:t>i</a:t>
            </a: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       return </a:t>
            </a:r>
            <a:r>
              <a:rPr lang="en-US" altLang="zh-CN" sz="1000" dirty="0" err="1" smtClean="0">
                <a:ea typeface="SimSun" pitchFamily="2" charset="-122"/>
              </a:rPr>
              <a:t>hcf</a:t>
            </a:r>
            <a:endParaRPr lang="en-US" altLang="zh-CN" sz="1000" dirty="0" smtClean="0">
              <a:ea typeface="SimSun" pitchFamily="2" charset="-122"/>
            </a:endParaRPr>
          </a:p>
          <a:p>
            <a:pPr>
              <a:lnSpc>
                <a:spcPct val="80000"/>
              </a:lnSpc>
              <a:buFontTx/>
              <a:buNone/>
            </a:pP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num1 = 54 </a:t>
            </a:r>
          </a:p>
          <a:p>
            <a:pPr>
              <a:lnSpc>
                <a:spcPct val="80000"/>
              </a:lnSpc>
              <a:buFontTx/>
              <a:buNone/>
            </a:pPr>
            <a:r>
              <a:rPr lang="en-US" altLang="zh-CN" sz="1000" dirty="0" smtClean="0">
                <a:ea typeface="SimSun" pitchFamily="2" charset="-122"/>
              </a:rPr>
              <a:t>num2 = 24</a:t>
            </a:r>
          </a:p>
          <a:p>
            <a:pPr>
              <a:lnSpc>
                <a:spcPct val="80000"/>
              </a:lnSpc>
              <a:buFontTx/>
              <a:buNone/>
            </a:pP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 take input from the user</a:t>
            </a:r>
          </a:p>
          <a:p>
            <a:pPr>
              <a:lnSpc>
                <a:spcPct val="80000"/>
              </a:lnSpc>
              <a:buFontTx/>
              <a:buNone/>
            </a:pPr>
            <a:r>
              <a:rPr lang="en-US" altLang="zh-CN" sz="1000" dirty="0" smtClean="0">
                <a:ea typeface="SimSun" pitchFamily="2" charset="-122"/>
              </a:rPr>
              <a:t># num1 = </a:t>
            </a:r>
            <a:r>
              <a:rPr lang="en-US" altLang="zh-CN" sz="1000" dirty="0" err="1" smtClean="0">
                <a:ea typeface="SimSun" pitchFamily="2" charset="-122"/>
              </a:rPr>
              <a:t>int</a:t>
            </a:r>
            <a:r>
              <a:rPr lang="en-US" altLang="zh-CN" sz="1000" dirty="0" smtClean="0">
                <a:ea typeface="SimSun" pitchFamily="2" charset="-122"/>
              </a:rPr>
              <a:t>(input("Enter first number: "))</a:t>
            </a:r>
          </a:p>
          <a:p>
            <a:pPr>
              <a:lnSpc>
                <a:spcPct val="80000"/>
              </a:lnSpc>
              <a:buFontTx/>
              <a:buNone/>
            </a:pPr>
            <a:r>
              <a:rPr lang="en-US" altLang="zh-CN" sz="1000" dirty="0" smtClean="0">
                <a:ea typeface="SimSun" pitchFamily="2" charset="-122"/>
              </a:rPr>
              <a:t># num2 = </a:t>
            </a:r>
            <a:r>
              <a:rPr lang="en-US" altLang="zh-CN" sz="1000" dirty="0" err="1" smtClean="0">
                <a:ea typeface="SimSun" pitchFamily="2" charset="-122"/>
              </a:rPr>
              <a:t>int</a:t>
            </a:r>
            <a:r>
              <a:rPr lang="en-US" altLang="zh-CN" sz="1000" dirty="0" smtClean="0">
                <a:ea typeface="SimSun" pitchFamily="2" charset="-122"/>
              </a:rPr>
              <a:t>(input("Enter second number: "))</a:t>
            </a:r>
          </a:p>
          <a:p>
            <a:pPr>
              <a:lnSpc>
                <a:spcPct val="80000"/>
              </a:lnSpc>
              <a:buFontTx/>
              <a:buNone/>
            </a:pP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print("The H.C.F. of", num1,"and", num2,"is", </a:t>
            </a:r>
            <a:r>
              <a:rPr lang="en-US" altLang="zh-CN" sz="1000" dirty="0" err="1" smtClean="0">
                <a:ea typeface="SimSun" pitchFamily="2" charset="-122"/>
              </a:rPr>
              <a:t>computeHCF</a:t>
            </a:r>
            <a:r>
              <a:rPr lang="en-US" altLang="zh-CN" sz="1000" dirty="0" smtClean="0">
                <a:ea typeface="SimSun" pitchFamily="2" charset="-122"/>
              </a:rPr>
              <a:t>(num1, num2))</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571480"/>
            <a:ext cx="7020900" cy="1133297"/>
          </a:xfrm>
        </p:spPr>
        <p:txBody>
          <a:bodyPr/>
          <a:lstStyle/>
          <a:p>
            <a:r>
              <a:rPr lang="en-IN" b="0" u="sng" dirty="0" smtClean="0"/>
              <a:t>Lambda is a tool </a:t>
            </a:r>
            <a:r>
              <a:rPr lang="en-IN" b="0" u="sng" dirty="0" smtClean="0"/>
              <a:t>for building </a:t>
            </a:r>
            <a:r>
              <a:rPr lang="en-IN" b="0" u="sng" dirty="0" smtClean="0"/>
              <a:t>functions</a:t>
            </a:r>
            <a:r>
              <a:rPr lang="en-IN" b="0" dirty="0" smtClean="0"/>
              <a:t/>
            </a:r>
            <a:br>
              <a:rPr lang="en-IN" b="0" dirty="0" smtClean="0"/>
            </a:br>
            <a:endParaRPr lang="en-IN" dirty="0"/>
          </a:p>
        </p:txBody>
      </p:sp>
      <p:sp>
        <p:nvSpPr>
          <p:cNvPr id="3" name="Text Placeholder 2"/>
          <p:cNvSpPr>
            <a:spLocks noGrp="1"/>
          </p:cNvSpPr>
          <p:nvPr>
            <p:ph type="body" idx="1"/>
          </p:nvPr>
        </p:nvSpPr>
        <p:spPr>
          <a:xfrm>
            <a:off x="928662" y="1357298"/>
            <a:ext cx="7020900" cy="3609200"/>
          </a:xfrm>
        </p:spPr>
        <p:txBody>
          <a:bodyPr/>
          <a:lstStyle/>
          <a:p>
            <a:pPr marL="0" indent="0">
              <a:buNone/>
            </a:pPr>
            <a:r>
              <a:rPr lang="en-IN" sz="2000" dirty="0" smtClean="0"/>
              <a:t>	Lambda </a:t>
            </a:r>
            <a:r>
              <a:rPr lang="en-IN" sz="2000" dirty="0" smtClean="0"/>
              <a:t>is a tool for building functions, or </a:t>
            </a:r>
            <a:r>
              <a:rPr lang="en-IN" sz="2000" dirty="0" smtClean="0"/>
              <a:t>more precisely</a:t>
            </a:r>
            <a:r>
              <a:rPr lang="en-IN" sz="2000" dirty="0" smtClean="0"/>
              <a:t>, for building function objects. That means that Python has </a:t>
            </a:r>
            <a:r>
              <a:rPr lang="en-IN" sz="2000" u="sng" dirty="0" smtClean="0"/>
              <a:t>two</a:t>
            </a:r>
            <a:r>
              <a:rPr lang="en-IN" sz="2000" dirty="0" smtClean="0"/>
              <a:t> tools for building functions: </a:t>
            </a:r>
            <a:r>
              <a:rPr lang="en-IN" sz="2000" i="1" dirty="0" smtClean="0"/>
              <a:t>def</a:t>
            </a:r>
            <a:r>
              <a:rPr lang="en-IN" sz="2000" dirty="0" smtClean="0"/>
              <a:t> and </a:t>
            </a:r>
            <a:r>
              <a:rPr lang="en-IN" sz="2000" i="1" dirty="0" smtClean="0"/>
              <a:t>lambda</a:t>
            </a:r>
            <a:r>
              <a:rPr lang="en-IN" dirty="0" smtClean="0"/>
              <a:t>.</a:t>
            </a:r>
          </a:p>
          <a:p>
            <a:pPr marL="0" indent="0">
              <a:buNone/>
            </a:pPr>
            <a:endParaRPr lang="en-IN" dirty="0" smtClean="0"/>
          </a:p>
          <a:p>
            <a:pPr marL="0" indent="0">
              <a:buNone/>
            </a:pPr>
            <a:endParaRPr lang="en-IN" dirty="0"/>
          </a:p>
        </p:txBody>
      </p:sp>
      <p:pic>
        <p:nvPicPr>
          <p:cNvPr id="4" name="Picture 3" descr="snip9.PNG"/>
          <p:cNvPicPr>
            <a:picLocks noChangeAspect="1"/>
          </p:cNvPicPr>
          <p:nvPr/>
        </p:nvPicPr>
        <p:blipFill>
          <a:blip r:embed="rId2"/>
          <a:stretch>
            <a:fillRect/>
          </a:stretch>
        </p:blipFill>
        <p:spPr>
          <a:xfrm>
            <a:off x="1000100" y="2714620"/>
            <a:ext cx="6786610" cy="235745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6145"/>
          <p:cNvSpPr>
            <a:spLocks noGrp="1"/>
          </p:cNvSpPr>
          <p:nvPr>
            <p:ph type="title"/>
          </p:nvPr>
        </p:nvSpPr>
        <p:spPr>
          <a:xfrm>
            <a:off x="785786" y="714356"/>
            <a:ext cx="7020900" cy="1000400"/>
          </a:xfrm>
          <a:ln/>
        </p:spPr>
        <p:txBody>
          <a:bodyPr anchor="ctr"/>
          <a:lstStyle/>
          <a:p>
            <a:r>
              <a:rPr lang="en-US" altLang="x-none" u="sng" dirty="0"/>
              <a:t>Class</a:t>
            </a:r>
            <a:endParaRPr lang="zh-CN" altLang="en-US" u="sng" dirty="0"/>
          </a:p>
        </p:txBody>
      </p:sp>
      <p:sp>
        <p:nvSpPr>
          <p:cNvPr id="5122" name="Text Placeholder 6146"/>
          <p:cNvSpPr>
            <a:spLocks noGrp="1"/>
          </p:cNvSpPr>
          <p:nvPr>
            <p:ph idx="1"/>
          </p:nvPr>
        </p:nvSpPr>
        <p:spPr>
          <a:xfrm>
            <a:off x="1500166" y="1714488"/>
            <a:ext cx="8229600" cy="4572000"/>
          </a:xfrm>
          <a:ln/>
        </p:spPr>
        <p:txBody>
          <a:bodyPr anchor="t"/>
          <a:lstStyle/>
          <a:p>
            <a:pPr>
              <a:buNone/>
            </a:pPr>
            <a:r>
              <a:rPr lang="en-US" dirty="0"/>
              <a:t>class </a:t>
            </a:r>
            <a:r>
              <a:rPr lang="en-US" dirty="0" err="1"/>
              <a:t>ClassName</a:t>
            </a:r>
            <a:r>
              <a:rPr lang="en-US" dirty="0"/>
              <a:t>:</a:t>
            </a:r>
          </a:p>
          <a:p>
            <a:pPr>
              <a:buNone/>
            </a:pPr>
            <a:r>
              <a:rPr lang="en-US" dirty="0"/>
              <a:t>    &lt;statement-1&gt;</a:t>
            </a:r>
          </a:p>
          <a:p>
            <a:pPr>
              <a:buNone/>
            </a:pPr>
            <a:r>
              <a:rPr lang="en-US" dirty="0"/>
              <a:t>    .</a:t>
            </a:r>
          </a:p>
          <a:p>
            <a:pPr>
              <a:buNone/>
            </a:pPr>
            <a:r>
              <a:rPr lang="en-US" dirty="0"/>
              <a:t>    .</a:t>
            </a:r>
          </a:p>
          <a:p>
            <a:pPr>
              <a:buNone/>
            </a:pPr>
            <a:r>
              <a:rPr lang="en-US" dirty="0"/>
              <a:t>    .</a:t>
            </a:r>
          </a:p>
          <a:p>
            <a:pPr>
              <a:buNone/>
            </a:pPr>
            <a:r>
              <a:rPr lang="en-US" dirty="0"/>
              <a:t>    &lt;statement-N</a:t>
            </a:r>
            <a:r>
              <a:rPr lang="en-US" dirty="0" smtClean="0"/>
              <a:t>&gt;</a:t>
            </a:r>
          </a:p>
          <a:p>
            <a:pPr>
              <a:buNone/>
            </a:pPr>
            <a:r>
              <a:rPr lang="en-US" dirty="0" smtClean="0"/>
              <a:t>Or </a:t>
            </a:r>
          </a:p>
          <a:p>
            <a:pPr>
              <a:buNone/>
            </a:pPr>
            <a:r>
              <a:rPr lang="en-US" dirty="0" smtClean="0"/>
              <a:t>    pass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7169"/>
          <p:cNvSpPr>
            <a:spLocks noGrp="1"/>
          </p:cNvSpPr>
          <p:nvPr>
            <p:ph type="title"/>
          </p:nvPr>
        </p:nvSpPr>
        <p:spPr>
          <a:xfrm>
            <a:off x="1000100" y="642918"/>
            <a:ext cx="7020900" cy="1000400"/>
          </a:xfrm>
          <a:ln/>
        </p:spPr>
        <p:txBody>
          <a:bodyPr anchor="ctr"/>
          <a:lstStyle/>
          <a:p>
            <a:r>
              <a:rPr lang="en-US" altLang="x-none" u="sng" dirty="0"/>
              <a:t>Sample Program - class, object </a:t>
            </a:r>
            <a:endParaRPr lang="zh-CN" altLang="en-US" u="sng" dirty="0"/>
          </a:p>
        </p:txBody>
      </p:sp>
      <p:sp>
        <p:nvSpPr>
          <p:cNvPr id="6146" name="Text Placeholder 7170"/>
          <p:cNvSpPr>
            <a:spLocks noGrp="1"/>
          </p:cNvSpPr>
          <p:nvPr>
            <p:ph idx="1"/>
          </p:nvPr>
        </p:nvSpPr>
        <p:spPr>
          <a:xfrm>
            <a:off x="1142976" y="1571612"/>
            <a:ext cx="8229600" cy="4572000"/>
          </a:xfrm>
          <a:ln/>
        </p:spPr>
        <p:txBody>
          <a:bodyPr anchor="t"/>
          <a:lstStyle/>
          <a:p>
            <a:pPr>
              <a:lnSpc>
                <a:spcPct val="90000"/>
              </a:lnSpc>
              <a:buNone/>
            </a:pPr>
            <a:r>
              <a:rPr lang="zh-CN" altLang="en-US" dirty="0"/>
              <a:t>class MyClass:</a:t>
            </a:r>
          </a:p>
          <a:p>
            <a:pPr>
              <a:lnSpc>
                <a:spcPct val="90000"/>
              </a:lnSpc>
              <a:buNone/>
            </a:pPr>
            <a:r>
              <a:rPr lang="zh-CN" altLang="en-US" dirty="0"/>
              <a:t>    """A simple example class"""</a:t>
            </a:r>
            <a:r>
              <a:rPr lang="en-US" altLang="x-none" dirty="0"/>
              <a:t> </a:t>
            </a:r>
            <a:r>
              <a:rPr lang="en-US" altLang="x-none" dirty="0">
                <a:solidFill>
                  <a:srgbClr val="FF0000"/>
                </a:solidFill>
              </a:rPr>
              <a:t>#doc string</a:t>
            </a:r>
          </a:p>
          <a:p>
            <a:pPr>
              <a:lnSpc>
                <a:spcPct val="90000"/>
              </a:lnSpc>
              <a:buNone/>
            </a:pPr>
            <a:r>
              <a:rPr lang="zh-CN" altLang="en-US" dirty="0"/>
              <a:t>    i = 12345</a:t>
            </a:r>
            <a:r>
              <a:rPr lang="en-US" altLang="x-none" dirty="0"/>
              <a:t> </a:t>
            </a:r>
            <a:r>
              <a:rPr lang="en-US" altLang="x-none" dirty="0">
                <a:solidFill>
                  <a:srgbClr val="FF0000"/>
                </a:solidFill>
              </a:rPr>
              <a:t># Data member</a:t>
            </a:r>
            <a:endParaRPr lang="zh-CN" altLang="en-US" dirty="0">
              <a:solidFill>
                <a:srgbClr val="FF0000"/>
              </a:solidFill>
            </a:endParaRPr>
          </a:p>
          <a:p>
            <a:pPr>
              <a:lnSpc>
                <a:spcPct val="90000"/>
              </a:lnSpc>
              <a:buNone/>
            </a:pPr>
            <a:r>
              <a:rPr lang="zh-CN" altLang="en-US" dirty="0"/>
              <a:t>    def f(self):</a:t>
            </a:r>
            <a:r>
              <a:rPr lang="en-US" altLang="x-none" dirty="0"/>
              <a:t> </a:t>
            </a:r>
            <a:r>
              <a:rPr lang="en-US" altLang="x-none" dirty="0">
                <a:solidFill>
                  <a:srgbClr val="FF0000"/>
                </a:solidFill>
              </a:rPr>
              <a:t>#Member function</a:t>
            </a:r>
          </a:p>
          <a:p>
            <a:pPr>
              <a:lnSpc>
                <a:spcPct val="90000"/>
              </a:lnSpc>
              <a:buNone/>
            </a:pPr>
            <a:r>
              <a:rPr lang="zh-CN" altLang="en-US" dirty="0"/>
              <a:t>        return 'hello world'</a:t>
            </a:r>
          </a:p>
          <a:p>
            <a:pPr>
              <a:lnSpc>
                <a:spcPct val="90000"/>
              </a:lnSpc>
              <a:buNone/>
            </a:pPr>
            <a:r>
              <a:rPr lang="en-US" altLang="x-none" dirty="0">
                <a:solidFill>
                  <a:schemeClr val="hlink"/>
                </a:solidFill>
              </a:rPr>
              <a:t>&gt;&gt;&gt;</a:t>
            </a:r>
            <a:r>
              <a:rPr lang="zh-CN" altLang="en-US" dirty="0">
                <a:solidFill>
                  <a:schemeClr val="hlink"/>
                </a:solidFill>
              </a:rPr>
              <a:t>x = MyClass()</a:t>
            </a:r>
          </a:p>
          <a:p>
            <a:pPr>
              <a:lnSpc>
                <a:spcPct val="90000"/>
              </a:lnSpc>
              <a:buNone/>
            </a:pPr>
            <a:r>
              <a:rPr lang="en-US" altLang="x-none" dirty="0">
                <a:solidFill>
                  <a:schemeClr val="hlink"/>
                </a:solidFill>
              </a:rPr>
              <a:t>Class Name: Myclass</a:t>
            </a:r>
          </a:p>
          <a:p>
            <a:pPr>
              <a:lnSpc>
                <a:spcPct val="90000"/>
              </a:lnSpc>
              <a:buNone/>
            </a:pPr>
            <a:r>
              <a:rPr lang="en-US" altLang="x-none" dirty="0">
                <a:solidFill>
                  <a:schemeClr val="hlink"/>
                </a:solidFill>
              </a:rPr>
              <a:t>Object Name: x</a:t>
            </a:r>
            <a:endParaRPr lang="zh-CN" altLang="en-US" dirty="0">
              <a:solidFill>
                <a:schemeClr val="hlink"/>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9217"/>
          <p:cNvSpPr>
            <a:spLocks noGrp="1"/>
          </p:cNvSpPr>
          <p:nvPr>
            <p:ph type="title"/>
          </p:nvPr>
        </p:nvSpPr>
        <p:spPr>
          <a:ln/>
        </p:spPr>
        <p:txBody>
          <a:bodyPr anchor="ctr"/>
          <a:lstStyle/>
          <a:p>
            <a:r>
              <a:rPr lang="en-US" altLang="x-none" dirty="0"/>
              <a:t>__init__</a:t>
            </a:r>
            <a:endParaRPr lang="zh-CN" altLang="en-US" dirty="0"/>
          </a:p>
        </p:txBody>
      </p:sp>
      <p:sp>
        <p:nvSpPr>
          <p:cNvPr id="8194" name="Text Placeholder 9218"/>
          <p:cNvSpPr>
            <a:spLocks noGrp="1"/>
          </p:cNvSpPr>
          <p:nvPr>
            <p:ph idx="1"/>
          </p:nvPr>
        </p:nvSpPr>
        <p:spPr>
          <a:xfrm>
            <a:off x="1428728" y="1928802"/>
            <a:ext cx="8229600" cy="4572000"/>
          </a:xfrm>
          <a:ln/>
        </p:spPr>
        <p:txBody>
          <a:bodyPr anchor="t"/>
          <a:lstStyle/>
          <a:p>
            <a:pPr>
              <a:lnSpc>
                <a:spcPct val="90000"/>
              </a:lnSpc>
              <a:buNone/>
            </a:pPr>
            <a:r>
              <a:rPr lang="en-US" dirty="0"/>
              <a:t>&gt;&gt;&gt; class Complex:</a:t>
            </a:r>
          </a:p>
          <a:p>
            <a:pPr>
              <a:lnSpc>
                <a:spcPct val="90000"/>
              </a:lnSpc>
              <a:buNone/>
            </a:pPr>
            <a:r>
              <a:rPr lang="en-US" dirty="0"/>
              <a:t>...     def __init__(self, </a:t>
            </a:r>
            <a:r>
              <a:rPr lang="en-US" dirty="0" err="1"/>
              <a:t>realpart</a:t>
            </a:r>
            <a:r>
              <a:rPr lang="en-US" dirty="0"/>
              <a:t>, </a:t>
            </a:r>
            <a:r>
              <a:rPr lang="en-US" dirty="0" err="1"/>
              <a:t>imagpart</a:t>
            </a:r>
            <a:r>
              <a:rPr lang="en-US" dirty="0"/>
              <a:t>):</a:t>
            </a:r>
          </a:p>
          <a:p>
            <a:pPr>
              <a:lnSpc>
                <a:spcPct val="90000"/>
              </a:lnSpc>
              <a:buNone/>
            </a:pPr>
            <a:r>
              <a:rPr lang="en-US" dirty="0"/>
              <a:t>...         </a:t>
            </a:r>
            <a:r>
              <a:rPr lang="en-US" dirty="0" err="1"/>
              <a:t>self.r</a:t>
            </a:r>
            <a:r>
              <a:rPr lang="en-US" dirty="0"/>
              <a:t> = </a:t>
            </a:r>
            <a:r>
              <a:rPr lang="en-US" dirty="0" err="1"/>
              <a:t>realpart</a:t>
            </a:r>
            <a:endParaRPr lang="en-US" dirty="0"/>
          </a:p>
          <a:p>
            <a:pPr>
              <a:lnSpc>
                <a:spcPct val="90000"/>
              </a:lnSpc>
              <a:buNone/>
            </a:pPr>
            <a:r>
              <a:rPr lang="en-US" dirty="0"/>
              <a:t>...         </a:t>
            </a:r>
            <a:r>
              <a:rPr lang="en-US" dirty="0" err="1"/>
              <a:t>self.i</a:t>
            </a:r>
            <a:r>
              <a:rPr lang="en-US" dirty="0"/>
              <a:t> = </a:t>
            </a:r>
            <a:r>
              <a:rPr lang="en-US" dirty="0" err="1"/>
              <a:t>imagpart</a:t>
            </a:r>
            <a:endParaRPr lang="en-US" dirty="0"/>
          </a:p>
          <a:p>
            <a:pPr>
              <a:lnSpc>
                <a:spcPct val="90000"/>
              </a:lnSpc>
              <a:buNone/>
            </a:pPr>
            <a:r>
              <a:rPr lang="en-US" dirty="0"/>
              <a:t>...</a:t>
            </a:r>
          </a:p>
          <a:p>
            <a:pPr>
              <a:lnSpc>
                <a:spcPct val="90000"/>
              </a:lnSpc>
              <a:buNone/>
            </a:pPr>
            <a:r>
              <a:rPr lang="en-US" dirty="0"/>
              <a:t>&gt;&gt;&gt; x = Complex(3.0, -4.5)</a:t>
            </a:r>
          </a:p>
          <a:p>
            <a:pPr>
              <a:lnSpc>
                <a:spcPct val="90000"/>
              </a:lnSpc>
              <a:buNone/>
            </a:pPr>
            <a:r>
              <a:rPr lang="en-US" dirty="0"/>
              <a:t>&gt;&gt;&gt; </a:t>
            </a:r>
            <a:r>
              <a:rPr lang="en-US" dirty="0" err="1"/>
              <a:t>x.r</a:t>
            </a:r>
            <a:r>
              <a:rPr lang="en-US" dirty="0"/>
              <a:t>, </a:t>
            </a:r>
            <a:r>
              <a:rPr lang="en-US" dirty="0" err="1"/>
              <a:t>x.i</a:t>
            </a:r>
            <a:endParaRPr lang="en-US" dirty="0"/>
          </a:p>
          <a:p>
            <a:pPr>
              <a:lnSpc>
                <a:spcPct val="90000"/>
              </a:lnSpc>
              <a:buNone/>
            </a:pPr>
            <a:r>
              <a:rPr lang="en-US" dirty="0"/>
              <a:t>(3.0, -4.5)</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428604"/>
            <a:ext cx="7020900" cy="1000400"/>
          </a:xfrm>
        </p:spPr>
        <p:txBody>
          <a:bodyPr/>
          <a:lstStyle/>
          <a:p>
            <a:r>
              <a:rPr lang="en-US" u="sng" dirty="0"/>
              <a:t>student class example</a:t>
            </a:r>
          </a:p>
        </p:txBody>
      </p:sp>
      <p:sp>
        <p:nvSpPr>
          <p:cNvPr id="3" name="Content Placeholder 2"/>
          <p:cNvSpPr>
            <a:spLocks noGrp="1"/>
          </p:cNvSpPr>
          <p:nvPr>
            <p:ph idx="1"/>
          </p:nvPr>
        </p:nvSpPr>
        <p:spPr>
          <a:xfrm>
            <a:off x="1142976" y="1214422"/>
            <a:ext cx="8229600" cy="4572000"/>
          </a:xfrm>
        </p:spPr>
        <p:txBody>
          <a:bodyPr/>
          <a:lstStyle/>
          <a:p>
            <a:pPr marL="0" indent="0">
              <a:buNone/>
            </a:pPr>
            <a:r>
              <a:rPr lang="en-US" sz="2000" dirty="0"/>
              <a:t>class student:</a:t>
            </a:r>
          </a:p>
          <a:p>
            <a:pPr marL="0" indent="0">
              <a:buNone/>
            </a:pPr>
            <a:r>
              <a:rPr lang="en-US" sz="2000" dirty="0"/>
              <a:t> def get(</a:t>
            </a:r>
            <a:r>
              <a:rPr lang="en-US" sz="2000" dirty="0" err="1"/>
              <a:t>rno</a:t>
            </a:r>
            <a:r>
              <a:rPr lang="en-US" sz="2000" dirty="0"/>
              <a:t>, </a:t>
            </a:r>
            <a:r>
              <a:rPr lang="en-US" sz="2000" dirty="0" err="1"/>
              <a:t>na</a:t>
            </a:r>
            <a:r>
              <a:rPr lang="en-US" sz="2000" dirty="0"/>
              <a:t> , **subjects):</a:t>
            </a:r>
          </a:p>
          <a:p>
            <a:pPr marL="0" indent="0">
              <a:buNone/>
            </a:pPr>
            <a:r>
              <a:rPr lang="en-US" sz="2000" dirty="0"/>
              <a:t>   t=0</a:t>
            </a:r>
          </a:p>
          <a:p>
            <a:pPr marL="0" indent="0">
              <a:buNone/>
            </a:pPr>
            <a:r>
              <a:rPr lang="en-US" sz="2000" dirty="0"/>
              <a:t>   print "Roll Number:", </a:t>
            </a:r>
            <a:r>
              <a:rPr lang="en-US" sz="2000" dirty="0" err="1"/>
              <a:t>rno</a:t>
            </a:r>
            <a:endParaRPr lang="en-US" sz="2000" dirty="0"/>
          </a:p>
          <a:p>
            <a:pPr marL="0" indent="0">
              <a:buNone/>
            </a:pPr>
            <a:r>
              <a:rPr lang="en-US" sz="2000" dirty="0"/>
              <a:t>   print "name", name</a:t>
            </a:r>
          </a:p>
          <a:p>
            <a:pPr marL="0" indent="0">
              <a:buNone/>
            </a:pPr>
            <a:r>
              <a:rPr lang="en-US" sz="2000" dirty="0"/>
              <a:t>   for x in subjects:</a:t>
            </a:r>
          </a:p>
          <a:p>
            <a:pPr marL="0" indent="0">
              <a:buNone/>
            </a:pPr>
            <a:r>
              <a:rPr lang="en-US" sz="2000" dirty="0"/>
              <a:t>      t=</a:t>
            </a:r>
            <a:r>
              <a:rPr lang="en-US" sz="2000" dirty="0" err="1"/>
              <a:t>t+subjects</a:t>
            </a:r>
            <a:r>
              <a:rPr lang="en-US" sz="2000" dirty="0"/>
              <a:t>[x]</a:t>
            </a:r>
          </a:p>
          <a:p>
            <a:pPr marL="0" indent="0">
              <a:buNone/>
            </a:pPr>
            <a:r>
              <a:rPr lang="en-US" sz="2000" dirty="0"/>
              <a:t>      print "subject: ",  x, subjects[x]</a:t>
            </a:r>
          </a:p>
          <a:p>
            <a:pPr marL="0" indent="0">
              <a:buNone/>
            </a:pPr>
            <a:r>
              <a:rPr lang="en-US" sz="2000" dirty="0"/>
              <a:t>      print "total", t</a:t>
            </a:r>
          </a:p>
          <a:p>
            <a:pPr marL="0" indent="0">
              <a:buNone/>
            </a:pPr>
            <a:r>
              <a:rPr lang="en-US" sz="2000" dirty="0"/>
              <a:t>      print "</a:t>
            </a:r>
            <a:r>
              <a:rPr lang="en-US" sz="2000" dirty="0" err="1"/>
              <a:t>avg",t</a:t>
            </a:r>
            <a:r>
              <a:rPr lang="en-US" sz="2000" dirty="0"/>
              <a:t>/3</a:t>
            </a:r>
          </a:p>
          <a:p>
            <a:pPr marL="0" indent="0">
              <a:buNone/>
            </a:pPr>
            <a:r>
              <a:rPr lang="en-US" sz="2000" dirty="0"/>
              <a:t>s=student()</a:t>
            </a:r>
          </a:p>
          <a:p>
            <a:pPr marL="0" indent="0">
              <a:buNone/>
            </a:pPr>
            <a:r>
              <a:rPr lang="en-US" sz="2000" dirty="0" err="1"/>
              <a:t>s.get</a:t>
            </a:r>
            <a:r>
              <a:rPr lang="en-US" sz="2000" dirty="0"/>
              <a:t>(</a:t>
            </a:r>
            <a:r>
              <a:rPr lang="en-US" sz="2000" dirty="0" err="1"/>
              <a:t>rno</a:t>
            </a:r>
            <a:r>
              <a:rPr lang="en-US" sz="2000" dirty="0"/>
              <a:t>=1, </a:t>
            </a:r>
            <a:r>
              <a:rPr lang="en-US" sz="2000" dirty="0" err="1"/>
              <a:t>na</a:t>
            </a:r>
            <a:r>
              <a:rPr lang="en-US" sz="2000" dirty="0"/>
              <a:t> ="kavitha",s1=70,s2=80,s3=90)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472" y="1428736"/>
            <a:ext cx="8229600" cy="4572000"/>
          </a:xfrm>
        </p:spPr>
        <p:txBody>
          <a:bodyPr>
            <a:normAutofit lnSpcReduction="10000"/>
          </a:bodyPr>
          <a:lstStyle/>
          <a:p>
            <a:pPr marL="514350" indent="-514350">
              <a:buFont typeface="Wingdings" pitchFamily="2" charset="2"/>
              <a:buChar char="v"/>
            </a:pPr>
            <a:r>
              <a:rPr lang="en-IN" b="1" dirty="0" smtClean="0"/>
              <a:t>Simple Elegant Syntax</a:t>
            </a:r>
          </a:p>
          <a:p>
            <a:pPr marL="514350" indent="-514350">
              <a:buFont typeface="Wingdings" pitchFamily="2" charset="2"/>
              <a:buChar char="v"/>
            </a:pPr>
            <a:r>
              <a:rPr lang="en-IN" b="1" dirty="0" smtClean="0"/>
              <a:t>Not overly strict</a:t>
            </a:r>
          </a:p>
          <a:p>
            <a:pPr marL="514350" indent="-514350">
              <a:buFont typeface="Wingdings" pitchFamily="2" charset="2"/>
              <a:buChar char="v"/>
            </a:pPr>
            <a:r>
              <a:rPr lang="en-IN" b="1" dirty="0" smtClean="0"/>
              <a:t>Expressiveness of the language</a:t>
            </a:r>
            <a:r>
              <a:rPr lang="en-IN" dirty="0" smtClean="0"/>
              <a:t>- Python allows you to write programs having greater functionality with fewer lines of code.</a:t>
            </a:r>
          </a:p>
          <a:p>
            <a:pPr marL="514350" indent="-514350">
              <a:buFont typeface="Wingdings" pitchFamily="2" charset="2"/>
              <a:buChar char="v"/>
            </a:pPr>
            <a:r>
              <a:rPr lang="en-IN" b="1" dirty="0" smtClean="0"/>
              <a:t>Great </a:t>
            </a:r>
            <a:r>
              <a:rPr lang="en-IN" b="1" dirty="0" err="1" smtClean="0"/>
              <a:t>Community&amp;Support</a:t>
            </a:r>
            <a:r>
              <a:rPr lang="en-IN" b="1" dirty="0" smtClean="0"/>
              <a:t>-</a:t>
            </a:r>
            <a:r>
              <a:rPr lang="en-IN" dirty="0" smtClean="0"/>
              <a:t>There are numerous active forums online which can be handy if you are stuck which include:</a:t>
            </a:r>
          </a:p>
          <a:p>
            <a:pPr marL="273050" indent="442913">
              <a:buFont typeface="Courier New" pitchFamily="49" charset="0"/>
              <a:buChar char="o"/>
            </a:pPr>
            <a:r>
              <a:rPr lang="en-IN" dirty="0" smtClean="0">
                <a:solidFill>
                  <a:schemeClr val="tx2">
                    <a:lumMod val="90000"/>
                  </a:schemeClr>
                </a:solidFill>
                <a:hlinkClick r:id="rId2"/>
              </a:rPr>
              <a:t>Learn Python sub </a:t>
            </a:r>
            <a:r>
              <a:rPr lang="en-IN" dirty="0" err="1" smtClean="0">
                <a:solidFill>
                  <a:schemeClr val="tx2">
                    <a:lumMod val="90000"/>
                  </a:schemeClr>
                </a:solidFill>
                <a:hlinkClick r:id="rId2"/>
              </a:rPr>
              <a:t>reddit</a:t>
            </a:r>
            <a:endParaRPr lang="en-IN" dirty="0" smtClean="0">
              <a:solidFill>
                <a:schemeClr val="tx2">
                  <a:lumMod val="90000"/>
                </a:schemeClr>
              </a:solidFill>
            </a:endParaRPr>
          </a:p>
          <a:p>
            <a:pPr marL="273050" indent="442913">
              <a:buFont typeface="Courier New" pitchFamily="49" charset="0"/>
              <a:buChar char="o"/>
            </a:pPr>
            <a:r>
              <a:rPr lang="en-IN" dirty="0" smtClean="0">
                <a:solidFill>
                  <a:schemeClr val="tx2">
                    <a:lumMod val="90000"/>
                  </a:schemeClr>
                </a:solidFill>
                <a:hlinkClick r:id="rId3"/>
              </a:rPr>
              <a:t>Google Forum for Python</a:t>
            </a:r>
            <a:endParaRPr lang="en-IN" dirty="0" smtClean="0">
              <a:solidFill>
                <a:schemeClr val="tx2">
                  <a:lumMod val="90000"/>
                </a:schemeClr>
              </a:solidFill>
            </a:endParaRPr>
          </a:p>
          <a:p>
            <a:pPr marL="273050" indent="442913">
              <a:buFont typeface="Courier New" pitchFamily="49" charset="0"/>
              <a:buChar char="o"/>
            </a:pPr>
            <a:r>
              <a:rPr lang="en-IN" dirty="0" smtClean="0">
                <a:solidFill>
                  <a:schemeClr val="tx2">
                    <a:lumMod val="90000"/>
                  </a:schemeClr>
                </a:solidFill>
                <a:hlinkClick r:id="rId4"/>
              </a:rPr>
              <a:t>Python Questions - Stack Overflow</a:t>
            </a:r>
            <a:endParaRPr lang="en-IN" dirty="0" smtClean="0">
              <a:solidFill>
                <a:schemeClr val="tx2">
                  <a:lumMod val="90000"/>
                </a:schemeClr>
              </a:solidFill>
            </a:endParaRPr>
          </a:p>
          <a:p>
            <a:pPr marL="514350" indent="-514350">
              <a:buNone/>
            </a:pPr>
            <a:endParaRPr lang="en-IN" b="1" dirty="0" smtClean="0"/>
          </a:p>
          <a:p>
            <a:pPr>
              <a:buNone/>
            </a:pPr>
            <a:endParaRPr lang="en-IN" dirty="0"/>
          </a:p>
        </p:txBody>
      </p:sp>
      <p:sp>
        <p:nvSpPr>
          <p:cNvPr id="3" name="Title 2"/>
          <p:cNvSpPr>
            <a:spLocks noGrp="1"/>
          </p:cNvSpPr>
          <p:nvPr>
            <p:ph type="title"/>
          </p:nvPr>
        </p:nvSpPr>
        <p:spPr>
          <a:xfrm>
            <a:off x="571472" y="785794"/>
            <a:ext cx="8229600" cy="1143008"/>
          </a:xfrm>
        </p:spPr>
        <p:txBody>
          <a:bodyPr>
            <a:normAutofit fontScale="90000"/>
          </a:bodyPr>
          <a:lstStyle/>
          <a:p>
            <a:r>
              <a:rPr lang="en-IN" b="1" u="sng" dirty="0" smtClean="0"/>
              <a:t>  Reasons to Choose Python as First Language</a:t>
            </a:r>
            <a:br>
              <a:rPr lang="en-IN" b="1" u="sng" dirty="0" smtClean="0"/>
            </a:br>
            <a:endParaRPr lang="en-IN" u="sng"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6385"/>
          <p:cNvSpPr>
            <a:spLocks noGrp="1"/>
          </p:cNvSpPr>
          <p:nvPr>
            <p:ph type="title"/>
          </p:nvPr>
        </p:nvSpPr>
        <p:spPr>
          <a:xfrm>
            <a:off x="1000100" y="571480"/>
            <a:ext cx="7020900" cy="1000400"/>
          </a:xfrm>
          <a:ln/>
        </p:spPr>
        <p:txBody>
          <a:bodyPr anchor="ctr"/>
          <a:lstStyle/>
          <a:p>
            <a:r>
              <a:rPr lang="en-US" altLang="x-none" u="sng" dirty="0"/>
              <a:t>Inheritance</a:t>
            </a:r>
            <a:endParaRPr lang="zh-CN" altLang="en-US" u="sng" dirty="0"/>
          </a:p>
        </p:txBody>
      </p:sp>
      <p:sp>
        <p:nvSpPr>
          <p:cNvPr id="15362" name="Text Placeholder 16386"/>
          <p:cNvSpPr>
            <a:spLocks noGrp="1"/>
          </p:cNvSpPr>
          <p:nvPr>
            <p:ph idx="1"/>
          </p:nvPr>
        </p:nvSpPr>
        <p:spPr>
          <a:xfrm>
            <a:off x="214282" y="1357298"/>
            <a:ext cx="8229600" cy="4572000"/>
          </a:xfrm>
          <a:ln/>
        </p:spPr>
        <p:txBody>
          <a:bodyPr anchor="t"/>
          <a:lstStyle/>
          <a:p>
            <a:pPr algn="just">
              <a:lnSpc>
                <a:spcPct val="90000"/>
              </a:lnSpc>
              <a:buAutoNum type="arabicPeriod"/>
            </a:pPr>
            <a:r>
              <a:rPr lang="en-US" altLang="x-none" sz="2800" dirty="0"/>
              <a:t>	T</a:t>
            </a:r>
            <a:r>
              <a:rPr lang="zh-CN" altLang="en-US" sz="2800" dirty="0"/>
              <a:t>he whole point of the namespace created by the class statement is to support</a:t>
            </a:r>
            <a:r>
              <a:rPr lang="en-US" altLang="x-none" sz="2800" dirty="0"/>
              <a:t> </a:t>
            </a:r>
            <a:r>
              <a:rPr lang="zh-CN" altLang="en-US" sz="2800" dirty="0"/>
              <a:t>name inheritance</a:t>
            </a:r>
            <a:r>
              <a:rPr lang="en-US" altLang="x-none" sz="2800" dirty="0"/>
              <a:t>.</a:t>
            </a:r>
          </a:p>
          <a:p>
            <a:pPr algn="just">
              <a:lnSpc>
                <a:spcPct val="90000"/>
              </a:lnSpc>
              <a:buAutoNum type="arabicPeriod"/>
            </a:pPr>
            <a:r>
              <a:rPr lang="en-US" altLang="x-none" sz="2800" dirty="0"/>
              <a:t>    </a:t>
            </a:r>
            <a:r>
              <a:rPr lang="zh-CN" altLang="en-US" sz="2800" dirty="0"/>
              <a:t>Python searches the namespace tree from bottom to top, beginning with object, looking</a:t>
            </a:r>
            <a:r>
              <a:rPr lang="en-US" altLang="x-none" sz="2800" dirty="0"/>
              <a:t> </a:t>
            </a:r>
            <a:r>
              <a:rPr lang="zh-CN" altLang="en-US" sz="2800" dirty="0"/>
              <a:t>for the first attr it can find. This includes references to self attributes in your methods.</a:t>
            </a:r>
          </a:p>
          <a:p>
            <a:pPr algn="just">
              <a:lnSpc>
                <a:spcPct val="90000"/>
              </a:lnSpc>
              <a:buAutoNum type="arabicPeriod"/>
            </a:pPr>
            <a:r>
              <a:rPr lang="en-US" altLang="x-none" sz="2800" dirty="0"/>
              <a:t>   </a:t>
            </a:r>
            <a:r>
              <a:rPr lang="zh-CN" altLang="en-US" sz="2800" dirty="0"/>
              <a:t>Because lower definitions in the tree override higher ones, inheritance forms the basis</a:t>
            </a:r>
            <a:r>
              <a:rPr lang="en-US" altLang="x-none" sz="2800" dirty="0"/>
              <a:t> </a:t>
            </a:r>
            <a:r>
              <a:rPr lang="zh-CN" altLang="en-US" sz="2800" dirty="0"/>
              <a:t>of specialization.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7409"/>
          <p:cNvSpPr>
            <a:spLocks noGrp="1"/>
          </p:cNvSpPr>
          <p:nvPr>
            <p:ph type="title"/>
          </p:nvPr>
        </p:nvSpPr>
        <p:spPr>
          <a:xfrm>
            <a:off x="1071538" y="714356"/>
            <a:ext cx="7020900" cy="1000400"/>
          </a:xfrm>
          <a:ln/>
        </p:spPr>
        <p:txBody>
          <a:bodyPr anchor="ctr"/>
          <a:lstStyle/>
          <a:p>
            <a:r>
              <a:rPr lang="en-US" altLang="x-none" dirty="0"/>
              <a:t>Attribute Tree Construction</a:t>
            </a:r>
            <a:endParaRPr lang="zh-CN" altLang="en-US" dirty="0"/>
          </a:p>
        </p:txBody>
      </p:sp>
      <p:pic>
        <p:nvPicPr>
          <p:cNvPr id="16386" name="Content Placeholder 17410"/>
          <p:cNvPicPr>
            <a:picLocks noGrp="1" noChangeAspect="1"/>
          </p:cNvPicPr>
          <p:nvPr>
            <p:ph idx="1"/>
          </p:nvPr>
        </p:nvPicPr>
        <p:blipFill>
          <a:blip r:embed="rId2"/>
          <a:stretch>
            <a:fillRect/>
          </a:stretch>
        </p:blipFill>
        <p:spPr>
          <a:xfrm>
            <a:off x="1409700" y="1600200"/>
            <a:ext cx="6323013" cy="4525963"/>
          </a:xfrm>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9457"/>
          <p:cNvSpPr>
            <a:spLocks noGrp="1"/>
          </p:cNvSpPr>
          <p:nvPr>
            <p:ph type="title"/>
          </p:nvPr>
        </p:nvSpPr>
        <p:spPr>
          <a:xfrm>
            <a:off x="928662" y="642918"/>
            <a:ext cx="7020900" cy="1000400"/>
          </a:xfrm>
        </p:spPr>
        <p:txBody>
          <a:bodyPr anchor="ctr"/>
          <a:lstStyle/>
          <a:p>
            <a:r>
              <a:rPr lang="en-US" dirty="0"/>
              <a:t>Inheritance example</a:t>
            </a:r>
          </a:p>
        </p:txBody>
      </p:sp>
      <p:sp>
        <p:nvSpPr>
          <p:cNvPr id="18434" name="Text Placeholder 19458"/>
          <p:cNvSpPr>
            <a:spLocks noGrp="1"/>
          </p:cNvSpPr>
          <p:nvPr>
            <p:ph idx="1"/>
          </p:nvPr>
        </p:nvSpPr>
        <p:spPr>
          <a:xfrm>
            <a:off x="214282" y="1443355"/>
            <a:ext cx="8750300" cy="5414645"/>
          </a:xfrm>
        </p:spPr>
        <p:txBody>
          <a:bodyPr anchor="t"/>
          <a:lstStyle/>
          <a:p>
            <a:pPr>
              <a:lnSpc>
                <a:spcPct val="80000"/>
              </a:lnSpc>
              <a:buNone/>
            </a:pPr>
            <a:r>
              <a:rPr lang="en-US" altLang="x-none" sz="2000" dirty="0"/>
              <a:t>	</a:t>
            </a:r>
            <a:r>
              <a:rPr lang="zh-CN" altLang="en-US" sz="2000" dirty="0"/>
              <a:t>For instance, subclasses may replace inherited attributes completely, </a:t>
            </a:r>
            <a:r>
              <a:rPr lang="zh-CN" altLang="en-US" sz="1700" b="1" dirty="0">
                <a:solidFill>
                  <a:schemeClr val="hlink"/>
                </a:solidFill>
              </a:rPr>
              <a:t>  </a:t>
            </a:r>
            <a:r>
              <a:rPr lang="zh-CN" altLang="en-US" sz="2800" b="1" dirty="0">
                <a:solidFill>
                  <a:schemeClr val="hlink"/>
                </a:solidFill>
              </a:rPr>
              <a:t>class Super:</a:t>
            </a:r>
          </a:p>
          <a:p>
            <a:pPr lvl="1">
              <a:lnSpc>
                <a:spcPct val="80000"/>
              </a:lnSpc>
              <a:buNone/>
            </a:pPr>
            <a:r>
              <a:rPr lang="zh-CN" altLang="en-US" sz="2800" b="1" dirty="0">
                <a:solidFill>
                  <a:schemeClr val="hlink"/>
                </a:solidFill>
              </a:rPr>
              <a:t>def method(self):</a:t>
            </a:r>
          </a:p>
          <a:p>
            <a:pPr lvl="1">
              <a:lnSpc>
                <a:spcPct val="80000"/>
              </a:lnSpc>
              <a:buNone/>
            </a:pPr>
            <a:r>
              <a:rPr lang="en-US" altLang="zh-CN" sz="2800" b="1" dirty="0">
                <a:solidFill>
                  <a:schemeClr val="hlink"/>
                </a:solidFill>
              </a:rPr>
              <a:t>	</a:t>
            </a:r>
            <a:r>
              <a:rPr lang="zh-CN" altLang="en-US" sz="2800" b="1" dirty="0">
                <a:solidFill>
                  <a:schemeClr val="hlink"/>
                </a:solidFill>
              </a:rPr>
              <a:t>print('in Super.method')</a:t>
            </a:r>
          </a:p>
          <a:p>
            <a:pPr lvl="1">
              <a:lnSpc>
                <a:spcPct val="80000"/>
              </a:lnSpc>
              <a:buNone/>
            </a:pPr>
            <a:r>
              <a:rPr lang="zh-CN" altLang="en-US" sz="2800" b="1" dirty="0">
                <a:solidFill>
                  <a:schemeClr val="hlink"/>
                </a:solidFill>
              </a:rPr>
              <a:t>class Sub(Super):</a:t>
            </a:r>
          </a:p>
          <a:p>
            <a:pPr lvl="1">
              <a:lnSpc>
                <a:spcPct val="80000"/>
              </a:lnSpc>
              <a:buNone/>
            </a:pPr>
            <a:r>
              <a:rPr lang="zh-CN" altLang="en-US" sz="2800" b="1" dirty="0">
                <a:solidFill>
                  <a:schemeClr val="hlink"/>
                </a:solidFill>
              </a:rPr>
              <a:t>  def method(self): # Override method</a:t>
            </a:r>
          </a:p>
          <a:p>
            <a:pPr lvl="1">
              <a:lnSpc>
                <a:spcPct val="80000"/>
              </a:lnSpc>
              <a:buNone/>
            </a:pPr>
            <a:r>
              <a:rPr lang="zh-CN" altLang="en-US" sz="2800" b="1" dirty="0">
                <a:solidFill>
                  <a:schemeClr val="hlink"/>
                </a:solidFill>
              </a:rPr>
              <a:t>  print('starting Sub.method') </a:t>
            </a:r>
          </a:p>
          <a:p>
            <a:pPr lvl="1">
              <a:lnSpc>
                <a:spcPct val="80000"/>
              </a:lnSpc>
              <a:buNone/>
            </a:pPr>
            <a:r>
              <a:rPr lang="en-US" altLang="zh-CN" sz="2800" b="1" dirty="0">
                <a:solidFill>
                  <a:schemeClr val="hlink"/>
                </a:solidFill>
              </a:rPr>
              <a:t>  S</a:t>
            </a:r>
            <a:r>
              <a:rPr lang="zh-CN" altLang="en-US" sz="2800" b="1" dirty="0">
                <a:solidFill>
                  <a:schemeClr val="hlink"/>
                </a:solidFill>
              </a:rPr>
              <a:t>uper.method(self) # Run default action</a:t>
            </a:r>
          </a:p>
          <a:p>
            <a:pPr lvl="1">
              <a:lnSpc>
                <a:spcPct val="80000"/>
              </a:lnSpc>
              <a:buNone/>
            </a:pPr>
            <a:r>
              <a:rPr lang="zh-CN" altLang="en-US" sz="2800" b="1" dirty="0">
                <a:solidFill>
                  <a:schemeClr val="hlink"/>
                </a:solidFill>
              </a:rPr>
              <a:t>  print('ending Sub.method')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214422"/>
            <a:ext cx="8229600" cy="4572000"/>
          </a:xfrm>
        </p:spPr>
        <p:txBody>
          <a:bodyPr/>
          <a:lstStyle/>
          <a:p>
            <a:pPr>
              <a:buNone/>
            </a:pPr>
            <a:r>
              <a:rPr lang="en-IN" sz="2000" dirty="0" smtClean="0"/>
              <a:t>  In the nutshell: </a:t>
            </a:r>
            <a:r>
              <a:rPr lang="en-IN" sz="2000" b="1" dirty="0" smtClean="0"/>
              <a:t>Python is user-friendly for beginners but you can create more advanced project as well</a:t>
            </a:r>
            <a:r>
              <a:rPr lang="en-IN" sz="2000" dirty="0" smtClean="0"/>
              <a:t>.</a:t>
            </a:r>
          </a:p>
          <a:p>
            <a:pPr>
              <a:buNone/>
            </a:pPr>
            <a:r>
              <a:rPr lang="en-IN" sz="2000" b="1" dirty="0" smtClean="0"/>
              <a:t> 	And yes, it’s perfect for data science</a:t>
            </a:r>
            <a:r>
              <a:rPr lang="en-IN" sz="2000" dirty="0" smtClean="0"/>
              <a:t> (but also for web development, machine learning and many more) so, you wont </a:t>
            </a:r>
          </a:p>
          <a:p>
            <a:pPr>
              <a:buNone/>
            </a:pPr>
            <a:r>
              <a:rPr lang="en-IN" sz="2000" dirty="0" smtClean="0"/>
              <a:t>      have problems with finding a job.</a:t>
            </a:r>
          </a:p>
          <a:p>
            <a:pPr>
              <a:buNone/>
            </a:pPr>
            <a:r>
              <a:rPr lang="en-IN" sz="2000" dirty="0" smtClean="0"/>
              <a:t>      There are five most important reasons why people use Python</a:t>
            </a:r>
          </a:p>
          <a:p>
            <a:pPr indent="85725"/>
            <a:r>
              <a:rPr lang="en-IN" sz="2000" dirty="0" smtClean="0"/>
              <a:t> is </a:t>
            </a:r>
            <a:r>
              <a:rPr lang="en-IN" sz="2000" dirty="0" err="1" smtClean="0"/>
              <a:t>powerfull</a:t>
            </a:r>
            <a:r>
              <a:rPr lang="en-IN" sz="2000" dirty="0" smtClean="0"/>
              <a:t> and fast</a:t>
            </a:r>
          </a:p>
          <a:p>
            <a:pPr indent="85725"/>
            <a:r>
              <a:rPr lang="en-IN" sz="2000" dirty="0" smtClean="0"/>
              <a:t> plays well with others”</a:t>
            </a:r>
          </a:p>
          <a:p>
            <a:pPr indent="85725"/>
            <a:r>
              <a:rPr lang="en-IN" sz="2000" dirty="0" smtClean="0"/>
              <a:t>“runs everywhere”</a:t>
            </a:r>
          </a:p>
          <a:p>
            <a:pPr indent="85725"/>
            <a:r>
              <a:rPr lang="en-IN" sz="2000" dirty="0" smtClean="0"/>
              <a:t> is easy to learn (so you can use it even when your adventure with programming has just begun)</a:t>
            </a:r>
          </a:p>
          <a:p>
            <a:pPr indent="85725"/>
            <a:r>
              <a:rPr lang="en-IN" sz="2000" dirty="0" smtClean="0"/>
              <a:t>is friendly (thanks to the community hosts conferences and </a:t>
            </a:r>
            <a:r>
              <a:rPr lang="en-IN" sz="2000" dirty="0" err="1" smtClean="0"/>
              <a:t>meetups</a:t>
            </a:r>
            <a:r>
              <a:rPr lang="en-IN" sz="2000" dirty="0" smtClean="0"/>
              <a:t>, collaborates on code, and much more)</a:t>
            </a:r>
          </a:p>
          <a:p>
            <a:pPr>
              <a:buNone/>
            </a:pPr>
            <a:endParaRPr lang="en-IN" dirty="0"/>
          </a:p>
        </p:txBody>
      </p:sp>
      <p:sp>
        <p:nvSpPr>
          <p:cNvPr id="3" name="Title 2"/>
          <p:cNvSpPr>
            <a:spLocks noGrp="1"/>
          </p:cNvSpPr>
          <p:nvPr>
            <p:ph type="title"/>
          </p:nvPr>
        </p:nvSpPr>
        <p:spPr>
          <a:xfrm>
            <a:off x="928662" y="357166"/>
            <a:ext cx="7020900" cy="1000400"/>
          </a:xfrm>
        </p:spPr>
        <p:txBody>
          <a:bodyPr/>
          <a:lstStyle/>
          <a:p>
            <a:r>
              <a:rPr lang="en-IN" u="sng" dirty="0" smtClean="0"/>
              <a:t>WHY PYTHON?</a:t>
            </a:r>
            <a:endParaRPr lang="en-IN" u="sng"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500306"/>
            <a:ext cx="7772400" cy="1100144"/>
          </a:xfrm>
        </p:spPr>
        <p:txBody>
          <a:bodyPr/>
          <a:lstStyle/>
          <a:p>
            <a:r>
              <a:rPr lang="en-IN" dirty="0" smtClean="0"/>
              <a:t>		       THANK YOU</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500174"/>
            <a:ext cx="8229600" cy="4572000"/>
          </a:xfrm>
        </p:spPr>
        <p:txBody>
          <a:bodyPr>
            <a:normAutofit lnSpcReduction="10000"/>
          </a:bodyPr>
          <a:lstStyle/>
          <a:p>
            <a:pPr marL="533400" indent="-457200">
              <a:buFont typeface="Wingdings" pitchFamily="2" charset="2"/>
              <a:buChar char="ü"/>
            </a:pPr>
            <a:r>
              <a:rPr lang="en-IN" b="1" dirty="0" smtClean="0"/>
              <a:t>Object-oriented</a:t>
            </a:r>
            <a:r>
              <a:rPr lang="en-IN" dirty="0" smtClean="0"/>
              <a:t> (supports both functional and structured programming)</a:t>
            </a:r>
          </a:p>
          <a:p>
            <a:pPr marL="533400" indent="-457200">
              <a:buFont typeface="Wingdings" pitchFamily="2" charset="2"/>
              <a:buChar char="ü"/>
            </a:pPr>
            <a:r>
              <a:rPr lang="en-IN" dirty="0" smtClean="0"/>
              <a:t>Dynamically and strongly </a:t>
            </a:r>
            <a:r>
              <a:rPr lang="en-IN" b="1" dirty="0" smtClean="0"/>
              <a:t>typed</a:t>
            </a:r>
            <a:endParaRPr lang="en-IN" dirty="0" smtClean="0"/>
          </a:p>
          <a:p>
            <a:pPr marL="533400" indent="-457200">
              <a:buFont typeface="Wingdings" pitchFamily="2" charset="2"/>
              <a:buChar char="ü"/>
            </a:pPr>
            <a:r>
              <a:rPr lang="en-IN" b="1" dirty="0" smtClean="0"/>
              <a:t>Whitespace delimited</a:t>
            </a:r>
            <a:r>
              <a:rPr lang="en-IN" dirty="0" smtClean="0"/>
              <a:t> (Indentation)</a:t>
            </a:r>
          </a:p>
          <a:p>
            <a:pPr marL="533400" indent="-457200">
              <a:buFont typeface="Wingdings" pitchFamily="2" charset="2"/>
              <a:buChar char="ü"/>
            </a:pPr>
            <a:r>
              <a:rPr lang="en-IN" b="1" dirty="0" smtClean="0"/>
              <a:t>Scripting language</a:t>
            </a:r>
            <a:r>
              <a:rPr lang="en-IN" dirty="0" smtClean="0"/>
              <a:t> which supports large applications.</a:t>
            </a:r>
          </a:p>
          <a:p>
            <a:pPr marL="533400" indent="-457200">
              <a:buFont typeface="Wingdings" pitchFamily="2" charset="2"/>
              <a:buChar char="ü"/>
            </a:pPr>
            <a:r>
              <a:rPr lang="en-IN" b="1" dirty="0" smtClean="0"/>
              <a:t>High-level dynamic</a:t>
            </a:r>
            <a:r>
              <a:rPr lang="en-IN" dirty="0" smtClean="0"/>
              <a:t> data types and supports dynamic type checking</a:t>
            </a:r>
          </a:p>
          <a:p>
            <a:pPr marL="533400" indent="-457200">
              <a:buFont typeface="Wingdings" pitchFamily="2" charset="2"/>
              <a:buChar char="ü"/>
            </a:pPr>
            <a:r>
              <a:rPr lang="en-IN" b="1" dirty="0" smtClean="0"/>
              <a:t>Automatic</a:t>
            </a:r>
            <a:r>
              <a:rPr lang="en-IN" dirty="0" smtClean="0"/>
              <a:t> garbage collection</a:t>
            </a:r>
          </a:p>
          <a:p>
            <a:pPr marL="533400" indent="-457200">
              <a:buFont typeface="Wingdings" pitchFamily="2" charset="2"/>
              <a:buChar char="ü"/>
            </a:pPr>
            <a:r>
              <a:rPr lang="en-IN" b="1" dirty="0" smtClean="0"/>
              <a:t>Interpreted</a:t>
            </a:r>
            <a:r>
              <a:rPr lang="en-IN" dirty="0" smtClean="0"/>
              <a:t> makes compiler interact with developer.</a:t>
            </a:r>
          </a:p>
          <a:p>
            <a:pPr marL="533400" indent="-457200">
              <a:buFont typeface="Wingdings" pitchFamily="2" charset="2"/>
              <a:buChar char="ü"/>
            </a:pPr>
            <a:r>
              <a:rPr lang="en-IN" dirty="0" smtClean="0"/>
              <a:t>Easy </a:t>
            </a:r>
            <a:r>
              <a:rPr lang="en-IN" b="1" dirty="0" smtClean="0"/>
              <a:t>integration</a:t>
            </a:r>
            <a:r>
              <a:rPr lang="en-IN" dirty="0" smtClean="0"/>
              <a:t> with C, C++, COM, ActiveX, CORBA and Java.</a:t>
            </a:r>
          </a:p>
          <a:p>
            <a:pPr>
              <a:buNone/>
            </a:pPr>
            <a:endParaRPr lang="en-IN" dirty="0"/>
          </a:p>
        </p:txBody>
      </p:sp>
      <p:sp>
        <p:nvSpPr>
          <p:cNvPr id="3" name="Title 2"/>
          <p:cNvSpPr>
            <a:spLocks noGrp="1"/>
          </p:cNvSpPr>
          <p:nvPr>
            <p:ph type="title"/>
          </p:nvPr>
        </p:nvSpPr>
        <p:spPr>
          <a:xfrm>
            <a:off x="928662" y="785794"/>
            <a:ext cx="7020900" cy="714380"/>
          </a:xfrm>
        </p:spPr>
        <p:txBody>
          <a:bodyPr/>
          <a:lstStyle/>
          <a:p>
            <a:r>
              <a:rPr lang="en-IN" b="1" u="sng" dirty="0" smtClean="0"/>
              <a:t>Technical Features</a:t>
            </a:r>
            <a:r>
              <a:rPr lang="en-IN" dirty="0" smtClean="0"/>
              <a: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500174"/>
            <a:ext cx="8229600" cy="4572000"/>
          </a:xfrm>
        </p:spPr>
        <p:txBody>
          <a:bodyPr/>
          <a:lstStyle/>
          <a:p>
            <a:pPr marL="533400" indent="-261938">
              <a:buFont typeface="Wingdings" pitchFamily="2" charset="2"/>
              <a:buChar char="§"/>
            </a:pPr>
            <a:r>
              <a:rPr lang="en-IN" b="1" dirty="0" err="1" smtClean="0"/>
              <a:t>CPython</a:t>
            </a:r>
            <a:r>
              <a:rPr lang="en-IN" dirty="0" smtClean="0"/>
              <a:t> - Python implementation on standard C language.</a:t>
            </a:r>
          </a:p>
          <a:p>
            <a:pPr marL="533400" indent="-261938">
              <a:buFont typeface="Wingdings" pitchFamily="2" charset="2"/>
              <a:buChar char="§"/>
            </a:pPr>
            <a:r>
              <a:rPr lang="en-IN" b="1" dirty="0" err="1" smtClean="0"/>
              <a:t>Jython</a:t>
            </a:r>
            <a:r>
              <a:rPr lang="en-IN" dirty="0" smtClean="0"/>
              <a:t> - Python implementation with Java virtual machine to blend with Java.</a:t>
            </a:r>
          </a:p>
          <a:p>
            <a:pPr marL="533400" indent="-261938">
              <a:buFont typeface="Wingdings" pitchFamily="2" charset="2"/>
              <a:buChar char="§"/>
            </a:pPr>
            <a:r>
              <a:rPr lang="en-IN" b="1" dirty="0" err="1" smtClean="0"/>
              <a:t>Pypy</a:t>
            </a:r>
            <a:r>
              <a:rPr lang="en-IN" dirty="0" smtClean="0"/>
              <a:t> - Python implemented in Python and its Just-in time compiler making it fastest.</a:t>
            </a:r>
          </a:p>
          <a:p>
            <a:pPr marL="533400" indent="-261938">
              <a:buFont typeface="Wingdings" pitchFamily="2" charset="2"/>
              <a:buChar char="§"/>
            </a:pPr>
            <a:r>
              <a:rPr lang="en-IN" b="1" dirty="0" smtClean="0"/>
              <a:t>Iron Python</a:t>
            </a:r>
            <a:r>
              <a:rPr lang="en-IN" dirty="0" smtClean="0"/>
              <a:t> - for windows, which implements common runtime libraries to interface with .NET.</a:t>
            </a:r>
          </a:p>
          <a:p>
            <a:pPr>
              <a:buNone/>
            </a:pPr>
            <a:endParaRPr lang="en-IN" dirty="0"/>
          </a:p>
        </p:txBody>
      </p:sp>
      <p:sp>
        <p:nvSpPr>
          <p:cNvPr id="3" name="Title 2"/>
          <p:cNvSpPr>
            <a:spLocks noGrp="1"/>
          </p:cNvSpPr>
          <p:nvPr>
            <p:ph type="title"/>
          </p:nvPr>
        </p:nvSpPr>
        <p:spPr>
          <a:xfrm>
            <a:off x="785786" y="857232"/>
            <a:ext cx="7020900" cy="642943"/>
          </a:xfrm>
        </p:spPr>
        <p:txBody>
          <a:bodyPr/>
          <a:lstStyle/>
          <a:p>
            <a:r>
              <a:rPr lang="en-IN" b="1" u="sng" dirty="0" smtClean="0"/>
              <a:t>Python Implementations</a:t>
            </a:r>
            <a:r>
              <a:rPr lang="en-IN" u="sng" dirty="0" smtClean="0"/>
              <a:t>:</a:t>
            </a:r>
            <a:endParaRPr lang="en-IN"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b="1" i="1" u="sng" dirty="0" smtClean="0"/>
              <a:t> </a:t>
            </a:r>
            <a:r>
              <a:rPr lang="en-IN" b="1" i="1" dirty="0" smtClean="0"/>
              <a:t>  </a:t>
            </a:r>
            <a:r>
              <a:rPr lang="en-IN" b="1" i="1" u="sng" dirty="0" smtClean="0"/>
              <a:t>Print</a:t>
            </a:r>
            <a:r>
              <a:rPr lang="en-IN" dirty="0" smtClean="0"/>
              <a:t>:</a:t>
            </a:r>
          </a:p>
          <a:p>
            <a:pPr marL="273050" indent="442913">
              <a:buFont typeface="Wingdings" pitchFamily="2" charset="2"/>
              <a:buChar char="Ø"/>
            </a:pPr>
            <a:r>
              <a:rPr lang="en-IN" dirty="0" smtClean="0"/>
              <a:t>Python 2 treats </a:t>
            </a:r>
            <a:r>
              <a:rPr lang="en-IN" b="1" dirty="0" smtClean="0"/>
              <a:t>“print”</a:t>
            </a:r>
            <a:r>
              <a:rPr lang="en-IN" dirty="0" smtClean="0"/>
              <a:t> as statement rather a function.</a:t>
            </a:r>
          </a:p>
          <a:p>
            <a:pPr marL="273050" indent="442913">
              <a:buFont typeface="Wingdings" pitchFamily="2" charset="2"/>
              <a:buChar char="Ø"/>
            </a:pPr>
            <a:r>
              <a:rPr lang="en-IN" dirty="0" smtClean="0"/>
              <a:t>Python 3 explicitly treats </a:t>
            </a:r>
            <a:r>
              <a:rPr lang="en-IN" b="1" dirty="0" smtClean="0"/>
              <a:t>“print”</a:t>
            </a:r>
            <a:r>
              <a:rPr lang="en-IN" dirty="0" smtClean="0"/>
              <a:t> as a function.</a:t>
            </a:r>
          </a:p>
          <a:p>
            <a:pPr>
              <a:buNone/>
            </a:pPr>
            <a:r>
              <a:rPr lang="en-IN" b="1" i="1" dirty="0" smtClean="0"/>
              <a:t>   </a:t>
            </a:r>
            <a:r>
              <a:rPr lang="en-IN" b="1" i="1" u="sng" dirty="0" smtClean="0"/>
              <a:t>Integer Division</a:t>
            </a:r>
            <a:r>
              <a:rPr lang="en-IN" dirty="0" smtClean="0"/>
              <a:t>:</a:t>
            </a:r>
          </a:p>
          <a:p>
            <a:pPr marL="273050" indent="442913">
              <a:buFont typeface="Wingdings" pitchFamily="2" charset="2"/>
              <a:buChar char="Ø"/>
            </a:pPr>
            <a:r>
              <a:rPr lang="en-IN" dirty="0" smtClean="0"/>
              <a:t>Python 2 treats numbers without any digits.(Output of expression 3 / 2 is 1, not 1.5). To get the result 1.5, you would have to write 3.0 / 2.0.</a:t>
            </a:r>
          </a:p>
          <a:p>
            <a:pPr marL="273050" indent="442913">
              <a:buFont typeface="Wingdings" pitchFamily="2" charset="2"/>
              <a:buChar char="Ø"/>
            </a:pPr>
            <a:r>
              <a:rPr lang="en-IN" dirty="0" smtClean="0"/>
              <a:t>Python 3 evaluates 3 / 2 as 1.5 by default, which is more intuitive for new programmers.</a:t>
            </a:r>
          </a:p>
          <a:p>
            <a:endParaRPr lang="en-IN" dirty="0"/>
          </a:p>
        </p:txBody>
      </p:sp>
      <p:sp>
        <p:nvSpPr>
          <p:cNvPr id="3" name="Title 2"/>
          <p:cNvSpPr>
            <a:spLocks noGrp="1"/>
          </p:cNvSpPr>
          <p:nvPr>
            <p:ph type="title"/>
          </p:nvPr>
        </p:nvSpPr>
        <p:spPr>
          <a:xfrm>
            <a:off x="571472" y="285728"/>
            <a:ext cx="7901014" cy="1062022"/>
          </a:xfrm>
        </p:spPr>
        <p:txBody>
          <a:bodyPr/>
          <a:lstStyle/>
          <a:p>
            <a:r>
              <a:rPr lang="en-IN" b="1" u="sng" dirty="0" smtClean="0"/>
              <a:t>Difference between Python 2&amp;3</a:t>
            </a:r>
            <a:endParaRPr lang="en-IN" b="1"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57224" y="785794"/>
            <a:ext cx="7020900" cy="3609200"/>
          </a:xfrm>
        </p:spPr>
        <p:txBody>
          <a:bodyPr/>
          <a:lstStyle/>
          <a:p>
            <a:pPr>
              <a:buNone/>
            </a:pPr>
            <a:r>
              <a:rPr lang="en-IN" b="1" i="1" u="sng" dirty="0" smtClean="0"/>
              <a:t>List Comprehension Loop Variables</a:t>
            </a:r>
            <a:r>
              <a:rPr lang="en-IN" dirty="0" smtClean="0"/>
              <a:t>: Common name for the variables that is iterated over in a list comprehension as a global variable get interchanged. This is fixed in Python 3.</a:t>
            </a:r>
          </a:p>
          <a:p>
            <a:pPr>
              <a:buNone/>
            </a:pPr>
            <a:r>
              <a:rPr lang="en-IN" b="1" i="1" u="sng" dirty="0" smtClean="0"/>
              <a:t>Unicode Strings</a:t>
            </a:r>
            <a:r>
              <a:rPr lang="en-IN" dirty="0" smtClean="0"/>
              <a:t>: By default Python 3 stores strings as Unicode unlike Python 2.</a:t>
            </a:r>
          </a:p>
          <a:p>
            <a:pPr>
              <a:buNone/>
            </a:pPr>
            <a:r>
              <a:rPr lang="en-IN" b="1" i="1" u="sng" dirty="0" smtClean="0"/>
              <a:t>Raising Exceptions</a:t>
            </a:r>
            <a:r>
              <a:rPr lang="en-IN" b="1" dirty="0" smtClean="0"/>
              <a:t>:</a:t>
            </a:r>
            <a:r>
              <a:rPr lang="en-IN" dirty="0" smtClean="0"/>
              <a:t> Python 3 requires different syntax for raising exceptions.</a:t>
            </a:r>
          </a:p>
          <a:p>
            <a:pPr marL="273050" indent="442913">
              <a:buFont typeface="Wingdings" pitchFamily="2" charset="2"/>
              <a:buChar char="Ø"/>
            </a:pPr>
            <a:r>
              <a:rPr lang="en-IN" dirty="0" smtClean="0"/>
              <a:t>Python 2:raise </a:t>
            </a:r>
            <a:r>
              <a:rPr lang="en-IN" dirty="0" err="1" smtClean="0"/>
              <a:t>IOError</a:t>
            </a:r>
            <a:r>
              <a:rPr lang="en-IN" dirty="0" smtClean="0"/>
              <a:t>, “some error message”</a:t>
            </a:r>
          </a:p>
          <a:p>
            <a:pPr marL="273050" indent="442913">
              <a:buFont typeface="Wingdings" pitchFamily="2" charset="2"/>
              <a:buChar char="Ø"/>
            </a:pPr>
            <a:r>
              <a:rPr lang="en-IN" dirty="0" smtClean="0"/>
              <a:t>Python3: raise </a:t>
            </a:r>
            <a:r>
              <a:rPr lang="en-IN" dirty="0" err="1" smtClean="0"/>
              <a:t>IOError</a:t>
            </a:r>
            <a:r>
              <a:rPr lang="en-IN" dirty="0" smtClean="0"/>
              <a:t>(“some error message”)</a:t>
            </a:r>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IN" dirty="0" smtClean="0"/>
              <a:t>     </a:t>
            </a:r>
            <a:r>
              <a:rPr lang="en-IN" dirty="0" smtClean="0">
                <a:solidFill>
                  <a:schemeClr val="accent3"/>
                </a:solidFill>
              </a:rPr>
              <a:t>KEYWORDS</a:t>
            </a:r>
            <a:endParaRPr lang="en-IN" dirty="0">
              <a:solidFill>
                <a:schemeClr val="accent3"/>
              </a:solidFill>
            </a:endParaRPr>
          </a:p>
        </p:txBody>
      </p:sp>
      <p:sp>
        <p:nvSpPr>
          <p:cNvPr id="2" name="Content Placeholder 1"/>
          <p:cNvSpPr>
            <a:spLocks noGrp="1"/>
          </p:cNvSpPr>
          <p:nvPr>
            <p:ph sz="half" idx="2"/>
          </p:nvPr>
        </p:nvSpPr>
        <p:spPr>
          <a:xfrm>
            <a:off x="500034" y="2143116"/>
            <a:ext cx="4038600" cy="3913632"/>
          </a:xfrm>
        </p:spPr>
        <p:txBody>
          <a:bodyPr/>
          <a:lstStyle/>
          <a:p>
            <a:pPr>
              <a:buFont typeface="Wingdings" pitchFamily="2" charset="2"/>
              <a:buChar char="ü"/>
            </a:pPr>
            <a:r>
              <a:rPr lang="en-IN" dirty="0" smtClean="0"/>
              <a:t>There are 33 keywords which are case sensitive. All the keywords except</a:t>
            </a:r>
            <a:r>
              <a:rPr lang="en-IN" b="1" u="sng" dirty="0" smtClean="0"/>
              <a:t> True, False and None</a:t>
            </a:r>
            <a:r>
              <a:rPr lang="en-IN" dirty="0" smtClean="0"/>
              <a:t> are in lowercase and they must be written as it is.</a:t>
            </a:r>
            <a:r>
              <a:rPr lang="en-IN" b="1" dirty="0" smtClean="0"/>
              <a:t> </a:t>
            </a:r>
            <a:endParaRPr lang="en-IN" b="1" dirty="0"/>
          </a:p>
        </p:txBody>
      </p:sp>
      <p:sp>
        <p:nvSpPr>
          <p:cNvPr id="6" name="Content Placeholder 5"/>
          <p:cNvSpPr>
            <a:spLocks noGrp="1"/>
          </p:cNvSpPr>
          <p:nvPr>
            <p:ph sz="quarter" idx="4"/>
          </p:nvPr>
        </p:nvSpPr>
        <p:spPr>
          <a:xfrm>
            <a:off x="4357686" y="2143116"/>
            <a:ext cx="4038600" cy="3913632"/>
          </a:xfrm>
        </p:spPr>
        <p:txBody>
          <a:bodyPr>
            <a:normAutofit fontScale="92500"/>
          </a:bodyPr>
          <a:lstStyle/>
          <a:p>
            <a:r>
              <a:rPr lang="en-IN" dirty="0" smtClean="0"/>
              <a:t>General rules for identifiers are applicable here</a:t>
            </a:r>
          </a:p>
          <a:p>
            <a:r>
              <a:rPr lang="en-IN" dirty="0" smtClean="0"/>
              <a:t>Identifier can be of any length.</a:t>
            </a:r>
          </a:p>
          <a:p>
            <a:r>
              <a:rPr lang="en-IN" dirty="0" smtClean="0"/>
              <a:t>Multiple words can be separated using an underscore or </a:t>
            </a:r>
            <a:r>
              <a:rPr lang="en-IN" dirty="0" err="1" smtClean="0"/>
              <a:t>CamelCase</a:t>
            </a:r>
            <a:r>
              <a:rPr lang="en-IN" dirty="0" smtClean="0"/>
              <a:t> Writing, </a:t>
            </a:r>
            <a:r>
              <a:rPr lang="en-IN" b="1" dirty="0" err="1" smtClean="0"/>
              <a:t>this_is_a_load</a:t>
            </a:r>
            <a:r>
              <a:rPr lang="en-IN" b="1" dirty="0" smtClean="0"/>
              <a:t> or  </a:t>
            </a:r>
            <a:r>
              <a:rPr lang="en-IN" b="1" dirty="0" err="1" smtClean="0"/>
              <a:t>ThisIsALoad</a:t>
            </a:r>
            <a:endParaRPr lang="en-IN" b="1" dirty="0"/>
          </a:p>
        </p:txBody>
      </p:sp>
      <p:sp>
        <p:nvSpPr>
          <p:cNvPr id="3" name="Title 2"/>
          <p:cNvSpPr>
            <a:spLocks noGrp="1"/>
          </p:cNvSpPr>
          <p:nvPr>
            <p:ph type="title"/>
          </p:nvPr>
        </p:nvSpPr>
        <p:spPr/>
        <p:txBody>
          <a:bodyPr/>
          <a:lstStyle/>
          <a:p>
            <a:r>
              <a:rPr lang="en-IN" dirty="0" smtClean="0"/>
              <a:t>  </a:t>
            </a:r>
            <a:r>
              <a:rPr lang="en-IN" b="1" u="sng" dirty="0" smtClean="0"/>
              <a:t>Keywords and Identifiers</a:t>
            </a:r>
            <a:endParaRPr lang="en-IN" b="1" u="sng" dirty="0"/>
          </a:p>
        </p:txBody>
      </p:sp>
      <p:sp>
        <p:nvSpPr>
          <p:cNvPr id="5" name="Text Placeholder 4"/>
          <p:cNvSpPr>
            <a:spLocks noGrp="1"/>
          </p:cNvSpPr>
          <p:nvPr>
            <p:ph type="body" idx="3"/>
          </p:nvPr>
        </p:nvSpPr>
        <p:spPr/>
        <p:txBody>
          <a:bodyPr/>
          <a:lstStyle/>
          <a:p>
            <a:r>
              <a:rPr lang="en-IN" dirty="0" smtClean="0"/>
              <a:t>     </a:t>
            </a:r>
            <a:r>
              <a:rPr lang="en-IN" dirty="0" smtClean="0">
                <a:solidFill>
                  <a:schemeClr val="accent3"/>
                </a:solidFill>
              </a:rPr>
              <a:t>IDENTIFIERS</a:t>
            </a:r>
            <a:endParaRPr lang="en-IN" dirty="0">
              <a:solidFill>
                <a:schemeClr val="accent3"/>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yt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Seyton</Template>
  <TotalTime>532</TotalTime>
  <Words>1433</Words>
  <Application>Microsoft Office PowerPoint</Application>
  <PresentationFormat>On-screen Show (4:3)</PresentationFormat>
  <Paragraphs>310</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Seyton template</vt:lpstr>
      <vt:lpstr>       PYTHON PROGRAMMING BASICS</vt:lpstr>
      <vt:lpstr>Introduction To Python</vt:lpstr>
      <vt:lpstr>FEATURES:</vt:lpstr>
      <vt:lpstr>  Reasons to Choose Python as First Language </vt:lpstr>
      <vt:lpstr>Technical Features:</vt:lpstr>
      <vt:lpstr>Python Implementations:</vt:lpstr>
      <vt:lpstr>Difference between Python 2&amp;3</vt:lpstr>
      <vt:lpstr>Slide 8</vt:lpstr>
      <vt:lpstr>  Keywords and Identifiers</vt:lpstr>
      <vt:lpstr>Whitespace Indentation &amp; Comments &amp;docstring in Python</vt:lpstr>
      <vt:lpstr>Variables &amp; Constants</vt:lpstr>
      <vt:lpstr>Numeric Literals</vt:lpstr>
      <vt:lpstr>String Literals &amp; Boolean Literals</vt:lpstr>
      <vt:lpstr>DataTypes in Python</vt:lpstr>
      <vt:lpstr>Python Numbers</vt:lpstr>
      <vt:lpstr>List</vt:lpstr>
      <vt:lpstr>Tuple</vt:lpstr>
      <vt:lpstr>Strings</vt:lpstr>
      <vt:lpstr>Set</vt:lpstr>
      <vt:lpstr>Collections and Mapping Types</vt:lpstr>
      <vt:lpstr>COMPREHENSIONS-List,Set</vt:lpstr>
      <vt:lpstr>List Comprehension</vt:lpstr>
      <vt:lpstr>Set Comprehensions</vt:lpstr>
      <vt:lpstr>Map, Filter and Reduce</vt:lpstr>
      <vt:lpstr>Map-Example</vt:lpstr>
      <vt:lpstr>Filter-Example</vt:lpstr>
      <vt:lpstr>Reduce-Example</vt:lpstr>
      <vt:lpstr>Python Flow Control</vt:lpstr>
      <vt:lpstr>LOOPS</vt:lpstr>
      <vt:lpstr>FUNCTIONS</vt:lpstr>
      <vt:lpstr>Slide 31</vt:lpstr>
      <vt:lpstr>Function Arguments</vt:lpstr>
      <vt:lpstr>Slide 33</vt:lpstr>
      <vt:lpstr>HCF program</vt:lpstr>
      <vt:lpstr>Lambda is a tool for building functions </vt:lpstr>
      <vt:lpstr>Class</vt:lpstr>
      <vt:lpstr>Sample Program - class, object </vt:lpstr>
      <vt:lpstr>__init__</vt:lpstr>
      <vt:lpstr>student class example</vt:lpstr>
      <vt:lpstr>Inheritance</vt:lpstr>
      <vt:lpstr>Attribute Tree Construction</vt:lpstr>
      <vt:lpstr>Inheritance example</vt:lpstr>
      <vt:lpstr>WHY PYTHON?</vt:lpstr>
      <vt:lpstr>         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BASICS</dc:title>
  <dc:creator>AnuGayu Sridharan</dc:creator>
  <cp:lastModifiedBy>AnuGayu Sridharan</cp:lastModifiedBy>
  <cp:revision>2</cp:revision>
  <dcterms:created xsi:type="dcterms:W3CDTF">2018-06-05T17:04:35Z</dcterms:created>
  <dcterms:modified xsi:type="dcterms:W3CDTF">2018-06-13T00:52:45Z</dcterms:modified>
</cp:coreProperties>
</file>