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2" r:id="rId8"/>
    <p:sldId id="276" r:id="rId9"/>
    <p:sldId id="272" r:id="rId10"/>
    <p:sldId id="264" r:id="rId11"/>
    <p:sldId id="265" r:id="rId12"/>
    <p:sldId id="266" r:id="rId13"/>
    <p:sldId id="267" r:id="rId14"/>
    <p:sldId id="268" r:id="rId15"/>
    <p:sldId id="269" r:id="rId16"/>
    <p:sldId id="270" r:id="rId17"/>
    <p:sldId id="263" r:id="rId18"/>
    <p:sldId id="271" r:id="rId19"/>
    <p:sldId id="273"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6F4D7F-D4EE-4C18-8F78-5AEA3E57829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E9E8-3588-48FC-880B-3AC5AB8738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4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F4D7F-D4EE-4C18-8F78-5AEA3E57829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37263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F4D7F-D4EE-4C18-8F78-5AEA3E57829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54578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F4D7F-D4EE-4C18-8F78-5AEA3E57829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185804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F4D7F-D4EE-4C18-8F78-5AEA3E57829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E9E8-3588-48FC-880B-3AC5AB8738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35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F4D7F-D4EE-4C18-8F78-5AEA3E578299}"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91634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6F4D7F-D4EE-4C18-8F78-5AEA3E578299}" type="datetimeFigureOut">
              <a:rPr lang="en-US" smtClean="0"/>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157209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6F4D7F-D4EE-4C18-8F78-5AEA3E578299}" type="datetimeFigureOut">
              <a:rPr lang="en-US" smtClean="0"/>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351729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6F4D7F-D4EE-4C18-8F78-5AEA3E578299}" type="datetimeFigureOut">
              <a:rPr lang="en-US" smtClean="0"/>
              <a:t>12/5/2013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407512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6F4D7F-D4EE-4C18-8F78-5AEA3E578299}" type="datetimeFigureOut">
              <a:rPr lang="en-US" smtClean="0"/>
              <a:t>12/5/2013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45E9E8-3588-48FC-880B-3AC5AB87381E}" type="slidenum">
              <a:rPr lang="en-US" smtClean="0"/>
              <a:t>‹#›</a:t>
            </a:fld>
            <a:endParaRPr lang="en-US"/>
          </a:p>
        </p:txBody>
      </p:sp>
    </p:spTree>
    <p:extLst>
      <p:ext uri="{BB962C8B-B14F-4D97-AF65-F5344CB8AC3E}">
        <p14:creationId xmlns:p14="http://schemas.microsoft.com/office/powerpoint/2010/main" val="323953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F4D7F-D4EE-4C18-8F78-5AEA3E578299}"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5E9E8-3588-48FC-880B-3AC5AB87381E}" type="slidenum">
              <a:rPr lang="en-US" smtClean="0"/>
              <a:t>‹#›</a:t>
            </a:fld>
            <a:endParaRPr lang="en-US"/>
          </a:p>
        </p:txBody>
      </p:sp>
    </p:spTree>
    <p:extLst>
      <p:ext uri="{BB962C8B-B14F-4D97-AF65-F5344CB8AC3E}">
        <p14:creationId xmlns:p14="http://schemas.microsoft.com/office/powerpoint/2010/main" val="3180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6F4D7F-D4EE-4C18-8F78-5AEA3E578299}" type="datetimeFigureOut">
              <a:rPr lang="en-US" smtClean="0"/>
              <a:t>12/5/2013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45E9E8-3588-48FC-880B-3AC5AB8738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60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929657"/>
          </a:xfrm>
        </p:spPr>
        <p:txBody>
          <a:bodyPr>
            <a:normAutofit/>
          </a:bodyPr>
          <a:lstStyle/>
          <a:p>
            <a:pPr algn="ctr"/>
            <a:r>
              <a:rPr lang="en-US" sz="4400" dirty="0" smtClean="0"/>
              <a:t>ALTO</a:t>
            </a:r>
            <a:br>
              <a:rPr lang="en-US" sz="4400" dirty="0" smtClean="0"/>
            </a:br>
            <a:r>
              <a:rPr lang="en-US" sz="4400" dirty="0" smtClean="0"/>
              <a:t>(</a:t>
            </a:r>
            <a:r>
              <a:rPr lang="en-US" sz="4400" dirty="0" smtClean="0"/>
              <a:t>Application Layer Traffic Optimization)</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565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915" y="914386"/>
            <a:ext cx="10058400" cy="1938992"/>
          </a:xfrm>
          <a:prstGeom prst="rect">
            <a:avLst/>
          </a:prstGeom>
          <a:noFill/>
        </p:spPr>
        <p:txBody>
          <a:bodyPr wrap="square" rtlCol="0">
            <a:spAutoFit/>
          </a:bodyPr>
          <a:lstStyle/>
          <a:p>
            <a:r>
              <a:rPr lang="en-US" sz="2000" b="1" u="sng" dirty="0" smtClean="0"/>
              <a:t>ALTO H12 Protocol</a:t>
            </a:r>
          </a:p>
          <a:p>
            <a:endParaRPr lang="en-US" sz="2000" dirty="0" smtClean="0"/>
          </a:p>
          <a:p>
            <a:pPr marL="342900" indent="-342900">
              <a:buFont typeface="Arial" panose="020B0604020202020204" pitchFamily="34" charset="0"/>
              <a:buChar char="•"/>
            </a:pPr>
            <a:r>
              <a:rPr lang="en-US" sz="2000" dirty="0"/>
              <a:t>Based on HTTP/1.1</a:t>
            </a:r>
          </a:p>
          <a:p>
            <a:pPr marL="342900" indent="-342900">
              <a:buFont typeface="Arial" panose="020B0604020202020204" pitchFamily="34" charset="0"/>
              <a:buChar char="•"/>
            </a:pPr>
            <a:r>
              <a:rPr lang="en-US" sz="2000" dirty="0" smtClean="0"/>
              <a:t>XML based message body for information exchange</a:t>
            </a:r>
          </a:p>
          <a:p>
            <a:pPr marL="342900" indent="-342900">
              <a:buFont typeface="Arial" panose="020B0604020202020204" pitchFamily="34" charset="0"/>
              <a:buChar char="•"/>
            </a:pPr>
            <a:r>
              <a:rPr lang="en-US" sz="2000" dirty="0" smtClean="0"/>
              <a:t>Supports caching in network and in H12 client</a:t>
            </a:r>
          </a:p>
          <a:p>
            <a:endParaRPr lang="en-US" sz="2000" dirty="0"/>
          </a:p>
        </p:txBody>
      </p:sp>
      <p:sp>
        <p:nvSpPr>
          <p:cNvPr id="3" name="TextBox 2"/>
          <p:cNvSpPr txBox="1"/>
          <p:nvPr/>
        </p:nvSpPr>
        <p:spPr>
          <a:xfrm>
            <a:off x="873457" y="313049"/>
            <a:ext cx="4067033" cy="523220"/>
          </a:xfrm>
          <a:prstGeom prst="rect">
            <a:avLst/>
          </a:prstGeom>
          <a:noFill/>
        </p:spPr>
        <p:txBody>
          <a:bodyPr wrap="square" rtlCol="0">
            <a:spAutoFit/>
          </a:bodyPr>
          <a:lstStyle/>
          <a:p>
            <a:r>
              <a:rPr lang="en-US" sz="2800" dirty="0" smtClean="0"/>
              <a:t>Use cases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25" y="2763390"/>
            <a:ext cx="8097380" cy="2819794"/>
          </a:xfrm>
          <a:prstGeom prst="rect">
            <a:avLst/>
          </a:prstGeom>
        </p:spPr>
      </p:pic>
    </p:spTree>
    <p:extLst>
      <p:ext uri="{BB962C8B-B14F-4D97-AF65-F5344CB8AC3E}">
        <p14:creationId xmlns:p14="http://schemas.microsoft.com/office/powerpoint/2010/main" val="1864474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3508" y="532248"/>
            <a:ext cx="10058400" cy="3785652"/>
          </a:xfrm>
          <a:prstGeom prst="rect">
            <a:avLst/>
          </a:prstGeom>
          <a:noFill/>
        </p:spPr>
        <p:txBody>
          <a:bodyPr wrap="square" rtlCol="0">
            <a:spAutoFit/>
          </a:bodyPr>
          <a:lstStyle/>
          <a:p>
            <a:r>
              <a:rPr lang="en-US" sz="2000" b="1" u="sng" dirty="0" smtClean="0"/>
              <a:t>ALTO H12 Protocol</a:t>
            </a:r>
          </a:p>
          <a:p>
            <a:endParaRPr lang="en-US" sz="2000" dirty="0" smtClean="0"/>
          </a:p>
          <a:p>
            <a:r>
              <a:rPr lang="en-US" sz="2000" dirty="0" smtClean="0"/>
              <a:t>client send info</a:t>
            </a:r>
          </a:p>
          <a:p>
            <a:r>
              <a:rPr lang="en-US" sz="2000" dirty="0" smtClean="0"/>
              <a:t>–IP address, IP address prefixed (e.g., /24)</a:t>
            </a:r>
          </a:p>
          <a:p>
            <a:r>
              <a:rPr lang="en-US" sz="2000" dirty="0" smtClean="0"/>
              <a:t>–up to the client to decide how specific</a:t>
            </a:r>
          </a:p>
          <a:p>
            <a:endParaRPr lang="en-US" sz="2000" dirty="0" smtClean="0"/>
          </a:p>
          <a:p>
            <a:r>
              <a:rPr lang="en-US" sz="2000" dirty="0" smtClean="0"/>
              <a:t>server works out his preferences by using client’s info</a:t>
            </a:r>
          </a:p>
          <a:p>
            <a:endParaRPr lang="en-US" sz="2000" dirty="0" smtClean="0"/>
          </a:p>
          <a:p>
            <a:r>
              <a:rPr lang="en-US" sz="2000" dirty="0" smtClean="0"/>
              <a:t>server replies with specific guidance</a:t>
            </a:r>
          </a:p>
          <a:p>
            <a:r>
              <a:rPr lang="en-US" sz="2000" dirty="0" smtClean="0"/>
              <a:t>–can be a 1:1 answer of request (replying with /24)</a:t>
            </a:r>
          </a:p>
          <a:p>
            <a:r>
              <a:rPr lang="en-US" sz="2000" dirty="0" smtClean="0"/>
              <a:t>–can be much broader answer (replying with /16)</a:t>
            </a:r>
          </a:p>
          <a:p>
            <a:r>
              <a:rPr lang="en-US" sz="2000" dirty="0" smtClean="0"/>
              <a:t>–can be more narrow answer (replying with multiple /24)</a:t>
            </a:r>
            <a:endParaRPr lang="en-US" sz="2000" dirty="0"/>
          </a:p>
        </p:txBody>
      </p:sp>
    </p:spTree>
    <p:extLst>
      <p:ext uri="{BB962C8B-B14F-4D97-AF65-F5344CB8AC3E}">
        <p14:creationId xmlns:p14="http://schemas.microsoft.com/office/powerpoint/2010/main" val="3060005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887092"/>
            <a:ext cx="10058400" cy="5016758"/>
          </a:xfrm>
          <a:prstGeom prst="rect">
            <a:avLst/>
          </a:prstGeom>
          <a:noFill/>
        </p:spPr>
        <p:txBody>
          <a:bodyPr wrap="square" rtlCol="0">
            <a:spAutoFit/>
          </a:bodyPr>
          <a:lstStyle/>
          <a:p>
            <a:r>
              <a:rPr lang="en-US" sz="2000" b="1" u="sng" dirty="0" smtClean="0"/>
              <a:t>P4P ALTO Protocol</a:t>
            </a:r>
          </a:p>
          <a:p>
            <a:r>
              <a:rPr lang="en-US" sz="2000" dirty="0" smtClean="0"/>
              <a:t>HTTP based implementation.</a:t>
            </a:r>
          </a:p>
          <a:p>
            <a:endParaRPr lang="en-US" sz="2000" dirty="0"/>
          </a:p>
          <a:p>
            <a:r>
              <a:rPr lang="en-US" sz="2000" dirty="0" smtClean="0"/>
              <a:t>Each ALTO Server maintains a “my-Internet” view</a:t>
            </a:r>
          </a:p>
          <a:p>
            <a:endParaRPr lang="en-US" sz="2000" dirty="0"/>
          </a:p>
          <a:p>
            <a:r>
              <a:rPr lang="en-US" sz="2000" dirty="0" smtClean="0"/>
              <a:t>A my-Internet view consists </a:t>
            </a:r>
            <a:endParaRPr lang="en-US" sz="2000" dirty="0"/>
          </a:p>
          <a:p>
            <a:pPr marL="342900" indent="-342900">
              <a:buFont typeface="Arial" panose="020B0604020202020204" pitchFamily="34" charset="0"/>
              <a:buChar char="•"/>
            </a:pPr>
            <a:r>
              <a:rPr lang="en-US" sz="2000" dirty="0" smtClean="0"/>
              <a:t>A </a:t>
            </a:r>
            <a:r>
              <a:rPr lang="en-US" sz="2000" dirty="0" smtClean="0"/>
              <a:t>set of network locations.</a:t>
            </a:r>
          </a:p>
          <a:p>
            <a:pPr marL="342900" indent="-342900">
              <a:buFont typeface="Arial" panose="020B0604020202020204" pitchFamily="34" charset="0"/>
              <a:buChar char="•"/>
            </a:pPr>
            <a:r>
              <a:rPr lang="en-US" sz="2000" dirty="0" smtClean="0"/>
              <a:t>ALTO Cost between each pair of network locations for a given ALTO Cost Type.</a:t>
            </a:r>
          </a:p>
          <a:p>
            <a:endParaRPr lang="en-US" sz="2000" dirty="0"/>
          </a:p>
          <a:p>
            <a:r>
              <a:rPr lang="en-US" sz="2000" dirty="0"/>
              <a:t>Basic ALTO Query</a:t>
            </a:r>
            <a:r>
              <a:rPr lang="en-US" sz="2000" dirty="0" smtClean="0"/>
              <a:t>:</a:t>
            </a:r>
          </a:p>
          <a:p>
            <a:pPr marL="342900" indent="-342900">
              <a:buFont typeface="Arial" panose="020B0604020202020204" pitchFamily="34" charset="0"/>
              <a:buChar char="•"/>
            </a:pPr>
            <a:r>
              <a:rPr lang="en-US" sz="2000" dirty="0" smtClean="0"/>
              <a:t>A set of source (resource consumer) network locations on the “my-Internet” view</a:t>
            </a:r>
          </a:p>
          <a:p>
            <a:pPr marL="342900" indent="-342900">
              <a:buFont typeface="Arial" panose="020B0604020202020204" pitchFamily="34" charset="0"/>
              <a:buChar char="•"/>
            </a:pPr>
            <a:r>
              <a:rPr lang="en-US" sz="2000" dirty="0" smtClean="0"/>
              <a:t>A set of destination (resource provider) network locations on the “my-Internet” view</a:t>
            </a:r>
          </a:p>
          <a:p>
            <a:pPr marL="342900" indent="-342900">
              <a:buFont typeface="Arial" panose="020B0604020202020204" pitchFamily="34" charset="0"/>
              <a:buChar char="•"/>
            </a:pPr>
            <a:r>
              <a:rPr lang="en-US" sz="2000" dirty="0" smtClean="0"/>
              <a:t>An ALTO Cost Type. Mode: numerical or ordinal (ranking)</a:t>
            </a:r>
          </a:p>
          <a:p>
            <a:endParaRPr lang="en-US" sz="2000" dirty="0"/>
          </a:p>
          <a:p>
            <a:r>
              <a:rPr lang="en-US" sz="2000" dirty="0"/>
              <a:t>ALTO </a:t>
            </a:r>
            <a:r>
              <a:rPr lang="en-US" sz="2000" dirty="0" smtClean="0"/>
              <a:t>Response:</a:t>
            </a:r>
          </a:p>
          <a:p>
            <a:pPr marL="342900" indent="-342900">
              <a:buFont typeface="Arial" panose="020B0604020202020204" pitchFamily="34" charset="0"/>
              <a:buChar char="•"/>
            </a:pPr>
            <a:r>
              <a:rPr lang="en-US" sz="2000" dirty="0"/>
              <a:t>Numerical values/ranking from given sources </a:t>
            </a:r>
            <a:r>
              <a:rPr lang="en-US" sz="2000" dirty="0" err="1" smtClean="0"/>
              <a:t>togiven</a:t>
            </a:r>
            <a:r>
              <a:rPr lang="en-US" sz="2000" dirty="0" smtClean="0"/>
              <a:t> </a:t>
            </a:r>
            <a:r>
              <a:rPr lang="en-US" sz="2000" dirty="0"/>
              <a:t>destinations</a:t>
            </a:r>
          </a:p>
        </p:txBody>
      </p:sp>
      <p:sp>
        <p:nvSpPr>
          <p:cNvPr id="3" name="TextBox 2"/>
          <p:cNvSpPr txBox="1"/>
          <p:nvPr/>
        </p:nvSpPr>
        <p:spPr>
          <a:xfrm>
            <a:off x="974451" y="204716"/>
            <a:ext cx="4067033" cy="523220"/>
          </a:xfrm>
          <a:prstGeom prst="rect">
            <a:avLst/>
          </a:prstGeom>
          <a:noFill/>
        </p:spPr>
        <p:txBody>
          <a:bodyPr wrap="square" rtlCol="0">
            <a:spAutoFit/>
          </a:bodyPr>
          <a:lstStyle/>
          <a:p>
            <a:r>
              <a:rPr lang="en-US" sz="2800" dirty="0" smtClean="0"/>
              <a:t>Use cases</a:t>
            </a:r>
          </a:p>
        </p:txBody>
      </p:sp>
    </p:spTree>
    <p:extLst>
      <p:ext uri="{BB962C8B-B14F-4D97-AF65-F5344CB8AC3E}">
        <p14:creationId xmlns:p14="http://schemas.microsoft.com/office/powerpoint/2010/main" val="221660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156" y="354829"/>
            <a:ext cx="10058400" cy="707886"/>
          </a:xfrm>
          <a:prstGeom prst="rect">
            <a:avLst/>
          </a:prstGeom>
          <a:noFill/>
        </p:spPr>
        <p:txBody>
          <a:bodyPr wrap="square" rtlCol="0">
            <a:spAutoFit/>
          </a:bodyPr>
          <a:lstStyle/>
          <a:p>
            <a:r>
              <a:rPr lang="en-US" sz="2000" b="1" u="sng" dirty="0" smtClean="0"/>
              <a:t>P4P ALTO Protocol</a:t>
            </a:r>
          </a:p>
          <a:p>
            <a:r>
              <a:rPr lang="en-US" sz="2000" dirty="0" smtClean="0"/>
              <a:t>ALTO client embedded in tracker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94" y="977152"/>
            <a:ext cx="7783011" cy="5258534"/>
          </a:xfrm>
          <a:prstGeom prst="rect">
            <a:avLst/>
          </a:prstGeom>
        </p:spPr>
      </p:pic>
    </p:spTree>
    <p:extLst>
      <p:ext uri="{BB962C8B-B14F-4D97-AF65-F5344CB8AC3E}">
        <p14:creationId xmlns:p14="http://schemas.microsoft.com/office/powerpoint/2010/main" val="182613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156" y="354829"/>
            <a:ext cx="10058400" cy="1015663"/>
          </a:xfrm>
          <a:prstGeom prst="rect">
            <a:avLst/>
          </a:prstGeom>
          <a:noFill/>
        </p:spPr>
        <p:txBody>
          <a:bodyPr wrap="square" rtlCol="0">
            <a:spAutoFit/>
          </a:bodyPr>
          <a:lstStyle/>
          <a:p>
            <a:r>
              <a:rPr lang="en-US" sz="2000" b="1" u="sng" dirty="0" smtClean="0"/>
              <a:t>P4P ALTO Protocol</a:t>
            </a:r>
          </a:p>
          <a:p>
            <a:endParaRPr lang="en-US" sz="2000" b="1" u="sng" dirty="0"/>
          </a:p>
          <a:p>
            <a:endParaRPr lang="en-US" sz="2000" b="1" u="sng"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393" y="816494"/>
            <a:ext cx="7592485" cy="5096586"/>
          </a:xfrm>
          <a:prstGeom prst="rect">
            <a:avLst/>
          </a:prstGeom>
        </p:spPr>
      </p:pic>
    </p:spTree>
    <p:extLst>
      <p:ext uri="{BB962C8B-B14F-4D97-AF65-F5344CB8AC3E}">
        <p14:creationId xmlns:p14="http://schemas.microsoft.com/office/powerpoint/2010/main" val="540460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156" y="354829"/>
            <a:ext cx="10058400" cy="1015663"/>
          </a:xfrm>
          <a:prstGeom prst="rect">
            <a:avLst/>
          </a:prstGeom>
          <a:noFill/>
        </p:spPr>
        <p:txBody>
          <a:bodyPr wrap="square" rtlCol="0">
            <a:spAutoFit/>
          </a:bodyPr>
          <a:lstStyle/>
          <a:p>
            <a:r>
              <a:rPr lang="en-US" sz="2000" b="1" u="sng" dirty="0" smtClean="0"/>
              <a:t>P4P ALTO Protocol</a:t>
            </a:r>
          </a:p>
          <a:p>
            <a:r>
              <a:rPr lang="en-US" sz="2000" dirty="0" smtClean="0"/>
              <a:t>ALTO client embedded in P2P client</a:t>
            </a:r>
          </a:p>
          <a:p>
            <a:endParaRPr lang="en-US" sz="2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312" y="1045763"/>
            <a:ext cx="7840169" cy="5039428"/>
          </a:xfrm>
          <a:prstGeom prst="rect">
            <a:avLst/>
          </a:prstGeom>
        </p:spPr>
      </p:pic>
    </p:spTree>
    <p:extLst>
      <p:ext uri="{BB962C8B-B14F-4D97-AF65-F5344CB8AC3E}">
        <p14:creationId xmlns:p14="http://schemas.microsoft.com/office/powerpoint/2010/main" val="409995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156" y="354829"/>
            <a:ext cx="10058400" cy="1015663"/>
          </a:xfrm>
          <a:prstGeom prst="rect">
            <a:avLst/>
          </a:prstGeom>
          <a:noFill/>
        </p:spPr>
        <p:txBody>
          <a:bodyPr wrap="square" rtlCol="0">
            <a:spAutoFit/>
          </a:bodyPr>
          <a:lstStyle/>
          <a:p>
            <a:r>
              <a:rPr lang="en-US" sz="2000" b="1" u="sng" dirty="0" smtClean="0"/>
              <a:t>P4P ALTO Protocol</a:t>
            </a:r>
          </a:p>
          <a:p>
            <a:endParaRPr lang="en-US" sz="2000" b="1" u="sng" dirty="0"/>
          </a:p>
          <a:p>
            <a:endParaRPr lang="en-US" sz="2000" b="1" u="sn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970" y="1057957"/>
            <a:ext cx="7659169" cy="4496427"/>
          </a:xfrm>
          <a:prstGeom prst="rect">
            <a:avLst/>
          </a:prstGeom>
        </p:spPr>
      </p:pic>
    </p:spTree>
    <p:extLst>
      <p:ext uri="{BB962C8B-B14F-4D97-AF65-F5344CB8AC3E}">
        <p14:creationId xmlns:p14="http://schemas.microsoft.com/office/powerpoint/2010/main" val="3574582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750612"/>
            <a:ext cx="10058400" cy="1323439"/>
          </a:xfrm>
          <a:prstGeom prst="rect">
            <a:avLst/>
          </a:prstGeom>
          <a:noFill/>
        </p:spPr>
        <p:txBody>
          <a:bodyPr wrap="square" rtlCol="0">
            <a:spAutoFit/>
          </a:bodyPr>
          <a:lstStyle/>
          <a:p>
            <a:r>
              <a:rPr lang="en-US" sz="2000" b="1" u="sng" dirty="0" smtClean="0"/>
              <a:t>Cisco Network Positioning System</a:t>
            </a:r>
            <a:endParaRPr lang="en-US" sz="2000" b="1" u="sng" dirty="0"/>
          </a:p>
          <a:p>
            <a:r>
              <a:rPr lang="en-US" sz="2000" dirty="0" smtClean="0"/>
              <a:t>An </a:t>
            </a:r>
            <a:r>
              <a:rPr lang="en-US" sz="2000" dirty="0"/>
              <a:t>ALTO implementation that computes </a:t>
            </a:r>
            <a:r>
              <a:rPr lang="en-US" sz="2000" dirty="0" smtClean="0"/>
              <a:t>the location </a:t>
            </a:r>
            <a:r>
              <a:rPr lang="en-US" sz="2000" dirty="0"/>
              <a:t>of and distance between endpoints</a:t>
            </a:r>
            <a:r>
              <a:rPr lang="en-US" sz="2000" dirty="0" smtClean="0"/>
              <a:t>.</a:t>
            </a:r>
          </a:p>
          <a:p>
            <a:endParaRPr lang="en-US" sz="2000" dirty="0"/>
          </a:p>
          <a:p>
            <a:endParaRPr lang="en-US" sz="2000" dirty="0"/>
          </a:p>
        </p:txBody>
      </p:sp>
      <p:sp>
        <p:nvSpPr>
          <p:cNvPr id="3" name="TextBox 2"/>
          <p:cNvSpPr txBox="1"/>
          <p:nvPr/>
        </p:nvSpPr>
        <p:spPr>
          <a:xfrm>
            <a:off x="974451" y="164420"/>
            <a:ext cx="4067033" cy="523220"/>
          </a:xfrm>
          <a:prstGeom prst="rect">
            <a:avLst/>
          </a:prstGeom>
          <a:noFill/>
        </p:spPr>
        <p:txBody>
          <a:bodyPr wrap="square" rtlCol="0">
            <a:spAutoFit/>
          </a:bodyPr>
          <a:lstStyle/>
          <a:p>
            <a:r>
              <a:rPr lang="en-US" sz="2800" dirty="0" smtClean="0"/>
              <a:t>Use cases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648" y="1621905"/>
            <a:ext cx="6582694" cy="4706007"/>
          </a:xfrm>
          <a:prstGeom prst="rect">
            <a:avLst/>
          </a:prstGeom>
        </p:spPr>
      </p:pic>
    </p:spTree>
    <p:extLst>
      <p:ext uri="{BB962C8B-B14F-4D97-AF65-F5344CB8AC3E}">
        <p14:creationId xmlns:p14="http://schemas.microsoft.com/office/powerpoint/2010/main" val="1243086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955332"/>
            <a:ext cx="100584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network that provides an ALTO Service can achieve better utilization of its networking infrastructure</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An application that uses an ALTO Service can benefit from better knowledge of the network to avoid network bottlenecks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International bandwidth utilization can be reduced.</a:t>
            </a:r>
          </a:p>
          <a:p>
            <a:endParaRPr lang="en-US" sz="2000" dirty="0"/>
          </a:p>
          <a:p>
            <a:endParaRPr lang="en-US" sz="2000" dirty="0" smtClean="0"/>
          </a:p>
        </p:txBody>
      </p:sp>
      <p:sp>
        <p:nvSpPr>
          <p:cNvPr id="3" name="TextBox 2"/>
          <p:cNvSpPr txBox="1"/>
          <p:nvPr/>
        </p:nvSpPr>
        <p:spPr>
          <a:xfrm>
            <a:off x="974451" y="363872"/>
            <a:ext cx="4067033" cy="523220"/>
          </a:xfrm>
          <a:prstGeom prst="rect">
            <a:avLst/>
          </a:prstGeom>
          <a:noFill/>
        </p:spPr>
        <p:txBody>
          <a:bodyPr wrap="square" rtlCol="0">
            <a:spAutoFit/>
          </a:bodyPr>
          <a:lstStyle/>
          <a:p>
            <a:r>
              <a:rPr lang="en-US" sz="2800" dirty="0" smtClean="0"/>
              <a:t>Advantages</a:t>
            </a:r>
          </a:p>
        </p:txBody>
      </p:sp>
    </p:spTree>
    <p:extLst>
      <p:ext uri="{BB962C8B-B14F-4D97-AF65-F5344CB8AC3E}">
        <p14:creationId xmlns:p14="http://schemas.microsoft.com/office/powerpoint/2010/main" val="1100842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996276"/>
            <a:ext cx="10058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Different </a:t>
            </a:r>
            <a:r>
              <a:rPr lang="en-US" dirty="0" smtClean="0"/>
              <a:t>alto implementations provide </a:t>
            </a:r>
            <a:r>
              <a:rPr lang="en-US" dirty="0"/>
              <a:t>different levels of detail.  Depending on the system architecture, this may have implications  on the quality of the </a:t>
            </a:r>
            <a:r>
              <a:rPr lang="en-US" dirty="0" smtClean="0"/>
              <a:t>guidance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Applications using ALTO guidance MUST NOT rely solely on   the ALTO guidance to avoid causing network congestion.  Instead, they   MUST use other appropriate means, such as TCP-based </a:t>
            </a:r>
            <a:r>
              <a:rPr lang="en-US" dirty="0" smtClean="0"/>
              <a:t>transport.</a:t>
            </a:r>
          </a:p>
          <a:p>
            <a:pPr marL="285750" indent="-285750">
              <a:buFont typeface="Arial" panose="020B0604020202020204" pitchFamily="34" charset="0"/>
              <a:buChar char="•"/>
            </a:pPr>
            <a:r>
              <a:rPr lang="en-US" dirty="0" smtClean="0"/>
              <a:t>Therefore, ALTO </a:t>
            </a:r>
            <a:r>
              <a:rPr lang="en-US" dirty="0"/>
              <a:t>cannot be a replacement for TCP-like congestion control </a:t>
            </a:r>
            <a:r>
              <a:rPr lang="en-US" dirty="0" smtClean="0"/>
              <a:t>mechanisms.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Information disclosure of the ALTO service maintaining </a:t>
            </a:r>
            <a:r>
              <a:rPr lang="en-US" dirty="0" smtClean="0"/>
              <a:t>parties such as network topology.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privacy may be compromised. What files user shares with P2P application.</a:t>
            </a:r>
          </a:p>
          <a:p>
            <a:pPr marL="285750" indent="-285750">
              <a:buFont typeface="Arial" panose="020B0604020202020204" pitchFamily="34" charset="0"/>
              <a:buChar char="•"/>
            </a:pPr>
            <a:endParaRPr lang="en-US" dirty="0" smtClean="0"/>
          </a:p>
        </p:txBody>
      </p:sp>
      <p:sp>
        <p:nvSpPr>
          <p:cNvPr id="3" name="TextBox 2"/>
          <p:cNvSpPr txBox="1"/>
          <p:nvPr/>
        </p:nvSpPr>
        <p:spPr>
          <a:xfrm>
            <a:off x="974451" y="395785"/>
            <a:ext cx="4067033" cy="523220"/>
          </a:xfrm>
          <a:prstGeom prst="rect">
            <a:avLst/>
          </a:prstGeom>
          <a:noFill/>
        </p:spPr>
        <p:txBody>
          <a:bodyPr wrap="square" rtlCol="0">
            <a:spAutoFit/>
          </a:bodyPr>
          <a:lstStyle/>
          <a:p>
            <a:r>
              <a:rPr lang="en-US" sz="2800" dirty="0" smtClean="0"/>
              <a:t>Disadvantages</a:t>
            </a:r>
          </a:p>
        </p:txBody>
      </p:sp>
    </p:spTree>
    <p:extLst>
      <p:ext uri="{BB962C8B-B14F-4D97-AF65-F5344CB8AC3E}">
        <p14:creationId xmlns:p14="http://schemas.microsoft.com/office/powerpoint/2010/main" val="97263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30" y="709684"/>
            <a:ext cx="9225886" cy="2308324"/>
          </a:xfrm>
          <a:prstGeom prst="rect">
            <a:avLst/>
          </a:prstGeom>
          <a:noFill/>
        </p:spPr>
        <p:txBody>
          <a:bodyPr wrap="square" rtlCol="0">
            <a:spAutoFit/>
          </a:bodyPr>
          <a:lstStyle/>
          <a:p>
            <a:r>
              <a:rPr lang="en-US" b="1" dirty="0" smtClean="0"/>
              <a:t>What is Application Layer Traffic Optimization?</a:t>
            </a:r>
          </a:p>
          <a:p>
            <a:endParaRPr lang="en-US" b="1" dirty="0"/>
          </a:p>
          <a:p>
            <a:r>
              <a:rPr lang="en-US" b="1" dirty="0" smtClean="0"/>
              <a:t>Congestion control is done in Transport Layer.</a:t>
            </a:r>
          </a:p>
          <a:p>
            <a:r>
              <a:rPr lang="en-US" b="1" dirty="0" smtClean="0"/>
              <a:t>Packet rerouting is done in Network layer.</a:t>
            </a:r>
          </a:p>
          <a:p>
            <a:r>
              <a:rPr lang="en-US" b="1" dirty="0" smtClean="0"/>
              <a:t>Can Application Layer implementations such as client applications be built with traffic optimization features? </a:t>
            </a:r>
          </a:p>
          <a:p>
            <a:endParaRPr lang="en-US" b="1" dirty="0"/>
          </a:p>
          <a:p>
            <a:r>
              <a:rPr lang="en-US" b="1" dirty="0" smtClean="0"/>
              <a:t>As a result ALTO introduced. </a:t>
            </a:r>
            <a:endParaRPr lang="en-US" b="1" dirty="0"/>
          </a:p>
        </p:txBody>
      </p:sp>
    </p:spTree>
    <p:extLst>
      <p:ext uri="{BB962C8B-B14F-4D97-AF65-F5344CB8AC3E}">
        <p14:creationId xmlns:p14="http://schemas.microsoft.com/office/powerpoint/2010/main" val="1528190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0060" y="450376"/>
            <a:ext cx="4067033" cy="523220"/>
          </a:xfrm>
          <a:prstGeom prst="rect">
            <a:avLst/>
          </a:prstGeom>
          <a:noFill/>
        </p:spPr>
        <p:txBody>
          <a:bodyPr wrap="square" rtlCol="0">
            <a:spAutoFit/>
          </a:bodyPr>
          <a:lstStyle/>
          <a:p>
            <a:r>
              <a:rPr lang="en-US" sz="2800" dirty="0" smtClean="0"/>
              <a:t>Alternatives</a:t>
            </a:r>
          </a:p>
        </p:txBody>
      </p:sp>
    </p:spTree>
    <p:extLst>
      <p:ext uri="{BB962C8B-B14F-4D97-AF65-F5344CB8AC3E}">
        <p14:creationId xmlns:p14="http://schemas.microsoft.com/office/powerpoint/2010/main" val="577250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1105457"/>
            <a:ext cx="10058400" cy="2585323"/>
          </a:xfrm>
          <a:prstGeom prst="rect">
            <a:avLst/>
          </a:prstGeom>
          <a:noFill/>
        </p:spPr>
        <p:txBody>
          <a:bodyPr wrap="square" rtlCol="0">
            <a:spAutoFit/>
          </a:bodyPr>
          <a:lstStyle/>
          <a:p>
            <a:r>
              <a:rPr lang="en-US" dirty="0" smtClean="0"/>
              <a:t>http://datatracker.ietf.org/wg/alto/charter/</a:t>
            </a:r>
          </a:p>
          <a:p>
            <a:r>
              <a:rPr lang="en-US" dirty="0" smtClean="0"/>
              <a:t>http://tools.ietf.org/html/rfc6708 - requirements</a:t>
            </a:r>
          </a:p>
          <a:p>
            <a:r>
              <a:rPr lang="en-US" dirty="0" smtClean="0"/>
              <a:t>http://tools.ietf.org/html/rfc5693 - problem statement</a:t>
            </a:r>
          </a:p>
          <a:p>
            <a:r>
              <a:rPr lang="en-US" dirty="0" smtClean="0"/>
              <a:t>http://tools.ietf.org/html/draft-marocco-alto-problem-statement-05</a:t>
            </a:r>
          </a:p>
          <a:p>
            <a:r>
              <a:rPr lang="en-US" dirty="0" smtClean="0"/>
              <a:t>http://www.pcmag.com/article2/0,2817,2373918,00.asp</a:t>
            </a:r>
          </a:p>
          <a:p>
            <a:r>
              <a:rPr lang="en-US" dirty="0" smtClean="0"/>
              <a:t>http://datatracker.ietf.org/doc/draft-ietf-alto-protocol/?include_text=1</a:t>
            </a:r>
          </a:p>
          <a:p>
            <a:r>
              <a:rPr lang="en-US" dirty="0" smtClean="0"/>
              <a:t>https://ietf.org/doc/draft-ietf-alto-server-discovery/?include_text=1</a:t>
            </a:r>
          </a:p>
          <a:p>
            <a:r>
              <a:rPr lang="en-US" dirty="0" smtClean="0"/>
              <a:t>https://atlas.ripe.net/</a:t>
            </a:r>
          </a:p>
          <a:p>
            <a:r>
              <a:rPr lang="en-US" dirty="0" smtClean="0"/>
              <a:t>http://www.ietf.org/proceedings/74/slides/alto-5.pdf</a:t>
            </a:r>
          </a:p>
        </p:txBody>
      </p:sp>
      <p:sp>
        <p:nvSpPr>
          <p:cNvPr id="3" name="TextBox 2"/>
          <p:cNvSpPr txBox="1"/>
          <p:nvPr/>
        </p:nvSpPr>
        <p:spPr>
          <a:xfrm>
            <a:off x="974451" y="409433"/>
            <a:ext cx="4067033" cy="523220"/>
          </a:xfrm>
          <a:prstGeom prst="rect">
            <a:avLst/>
          </a:prstGeom>
          <a:noFill/>
        </p:spPr>
        <p:txBody>
          <a:bodyPr wrap="square" rtlCol="0">
            <a:spAutoFit/>
          </a:bodyPr>
          <a:lstStyle/>
          <a:p>
            <a:r>
              <a:rPr lang="en-US" sz="2800" dirty="0" smtClean="0"/>
              <a:t>References</a:t>
            </a:r>
            <a:endParaRPr lang="en-US" sz="2800" dirty="0" smtClean="0"/>
          </a:p>
        </p:txBody>
      </p:sp>
    </p:spTree>
    <p:extLst>
      <p:ext uri="{BB962C8B-B14F-4D97-AF65-F5344CB8AC3E}">
        <p14:creationId xmlns:p14="http://schemas.microsoft.com/office/powerpoint/2010/main" val="347059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30" y="709684"/>
            <a:ext cx="5540991"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Motivation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Goal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Proposed Mechanisms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Architecture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Use cases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Advantages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Disadvantages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Alternatives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References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Conclusion</a:t>
            </a:r>
            <a:endParaRPr lang="en-US" b="1" dirty="0"/>
          </a:p>
        </p:txBody>
      </p:sp>
    </p:spTree>
    <p:extLst>
      <p:ext uri="{BB962C8B-B14F-4D97-AF65-F5344CB8AC3E}">
        <p14:creationId xmlns:p14="http://schemas.microsoft.com/office/powerpoint/2010/main" val="3904331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1146401"/>
            <a:ext cx="100584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P2P applications consumes the global internet traffic even the resources available locally, because of the selection of resource peers are random in most of the cases.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Even some applications have improved algorithms to optimize peer selection they give sub optimal results because they are based on RTT value at the connection establishment which is not a better value to take decision.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Wrong peer selection leads the application to perform in an inefficient way.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Some important research results indicates that higher number of commercial ISPs suffer from poor latency to the local DNS resolvers and also some ISPs shows signs of load balancing which leads to a poor usage of DNS cache.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Applications themselves cannot achieve proper selection of resource peers because of the lack of knowledge in network topology information, network operational costs and network policies.</a:t>
            </a:r>
            <a:endParaRPr lang="en-US" sz="2000" dirty="0"/>
          </a:p>
        </p:txBody>
      </p:sp>
      <p:sp>
        <p:nvSpPr>
          <p:cNvPr id="3" name="TextBox 2"/>
          <p:cNvSpPr txBox="1"/>
          <p:nvPr/>
        </p:nvSpPr>
        <p:spPr>
          <a:xfrm>
            <a:off x="1009932" y="450376"/>
            <a:ext cx="4067033" cy="584775"/>
          </a:xfrm>
          <a:prstGeom prst="rect">
            <a:avLst/>
          </a:prstGeom>
          <a:noFill/>
        </p:spPr>
        <p:txBody>
          <a:bodyPr wrap="square" rtlCol="0">
            <a:spAutoFit/>
          </a:bodyPr>
          <a:lstStyle/>
          <a:p>
            <a:r>
              <a:rPr lang="en-US" sz="3200" dirty="0" smtClean="0"/>
              <a:t>Motivation</a:t>
            </a:r>
            <a:endParaRPr lang="en-US" sz="3200" dirty="0"/>
          </a:p>
        </p:txBody>
      </p:sp>
    </p:spTree>
    <p:extLst>
      <p:ext uri="{BB962C8B-B14F-4D97-AF65-F5344CB8AC3E}">
        <p14:creationId xmlns:p14="http://schemas.microsoft.com/office/powerpoint/2010/main" val="3993649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451" y="1405713"/>
            <a:ext cx="10058400" cy="707886"/>
          </a:xfrm>
          <a:prstGeom prst="rect">
            <a:avLst/>
          </a:prstGeom>
          <a:noFill/>
        </p:spPr>
        <p:txBody>
          <a:bodyPr wrap="square" rtlCol="0">
            <a:spAutoFit/>
          </a:bodyPr>
          <a:lstStyle/>
          <a:p>
            <a:r>
              <a:rPr lang="en-US" sz="2000" dirty="0" smtClean="0"/>
              <a:t>Provide </a:t>
            </a:r>
            <a:r>
              <a:rPr lang="en-US" sz="2000" dirty="0"/>
              <a:t>guidance to applications that have to select one or several hosts from a set of candidates capable of providing a desired resource.</a:t>
            </a:r>
          </a:p>
        </p:txBody>
      </p:sp>
      <p:sp>
        <p:nvSpPr>
          <p:cNvPr id="3" name="TextBox 2"/>
          <p:cNvSpPr txBox="1"/>
          <p:nvPr/>
        </p:nvSpPr>
        <p:spPr>
          <a:xfrm>
            <a:off x="1023580" y="450376"/>
            <a:ext cx="4067033" cy="677108"/>
          </a:xfrm>
          <a:prstGeom prst="rect">
            <a:avLst/>
          </a:prstGeom>
          <a:noFill/>
        </p:spPr>
        <p:txBody>
          <a:bodyPr wrap="square" rtlCol="0">
            <a:spAutoFit/>
          </a:bodyPr>
          <a:lstStyle/>
          <a:p>
            <a:r>
              <a:rPr lang="en-US" sz="3800" dirty="0" smtClean="0"/>
              <a:t>Goal</a:t>
            </a:r>
            <a:endParaRPr lang="en-US" sz="3800" dirty="0"/>
          </a:p>
        </p:txBody>
      </p:sp>
    </p:spTree>
    <p:extLst>
      <p:ext uri="{BB962C8B-B14F-4D97-AF65-F5344CB8AC3E}">
        <p14:creationId xmlns:p14="http://schemas.microsoft.com/office/powerpoint/2010/main" val="4037056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3507" y="914385"/>
            <a:ext cx="10058400" cy="5324535"/>
          </a:xfrm>
          <a:prstGeom prst="rect">
            <a:avLst/>
          </a:prstGeom>
          <a:noFill/>
        </p:spPr>
        <p:txBody>
          <a:bodyPr wrap="square" rtlCol="0">
            <a:spAutoFit/>
          </a:bodyPr>
          <a:lstStyle/>
          <a:p>
            <a:r>
              <a:rPr lang="en-US" sz="2000" dirty="0" smtClean="0"/>
              <a:t>Establish ALTO servers in order to gather </a:t>
            </a:r>
            <a:r>
              <a:rPr lang="en-US" sz="2000" dirty="0"/>
              <a:t>resource locations and maintain resource directories where the clients running </a:t>
            </a:r>
            <a:r>
              <a:rPr lang="en-US" sz="2000" dirty="0" smtClean="0"/>
              <a:t>P2P </a:t>
            </a:r>
            <a:r>
              <a:rPr lang="en-US" sz="2000" dirty="0"/>
              <a:t>applications can send </a:t>
            </a:r>
            <a:r>
              <a:rPr lang="en-US" sz="2000" dirty="0" smtClean="0"/>
              <a:t>queries and ask </a:t>
            </a:r>
            <a:r>
              <a:rPr lang="en-US" sz="2000" dirty="0"/>
              <a:t>for the optimized peers to deal with</a:t>
            </a:r>
            <a:r>
              <a:rPr lang="en-US" sz="2000" dirty="0" smtClean="0"/>
              <a:t>. </a:t>
            </a:r>
          </a:p>
          <a:p>
            <a:endParaRPr lang="en-US" sz="2000" dirty="0"/>
          </a:p>
          <a:p>
            <a:r>
              <a:rPr lang="en-US" sz="2000" dirty="0" smtClean="0"/>
              <a:t>Need a protocol for communication. ALTO protocol.</a:t>
            </a:r>
          </a:p>
          <a:p>
            <a:endParaRPr lang="en-US" sz="2000" dirty="0"/>
          </a:p>
          <a:p>
            <a:r>
              <a:rPr lang="en-US" sz="2000" dirty="0" smtClean="0"/>
              <a:t>To find an ALTO service, service discovery mechanism is required.</a:t>
            </a:r>
          </a:p>
          <a:p>
            <a:endParaRPr lang="en-US" sz="2000" dirty="0" smtClean="0"/>
          </a:p>
          <a:p>
            <a:r>
              <a:rPr lang="en-US" sz="2000" dirty="0"/>
              <a:t>ALTO servers will consider the link capacity, topology those do not change frequently in a network rather than considering the congestion control on transport layer. </a:t>
            </a:r>
          </a:p>
          <a:p>
            <a:endParaRPr lang="en-US" sz="2000" dirty="0" smtClean="0"/>
          </a:p>
          <a:p>
            <a:r>
              <a:rPr lang="en-US" sz="2000" dirty="0" smtClean="0"/>
              <a:t>Important factors to be considered in creating </a:t>
            </a:r>
            <a:r>
              <a:rPr lang="en-US" sz="2000" dirty="0"/>
              <a:t>ALTO </a:t>
            </a:r>
            <a:r>
              <a:rPr lang="en-US" sz="2000" dirty="0" smtClean="0"/>
              <a:t>service</a:t>
            </a:r>
          </a:p>
          <a:p>
            <a:r>
              <a:rPr lang="en-US" sz="2000" dirty="0" smtClean="0"/>
              <a:t>Operator's policies</a:t>
            </a:r>
          </a:p>
          <a:p>
            <a:r>
              <a:rPr lang="en-US" sz="2000" dirty="0" smtClean="0"/>
              <a:t>Geographical </a:t>
            </a:r>
            <a:r>
              <a:rPr lang="en-US" sz="2000" dirty="0"/>
              <a:t>location or network </a:t>
            </a:r>
            <a:r>
              <a:rPr lang="en-US" sz="2000" dirty="0" smtClean="0"/>
              <a:t>proximity (e.g</a:t>
            </a:r>
            <a:r>
              <a:rPr lang="en-US" sz="2000" dirty="0"/>
              <a:t>., the topological distance between two peers</a:t>
            </a:r>
            <a:r>
              <a:rPr lang="en-US" sz="2000" dirty="0" smtClean="0"/>
              <a:t>). </a:t>
            </a:r>
          </a:p>
          <a:p>
            <a:r>
              <a:rPr lang="en-US" sz="2000" dirty="0" smtClean="0"/>
              <a:t>The transmission costs </a:t>
            </a:r>
            <a:r>
              <a:rPr lang="en-US" sz="2000" dirty="0"/>
              <a:t>associated with sending/receiving a certain amount of data </a:t>
            </a:r>
            <a:r>
              <a:rPr lang="en-US" sz="2000" dirty="0" smtClean="0"/>
              <a:t>to/from </a:t>
            </a:r>
            <a:r>
              <a:rPr lang="en-US" sz="2000" dirty="0"/>
              <a:t>a peer, or the remaining amount of traffic allowed by a </a:t>
            </a:r>
            <a:r>
              <a:rPr lang="en-US" sz="2000" dirty="0" smtClean="0"/>
              <a:t>peer's  </a:t>
            </a:r>
            <a:r>
              <a:rPr lang="en-US" sz="2000" dirty="0"/>
              <a:t>operator (e.g., in case of quotas or limited flat-rate </a:t>
            </a:r>
            <a:r>
              <a:rPr lang="en-US" sz="2000" dirty="0" smtClean="0"/>
              <a:t>pricing </a:t>
            </a:r>
            <a:r>
              <a:rPr lang="en-US" sz="2000" dirty="0"/>
              <a:t>models</a:t>
            </a:r>
            <a:r>
              <a:rPr lang="en-US" sz="2000" dirty="0" smtClean="0"/>
              <a:t>).</a:t>
            </a:r>
            <a:endParaRPr lang="en-US" sz="2000" dirty="0"/>
          </a:p>
        </p:txBody>
      </p:sp>
      <p:sp>
        <p:nvSpPr>
          <p:cNvPr id="3" name="TextBox 2"/>
          <p:cNvSpPr txBox="1"/>
          <p:nvPr/>
        </p:nvSpPr>
        <p:spPr>
          <a:xfrm>
            <a:off x="955340" y="300248"/>
            <a:ext cx="7356145" cy="584775"/>
          </a:xfrm>
          <a:prstGeom prst="rect">
            <a:avLst/>
          </a:prstGeom>
          <a:noFill/>
        </p:spPr>
        <p:txBody>
          <a:bodyPr wrap="square" rtlCol="0">
            <a:spAutoFit/>
          </a:bodyPr>
          <a:lstStyle/>
          <a:p>
            <a:r>
              <a:rPr lang="en-US" sz="3200" dirty="0" smtClean="0"/>
              <a:t>Proposed Mechanisms</a:t>
            </a:r>
          </a:p>
        </p:txBody>
      </p:sp>
    </p:spTree>
    <p:extLst>
      <p:ext uri="{BB962C8B-B14F-4D97-AF65-F5344CB8AC3E}">
        <p14:creationId xmlns:p14="http://schemas.microsoft.com/office/powerpoint/2010/main" val="197361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490" y="245655"/>
            <a:ext cx="4067033" cy="584775"/>
          </a:xfrm>
          <a:prstGeom prst="rect">
            <a:avLst/>
          </a:prstGeom>
          <a:noFill/>
        </p:spPr>
        <p:txBody>
          <a:bodyPr wrap="square" rtlCol="0">
            <a:spAutoFit/>
          </a:bodyPr>
          <a:lstStyle/>
          <a:p>
            <a:r>
              <a:rPr lang="en-US" sz="3200" dirty="0" smtClean="0"/>
              <a:t>Architecture</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46" y="847002"/>
            <a:ext cx="6741994" cy="5602786"/>
          </a:xfrm>
          <a:prstGeom prst="rect">
            <a:avLst/>
          </a:prstGeom>
        </p:spPr>
      </p:pic>
      <p:sp>
        <p:nvSpPr>
          <p:cNvPr id="5" name="TextBox 4"/>
          <p:cNvSpPr txBox="1"/>
          <p:nvPr/>
        </p:nvSpPr>
        <p:spPr>
          <a:xfrm>
            <a:off x="7451679" y="942538"/>
            <a:ext cx="4135270" cy="1200329"/>
          </a:xfrm>
          <a:prstGeom prst="rect">
            <a:avLst/>
          </a:prstGeom>
          <a:noFill/>
        </p:spPr>
        <p:txBody>
          <a:bodyPr wrap="square" rtlCol="0">
            <a:spAutoFit/>
          </a:bodyPr>
          <a:lstStyle/>
          <a:p>
            <a:pPr algn="just"/>
            <a:r>
              <a:rPr lang="en-US" dirty="0" smtClean="0"/>
              <a:t>ALTO server gather information from multiple sources as shown in the diagram in order to provide a better response for the queries.</a:t>
            </a:r>
            <a:endParaRPr lang="en-US" dirty="0"/>
          </a:p>
        </p:txBody>
      </p:sp>
    </p:spTree>
    <p:extLst>
      <p:ext uri="{BB962C8B-B14F-4D97-AF65-F5344CB8AC3E}">
        <p14:creationId xmlns:p14="http://schemas.microsoft.com/office/powerpoint/2010/main" val="370160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490" y="245655"/>
            <a:ext cx="4067033" cy="584775"/>
          </a:xfrm>
          <a:prstGeom prst="rect">
            <a:avLst/>
          </a:prstGeom>
          <a:noFill/>
        </p:spPr>
        <p:txBody>
          <a:bodyPr wrap="square" rtlCol="0">
            <a:spAutoFit/>
          </a:bodyPr>
          <a:lstStyle/>
          <a:p>
            <a:r>
              <a:rPr lang="en-US" sz="3200" dirty="0" smtClean="0"/>
              <a:t>Architecture</a:t>
            </a:r>
          </a:p>
        </p:txBody>
      </p:sp>
      <p:sp>
        <p:nvSpPr>
          <p:cNvPr id="5" name="TextBox 4"/>
          <p:cNvSpPr txBox="1"/>
          <p:nvPr/>
        </p:nvSpPr>
        <p:spPr>
          <a:xfrm>
            <a:off x="368490" y="997129"/>
            <a:ext cx="4135270" cy="400110"/>
          </a:xfrm>
          <a:prstGeom prst="rect">
            <a:avLst/>
          </a:prstGeom>
          <a:noFill/>
        </p:spPr>
        <p:txBody>
          <a:bodyPr wrap="square" rtlCol="0">
            <a:spAutoFit/>
          </a:bodyPr>
          <a:lstStyle/>
          <a:p>
            <a:pPr algn="just"/>
            <a:r>
              <a:rPr lang="en-US" sz="2000" b="1" u="sng" dirty="0" smtClean="0"/>
              <a:t>ALTO service framework</a:t>
            </a:r>
            <a:endParaRPr lang="en-US" sz="2000"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91" y="1659908"/>
            <a:ext cx="7502524" cy="4031207"/>
          </a:xfrm>
          <a:prstGeom prst="rect">
            <a:avLst/>
          </a:prstGeom>
        </p:spPr>
      </p:pic>
      <p:sp>
        <p:nvSpPr>
          <p:cNvPr id="6" name="TextBox 5"/>
          <p:cNvSpPr txBox="1"/>
          <p:nvPr/>
        </p:nvSpPr>
        <p:spPr>
          <a:xfrm>
            <a:off x="7871015" y="1659908"/>
            <a:ext cx="4135270" cy="453970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dirty="0" smtClean="0"/>
              <a:t>ALTO </a:t>
            </a:r>
            <a:r>
              <a:rPr lang="en-US" sz="1700" dirty="0"/>
              <a:t>Client can request each service individually</a:t>
            </a:r>
            <a:r>
              <a:rPr lang="en-US" sz="1700" dirty="0" smtClean="0"/>
              <a:t>.</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smtClean="0"/>
              <a:t>Map Services are to provide batch information to clients.</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smtClean="0"/>
              <a:t>Map filtering service allow filtering on Map services without requesting batch information</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smtClean="0"/>
              <a:t>Endpoint property service provide individual properties of endpoints such as connectivity type (ADSL)</a:t>
            </a:r>
          </a:p>
          <a:p>
            <a:pPr marL="285750" indent="-285750" algn="just">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smtClean="0"/>
              <a:t>Endpoint Cost Service </a:t>
            </a:r>
            <a:r>
              <a:rPr lang="en-US" sz="1700" dirty="0"/>
              <a:t>provides numerical costs or rankings directly amongst Endpoints </a:t>
            </a:r>
            <a:endParaRPr lang="en-US" sz="1700" dirty="0"/>
          </a:p>
        </p:txBody>
      </p:sp>
    </p:spTree>
    <p:extLst>
      <p:ext uri="{BB962C8B-B14F-4D97-AF65-F5344CB8AC3E}">
        <p14:creationId xmlns:p14="http://schemas.microsoft.com/office/powerpoint/2010/main" val="507370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6412" y="232008"/>
            <a:ext cx="4067033" cy="584775"/>
          </a:xfrm>
          <a:prstGeom prst="rect">
            <a:avLst/>
          </a:prstGeom>
          <a:noFill/>
        </p:spPr>
        <p:txBody>
          <a:bodyPr wrap="square" rtlCol="0">
            <a:spAutoFit/>
          </a:bodyPr>
          <a:lstStyle/>
          <a:p>
            <a:r>
              <a:rPr lang="en-US" sz="3200" dirty="0" smtClean="0"/>
              <a:t>Architecture</a:t>
            </a:r>
          </a:p>
        </p:txBody>
      </p:sp>
      <p:sp>
        <p:nvSpPr>
          <p:cNvPr id="2" name="TextBox 1"/>
          <p:cNvSpPr txBox="1"/>
          <p:nvPr/>
        </p:nvSpPr>
        <p:spPr>
          <a:xfrm>
            <a:off x="1160060" y="1132764"/>
            <a:ext cx="9512489" cy="4801314"/>
          </a:xfrm>
          <a:prstGeom prst="rect">
            <a:avLst/>
          </a:prstGeom>
          <a:noFill/>
        </p:spPr>
        <p:txBody>
          <a:bodyPr wrap="square" rtlCol="0">
            <a:spAutoFit/>
          </a:bodyPr>
          <a:lstStyle/>
          <a:p>
            <a:r>
              <a:rPr lang="en-US" u="sng" dirty="0" smtClean="0"/>
              <a:t>Query Modes</a:t>
            </a:r>
          </a:p>
          <a:p>
            <a:endParaRPr lang="en-US" dirty="0" smtClean="0"/>
          </a:p>
          <a:p>
            <a:pPr marL="285750" indent="-285750">
              <a:buFont typeface="Arial" panose="020B0604020202020204" pitchFamily="34" charset="0"/>
              <a:buChar char="•"/>
            </a:pPr>
            <a:r>
              <a:rPr lang="en-US" dirty="0"/>
              <a:t>Client can provide a list of known host to the ALTO server and get the sorted list of peers with performance.</a:t>
            </a:r>
          </a:p>
          <a:p>
            <a:pPr marL="285750" indent="-285750">
              <a:buFont typeface="Arial" panose="020B0604020202020204" pitchFamily="34" charset="0"/>
              <a:buChar char="•"/>
            </a:pPr>
            <a:r>
              <a:rPr lang="en-US" dirty="0"/>
              <a:t>The clients periodically query the ALTO server with required host characteristics and client cache the replies and use them when required.</a:t>
            </a:r>
          </a:p>
          <a:p>
            <a:endParaRPr lang="en-US" dirty="0" smtClean="0"/>
          </a:p>
          <a:p>
            <a:r>
              <a:rPr lang="en-US" u="sng" dirty="0" smtClean="0"/>
              <a:t>Operation Modes</a:t>
            </a:r>
          </a:p>
          <a:p>
            <a:endParaRPr lang="en-US" dirty="0"/>
          </a:p>
          <a:p>
            <a:pPr marL="285750" lvl="0" indent="-285750">
              <a:buFont typeface="Arial" panose="020B0604020202020204" pitchFamily="34" charset="0"/>
              <a:buChar char="•"/>
            </a:pPr>
            <a:r>
              <a:rPr lang="en-US" dirty="0"/>
              <a:t>Client itself can query the ALTO server suitable for DHT implementations.</a:t>
            </a:r>
          </a:p>
          <a:p>
            <a:pPr marL="285750" indent="-285750">
              <a:buFont typeface="Arial" panose="020B0604020202020204" pitchFamily="34" charset="0"/>
              <a:buChar char="•"/>
            </a:pPr>
            <a:r>
              <a:rPr lang="en-US" dirty="0"/>
              <a:t>A central server query the service on behalf of </a:t>
            </a:r>
            <a:r>
              <a:rPr lang="en-US" dirty="0" smtClean="0"/>
              <a:t>client such as a tracker in </a:t>
            </a:r>
            <a:r>
              <a:rPr lang="en-US" dirty="0" err="1" smtClean="0"/>
              <a:t>Bittorrent</a:t>
            </a:r>
            <a:r>
              <a:rPr lang="en-US" dirty="0" smtClean="0"/>
              <a:t>.</a:t>
            </a:r>
            <a:endParaRPr lang="en-US" dirty="0" smtClean="0"/>
          </a:p>
          <a:p>
            <a:endParaRPr lang="en-US" dirty="0" smtClean="0"/>
          </a:p>
          <a:p>
            <a:endParaRPr lang="en-US" dirty="0"/>
          </a:p>
          <a:p>
            <a:r>
              <a:rPr lang="en-US" dirty="0"/>
              <a:t>ALTO servers should have a mechanism to inform the clients when it is overloaded. Possible approaches are refusing connections, redirect the request to another server, send a message to request later or send the response with a message to wait a certain period to request next. </a:t>
            </a:r>
          </a:p>
          <a:p>
            <a:endParaRPr lang="en-US" dirty="0"/>
          </a:p>
        </p:txBody>
      </p:sp>
    </p:spTree>
    <p:extLst>
      <p:ext uri="{BB962C8B-B14F-4D97-AF65-F5344CB8AC3E}">
        <p14:creationId xmlns:p14="http://schemas.microsoft.com/office/powerpoint/2010/main" val="1102875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1118</TotalTime>
  <Words>1016</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ALTO (Application Layer Traffic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ALTO (Application Layer Traffic Optimization)</dc:title>
  <dc:creator>DELL1</dc:creator>
  <cp:lastModifiedBy>DELL1</cp:lastModifiedBy>
  <cp:revision>162</cp:revision>
  <dcterms:created xsi:type="dcterms:W3CDTF">2013-12-04T09:50:13Z</dcterms:created>
  <dcterms:modified xsi:type="dcterms:W3CDTF">2013-12-06T03:11:52Z</dcterms:modified>
</cp:coreProperties>
</file>