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64" r:id="rId4"/>
    <p:sldId id="265" r:id="rId5"/>
    <p:sldId id="267" r:id="rId6"/>
    <p:sldId id="270" r:id="rId7"/>
    <p:sldId id="268" r:id="rId8"/>
    <p:sldId id="266"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ECE"/>
    <a:srgbClr val="EE3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7" autoAdjust="0"/>
    <p:restoredTop sz="88173" autoAdjust="0"/>
  </p:normalViewPr>
  <p:slideViewPr>
    <p:cSldViewPr snapToGrid="0">
      <p:cViewPr varScale="1">
        <p:scale>
          <a:sx n="98" d="100"/>
          <a:sy n="98" d="100"/>
        </p:scale>
        <p:origin x="2076" y="48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44230-448B-424B-9FBC-6986F83F592D}" type="datetimeFigureOut">
              <a:rPr lang="en-US" smtClean="0"/>
              <a:t>2/18/2017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89728-F500-124C-89B1-3497A931BF0D}" type="slidenum">
              <a:rPr lang="en-US" smtClean="0"/>
              <a:t>‹#›</a:t>
            </a:fld>
            <a:endParaRPr lang="en-US"/>
          </a:p>
        </p:txBody>
      </p:sp>
    </p:spTree>
    <p:extLst>
      <p:ext uri="{BB962C8B-B14F-4D97-AF65-F5344CB8AC3E}">
        <p14:creationId xmlns:p14="http://schemas.microsoft.com/office/powerpoint/2010/main" val="140933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a:t>
            </a:r>
            <a:r>
              <a:rPr lang="en-US" baseline="0" dirty="0"/>
              <a:t> platform will help the industry transform from the past of the customer relationship consisting of the hostile billing relationship and move towards the future of become a more engaging customer engagement relationship. We plan to bring this about in three main ways</a:t>
            </a:r>
            <a:endParaRPr lang="en-US" dirty="0"/>
          </a:p>
          <a:p>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3</a:t>
            </a:fld>
            <a:endParaRPr lang="en-US"/>
          </a:p>
        </p:txBody>
      </p:sp>
    </p:spTree>
    <p:extLst>
      <p:ext uri="{BB962C8B-B14F-4D97-AF65-F5344CB8AC3E}">
        <p14:creationId xmlns:p14="http://schemas.microsoft.com/office/powerpoint/2010/main" val="421442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 our omnichannel approach. We will</a:t>
            </a:r>
            <a:r>
              <a:rPr lang="en-US" dirty="0"/>
              <a:t> allow our customers to reach us</a:t>
            </a:r>
            <a:r>
              <a:rPr lang="en-US" baseline="0" dirty="0"/>
              <a:t> in the way that they want to reach us. We offer them the flexibility and we make what was once a very informal relationship into a much more personal relationship. This includes not only an easy to use platform for customers to find all of the support resources they need quickly and in one efficient place but also an approach that very few companies have rolled out, that of the video conference with the support agent. Ultimately our goal is to foster a relationship between the customer and the support agent so that when the customer has problems in the future they come back to the agent that was so helpful before and whom they know will be as helpful once again increasing the customer’s perception of our company, our NPS, and ultimately our bottom line. We also tie in a plethora of other platforms, from the phone call, to instant messaging, to email.</a:t>
            </a:r>
            <a:endParaRPr lang="en-US" dirty="0"/>
          </a:p>
          <a:p>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4</a:t>
            </a:fld>
            <a:endParaRPr lang="en-US"/>
          </a:p>
        </p:txBody>
      </p:sp>
    </p:spTree>
    <p:extLst>
      <p:ext uri="{BB962C8B-B14F-4D97-AF65-F5344CB8AC3E}">
        <p14:creationId xmlns:p14="http://schemas.microsoft.com/office/powerpoint/2010/main" val="744280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we have been disappointed in the number of tutorials that are out there by way of video. For class we can go online and find a plethora of information about the topic and many easy to use videos, however once you enter the real world quality seems to drop.</a:t>
            </a:r>
            <a:r>
              <a:rPr lang="en-US" dirty="0"/>
              <a:t> we</a:t>
            </a:r>
            <a:r>
              <a:rPr lang="en-US" baseline="0" dirty="0"/>
              <a:t> recognize that many of our customers will have the same problems and in an effort to search for efficiencies our agents will host live sessions where they will not only train the viewers in the topic of the session, but also will be ready to answer questions as they arise. After these sessions have been streamed they will be made available on the support team website ready whoever needs to view them in the future.</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5</a:t>
            </a:fld>
            <a:endParaRPr lang="en-US"/>
          </a:p>
        </p:txBody>
      </p:sp>
    </p:spTree>
    <p:extLst>
      <p:ext uri="{BB962C8B-B14F-4D97-AF65-F5344CB8AC3E}">
        <p14:creationId xmlns:p14="http://schemas.microsoft.com/office/powerpoint/2010/main" val="1393868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we have been disappointed in the number of tutorials that are out there by way of video. For class we can go online and find a plethora of information about the topic and many easy to use videos, however once you enter the real world quality seems to drop.</a:t>
            </a:r>
            <a:r>
              <a:rPr lang="en-US" dirty="0"/>
              <a:t> we</a:t>
            </a:r>
            <a:r>
              <a:rPr lang="en-US" baseline="0" dirty="0"/>
              <a:t> recognize that many of our customers will have the same problems and in an effort to search for efficiencies our agents will host live sessions where they will not only train the viewers in the topic of the session, but also will be ready to answer questions as they arise. After these sessions have been streamed they will be made available on the support team website ready whoever needs to view them in the future.</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6</a:t>
            </a:fld>
            <a:endParaRPr lang="en-US"/>
          </a:p>
        </p:txBody>
      </p:sp>
    </p:spTree>
    <p:extLst>
      <p:ext uri="{BB962C8B-B14F-4D97-AF65-F5344CB8AC3E}">
        <p14:creationId xmlns:p14="http://schemas.microsoft.com/office/powerpoint/2010/main" val="146289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we have been disappointed in the number of tutorials that are out there by way of video. For class we can go online and find a plethora of information about the topic and many easy to use videos, however once you enter the real world quality seems to drop.</a:t>
            </a:r>
            <a:r>
              <a:rPr lang="en-US" dirty="0"/>
              <a:t> we</a:t>
            </a:r>
            <a:r>
              <a:rPr lang="en-US" baseline="0" dirty="0"/>
              <a:t> recognize that many of our customers will have the same problems and in an effort to search for efficiencies our agents will host live sessions where they will not only train the viewers in the topic of the session, but also will be ready to answer questions as they arise. After these sessions have been streamed they will be made available on the support team website ready whoever needs to view them in the future.</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7</a:t>
            </a:fld>
            <a:endParaRPr lang="en-US"/>
          </a:p>
        </p:txBody>
      </p:sp>
    </p:spTree>
    <p:extLst>
      <p:ext uri="{BB962C8B-B14F-4D97-AF65-F5344CB8AC3E}">
        <p14:creationId xmlns:p14="http://schemas.microsoft.com/office/powerpoint/2010/main" val="1099368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a:t>
            </a:r>
            <a:r>
              <a:rPr lang="en-US" baseline="0" dirty="0"/>
              <a:t> w</a:t>
            </a:r>
            <a:r>
              <a:rPr lang="en-US" dirty="0"/>
              <a:t>e</a:t>
            </a:r>
            <a:r>
              <a:rPr lang="en-US" baseline="0" dirty="0"/>
              <a:t> recognize that the stronger the moral of our support team the better the service that they will provide to our customer. Therefore we will also incorporate a platform to motivate the support team and to enable them to have the best experience they can possibly have while working for our company. We do this through a badge earning system. Many of the badges that they are able to earn revolve around the video experience, the more videos you are able to make the bigger badges you unlock, the more people who view your videos the more recognition you get. Who doesn’t want to be the best at their job? We provide a measurable route to obtain this.</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8</a:t>
            </a:fld>
            <a:endParaRPr lang="en-US"/>
          </a:p>
        </p:txBody>
      </p:sp>
    </p:spTree>
    <p:extLst>
      <p:ext uri="{BB962C8B-B14F-4D97-AF65-F5344CB8AC3E}">
        <p14:creationId xmlns:p14="http://schemas.microsoft.com/office/powerpoint/2010/main" val="771089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9</a:t>
            </a:fld>
            <a:endParaRPr lang="en-US"/>
          </a:p>
        </p:txBody>
      </p:sp>
    </p:spTree>
    <p:extLst>
      <p:ext uri="{BB962C8B-B14F-4D97-AF65-F5344CB8AC3E}">
        <p14:creationId xmlns:p14="http://schemas.microsoft.com/office/powerpoint/2010/main" val="3544070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1D080F-7B83-441F-9CDD-78EF1E6746D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68519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D080F-7B83-441F-9CDD-78EF1E6746D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72206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D080F-7B83-441F-9CDD-78EF1E6746D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10542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D080F-7B83-441F-9CDD-78EF1E6746D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98985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1D080F-7B83-441F-9CDD-78EF1E6746D4}"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1823008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1D080F-7B83-441F-9CDD-78EF1E6746D4}"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36699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1D080F-7B83-441F-9CDD-78EF1E6746D4}" type="datetimeFigureOut">
              <a:rPr lang="en-US" smtClean="0"/>
              <a:t>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366657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1D080F-7B83-441F-9CDD-78EF1E6746D4}" type="datetimeFigureOut">
              <a:rPr lang="en-US" smtClean="0"/>
              <a:t>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171381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D080F-7B83-441F-9CDD-78EF1E6746D4}" type="datetimeFigureOut">
              <a:rPr lang="en-US" smtClean="0"/>
              <a:t>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72572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1D080F-7B83-441F-9CDD-78EF1E6746D4}"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996245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1D080F-7B83-441F-9CDD-78EF1E6746D4}"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368669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D080F-7B83-441F-9CDD-78EF1E6746D4}" type="datetimeFigureOut">
              <a:rPr lang="en-US" smtClean="0"/>
              <a:t>2/18/2017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EAC26-F608-4793-B22F-08CD4369D3E4}" type="slidenum">
              <a:rPr lang="en-US" smtClean="0"/>
              <a:t>‹#›</a:t>
            </a:fld>
            <a:endParaRPr lang="en-US"/>
          </a:p>
        </p:txBody>
      </p:sp>
    </p:spTree>
    <p:extLst>
      <p:ext uri="{BB962C8B-B14F-4D97-AF65-F5344CB8AC3E}">
        <p14:creationId xmlns:p14="http://schemas.microsoft.com/office/powerpoint/2010/main" val="298336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954585">
            <a:off x="-3640756" y="3465974"/>
            <a:ext cx="15291295" cy="972513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p:cNvSpPr>
            <a:spLocks noGrp="1"/>
          </p:cNvSpPr>
          <p:nvPr>
            <p:ph type="ctrTitle"/>
          </p:nvPr>
        </p:nvSpPr>
        <p:spPr>
          <a:xfrm>
            <a:off x="1524000" y="1749402"/>
            <a:ext cx="9144000" cy="914400"/>
          </a:xfrm>
          <a:noFill/>
          <a:ln>
            <a:noFill/>
          </a:ln>
        </p:spPr>
        <p:txBody>
          <a:bodyPr>
            <a:normAutofit/>
          </a:bodyPr>
          <a:lstStyle/>
          <a:p>
            <a:r>
              <a:rPr lang="en-US" sz="4000" dirty="0">
                <a:latin typeface="Work Sans ExtraLight" panose="00000300000000000000" pitchFamily="2" charset="0"/>
              </a:rPr>
              <a:t>CSG International</a:t>
            </a:r>
          </a:p>
        </p:txBody>
      </p:sp>
      <p:sp>
        <p:nvSpPr>
          <p:cNvPr id="3" name="Subtitle 2"/>
          <p:cNvSpPr>
            <a:spLocks noGrp="1"/>
          </p:cNvSpPr>
          <p:nvPr>
            <p:ph type="subTitle" idx="1"/>
          </p:nvPr>
        </p:nvSpPr>
        <p:spPr>
          <a:xfrm>
            <a:off x="4246485" y="5191064"/>
            <a:ext cx="3699030" cy="1655762"/>
          </a:xfrm>
        </p:spPr>
        <p:txBody>
          <a:bodyPr>
            <a:normAutofit/>
          </a:bodyPr>
          <a:lstStyle/>
          <a:p>
            <a:r>
              <a:rPr lang="en-US" sz="1800" dirty="0">
                <a:latin typeface="Work Sans" panose="00000500000000000000" pitchFamily="2" charset="0"/>
              </a:rPr>
              <a:t>Jake Koperski</a:t>
            </a:r>
          </a:p>
          <a:p>
            <a:r>
              <a:rPr lang="en-US" sz="1800" dirty="0">
                <a:latin typeface="Work Sans" panose="00000500000000000000" pitchFamily="2" charset="0"/>
              </a:rPr>
              <a:t>Matthew Meacham</a:t>
            </a:r>
          </a:p>
          <a:p>
            <a:r>
              <a:rPr lang="en-US" sz="1800" dirty="0">
                <a:latin typeface="Work Sans" panose="00000500000000000000" pitchFamily="2" charset="0"/>
              </a:rPr>
              <a:t>Spencer Nussrallah </a:t>
            </a:r>
          </a:p>
        </p:txBody>
      </p:sp>
      <p:sp>
        <p:nvSpPr>
          <p:cNvPr id="4" name="Title 1"/>
          <p:cNvSpPr txBox="1">
            <a:spLocks/>
          </p:cNvSpPr>
          <p:nvPr/>
        </p:nvSpPr>
        <p:spPr>
          <a:xfrm>
            <a:off x="1524000" y="2639966"/>
            <a:ext cx="9144000" cy="962072"/>
          </a:xfrm>
          <a:prstGeom prst="rect">
            <a:avLst/>
          </a:prstGeom>
          <a:noFill/>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Work Sans ExtraLight" panose="00000300000000000000" pitchFamily="2" charset="0"/>
              </a:rPr>
              <a:t>Hackathon 2017</a:t>
            </a:r>
          </a:p>
        </p:txBody>
      </p:sp>
      <p:cxnSp>
        <p:nvCxnSpPr>
          <p:cNvPr id="6" name="Straight Connector 5"/>
          <p:cNvCxnSpPr/>
          <p:nvPr/>
        </p:nvCxnSpPr>
        <p:spPr>
          <a:xfrm>
            <a:off x="-159798" y="1749402"/>
            <a:ext cx="314269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0" name="Straight Connector 9"/>
          <p:cNvCxnSpPr>
            <a:cxnSpLocks/>
          </p:cNvCxnSpPr>
          <p:nvPr/>
        </p:nvCxnSpPr>
        <p:spPr>
          <a:xfrm>
            <a:off x="9206143" y="1728888"/>
            <a:ext cx="0" cy="4822832"/>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a:cxnSpLocks/>
          </p:cNvCxnSpPr>
          <p:nvPr/>
        </p:nvCxnSpPr>
        <p:spPr>
          <a:xfrm>
            <a:off x="2993254" y="1350886"/>
            <a:ext cx="0" cy="2504003"/>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Straight Connector 11"/>
          <p:cNvCxnSpPr>
            <a:cxnSpLocks/>
          </p:cNvCxnSpPr>
          <p:nvPr/>
        </p:nvCxnSpPr>
        <p:spPr>
          <a:xfrm>
            <a:off x="2583543" y="3648722"/>
            <a:ext cx="9083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Connector 14"/>
          <p:cNvCxnSpPr>
            <a:cxnSpLocks/>
          </p:cNvCxnSpPr>
          <p:nvPr/>
        </p:nvCxnSpPr>
        <p:spPr>
          <a:xfrm>
            <a:off x="2993254" y="1361744"/>
            <a:ext cx="1524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6063448" y="6551720"/>
            <a:ext cx="314269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Straight Connector 19"/>
          <p:cNvCxnSpPr>
            <a:cxnSpLocks/>
          </p:cNvCxnSpPr>
          <p:nvPr/>
        </p:nvCxnSpPr>
        <p:spPr>
          <a:xfrm>
            <a:off x="8868229" y="3854889"/>
            <a:ext cx="3480609"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5309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7731468">
            <a:off x="-6131636" y="-4031935"/>
            <a:ext cx="16657732" cy="75630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itle 1"/>
          <p:cNvSpPr txBox="1">
            <a:spLocks/>
          </p:cNvSpPr>
          <p:nvPr/>
        </p:nvSpPr>
        <p:spPr>
          <a:xfrm>
            <a:off x="179110" y="5391035"/>
            <a:ext cx="9426804" cy="13255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Work Sans Light" panose="00000400000000000000" pitchFamily="2" charset="0"/>
              </a:rPr>
              <a:t>Meacham by the numbers</a:t>
            </a:r>
          </a:p>
        </p:txBody>
      </p:sp>
      <p:sp>
        <p:nvSpPr>
          <p:cNvPr id="14" name="Oval 13"/>
          <p:cNvSpPr/>
          <p:nvPr/>
        </p:nvSpPr>
        <p:spPr>
          <a:xfrm>
            <a:off x="8238736" y="260283"/>
            <a:ext cx="3239520" cy="3239520"/>
          </a:xfrm>
          <a:prstGeom prst="ellipse">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402714" y="3935979"/>
            <a:ext cx="2075542" cy="2075542"/>
          </a:xfrm>
          <a:prstGeom prst="ellipse">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319486" y="2470036"/>
            <a:ext cx="2503714" cy="2503714"/>
          </a:xfrm>
          <a:prstGeom prst="ellipse">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9000994" y="419202"/>
            <a:ext cx="1715004"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Work Sans Light" panose="00000400000000000000" pitchFamily="2" charset="0"/>
              </a:rPr>
              <a:t>8</a:t>
            </a:r>
          </a:p>
        </p:txBody>
      </p:sp>
      <p:sp>
        <p:nvSpPr>
          <p:cNvPr id="26" name="Title 1"/>
          <p:cNvSpPr txBox="1">
            <a:spLocks/>
          </p:cNvSpPr>
          <p:nvPr/>
        </p:nvSpPr>
        <p:spPr>
          <a:xfrm>
            <a:off x="5713841" y="2364521"/>
            <a:ext cx="1715004"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Work Sans Light" panose="00000400000000000000" pitchFamily="2" charset="0"/>
              </a:rPr>
              <a:t>6</a:t>
            </a:r>
          </a:p>
        </p:txBody>
      </p:sp>
      <p:sp>
        <p:nvSpPr>
          <p:cNvPr id="27" name="Title 1"/>
          <p:cNvSpPr txBox="1">
            <a:spLocks/>
          </p:cNvSpPr>
          <p:nvPr/>
        </p:nvSpPr>
        <p:spPr>
          <a:xfrm>
            <a:off x="9582983" y="3508041"/>
            <a:ext cx="1715004"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latin typeface="Work Sans Light" panose="00000400000000000000" pitchFamily="2" charset="0"/>
              </a:rPr>
              <a:t>3</a:t>
            </a:r>
          </a:p>
        </p:txBody>
      </p:sp>
      <p:sp>
        <p:nvSpPr>
          <p:cNvPr id="28" name="Title 1"/>
          <p:cNvSpPr txBox="1">
            <a:spLocks/>
          </p:cNvSpPr>
          <p:nvPr/>
        </p:nvSpPr>
        <p:spPr>
          <a:xfrm>
            <a:off x="8530986" y="1253773"/>
            <a:ext cx="2655589" cy="13255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Work Sans Light" panose="00000400000000000000" pitchFamily="2" charset="0"/>
              </a:rPr>
              <a:t>coffees</a:t>
            </a:r>
          </a:p>
        </p:txBody>
      </p:sp>
      <p:sp>
        <p:nvSpPr>
          <p:cNvPr id="29" name="Title 1"/>
          <p:cNvSpPr txBox="1">
            <a:spLocks/>
          </p:cNvSpPr>
          <p:nvPr/>
        </p:nvSpPr>
        <p:spPr>
          <a:xfrm>
            <a:off x="5414360" y="3059111"/>
            <a:ext cx="231396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Work Sans Light" panose="00000400000000000000" pitchFamily="2" charset="0"/>
              </a:rPr>
              <a:t>sodas</a:t>
            </a:r>
          </a:p>
        </p:txBody>
      </p:sp>
      <p:sp>
        <p:nvSpPr>
          <p:cNvPr id="30" name="Title 1"/>
          <p:cNvSpPr txBox="1">
            <a:spLocks/>
          </p:cNvSpPr>
          <p:nvPr/>
        </p:nvSpPr>
        <p:spPr>
          <a:xfrm>
            <a:off x="9582983" y="4428508"/>
            <a:ext cx="1715004"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latin typeface="Work Sans Light" panose="00000400000000000000" pitchFamily="2" charset="0"/>
              </a:rPr>
              <a:t>Red Bull</a:t>
            </a:r>
          </a:p>
        </p:txBody>
      </p:sp>
    </p:spTree>
    <p:extLst>
      <p:ext uri="{BB962C8B-B14F-4D97-AF65-F5344CB8AC3E}">
        <p14:creationId xmlns:p14="http://schemas.microsoft.com/office/powerpoint/2010/main" val="1467964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8957808">
            <a:off x="742133" y="3003562"/>
            <a:ext cx="16959855" cy="75630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itle 1"/>
          <p:cNvSpPr txBox="1">
            <a:spLocks/>
          </p:cNvSpPr>
          <p:nvPr/>
        </p:nvSpPr>
        <p:spPr>
          <a:xfrm>
            <a:off x="-1" y="-267104"/>
            <a:ext cx="9426804" cy="13255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Work Sans Light" panose="00000400000000000000" pitchFamily="2" charset="0"/>
              </a:rPr>
              <a:t>Building customer relations</a:t>
            </a:r>
          </a:p>
        </p:txBody>
      </p:sp>
      <p:cxnSp>
        <p:nvCxnSpPr>
          <p:cNvPr id="3" name="Straight Connector 2"/>
          <p:cNvCxnSpPr/>
          <p:nvPr/>
        </p:nvCxnSpPr>
        <p:spPr>
          <a:xfrm>
            <a:off x="-1" y="1216058"/>
            <a:ext cx="95305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9530499" y="829559"/>
            <a:ext cx="0" cy="386499"/>
          </a:xfrm>
          <a:prstGeom prst="line">
            <a:avLst/>
          </a:prstGeom>
          <a:ln w="12700"/>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046375" y="1216058"/>
            <a:ext cx="0" cy="3497344"/>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1046375" y="4722829"/>
            <a:ext cx="221529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a:cxnSpLocks/>
          </p:cNvCxnSpPr>
          <p:nvPr/>
        </p:nvCxnSpPr>
        <p:spPr>
          <a:xfrm flipV="1">
            <a:off x="3043960" y="4252686"/>
            <a:ext cx="0" cy="592691"/>
          </a:xfrm>
          <a:prstGeom prst="line">
            <a:avLst/>
          </a:prstGeom>
          <a:ln w="12700"/>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385740" y="1687398"/>
            <a:ext cx="4685122" cy="461665"/>
          </a:xfrm>
          <a:prstGeom prst="rect">
            <a:avLst/>
          </a:prstGeom>
          <a:noFill/>
        </p:spPr>
        <p:txBody>
          <a:bodyPr wrap="square" rtlCol="0">
            <a:spAutoFit/>
          </a:bodyPr>
          <a:lstStyle/>
          <a:p>
            <a:r>
              <a:rPr lang="en-US" sz="2400" dirty="0">
                <a:latin typeface="Work Sans Light" panose="00000400000000000000" pitchFamily="2" charset="0"/>
              </a:rPr>
              <a:t>Headache to heartwarming</a:t>
            </a:r>
          </a:p>
        </p:txBody>
      </p:sp>
      <p:sp>
        <p:nvSpPr>
          <p:cNvPr id="15" name="TextBox 14"/>
          <p:cNvSpPr txBox="1"/>
          <p:nvPr/>
        </p:nvSpPr>
        <p:spPr>
          <a:xfrm>
            <a:off x="1385740" y="2620402"/>
            <a:ext cx="4685122" cy="461665"/>
          </a:xfrm>
          <a:prstGeom prst="rect">
            <a:avLst/>
          </a:prstGeom>
          <a:noFill/>
        </p:spPr>
        <p:txBody>
          <a:bodyPr wrap="square" rtlCol="0">
            <a:spAutoFit/>
          </a:bodyPr>
          <a:lstStyle/>
          <a:p>
            <a:r>
              <a:rPr lang="en-US" sz="2400" dirty="0">
                <a:latin typeface="Work Sans Light" panose="00000400000000000000" pitchFamily="2" charset="0"/>
              </a:rPr>
              <a:t>Personal connections</a:t>
            </a:r>
          </a:p>
        </p:txBody>
      </p:sp>
      <p:sp>
        <p:nvSpPr>
          <p:cNvPr id="16" name="TextBox 15"/>
          <p:cNvSpPr txBox="1"/>
          <p:nvPr/>
        </p:nvSpPr>
        <p:spPr>
          <a:xfrm>
            <a:off x="1385740" y="3516698"/>
            <a:ext cx="4685122" cy="461665"/>
          </a:xfrm>
          <a:prstGeom prst="rect">
            <a:avLst/>
          </a:prstGeom>
          <a:noFill/>
        </p:spPr>
        <p:txBody>
          <a:bodyPr wrap="square" rtlCol="0">
            <a:spAutoFit/>
          </a:bodyPr>
          <a:lstStyle/>
          <a:p>
            <a:r>
              <a:rPr lang="en-US" sz="2400" dirty="0">
                <a:latin typeface="Work Sans Light" panose="00000400000000000000" pitchFamily="2" charset="0"/>
              </a:rPr>
              <a:t>Customization</a:t>
            </a:r>
          </a:p>
        </p:txBody>
      </p:sp>
    </p:spTree>
    <p:extLst>
      <p:ext uri="{BB962C8B-B14F-4D97-AF65-F5344CB8AC3E}">
        <p14:creationId xmlns:p14="http://schemas.microsoft.com/office/powerpoint/2010/main" val="3034209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4723492">
            <a:off x="3183675" y="1985467"/>
            <a:ext cx="16959855" cy="75630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13" name="Picture 2" descr="omnichannel-com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0" y="1661220"/>
            <a:ext cx="5439172"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43152" y="622102"/>
            <a:ext cx="4127500" cy="1446550"/>
          </a:xfrm>
          <a:prstGeom prst="rect">
            <a:avLst/>
          </a:prstGeom>
          <a:noFill/>
        </p:spPr>
        <p:txBody>
          <a:bodyPr wrap="square" rtlCol="0">
            <a:spAutoFit/>
          </a:bodyPr>
          <a:lstStyle/>
          <a:p>
            <a:pPr algn="r"/>
            <a:r>
              <a:rPr lang="en-US" sz="4400" dirty="0">
                <a:latin typeface="Work Sans Light" panose="00000400000000000000" pitchFamily="2" charset="0"/>
              </a:rPr>
              <a:t>Omnichannel</a:t>
            </a:r>
          </a:p>
          <a:p>
            <a:pPr algn="r"/>
            <a:r>
              <a:rPr lang="en-US" sz="4400" dirty="0">
                <a:latin typeface="Work Sans Light" panose="00000400000000000000" pitchFamily="2" charset="0"/>
              </a:rPr>
              <a:t>Approach</a:t>
            </a:r>
          </a:p>
        </p:txBody>
      </p:sp>
      <p:sp>
        <p:nvSpPr>
          <p:cNvPr id="24" name="TextBox 23"/>
          <p:cNvSpPr txBox="1"/>
          <p:nvPr/>
        </p:nvSpPr>
        <p:spPr>
          <a:xfrm>
            <a:off x="6843152" y="5030402"/>
            <a:ext cx="4127500" cy="584775"/>
          </a:xfrm>
          <a:prstGeom prst="rect">
            <a:avLst/>
          </a:prstGeom>
          <a:noFill/>
        </p:spPr>
        <p:txBody>
          <a:bodyPr wrap="square" rtlCol="0">
            <a:spAutoFit/>
          </a:bodyPr>
          <a:lstStyle/>
          <a:p>
            <a:pPr algn="r"/>
            <a:r>
              <a:rPr lang="en-US" sz="3200" dirty="0">
                <a:latin typeface="Work Sans ExtraLight" panose="00000300000000000000" pitchFamily="2" charset="0"/>
              </a:rPr>
              <a:t>Efficiency</a:t>
            </a:r>
          </a:p>
        </p:txBody>
      </p:sp>
      <p:sp>
        <p:nvSpPr>
          <p:cNvPr id="25" name="TextBox 24"/>
          <p:cNvSpPr txBox="1"/>
          <p:nvPr/>
        </p:nvSpPr>
        <p:spPr>
          <a:xfrm>
            <a:off x="6843152" y="4332327"/>
            <a:ext cx="4127500" cy="584775"/>
          </a:xfrm>
          <a:prstGeom prst="rect">
            <a:avLst/>
          </a:prstGeom>
          <a:noFill/>
        </p:spPr>
        <p:txBody>
          <a:bodyPr wrap="square" rtlCol="0">
            <a:spAutoFit/>
          </a:bodyPr>
          <a:lstStyle/>
          <a:p>
            <a:pPr algn="r"/>
            <a:r>
              <a:rPr lang="en-US" sz="3200" dirty="0">
                <a:latin typeface="Work Sans ExtraLight" panose="00000300000000000000" pitchFamily="2" charset="0"/>
              </a:rPr>
              <a:t>Customizability</a:t>
            </a:r>
          </a:p>
        </p:txBody>
      </p:sp>
    </p:spTree>
    <p:extLst>
      <p:ext uri="{BB962C8B-B14F-4D97-AF65-F5344CB8AC3E}">
        <p14:creationId xmlns:p14="http://schemas.microsoft.com/office/powerpoint/2010/main" val="1698242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332780">
            <a:off x="-2340824" y="-5799634"/>
            <a:ext cx="16959855" cy="75630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p:cNvSpPr txBox="1"/>
          <p:nvPr/>
        </p:nvSpPr>
        <p:spPr>
          <a:xfrm>
            <a:off x="7160652" y="711200"/>
            <a:ext cx="4127500" cy="769441"/>
          </a:xfrm>
          <a:prstGeom prst="rect">
            <a:avLst/>
          </a:prstGeom>
          <a:noFill/>
        </p:spPr>
        <p:txBody>
          <a:bodyPr wrap="square" rtlCol="0">
            <a:spAutoFit/>
          </a:bodyPr>
          <a:lstStyle/>
          <a:p>
            <a:pPr algn="r"/>
            <a:r>
              <a:rPr lang="en-US" sz="4400" dirty="0">
                <a:latin typeface="Work Sans Light" panose="00000400000000000000" pitchFamily="2" charset="0"/>
              </a:rPr>
              <a:t>Webcasts</a:t>
            </a:r>
          </a:p>
        </p:txBody>
      </p:sp>
      <p:sp>
        <p:nvSpPr>
          <p:cNvPr id="6" name="Oval 5"/>
          <p:cNvSpPr/>
          <p:nvPr/>
        </p:nvSpPr>
        <p:spPr>
          <a:xfrm>
            <a:off x="6540500" y="4457700"/>
            <a:ext cx="1358900" cy="1358900"/>
          </a:xfrm>
          <a:prstGeom prst="ellipse">
            <a:avLst/>
          </a:prstGeom>
          <a:noFill/>
          <a:ln w="57150">
            <a:solidFill>
              <a:srgbClr val="EE3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476500" y="2819400"/>
            <a:ext cx="228600" cy="2286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9100" y="5346700"/>
            <a:ext cx="673100" cy="6731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43500" y="4940300"/>
            <a:ext cx="203200" cy="2032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590800" y="4216400"/>
            <a:ext cx="596900" cy="5969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08000" y="1301673"/>
            <a:ext cx="1263650" cy="126365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cxnSpLocks/>
          </p:cNvCxnSpPr>
          <p:nvPr/>
        </p:nvCxnSpPr>
        <p:spPr>
          <a:xfrm>
            <a:off x="381000" y="2505075"/>
            <a:ext cx="476250" cy="108585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flipV="1">
            <a:off x="809625" y="4219575"/>
            <a:ext cx="133350" cy="1123951"/>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flipV="1">
            <a:off x="1295400" y="3000375"/>
            <a:ext cx="1171575" cy="742951"/>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a:endCxn id="7" idx="6"/>
          </p:cNvCxnSpPr>
          <p:nvPr/>
        </p:nvCxnSpPr>
        <p:spPr>
          <a:xfrm flipH="1" flipV="1">
            <a:off x="2705100" y="2933700"/>
            <a:ext cx="971550" cy="32385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a:endCxn id="7" idx="4"/>
          </p:cNvCxnSpPr>
          <p:nvPr/>
        </p:nvCxnSpPr>
        <p:spPr>
          <a:xfrm flipH="1" flipV="1">
            <a:off x="2590800" y="3048000"/>
            <a:ext cx="209550" cy="118110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 idx="5"/>
            <a:endCxn id="4" idx="1"/>
          </p:cNvCxnSpPr>
          <p:nvPr/>
        </p:nvCxnSpPr>
        <p:spPr>
          <a:xfrm>
            <a:off x="1227806" y="4123406"/>
            <a:ext cx="1261394" cy="138839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p:cNvCxnSpPr>
          <p:nvPr/>
        </p:nvCxnSpPr>
        <p:spPr>
          <a:xfrm flipH="1">
            <a:off x="3568701" y="4048125"/>
            <a:ext cx="488949" cy="1247775"/>
          </a:xfrm>
          <a:prstGeom prst="line">
            <a:avLst/>
          </a:prstGeom>
          <a:ln w="57150">
            <a:solidFill>
              <a:srgbClr val="EE352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flipH="1" flipV="1">
            <a:off x="4924426" y="3590926"/>
            <a:ext cx="952499" cy="18097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cxnSpLocks/>
            <a:endCxn id="10" idx="5"/>
          </p:cNvCxnSpPr>
          <p:nvPr/>
        </p:nvCxnSpPr>
        <p:spPr>
          <a:xfrm flipH="1" flipV="1">
            <a:off x="6301005" y="4015005"/>
            <a:ext cx="490320" cy="595095"/>
          </a:xfrm>
          <a:prstGeom prst="line">
            <a:avLst/>
          </a:prstGeom>
          <a:ln w="57150">
            <a:solidFill>
              <a:srgbClr val="EE352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3"/>
            <a:endCxn id="9" idx="7"/>
          </p:cNvCxnSpPr>
          <p:nvPr/>
        </p:nvCxnSpPr>
        <p:spPr>
          <a:xfrm flipH="1">
            <a:off x="5308600" y="4015005"/>
            <a:ext cx="633195" cy="950695"/>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867400" y="3581400"/>
            <a:ext cx="508000" cy="5080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644900" y="2819400"/>
            <a:ext cx="1270000" cy="1270000"/>
          </a:xfrm>
          <a:prstGeom prst="ellipse">
            <a:avLst/>
          </a:prstGeom>
          <a:noFill/>
          <a:ln w="57150">
            <a:solidFill>
              <a:srgbClr val="EE3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197100" y="5232400"/>
            <a:ext cx="1981200" cy="1981200"/>
          </a:xfrm>
          <a:prstGeom prst="ellipse">
            <a:avLst/>
          </a:prstGeom>
          <a:noFill/>
          <a:ln w="57150">
            <a:solidFill>
              <a:srgbClr val="EE3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85800" y="3581400"/>
            <a:ext cx="635000" cy="635000"/>
          </a:xfrm>
          <a:prstGeom prst="ellipse">
            <a:avLst/>
          </a:prstGeom>
          <a:noFill/>
          <a:ln w="57150">
            <a:solidFill>
              <a:srgbClr val="EE3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791325" y="2906963"/>
            <a:ext cx="4676775" cy="523220"/>
          </a:xfrm>
          <a:prstGeom prst="rect">
            <a:avLst/>
          </a:prstGeom>
          <a:noFill/>
        </p:spPr>
        <p:txBody>
          <a:bodyPr wrap="square" rtlCol="0">
            <a:spAutoFit/>
          </a:bodyPr>
          <a:lstStyle/>
          <a:p>
            <a:pPr algn="r"/>
            <a:r>
              <a:rPr lang="en-US" sz="2800" dirty="0">
                <a:latin typeface="Work Sans ExtraLight" panose="00000300000000000000" pitchFamily="2" charset="0"/>
              </a:rPr>
              <a:t>Livestream tutorials</a:t>
            </a:r>
          </a:p>
        </p:txBody>
      </p:sp>
      <p:sp>
        <p:nvSpPr>
          <p:cNvPr id="51" name="TextBox 50"/>
          <p:cNvSpPr txBox="1"/>
          <p:nvPr/>
        </p:nvSpPr>
        <p:spPr>
          <a:xfrm>
            <a:off x="6791325" y="3524905"/>
            <a:ext cx="4676775" cy="523220"/>
          </a:xfrm>
          <a:prstGeom prst="rect">
            <a:avLst/>
          </a:prstGeom>
          <a:noFill/>
        </p:spPr>
        <p:txBody>
          <a:bodyPr wrap="square" rtlCol="0">
            <a:spAutoFit/>
          </a:bodyPr>
          <a:lstStyle/>
          <a:p>
            <a:pPr algn="r"/>
            <a:r>
              <a:rPr lang="en-US" sz="2800" dirty="0">
                <a:latin typeface="Work Sans ExtraLight" panose="00000300000000000000" pitchFamily="2" charset="0"/>
              </a:rPr>
              <a:t>Archive of webcasts</a:t>
            </a:r>
          </a:p>
        </p:txBody>
      </p:sp>
    </p:spTree>
    <p:extLst>
      <p:ext uri="{BB962C8B-B14F-4D97-AF65-F5344CB8AC3E}">
        <p14:creationId xmlns:p14="http://schemas.microsoft.com/office/powerpoint/2010/main" val="3443441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17965549">
            <a:off x="-11639205" y="-7136534"/>
            <a:ext cx="16959855" cy="1559786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p:cNvSpPr txBox="1"/>
          <p:nvPr/>
        </p:nvSpPr>
        <p:spPr>
          <a:xfrm>
            <a:off x="1083061" y="277677"/>
            <a:ext cx="4127500" cy="769441"/>
          </a:xfrm>
          <a:prstGeom prst="rect">
            <a:avLst/>
          </a:prstGeom>
          <a:noFill/>
        </p:spPr>
        <p:txBody>
          <a:bodyPr wrap="square" rtlCol="0">
            <a:spAutoFit/>
          </a:bodyPr>
          <a:lstStyle/>
          <a:p>
            <a:pPr algn="r"/>
            <a:r>
              <a:rPr lang="en-US" sz="4400" dirty="0">
                <a:latin typeface="Work Sans Light" panose="00000400000000000000" pitchFamily="2" charset="0"/>
              </a:rPr>
              <a:t>Tech Stack</a:t>
            </a:r>
          </a:p>
        </p:txBody>
      </p:sp>
      <p:sp>
        <p:nvSpPr>
          <p:cNvPr id="13" name="Rectangle: Rounded Corners 12"/>
          <p:cNvSpPr/>
          <p:nvPr/>
        </p:nvSpPr>
        <p:spPr>
          <a:xfrm>
            <a:off x="7940743" y="5954943"/>
            <a:ext cx="3302000" cy="215900"/>
          </a:xfrm>
          <a:prstGeom prst="roundRect">
            <a:avLst>
              <a:gd name="adj" fmla="val 50000"/>
            </a:avLst>
          </a:prstGeom>
          <a:solidFill>
            <a:srgbClr val="EE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E3525"/>
              </a:solidFill>
            </a:endParaRPr>
          </a:p>
        </p:txBody>
      </p:sp>
      <p:sp>
        <p:nvSpPr>
          <p:cNvPr id="27" name="Rectangle: Rounded Corners 26"/>
          <p:cNvSpPr/>
          <p:nvPr/>
        </p:nvSpPr>
        <p:spPr>
          <a:xfrm>
            <a:off x="7940743" y="5611232"/>
            <a:ext cx="3302000" cy="215900"/>
          </a:xfrm>
          <a:prstGeom prst="roundRect">
            <a:avLst>
              <a:gd name="adj" fmla="val 50000"/>
            </a:avLst>
          </a:prstGeom>
          <a:solidFill>
            <a:srgbClr val="EE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E3525"/>
              </a:solidFill>
            </a:endParaRPr>
          </a:p>
        </p:txBody>
      </p:sp>
      <p:sp>
        <p:nvSpPr>
          <p:cNvPr id="29" name="Rectangle: Rounded Corners 28"/>
          <p:cNvSpPr/>
          <p:nvPr/>
        </p:nvSpPr>
        <p:spPr>
          <a:xfrm>
            <a:off x="7940743" y="5270764"/>
            <a:ext cx="3302000" cy="215900"/>
          </a:xfrm>
          <a:prstGeom prst="roundRect">
            <a:avLst>
              <a:gd name="adj" fmla="val 50000"/>
            </a:avLst>
          </a:prstGeom>
          <a:solidFill>
            <a:srgbClr val="EE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E3525"/>
              </a:solidFill>
            </a:endParaRPr>
          </a:p>
        </p:txBody>
      </p:sp>
      <p:sp>
        <p:nvSpPr>
          <p:cNvPr id="31" name="Rectangle: Rounded Corners 30"/>
          <p:cNvSpPr/>
          <p:nvPr/>
        </p:nvSpPr>
        <p:spPr>
          <a:xfrm>
            <a:off x="7940743" y="4927053"/>
            <a:ext cx="3302000" cy="215900"/>
          </a:xfrm>
          <a:prstGeom prst="roundRect">
            <a:avLst>
              <a:gd name="adj" fmla="val 50000"/>
            </a:avLst>
          </a:prstGeom>
          <a:solidFill>
            <a:srgbClr val="EE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E3525"/>
              </a:solidFill>
            </a:endParaRPr>
          </a:p>
        </p:txBody>
      </p:sp>
      <p:sp>
        <p:nvSpPr>
          <p:cNvPr id="33" name="Rectangle: Rounded Corners 32"/>
          <p:cNvSpPr/>
          <p:nvPr/>
        </p:nvSpPr>
        <p:spPr>
          <a:xfrm>
            <a:off x="7940743" y="4583342"/>
            <a:ext cx="3302000" cy="215900"/>
          </a:xfrm>
          <a:prstGeom prst="roundRect">
            <a:avLst>
              <a:gd name="adj" fmla="val 50000"/>
            </a:avLst>
          </a:prstGeom>
          <a:solidFill>
            <a:srgbClr val="EE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E3525"/>
              </a:solidFill>
            </a:endParaRPr>
          </a:p>
        </p:txBody>
      </p:sp>
      <p:sp>
        <p:nvSpPr>
          <p:cNvPr id="35" name="Rectangle: Rounded Corners 34"/>
          <p:cNvSpPr/>
          <p:nvPr/>
        </p:nvSpPr>
        <p:spPr>
          <a:xfrm>
            <a:off x="7940743" y="4239631"/>
            <a:ext cx="3302000" cy="215900"/>
          </a:xfrm>
          <a:prstGeom prst="roundRect">
            <a:avLst>
              <a:gd name="adj" fmla="val 50000"/>
            </a:avLst>
          </a:prstGeom>
          <a:solidFill>
            <a:srgbClr val="EE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E3525"/>
              </a:solidFill>
            </a:endParaRPr>
          </a:p>
        </p:txBody>
      </p:sp>
      <p:sp>
        <p:nvSpPr>
          <p:cNvPr id="37" name="Rectangle: Rounded Corners 36"/>
          <p:cNvSpPr/>
          <p:nvPr/>
        </p:nvSpPr>
        <p:spPr>
          <a:xfrm>
            <a:off x="7940743" y="3895920"/>
            <a:ext cx="3302000" cy="215900"/>
          </a:xfrm>
          <a:prstGeom prst="roundRect">
            <a:avLst>
              <a:gd name="adj" fmla="val 50000"/>
            </a:avLst>
          </a:prstGeom>
          <a:solidFill>
            <a:srgbClr val="EE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E3525"/>
              </a:solidFill>
            </a:endParaRPr>
          </a:p>
        </p:txBody>
      </p:sp>
      <p:sp>
        <p:nvSpPr>
          <p:cNvPr id="38" name="Rectangle: Rounded Corners 37"/>
          <p:cNvSpPr/>
          <p:nvPr/>
        </p:nvSpPr>
        <p:spPr>
          <a:xfrm>
            <a:off x="7940743" y="3552209"/>
            <a:ext cx="3302000" cy="215900"/>
          </a:xfrm>
          <a:prstGeom prst="roundRect">
            <a:avLst>
              <a:gd name="adj" fmla="val 50000"/>
            </a:avLst>
          </a:prstGeom>
          <a:solidFill>
            <a:srgbClr val="EE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E3525"/>
              </a:solidFill>
            </a:endParaRPr>
          </a:p>
        </p:txBody>
      </p:sp>
      <p:sp>
        <p:nvSpPr>
          <p:cNvPr id="39" name="Rectangle: Rounded Corners 38"/>
          <p:cNvSpPr/>
          <p:nvPr/>
        </p:nvSpPr>
        <p:spPr>
          <a:xfrm>
            <a:off x="7940743" y="3208498"/>
            <a:ext cx="3302000" cy="215900"/>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E3525"/>
              </a:solidFill>
            </a:endParaRPr>
          </a:p>
        </p:txBody>
      </p:sp>
      <p:sp>
        <p:nvSpPr>
          <p:cNvPr id="40" name="Rectangle: Rounded Corners 39"/>
          <p:cNvSpPr/>
          <p:nvPr/>
        </p:nvSpPr>
        <p:spPr>
          <a:xfrm>
            <a:off x="7940743" y="2864787"/>
            <a:ext cx="3302000" cy="215900"/>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E3525"/>
              </a:solidFill>
            </a:endParaRPr>
          </a:p>
        </p:txBody>
      </p:sp>
      <p:sp>
        <p:nvSpPr>
          <p:cNvPr id="41" name="Rectangle: Rounded Corners 40"/>
          <p:cNvSpPr/>
          <p:nvPr/>
        </p:nvSpPr>
        <p:spPr>
          <a:xfrm>
            <a:off x="7940743" y="2521076"/>
            <a:ext cx="3302000" cy="215900"/>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E3525"/>
              </a:solidFill>
            </a:endParaRPr>
          </a:p>
        </p:txBody>
      </p:sp>
      <p:sp>
        <p:nvSpPr>
          <p:cNvPr id="42" name="Rectangle: Rounded Corners 41"/>
          <p:cNvSpPr/>
          <p:nvPr/>
        </p:nvSpPr>
        <p:spPr>
          <a:xfrm>
            <a:off x="7940743" y="2177365"/>
            <a:ext cx="3302000" cy="215900"/>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E3525"/>
              </a:solidFill>
            </a:endParaRPr>
          </a:p>
        </p:txBody>
      </p:sp>
      <p:sp>
        <p:nvSpPr>
          <p:cNvPr id="43" name="Rectangle: Rounded Corners 42"/>
          <p:cNvSpPr/>
          <p:nvPr/>
        </p:nvSpPr>
        <p:spPr>
          <a:xfrm>
            <a:off x="7940743" y="1833654"/>
            <a:ext cx="3302000" cy="215900"/>
          </a:xfrm>
          <a:prstGeom prst="roundRect">
            <a:avLst>
              <a:gd name="adj" fmla="val 50000"/>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E3525"/>
              </a:solidFill>
            </a:endParaRPr>
          </a:p>
        </p:txBody>
      </p:sp>
      <p:sp>
        <p:nvSpPr>
          <p:cNvPr id="44" name="Rectangle: Rounded Corners 43"/>
          <p:cNvSpPr/>
          <p:nvPr/>
        </p:nvSpPr>
        <p:spPr>
          <a:xfrm>
            <a:off x="7940743" y="1489943"/>
            <a:ext cx="3302000" cy="215900"/>
          </a:xfrm>
          <a:prstGeom prst="roundRect">
            <a:avLst>
              <a:gd name="adj" fmla="val 50000"/>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E3525"/>
              </a:solidFill>
            </a:endParaRPr>
          </a:p>
        </p:txBody>
      </p:sp>
      <p:sp>
        <p:nvSpPr>
          <p:cNvPr id="45" name="Rectangle: Rounded Corners 44"/>
          <p:cNvSpPr/>
          <p:nvPr/>
        </p:nvSpPr>
        <p:spPr>
          <a:xfrm>
            <a:off x="7957459" y="1146232"/>
            <a:ext cx="3302000" cy="215900"/>
          </a:xfrm>
          <a:prstGeom prst="roundRect">
            <a:avLst>
              <a:gd name="adj" fmla="val 50000"/>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E3525"/>
              </a:solidFill>
            </a:endParaRPr>
          </a:p>
        </p:txBody>
      </p:sp>
      <p:sp>
        <p:nvSpPr>
          <p:cNvPr id="46" name="TextBox 45"/>
          <p:cNvSpPr txBox="1"/>
          <p:nvPr/>
        </p:nvSpPr>
        <p:spPr>
          <a:xfrm>
            <a:off x="3531138" y="5662555"/>
            <a:ext cx="4127500" cy="584775"/>
          </a:xfrm>
          <a:prstGeom prst="rect">
            <a:avLst/>
          </a:prstGeom>
          <a:noFill/>
        </p:spPr>
        <p:txBody>
          <a:bodyPr wrap="square" rtlCol="0">
            <a:spAutoFit/>
          </a:bodyPr>
          <a:lstStyle/>
          <a:p>
            <a:pPr algn="r"/>
            <a:r>
              <a:rPr lang="en-US" sz="3200" dirty="0">
                <a:latin typeface="Work Sans Light" panose="00000400000000000000" pitchFamily="2" charset="0"/>
              </a:rPr>
              <a:t>Meteor.js</a:t>
            </a:r>
          </a:p>
        </p:txBody>
      </p:sp>
      <p:sp>
        <p:nvSpPr>
          <p:cNvPr id="47" name="TextBox 46"/>
          <p:cNvSpPr txBox="1"/>
          <p:nvPr/>
        </p:nvSpPr>
        <p:spPr>
          <a:xfrm>
            <a:off x="3482497" y="2916110"/>
            <a:ext cx="4127500" cy="584775"/>
          </a:xfrm>
          <a:prstGeom prst="rect">
            <a:avLst/>
          </a:prstGeom>
          <a:noFill/>
        </p:spPr>
        <p:txBody>
          <a:bodyPr wrap="square" rtlCol="0">
            <a:spAutoFit/>
          </a:bodyPr>
          <a:lstStyle/>
          <a:p>
            <a:pPr algn="r"/>
            <a:r>
              <a:rPr lang="en-US" sz="3200" dirty="0">
                <a:latin typeface="Work Sans Light" panose="00000400000000000000" pitchFamily="2" charset="0"/>
              </a:rPr>
              <a:t>Stylus</a:t>
            </a:r>
          </a:p>
        </p:txBody>
      </p:sp>
      <p:sp>
        <p:nvSpPr>
          <p:cNvPr id="48" name="TextBox 47"/>
          <p:cNvSpPr txBox="1"/>
          <p:nvPr/>
        </p:nvSpPr>
        <p:spPr>
          <a:xfrm>
            <a:off x="3531138" y="1649760"/>
            <a:ext cx="4127500" cy="584775"/>
          </a:xfrm>
          <a:prstGeom prst="rect">
            <a:avLst/>
          </a:prstGeom>
          <a:noFill/>
        </p:spPr>
        <p:txBody>
          <a:bodyPr wrap="square" rtlCol="0">
            <a:spAutoFit/>
          </a:bodyPr>
          <a:lstStyle/>
          <a:p>
            <a:pPr algn="r"/>
            <a:r>
              <a:rPr lang="en-US" sz="3200" dirty="0">
                <a:latin typeface="Work Sans Light" panose="00000400000000000000" pitchFamily="2" charset="0"/>
              </a:rPr>
              <a:t>HTML5</a:t>
            </a:r>
          </a:p>
        </p:txBody>
      </p:sp>
      <p:cxnSp>
        <p:nvCxnSpPr>
          <p:cNvPr id="16" name="Straight Connector 15"/>
          <p:cNvCxnSpPr/>
          <p:nvPr/>
        </p:nvCxnSpPr>
        <p:spPr>
          <a:xfrm flipV="1">
            <a:off x="1083061" y="-531517"/>
            <a:ext cx="0" cy="8599251"/>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359924" y="1047118"/>
            <a:ext cx="43837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995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512273" y="-819150"/>
            <a:ext cx="16959855" cy="879288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p:cNvSpPr txBox="1"/>
          <p:nvPr/>
        </p:nvSpPr>
        <p:spPr>
          <a:xfrm>
            <a:off x="3903904" y="425450"/>
            <a:ext cx="4127500" cy="769441"/>
          </a:xfrm>
          <a:prstGeom prst="rect">
            <a:avLst/>
          </a:prstGeom>
          <a:noFill/>
        </p:spPr>
        <p:txBody>
          <a:bodyPr wrap="square" rtlCol="0">
            <a:spAutoFit/>
          </a:bodyPr>
          <a:lstStyle/>
          <a:p>
            <a:pPr algn="ctr"/>
            <a:r>
              <a:rPr lang="en-US" sz="4400" dirty="0">
                <a:latin typeface="Work Sans Light" panose="00000400000000000000" pitchFamily="2" charset="0"/>
              </a:rPr>
              <a:t>Live Demo</a:t>
            </a:r>
          </a:p>
        </p:txBody>
      </p:sp>
      <p:pic>
        <p:nvPicPr>
          <p:cNvPr id="27" name="Picture 26">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5226" y="2771775"/>
            <a:ext cx="3284855" cy="3284855"/>
          </a:xfrm>
          <a:prstGeom prst="rect">
            <a:avLst/>
          </a:prstGeom>
        </p:spPr>
      </p:pic>
      <p:cxnSp>
        <p:nvCxnSpPr>
          <p:cNvPr id="14" name="Straight Connector 13"/>
          <p:cNvCxnSpPr/>
          <p:nvPr/>
        </p:nvCxnSpPr>
        <p:spPr>
          <a:xfrm>
            <a:off x="-3233057" y="4790623"/>
            <a:ext cx="55816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348593" y="2496004"/>
            <a:ext cx="0" cy="3284855"/>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Straight Connector 30"/>
          <p:cNvCxnSpPr>
            <a:cxnSpLocks/>
          </p:cNvCxnSpPr>
          <p:nvPr/>
        </p:nvCxnSpPr>
        <p:spPr>
          <a:xfrm>
            <a:off x="2130879" y="2771775"/>
            <a:ext cx="14414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8995229" y="2925537"/>
            <a:ext cx="55816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Straight Connector 36"/>
          <p:cNvCxnSpPr>
            <a:cxnSpLocks/>
          </p:cNvCxnSpPr>
          <p:nvPr/>
        </p:nvCxnSpPr>
        <p:spPr>
          <a:xfrm>
            <a:off x="8995229" y="352879"/>
            <a:ext cx="0" cy="6309178"/>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4218744" y="1194891"/>
            <a:ext cx="558165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4911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rot="312229">
            <a:off x="-1989716" y="-1203798"/>
            <a:ext cx="16959855" cy="270321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p:cNvSpPr txBox="1"/>
          <p:nvPr/>
        </p:nvSpPr>
        <p:spPr>
          <a:xfrm>
            <a:off x="3009900" y="330002"/>
            <a:ext cx="8811652" cy="769441"/>
          </a:xfrm>
          <a:prstGeom prst="rect">
            <a:avLst/>
          </a:prstGeom>
          <a:noFill/>
        </p:spPr>
        <p:txBody>
          <a:bodyPr wrap="square" rtlCol="0">
            <a:spAutoFit/>
          </a:bodyPr>
          <a:lstStyle/>
          <a:p>
            <a:pPr algn="r"/>
            <a:r>
              <a:rPr lang="en-US" sz="4400" dirty="0">
                <a:latin typeface="Work Sans Light" panose="00000400000000000000" pitchFamily="2" charset="0"/>
              </a:rPr>
              <a:t>If we had a bit more time…</a:t>
            </a:r>
          </a:p>
        </p:txBody>
      </p:sp>
      <p:sp>
        <p:nvSpPr>
          <p:cNvPr id="7" name="TextBox 6"/>
          <p:cNvSpPr txBox="1"/>
          <p:nvPr/>
        </p:nvSpPr>
        <p:spPr>
          <a:xfrm>
            <a:off x="5962650" y="2460016"/>
            <a:ext cx="4696852" cy="769441"/>
          </a:xfrm>
          <a:prstGeom prst="rect">
            <a:avLst/>
          </a:prstGeom>
          <a:noFill/>
        </p:spPr>
        <p:txBody>
          <a:bodyPr wrap="square" rtlCol="0">
            <a:spAutoFit/>
          </a:bodyPr>
          <a:lstStyle/>
          <a:p>
            <a:pPr algn="ctr"/>
            <a:r>
              <a:rPr lang="en-US" sz="4400" dirty="0">
                <a:latin typeface="Work Sans" panose="00000500000000000000" pitchFamily="2" charset="0"/>
              </a:rPr>
              <a:t>Badges</a:t>
            </a:r>
          </a:p>
        </p:txBody>
      </p:sp>
      <p:sp>
        <p:nvSpPr>
          <p:cNvPr id="8" name="TextBox 7"/>
          <p:cNvSpPr txBox="1"/>
          <p:nvPr/>
        </p:nvSpPr>
        <p:spPr>
          <a:xfrm>
            <a:off x="1265798" y="4977255"/>
            <a:ext cx="4696852" cy="769441"/>
          </a:xfrm>
          <a:prstGeom prst="rect">
            <a:avLst/>
          </a:prstGeom>
          <a:noFill/>
        </p:spPr>
        <p:txBody>
          <a:bodyPr wrap="square" rtlCol="0">
            <a:spAutoFit/>
          </a:bodyPr>
          <a:lstStyle/>
          <a:p>
            <a:pPr algn="ctr"/>
            <a:r>
              <a:rPr lang="en-US" sz="4400" dirty="0">
                <a:latin typeface="Work Sans" panose="00000500000000000000" pitchFamily="2" charset="0"/>
              </a:rPr>
              <a:t>Agent Ratings</a:t>
            </a:r>
          </a:p>
        </p:txBody>
      </p:sp>
      <p:sp>
        <p:nvSpPr>
          <p:cNvPr id="9" name="TextBox 8"/>
          <p:cNvSpPr txBox="1"/>
          <p:nvPr/>
        </p:nvSpPr>
        <p:spPr>
          <a:xfrm>
            <a:off x="514350" y="2121461"/>
            <a:ext cx="4696852" cy="1446550"/>
          </a:xfrm>
          <a:prstGeom prst="rect">
            <a:avLst/>
          </a:prstGeom>
          <a:noFill/>
        </p:spPr>
        <p:txBody>
          <a:bodyPr wrap="square" rtlCol="0">
            <a:spAutoFit/>
          </a:bodyPr>
          <a:lstStyle/>
          <a:p>
            <a:pPr algn="ctr"/>
            <a:r>
              <a:rPr lang="en-US" sz="4400" dirty="0">
                <a:latin typeface="Work Sans" panose="00000500000000000000" pitchFamily="2" charset="0"/>
              </a:rPr>
              <a:t>Downloadable Content</a:t>
            </a:r>
          </a:p>
        </p:txBody>
      </p:sp>
      <p:sp>
        <p:nvSpPr>
          <p:cNvPr id="10" name="TextBox 9"/>
          <p:cNvSpPr txBox="1"/>
          <p:nvPr/>
        </p:nvSpPr>
        <p:spPr>
          <a:xfrm>
            <a:off x="7124700" y="4178801"/>
            <a:ext cx="4696852" cy="1446550"/>
          </a:xfrm>
          <a:prstGeom prst="rect">
            <a:avLst/>
          </a:prstGeom>
          <a:noFill/>
        </p:spPr>
        <p:txBody>
          <a:bodyPr wrap="square" rtlCol="0">
            <a:spAutoFit/>
          </a:bodyPr>
          <a:lstStyle/>
          <a:p>
            <a:pPr algn="ctr"/>
            <a:r>
              <a:rPr lang="en-US" sz="4400" dirty="0">
                <a:latin typeface="Work Sans" panose="00000500000000000000" pitchFamily="2" charset="0"/>
              </a:rPr>
              <a:t>Interactive Documents</a:t>
            </a:r>
          </a:p>
        </p:txBody>
      </p:sp>
    </p:spTree>
    <p:extLst>
      <p:ext uri="{BB962C8B-B14F-4D97-AF65-F5344CB8AC3E}">
        <p14:creationId xmlns:p14="http://schemas.microsoft.com/office/powerpoint/2010/main" val="2864525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512273" y="-819150"/>
            <a:ext cx="16959855" cy="879288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p:cNvSpPr txBox="1"/>
          <p:nvPr/>
        </p:nvSpPr>
        <p:spPr>
          <a:xfrm>
            <a:off x="3903904" y="3192572"/>
            <a:ext cx="4127500" cy="769441"/>
          </a:xfrm>
          <a:prstGeom prst="rect">
            <a:avLst/>
          </a:prstGeom>
          <a:noFill/>
        </p:spPr>
        <p:txBody>
          <a:bodyPr wrap="square" rtlCol="0">
            <a:spAutoFit/>
          </a:bodyPr>
          <a:lstStyle/>
          <a:p>
            <a:pPr algn="ctr"/>
            <a:r>
              <a:rPr lang="en-US" sz="4400" dirty="0">
                <a:latin typeface="Work Sans Light" panose="00000400000000000000" pitchFamily="2" charset="0"/>
              </a:rPr>
              <a:t>Questions?</a:t>
            </a:r>
          </a:p>
        </p:txBody>
      </p:sp>
      <p:cxnSp>
        <p:nvCxnSpPr>
          <p:cNvPr id="5" name="Straight Connector 4"/>
          <p:cNvCxnSpPr>
            <a:cxnSpLocks/>
          </p:cNvCxnSpPr>
          <p:nvPr/>
        </p:nvCxnSpPr>
        <p:spPr>
          <a:xfrm>
            <a:off x="-3160485" y="4311651"/>
            <a:ext cx="1249317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p:cNvCxnSpPr>
            <a:cxnSpLocks/>
          </p:cNvCxnSpPr>
          <p:nvPr/>
        </p:nvCxnSpPr>
        <p:spPr>
          <a:xfrm>
            <a:off x="7848601" y="2989943"/>
            <a:ext cx="0" cy="220617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2464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819</Words>
  <Application>Microsoft Office PowerPoint</Application>
  <PresentationFormat>Widescreen</PresentationFormat>
  <Paragraphs>47</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Work Sans</vt:lpstr>
      <vt:lpstr>Work Sans ExtraLight</vt:lpstr>
      <vt:lpstr>Work Sans Light</vt:lpstr>
      <vt:lpstr>Office Theme</vt:lpstr>
      <vt:lpstr>CSG International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Funances 2.0</dc:title>
  <dc:creator>Matthew Meacham</dc:creator>
  <cp:lastModifiedBy>Jacob</cp:lastModifiedBy>
  <cp:revision>28</cp:revision>
  <dcterms:created xsi:type="dcterms:W3CDTF">2017-02-18T06:55:28Z</dcterms:created>
  <dcterms:modified xsi:type="dcterms:W3CDTF">2017-02-18T21:23:32Z</dcterms:modified>
</cp:coreProperties>
</file>