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8" r:id="rId13"/>
    <p:sldId id="27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38"/>
  </p:normalViewPr>
  <p:slideViewPr>
    <p:cSldViewPr snapToGrid="0" snapToObjects="1">
      <p:cViewPr varScale="1">
        <p:scale>
          <a:sx n="78" d="100"/>
          <a:sy n="78" d="100"/>
        </p:scale>
        <p:origin x="1531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.economictimes.com/news/new-updates/world-suicide-prevention-day-2025-surge-in-student-suicides-outpaces-overall-trend-warn-experts/articleshow/123798622.cm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harsha-shankar-b89521382/" TargetMode="External"/><Relationship Id="rId3" Type="http://schemas.openxmlformats.org/officeDocument/2006/relationships/hyperlink" Target="mailto:karthiga.mkrishnan07@gmail.com" TargetMode="External"/><Relationship Id="rId7" Type="http://schemas.openxmlformats.org/officeDocument/2006/relationships/hyperlink" Target="https://www.linkedin.com/in/mariyam-arshiya-0a4ab9300/" TargetMode="External"/><Relationship Id="rId2" Type="http://schemas.openxmlformats.org/officeDocument/2006/relationships/hyperlink" Target="mailto:gayu06sridhar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kirishipathi-b-03250b328/" TargetMode="External"/><Relationship Id="rId5" Type="http://schemas.openxmlformats.org/officeDocument/2006/relationships/hyperlink" Target="https://www.linkedin.com/in/karthiga-m-124ba9375/" TargetMode="External"/><Relationship Id="rId10" Type="http://schemas.openxmlformats.org/officeDocument/2006/relationships/hyperlink" Target="https://github.com/kirishipathi" TargetMode="External"/><Relationship Id="rId4" Type="http://schemas.openxmlformats.org/officeDocument/2006/relationships/hyperlink" Target="http://www.linkedin.com/in/gayathiri-sridhar-b94537314" TargetMode="External"/><Relationship Id="rId9" Type="http://schemas.openxmlformats.org/officeDocument/2006/relationships/hyperlink" Target="https://github.com/gayathiri06sridha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PERSONA- Your Companion Bot</a:t>
            </a:r>
            <a:endParaRPr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Team Zenith</a:t>
            </a:r>
            <a:r>
              <a:rPr dirty="0">
                <a:latin typeface="Baskerville Old Face" panose="02020602080505020303" pitchFamily="18" charset="0"/>
              </a:rPr>
              <a:t>| Hackathon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Roadmap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9A899C-928B-BE7F-B5B0-B09F051C6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868" b="14307"/>
          <a:stretch>
            <a:fillRect/>
          </a:stretch>
        </p:blipFill>
        <p:spPr>
          <a:xfrm>
            <a:off x="685800" y="1417638"/>
            <a:ext cx="7857065" cy="464819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Team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90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>
                <a:latin typeface="Baskerville Old Face" panose="02020602080505020303" pitchFamily="18" charset="0"/>
              </a:rPr>
              <a:t> </a:t>
            </a:r>
            <a:r>
              <a:rPr b="1" dirty="0">
                <a:latin typeface="Baskerville Old Face" panose="02020602080505020303" pitchFamily="18" charset="0"/>
              </a:rPr>
              <a:t>Name | Role </a:t>
            </a:r>
            <a:endParaRPr lang="en-IN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Baskerville Old Face" panose="02020602080505020303" pitchFamily="18" charset="0"/>
              </a:rPr>
              <a:t>Gayathiri S</a:t>
            </a:r>
            <a:r>
              <a:rPr lang="en-IN" sz="1800" dirty="0">
                <a:latin typeface="Baskerville Old Face" panose="02020602080505020303" pitchFamily="18" charset="0"/>
              </a:rPr>
              <a:t> : AI-ML(Model training)</a:t>
            </a:r>
          </a:p>
          <a:p>
            <a:pPr marL="0" indent="0">
              <a:buNone/>
            </a:pPr>
            <a:r>
              <a:rPr lang="en-IN" sz="1800" b="1" dirty="0">
                <a:latin typeface="Baskerville Old Face" panose="02020602080505020303" pitchFamily="18" charset="0"/>
              </a:rPr>
              <a:t>Mariyam Arshiya Saddiq Basha </a:t>
            </a:r>
            <a:r>
              <a:rPr lang="en-IN" sz="1800" dirty="0">
                <a:latin typeface="Baskerville Old Face" panose="02020602080505020303" pitchFamily="18" charset="0"/>
              </a:rPr>
              <a:t>: Cloud computing</a:t>
            </a:r>
          </a:p>
          <a:p>
            <a:pPr marL="0" indent="0">
              <a:buNone/>
            </a:pPr>
            <a:r>
              <a:rPr lang="en-IN" sz="1800" b="1" dirty="0">
                <a:latin typeface="Baskerville Old Face" panose="02020602080505020303" pitchFamily="18" charset="0"/>
              </a:rPr>
              <a:t>Karthiga M</a:t>
            </a:r>
            <a:r>
              <a:rPr lang="en-IN" sz="1800" dirty="0">
                <a:latin typeface="Baskerville Old Face" panose="02020602080505020303" pitchFamily="18" charset="0"/>
              </a:rPr>
              <a:t>-:Frontend development </a:t>
            </a:r>
          </a:p>
          <a:p>
            <a:pPr marL="0" indent="0">
              <a:buNone/>
            </a:pPr>
            <a:r>
              <a:rPr lang="en-IN" sz="1800" b="1" dirty="0">
                <a:latin typeface="Baskerville Old Face" panose="02020602080505020303" pitchFamily="18" charset="0"/>
              </a:rPr>
              <a:t>Kirishipathi B</a:t>
            </a:r>
            <a:r>
              <a:rPr lang="en-IN" sz="1800" dirty="0">
                <a:latin typeface="Baskerville Old Face" panose="02020602080505020303" pitchFamily="18" charset="0"/>
              </a:rPr>
              <a:t>: Backend development </a:t>
            </a:r>
          </a:p>
          <a:p>
            <a:pPr marL="0" indent="0">
              <a:buNone/>
            </a:pPr>
            <a:r>
              <a:rPr lang="en-IN" sz="1800" b="1" dirty="0">
                <a:latin typeface="Baskerville Old Face" panose="02020602080505020303" pitchFamily="18" charset="0"/>
              </a:rPr>
              <a:t>Harsha U</a:t>
            </a:r>
            <a:r>
              <a:rPr lang="en-IN" sz="1800" dirty="0">
                <a:latin typeface="Baskerville Old Face" panose="02020602080505020303" pitchFamily="18" charset="0"/>
              </a:rPr>
              <a:t>: UI/UX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>
                <a:latin typeface="Baskerville Old Face" panose="02020602080505020303" pitchFamily="18" charset="0"/>
              </a:rPr>
              <a:t>Capability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Baskerville Old Face" panose="02020602080505020303" pitchFamily="18" charset="0"/>
              </a:rPr>
              <a:t>Our team is fully capable of carrying out this project because we combine strong technical expertise with a deep understanding of student mental health challenges. With members skilled in AI and database integration, we can build a secure and functional chatbot system.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Baskerville Old Face" panose="02020602080505020303" pitchFamily="18" charset="0"/>
              </a:rPr>
              <a:t> Our awareness of psychological frameworks like CBT and DBT ensures that the chatbot remains compassionate and ethically designed, focusing on guidance rather than replacement of therapy.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Baskerville Old Face" panose="02020602080505020303" pitchFamily="18" charset="0"/>
              </a:rPr>
              <a:t>Being students ourselves, we personally relate to the academic stress and stigma we aim to address, which helps us design a relatable and user-friendly experience.</a:t>
            </a:r>
            <a:endParaRPr sz="18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179D-20C3-5DD3-7A68-549682A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0"/>
            <a:ext cx="8229600" cy="1143000"/>
          </a:xfrm>
        </p:spPr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EA4E-6CC3-3B86-5788-8FFBF145C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160"/>
            <a:ext cx="8229600" cy="452596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Out with AI, in with the psychiatrist: a preference for human- derived clinical decision support in depression care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Marta M.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Maslej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, Stefan Kloiber  ,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Marzyeh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Ghassemi , Joanna Yu and Sean L. Hill. Translational Psychiatry (2023) 13:21.</a:t>
            </a:r>
          </a:p>
          <a:p>
            <a:pPr>
              <a:buFont typeface="+mj-lt"/>
              <a:buAutoNum type="arabicPeriod"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Depression, anxiety, and stress among college students: a Kashmir-based epidemiological study 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Amrit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Sudershan,Sumaira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Rehman,Tafazul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Manzoor,Basharat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Shaban,Seerat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Sultan Agar Chander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Pushap,Srishty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Sudershan,Mehraj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Bashir,Showkat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Ahmad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MalikFront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Psychiatry, 10 September 2025Sec. Public Mental Health Volume 16 – 2025.</a:t>
            </a:r>
          </a:p>
          <a:p>
            <a:pPr>
              <a:buFont typeface="+mj-lt"/>
              <a:buAutoNum type="arabicPeriod"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Empathy in AI: Developing a Sentiment-Sensitive Chatbot through Advanced Natural Language Processing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Dr.Mabrouka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Abuhmida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, Md Johirul Islam, Dr. Wendy Booth</a:t>
            </a: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Volume 13, No.3, May - June 2024International Journal of Advanced Trends in Computer Science and Engineering.</a:t>
            </a:r>
          </a:p>
          <a:p>
            <a:pPr>
              <a:buFont typeface="+mj-lt"/>
              <a:buAutoNum type="arabicPeriod"/>
            </a:pP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CheerBots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: Chatbots toward Empathy and Emotion using Reinforcement Learning.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Jiun-Hao Jhan Chao-Peng Liu Shyh-Kang Jeng Hung-Yi Lee. National Taiwan University, Taipei, Taiwan</a:t>
            </a:r>
          </a:p>
          <a:p>
            <a:pPr>
              <a:buFont typeface="+mj-lt"/>
              <a:buAutoNum type="arabicPeriod"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Mental Health </a:t>
            </a:r>
            <a:r>
              <a:rPr lang="en-IN" sz="1400" b="1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hatBot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Ms. Diksha Tanaji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Kondhalkar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, Mr. Shivam Chandrakant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Dushman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, Ms. Sakshi Rajkumar Gupta, Prof. Pournima Kamble Students, Department of Computer Technology, Lecturer, Department of Computer Technology. Bharati Vidyapeeth Institute of Technology, Navi Mumbai, Maharashtra, India</a:t>
            </a:r>
          </a:p>
          <a:p>
            <a:pPr>
              <a:buFont typeface="+mj-lt"/>
              <a:buAutoNum type="arabicPeriod"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A Mental Health Chatbot with Cognitive Skills for Personalised. Behavioural Activation and Remote Health Monitoring.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Prabod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Rathnayaka , Nishan Mills , Donna Burnett , Daswin De Silva ,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Damminda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Alahakoon and Richard Gray. Centre for Data Analytics and Cognition, La Trobe University, Bundoora, VIC 3086, Australia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https://m.economictimes.com/news/new-updates/world-suicide-prevention-day-2025-surge-in-student-suicides-outpaces-overall-trend-warn-experts/articleshow/123798622.cms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Baskerville Old Face" panose="02020602080505020303" pitchFamily="18" charset="0"/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Increases in poor mental health, mental distress, and depression symptoms among U.S. adults, 1993–2020.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Nikhila S. Udupa, Jean M. Twenge, Cooper McAllister, Thomas E. Joiner. Journal of Mood and Anxiety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DisordersVolume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 2, August 2023, 100013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https://pmc.ncbi.nlm.nih.gov/articles/PMC8063632/</a:t>
            </a:r>
          </a:p>
          <a:p>
            <a:pPr>
              <a:buFont typeface="+mj-lt"/>
              <a:buAutoNum type="arabicPeriod"/>
            </a:pPr>
            <a:endParaRPr lang="en-IN" sz="140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D80A-3B5A-56A9-2901-CF4E5CA7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Experts help needed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CDB2-B2A2-07BE-AE44-8A3F41A3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489" y="1838632"/>
            <a:ext cx="7413523" cy="5810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 Clinical 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Data Privacy &amp; Consent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Cultural &amp; Linguistic Sensitivity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Technical 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Institutional Collaboration</a:t>
            </a:r>
            <a:br>
              <a:rPr lang="en-US" sz="3600" dirty="0">
                <a:latin typeface="Baskerville Old Face" panose="02020602080505020303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67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>
                <a:latin typeface="Baskerville Old Face" panose="02020602080505020303" pitchFamily="18" charset="0"/>
              </a:rPr>
              <a:t>• Contact details: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email: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2"/>
              </a:rPr>
              <a:t>gayu06sridhar@gmail.com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3"/>
              </a:rPr>
              <a:t>karthiga.mkrishnan07@gmail.com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linkedIn</a:t>
            </a:r>
            <a:r>
              <a:rPr lang="en-IN" dirty="0">
                <a:latin typeface="Baskerville Old Face" panose="02020602080505020303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4"/>
              </a:rPr>
              <a:t>www.linkedin.com/in/gayathiri-sridhar-b94537314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5"/>
              </a:rPr>
              <a:t>https://www.linkedin.com/in/karthiga-m-124ba9375/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6"/>
              </a:rPr>
              <a:t>https://www.linkedin.com/in/kirishipathi-b-03250b328/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7"/>
              </a:rPr>
              <a:t>https://www.linkedin.com/in/mariyam-arshiya-0a4ab9300/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8"/>
              </a:rPr>
              <a:t>https://www.linkedin.com/in/harsha-shankar-b89521382/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Github</a:t>
            </a:r>
            <a:r>
              <a:rPr lang="en-IN" dirty="0">
                <a:latin typeface="Baskerville Old Face" panose="02020602080505020303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9"/>
              </a:rPr>
              <a:t>https://github.com/gayathiri06sridhar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10"/>
              </a:rPr>
              <a:t>https://github.com/kirishipathi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05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3" y="1174485"/>
            <a:ext cx="8398933" cy="541734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Problem Statement</a:t>
            </a:r>
            <a:r>
              <a:rPr lang="en-IN" sz="2000" b="1" dirty="0">
                <a:latin typeface="Baskerville Old Face" panose="02020602080505020303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N" sz="2000" dirty="0">
                <a:latin typeface="Baskerville Old Face" panose="02020602080505020303" pitchFamily="18" charset="0"/>
              </a:rPr>
              <a:t>As per recent nationwide surveys (2025), approximately </a:t>
            </a:r>
            <a:r>
              <a:rPr lang="en-IN" sz="2000" b="1" dirty="0">
                <a:latin typeface="Baskerville Old Face" panose="02020602080505020303" pitchFamily="18" charset="0"/>
              </a:rPr>
              <a:t>48% to 60% </a:t>
            </a:r>
            <a:r>
              <a:rPr lang="en-IN" sz="2000" dirty="0">
                <a:latin typeface="Baskerville Old Face" panose="02020602080505020303" pitchFamily="18" charset="0"/>
              </a:rPr>
              <a:t>of students in higher education in India reported </a:t>
            </a:r>
            <a:r>
              <a:rPr lang="en-IN" sz="2000" b="1" dirty="0">
                <a:latin typeface="Baskerville Old Face" panose="02020602080505020303" pitchFamily="18" charset="0"/>
              </a:rPr>
              <a:t>moderate to high</a:t>
            </a:r>
            <a:r>
              <a:rPr lang="en-IN" sz="2000" dirty="0">
                <a:latin typeface="Baskerville Old Face" panose="02020602080505020303" pitchFamily="18" charset="0"/>
              </a:rPr>
              <a:t> levels of depression, anxiety, and stress [7]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Baskerville Old Face" panose="02020602080505020303" pitchFamily="18" charset="0"/>
              </a:rPr>
              <a:t>7%</a:t>
            </a:r>
            <a:r>
              <a:rPr lang="en-IN" sz="2000" dirty="0">
                <a:latin typeface="Baskerville Old Face" panose="02020602080505020303" pitchFamily="18" charset="0"/>
              </a:rPr>
              <a:t> of India’s total </a:t>
            </a:r>
            <a:r>
              <a:rPr lang="en-IN" sz="2000" b="1" dirty="0">
                <a:latin typeface="Baskerville Old Face" panose="02020602080505020303" pitchFamily="18" charset="0"/>
              </a:rPr>
              <a:t>suicide</a:t>
            </a:r>
            <a:r>
              <a:rPr lang="en-IN" sz="2000" dirty="0">
                <a:latin typeface="Baskerville Old Face" panose="02020602080505020303" pitchFamily="18" charset="0"/>
              </a:rPr>
              <a:t> deaths- </a:t>
            </a:r>
            <a:r>
              <a:rPr lang="en-IN" sz="2000" b="1" dirty="0">
                <a:latin typeface="Baskerville Old Face" panose="02020602080505020303" pitchFamily="18" charset="0"/>
              </a:rPr>
              <a:t>students</a:t>
            </a:r>
            <a:r>
              <a:rPr lang="en-IN" sz="2000" dirty="0">
                <a:latin typeface="Baskerville Old Face" panose="02020602080505020303" pitchFamily="18" charset="0"/>
              </a:rPr>
              <a:t> [7]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Baskerville Old Face" panose="02020602080505020303" pitchFamily="18" charset="0"/>
              </a:rPr>
              <a:t>Indian students do not avail mental health services due to stigma, ignorance, cultural biases, and lack of resources[2]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Existing mental health chatbots offer surface-level comfort without real empathy or therapeutic depth.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Users often rely on these tools as substitutes instead of being encouraged to seek actual therapy.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Who is facing the issue?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latin typeface="Baskerville Old Face" panose="02020602080505020303" pitchFamily="18" charset="0"/>
              </a:rPr>
              <a:t>Everybody can suffer from mental health issues, but predominantly university students because,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High academic pressure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Social and emotional adjustments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Financial stress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Stigma around seeking help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Why now?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 Rising student stress and anxiety due to post pandemic academic pressures and competitive environments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Social and emotional challenges as students adjust to new lifestyles and relationships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Persistent stigma prevents many from seeking traditional therapy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Limited access to counsellors and mental health services on campuses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Technology readiness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8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4A4A-4549-6605-E7DB-12D2CF2E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3" y="219562"/>
            <a:ext cx="8229600" cy="55127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6889-821C-DE83-53B6-075F91A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954647"/>
            <a:ext cx="8229600" cy="5546060"/>
          </a:xfrm>
        </p:spPr>
        <p:txBody>
          <a:bodyPr>
            <a:noAutofit/>
          </a:bodyPr>
          <a:lstStyle/>
          <a:p>
            <a:pPr algn="just"/>
            <a:r>
              <a:rPr lang="en-IN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Develop a gamified questionnaire based on DASS 21 &amp; PHQ-9 questions </a:t>
            </a:r>
            <a:r>
              <a:rPr lang="en-IN" sz="17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[9]</a:t>
            </a:r>
          </a:p>
          <a:p>
            <a:pPr marL="803275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Responses are scored, issues are detected and results are stored in university database for AI analysis</a:t>
            </a:r>
          </a:p>
          <a:p>
            <a:pPr algn="just"/>
            <a:r>
              <a:rPr lang="en-IN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Designing a Multilingual companion bot ‘SERA’, specifically catering to the needs of students  </a:t>
            </a:r>
            <a:endParaRPr lang="en-IN" sz="1700" b="1" dirty="0">
              <a:latin typeface="Baskerville Old Face" panose="02020602080505020303" pitchFamily="18" charset="0"/>
            </a:endParaRPr>
          </a:p>
          <a:p>
            <a:pPr marL="823912" indent="-285750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Analysing the results from university database and categorizing the students into different distress level-Euthymia, PD1, PD2  </a:t>
            </a:r>
          </a:p>
          <a:p>
            <a:pPr marL="823912" indent="-285750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Alerts the institutional psychiatrist if PD2 students are found for immediate action</a:t>
            </a:r>
          </a:p>
          <a:p>
            <a:pPr marL="823912" indent="-285750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Urges PD1 students using altruistic tone and context to seek medical support[3]</a:t>
            </a:r>
          </a:p>
          <a:p>
            <a:pPr marL="1431925" indent="-446088" algn="just">
              <a:buSzPct val="75000"/>
              <a:buFont typeface="Arial" panose="020B0604020202020204" pitchFamily="34" charset="0"/>
              <a:buChar char="•"/>
            </a:pPr>
            <a:r>
              <a:rPr lang="en-US" sz="1700" dirty="0">
                <a:latin typeface="Baskerville Old Face" panose="02020602080505020303" pitchFamily="18" charset="0"/>
              </a:rPr>
              <a:t>Uses CBT and DBT principles like AEI, Cognitive Mirror Mode, Cultural &amp; Linguistic Empathy (Bernal and Colleague Framework), Wise Mind Mode[6]</a:t>
            </a:r>
            <a:endParaRPr lang="en-IN" sz="1700" dirty="0">
              <a:latin typeface="Baskerville Old Face" panose="02020602080505020303" pitchFamily="18" charset="0"/>
            </a:endParaRPr>
          </a:p>
          <a:p>
            <a:pPr marL="823912" indent="-285750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Analyses the PD1 students to observe if their stress and anxiety is due to academic pressure. If so, </a:t>
            </a:r>
          </a:p>
          <a:p>
            <a:pPr marL="1443038" indent="-457200" algn="just">
              <a:buSzPct val="75000"/>
              <a:buFont typeface="Arial" panose="020B0604020202020204" pitchFamily="34" charset="0"/>
              <a:buChar char="•"/>
            </a:pPr>
            <a:r>
              <a:rPr lang="en-IN" sz="1700" dirty="0">
                <a:latin typeface="Baskerville Old Face" panose="02020602080505020303" pitchFamily="18" charset="0"/>
              </a:rPr>
              <a:t>Provides </a:t>
            </a:r>
            <a:r>
              <a:rPr lang="en-IN" sz="1700" b="1" i="1" dirty="0">
                <a:latin typeface="Baskerville Old Face" panose="02020602080505020303" pitchFamily="18" charset="0"/>
              </a:rPr>
              <a:t>time management schedule </a:t>
            </a:r>
            <a:r>
              <a:rPr lang="en-IN" sz="1700" dirty="0">
                <a:latin typeface="Baskerville Old Face" panose="02020602080505020303" pitchFamily="18" charset="0"/>
              </a:rPr>
              <a:t>for efficient learning based on their daily behavioural pattern and university curriculum</a:t>
            </a:r>
          </a:p>
          <a:p>
            <a:pPr marL="1443038" indent="-457200" algn="just">
              <a:buSzPct val="75000"/>
              <a:buFont typeface="Arial" panose="020B0604020202020204" pitchFamily="34" charset="0"/>
              <a:buChar char="•"/>
            </a:pPr>
            <a:r>
              <a:rPr lang="en-IN" sz="1700" dirty="0">
                <a:latin typeface="Baskerville Old Face" panose="02020602080505020303" pitchFamily="18" charset="0"/>
              </a:rPr>
              <a:t>Provides </a:t>
            </a:r>
            <a:r>
              <a:rPr lang="en-IN" sz="1700" b="1" i="1" dirty="0">
                <a:latin typeface="Baskerville Old Face" panose="02020602080505020303" pitchFamily="18" charset="0"/>
              </a:rPr>
              <a:t>healthy and tasty diet plans </a:t>
            </a:r>
            <a:r>
              <a:rPr lang="en-IN" sz="1700" dirty="0">
                <a:latin typeface="Baskerville Old Face" panose="02020602080505020303" pitchFamily="18" charset="0"/>
              </a:rPr>
              <a:t>based on their choices of food to relieve stress </a:t>
            </a:r>
          </a:p>
          <a:p>
            <a:pPr marL="823912" indent="-285750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Notifies the institution to take remedial actions like offering counselling services, conducting workshops on mental health, redefining success etc  if number of students with PD1 and PD2 are high                          [PD: psychologically distressed]</a:t>
            </a:r>
          </a:p>
        </p:txBody>
      </p:sp>
    </p:spTree>
    <p:extLst>
      <p:ext uri="{BB962C8B-B14F-4D97-AF65-F5344CB8AC3E}">
        <p14:creationId xmlns:p14="http://schemas.microsoft.com/office/powerpoint/2010/main" val="189669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05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1"/>
            <a:ext cx="8229600" cy="477435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Technology Involved</a:t>
            </a:r>
          </a:p>
          <a:p>
            <a:pPr algn="just"/>
            <a:r>
              <a:rPr lang="en-US" sz="1800" dirty="0">
                <a:latin typeface="Baskerville Old Face" panose="02020602080505020303" pitchFamily="18" charset="0"/>
              </a:rPr>
              <a:t>An intelligent base </a:t>
            </a:r>
            <a:r>
              <a:rPr lang="en-IN" sz="1800" dirty="0">
                <a:latin typeface="Baskerville Old Face" panose="02020602080505020303" pitchFamily="18" charset="0"/>
              </a:rPr>
              <a:t>model with further fine-tuning</a:t>
            </a:r>
          </a:p>
          <a:p>
            <a:pPr algn="just"/>
            <a:r>
              <a:rPr lang="en-IN" sz="1800" dirty="0">
                <a:latin typeface="Baskerville Old Face" panose="02020602080505020303" pitchFamily="18" charset="0"/>
              </a:rPr>
              <a:t>NLP Sentiment &amp; Emotion Detection</a:t>
            </a:r>
          </a:p>
          <a:p>
            <a:pPr algn="just"/>
            <a:r>
              <a:rPr lang="en-IN" sz="1800" dirty="0">
                <a:latin typeface="Baskerville Old Face" panose="02020602080505020303" pitchFamily="18" charset="0"/>
              </a:rPr>
              <a:t>Context &amp; Memory Management: adherence rates</a:t>
            </a:r>
          </a:p>
          <a:p>
            <a:pPr algn="just"/>
            <a:r>
              <a:rPr lang="en-IN" sz="1800" dirty="0">
                <a:latin typeface="Baskerville Old Face" panose="02020602080505020303" pitchFamily="18" charset="0"/>
              </a:rPr>
              <a:t>Database/Cloud Storage</a:t>
            </a:r>
          </a:p>
          <a:p>
            <a:pPr algn="just"/>
            <a:r>
              <a:rPr lang="en-IN" sz="1800" dirty="0">
                <a:latin typeface="Baskerville Old Face" panose="02020602080505020303" pitchFamily="18" charset="0"/>
              </a:rPr>
              <a:t>Frontend Interface</a:t>
            </a:r>
          </a:p>
          <a:p>
            <a:pPr algn="just"/>
            <a:r>
              <a:rPr lang="en-IN" sz="1800" dirty="0">
                <a:latin typeface="Baskerville Old Face" panose="02020602080505020303" pitchFamily="18" charset="0"/>
              </a:rPr>
              <a:t>APIs for Crisis Support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Uniqueness/innovation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askerville Old Face" panose="02020602080505020303" pitchFamily="18" charset="0"/>
              </a:rPr>
              <a:t>Emotionally &amp; Culturally Adaptive:</a:t>
            </a:r>
            <a:r>
              <a:rPr lang="en-IN" sz="1800" dirty="0">
                <a:latin typeface="Baskerville Old Face" panose="02020602080505020303" pitchFamily="18" charset="0"/>
              </a:rPr>
              <a:t> Learns user tone and mood (AEI) and adapts language/context (Bernal Framework)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askerville Old Face" panose="02020602080505020303" pitchFamily="18" charset="0"/>
              </a:rPr>
              <a:t>Therapeutically Grounded:</a:t>
            </a:r>
            <a:r>
              <a:rPr lang="en-IN" sz="1800" dirty="0">
                <a:latin typeface="Baskerville Old Face" panose="02020602080505020303" pitchFamily="18" charset="0"/>
              </a:rPr>
              <a:t> Uses CBT/DBT techniques, mini-therapy arcs, and Wise Mind/Comfort modes for guided support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askerville Old Face" panose="02020602080505020303" pitchFamily="18" charset="0"/>
              </a:rPr>
              <a:t>Crisis-Aware &amp; Ethical:</a:t>
            </a:r>
            <a:r>
              <a:rPr lang="en-IN" sz="1800" dirty="0">
                <a:latin typeface="Baskerville Old Face" panose="02020602080505020303" pitchFamily="18" charset="0"/>
              </a:rPr>
              <a:t> Detects distress and compassion fatigue, escalates responsibly, with transparent data 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askerville Old Face" panose="02020602080505020303" pitchFamily="18" charset="0"/>
              </a:rPr>
              <a:t>Progress-Focused:</a:t>
            </a:r>
            <a:r>
              <a:rPr lang="en-IN" sz="1800" dirty="0">
                <a:latin typeface="Baskerville Old Face" panose="02020602080505020303" pitchFamily="18" charset="0"/>
              </a:rPr>
              <a:t> Monitors adherence rate to ensure meaningful engagement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latin typeface="Baskerville Old Face" panose="02020602080505020303" pitchFamily="18" charset="0"/>
              </a:rPr>
              <a:t>Diet and schedule tracker for better mental wellness</a:t>
            </a:r>
          </a:p>
          <a:p>
            <a:endParaRPr lang="en-US" sz="16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16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sz="16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Desirability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84" y="717319"/>
            <a:ext cx="4988560" cy="44924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Target Users :</a:t>
            </a:r>
          </a:p>
          <a:p>
            <a:pPr marL="0" indent="0" algn="just">
              <a:buNone/>
            </a:pPr>
            <a:r>
              <a:rPr lang="en-US" sz="1700" dirty="0">
                <a:latin typeface="Baskerville Old Face" panose="02020602080505020303" pitchFamily="18" charset="0"/>
              </a:rPr>
              <a:t>Young adults and adolescents(university students)                 facing stress or anxiety</a:t>
            </a:r>
          </a:p>
          <a:p>
            <a:pPr marL="0" indent="0" algn="just"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Why These Users? </a:t>
            </a:r>
            <a:endParaRPr lang="en-US" sz="1700" b="1" dirty="0">
              <a:latin typeface="Baskerville Old Face" panose="020206020805050203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Baskerville Old Face" panose="02020602080505020303" pitchFamily="18" charset="0"/>
              </a:rPr>
              <a:t>Academic pressure, social adjustment, and career anxiety[3]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Stigma &amp; Privacy Concerns:</a:t>
            </a:r>
            <a:r>
              <a:rPr lang="en-US" sz="1700" dirty="0">
                <a:latin typeface="Baskerville Old Face" panose="02020602080505020303" pitchFamily="18" charset="0"/>
              </a:rPr>
              <a:t> Hesitant to seek in-person therapy[1]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Digital Natives:</a:t>
            </a:r>
            <a:r>
              <a:rPr lang="en-US" sz="1700" dirty="0">
                <a:latin typeface="Baskerville Old Face" panose="02020602080505020303" pitchFamily="18" charset="0"/>
              </a:rPr>
              <a:t> Comfortable with AI interfaces for support</a:t>
            </a:r>
          </a:p>
          <a:p>
            <a:pPr marL="0" indent="0" algn="just"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What main problem does it solve?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Early Identification:</a:t>
            </a:r>
            <a:r>
              <a:rPr lang="en-US" sz="1700" dirty="0">
                <a:latin typeface="Baskerville Old Face" panose="02020602080505020303" pitchFamily="18" charset="0"/>
              </a:rPr>
              <a:t> Detects stress, anxiety, or emotional distress through conversation and mood analysis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Guides Toward Real Therapy:</a:t>
            </a:r>
            <a:r>
              <a:rPr lang="en-US" sz="1700" dirty="0">
                <a:latin typeface="Baskerville Old Face" panose="02020602080505020303" pitchFamily="18" charset="0"/>
              </a:rPr>
              <a:t> Encourages users to seek professional help rather than relying solely on the chatbot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Bridges the Support Gap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 </a:t>
            </a:r>
            <a:r>
              <a:rPr lang="en-US" sz="1700" b="1" dirty="0" err="1">
                <a:latin typeface="Baskerville Old Face" panose="02020602080505020303" pitchFamily="18" charset="0"/>
              </a:rPr>
              <a:t>Personalised</a:t>
            </a:r>
            <a:r>
              <a:rPr lang="en-US" sz="1700" b="1" dirty="0">
                <a:latin typeface="Baskerville Old Face" panose="02020602080505020303" pitchFamily="18" charset="0"/>
              </a:rPr>
              <a:t> Emotional Insight:</a:t>
            </a:r>
            <a:r>
              <a:rPr lang="en-US" sz="1700" dirty="0">
                <a:latin typeface="Baskerville Old Face" panose="02020602080505020303" pitchFamily="18" charset="0"/>
              </a:rPr>
              <a:t> Reflects user thoughts and moods to increase self-awareness and readiness for therapy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9453E-1FDD-6B82-B8E1-CCB049E4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61" t="12842" r="26129" b="3753"/>
          <a:stretch>
            <a:fillRect/>
          </a:stretch>
        </p:blipFill>
        <p:spPr>
          <a:xfrm>
            <a:off x="5625454" y="3153723"/>
            <a:ext cx="3299942" cy="2899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160538-4D15-8931-0F82-15683D0716C2}"/>
              </a:ext>
            </a:extLst>
          </p:cNvPr>
          <p:cNvSpPr txBox="1"/>
          <p:nvPr/>
        </p:nvSpPr>
        <p:spPr>
          <a:xfrm>
            <a:off x="5516832" y="6030793"/>
            <a:ext cx="79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[8]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79D8D-1626-A1E0-95E6-24C5AD4C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86" t="18547" r="7186" b="50110"/>
          <a:stretch>
            <a:fillRect/>
          </a:stretch>
        </p:blipFill>
        <p:spPr>
          <a:xfrm>
            <a:off x="5075029" y="2040284"/>
            <a:ext cx="3977531" cy="890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2B8F3-B0BB-CFF3-0433-9B5BC53D6BC3}"/>
              </a:ext>
            </a:extLst>
          </p:cNvPr>
          <p:cNvSpPr txBox="1"/>
          <p:nvPr/>
        </p:nvSpPr>
        <p:spPr>
          <a:xfrm>
            <a:off x="5516832" y="1693170"/>
            <a:ext cx="301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Helpline numbers: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006" y="1358582"/>
            <a:ext cx="6989061" cy="49635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Tools &amp; Platforms</a:t>
            </a: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 Pre-trained models: </a:t>
            </a:r>
            <a:r>
              <a:rPr lang="en-IN" sz="1700" dirty="0">
                <a:latin typeface="Baskerville Old Face" panose="02020602080505020303" pitchFamily="18" charset="0"/>
              </a:rPr>
              <a:t>conversational AI &amp; CBT/DBT logic</a:t>
            </a: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Python / NLP Libraries</a:t>
            </a:r>
            <a:r>
              <a:rPr lang="en-IN" sz="1700" dirty="0">
                <a:latin typeface="Baskerville Old Face" panose="02020602080505020303" pitchFamily="18" charset="0"/>
              </a:rPr>
              <a:t>: emotion detection, mood analysis</a:t>
            </a: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Frontend:</a:t>
            </a:r>
            <a:r>
              <a:rPr lang="en-IN" sz="1700" dirty="0">
                <a:latin typeface="Baskerville Old Face" panose="02020602080505020303" pitchFamily="18" charset="0"/>
              </a:rPr>
              <a:t> HTML, CSS, Java script </a:t>
            </a: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Database: </a:t>
            </a:r>
            <a:r>
              <a:rPr lang="en-IN" sz="1700" dirty="0">
                <a:latin typeface="Baskerville Old Face" panose="02020602080505020303" pitchFamily="18" charset="0"/>
              </a:rPr>
              <a:t>Flask+ SQLite</a:t>
            </a:r>
          </a:p>
          <a:p>
            <a:pPr algn="just"/>
            <a:endParaRPr lang="en-IN" sz="1700" b="1" dirty="0">
              <a:latin typeface="Baskerville Old Face" panose="02020602080505020303" pitchFamily="18" charset="0"/>
            </a:endParaRPr>
          </a:p>
          <a:p>
            <a:pPr algn="just"/>
            <a:endParaRPr lang="en-IN" sz="1700" b="1" dirty="0">
              <a:latin typeface="Baskerville Old Face" panose="02020602080505020303" pitchFamily="18" charset="0"/>
            </a:endParaRPr>
          </a:p>
          <a:p>
            <a:pPr algn="just"/>
            <a:endParaRPr lang="en-IN" sz="1700" b="1" dirty="0">
              <a:latin typeface="Baskerville Old Face" panose="02020602080505020303" pitchFamily="18" charset="0"/>
            </a:endParaRPr>
          </a:p>
          <a:p>
            <a:pPr algn="just"/>
            <a:endParaRPr lang="en-IN" sz="17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IN" sz="17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IN" sz="17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en-IN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Resource Availability &amp; Limitations</a:t>
            </a:r>
            <a:endParaRPr lang="en-IN" sz="1700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Available:</a:t>
            </a:r>
            <a:r>
              <a:rPr lang="en-IN" sz="1700" dirty="0">
                <a:latin typeface="Baskerville Old Face" panose="02020602080505020303" pitchFamily="18" charset="0"/>
              </a:rPr>
              <a:t> Pre-trained model API access, cloud storage, Python libraries, web dev tools</a:t>
            </a: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Limitations:</a:t>
            </a:r>
            <a:r>
              <a:rPr lang="en-IN" sz="1700" dirty="0">
                <a:latin typeface="Baskerville Old Face" panose="02020602080505020303" pitchFamily="18" charset="0"/>
              </a:rPr>
              <a:t> large-scale fine-tuning requires data and is not free, limited real-time emotion detection accuracy</a:t>
            </a:r>
          </a:p>
          <a:p>
            <a:pPr marL="0" indent="0">
              <a:buNone/>
            </a:pPr>
            <a:endParaRPr sz="15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10ECE-739D-6293-1B71-4DA4BA9C283F}"/>
              </a:ext>
            </a:extLst>
          </p:cNvPr>
          <p:cNvSpPr txBox="1"/>
          <p:nvPr/>
        </p:nvSpPr>
        <p:spPr>
          <a:xfrm>
            <a:off x="856227" y="2960044"/>
            <a:ext cx="2692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Architecture plan: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2674-55C7-4637-1AA4-FF5C2FCE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56" t="38806" r="1556" b="40898"/>
          <a:stretch>
            <a:fillRect/>
          </a:stretch>
        </p:blipFill>
        <p:spPr>
          <a:xfrm>
            <a:off x="777569" y="3301651"/>
            <a:ext cx="5957528" cy="12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05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Viability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24B4A-A12C-C56D-EC4E-06C1FC7A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967" y="1171905"/>
            <a:ext cx="7792065" cy="511813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3697C-8A28-740A-2FC7-925D4204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D414-1D23-EAEB-EA1C-7EEBA926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571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Prototype / 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BD4F2B-2FC4-4D21-84A1-A5A6307EA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290" r="11041"/>
          <a:stretch>
            <a:fillRect/>
          </a:stretch>
        </p:blipFill>
        <p:spPr>
          <a:xfrm>
            <a:off x="151383" y="901269"/>
            <a:ext cx="5100199" cy="367763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D1E5E-05AA-89B9-B6C4-F17D1EEC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58" r="10000" b="5565"/>
          <a:stretch>
            <a:fillRect/>
          </a:stretch>
        </p:blipFill>
        <p:spPr>
          <a:xfrm>
            <a:off x="3818733" y="3050099"/>
            <a:ext cx="5208607" cy="33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1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Prototype /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AB126-5120-FE8E-A998-0F747DE32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8601" t="15087"/>
          <a:stretch>
            <a:fillRect/>
          </a:stretch>
        </p:blipFill>
        <p:spPr>
          <a:xfrm>
            <a:off x="330200" y="1180572"/>
            <a:ext cx="4665133" cy="304999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22CFDF-9C61-DF29-147B-C325DFA5B5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240" t="16188"/>
          <a:stretch>
            <a:fillRect/>
          </a:stretch>
        </p:blipFill>
        <p:spPr>
          <a:xfrm>
            <a:off x="3505201" y="2777067"/>
            <a:ext cx="5452534" cy="38258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1355</Words>
  <Application>Microsoft Office PowerPoint</Application>
  <PresentationFormat>On-screen Show (4:3)</PresentationFormat>
  <Paragraphs>127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Baskerville Old Face</vt:lpstr>
      <vt:lpstr>Calibri</vt:lpstr>
      <vt:lpstr>Wingdings</vt:lpstr>
      <vt:lpstr>Office Theme</vt:lpstr>
      <vt:lpstr>PERSONA- Your Companion Bot</vt:lpstr>
      <vt:lpstr>Problem Statement</vt:lpstr>
      <vt:lpstr>Proposed Solution</vt:lpstr>
      <vt:lpstr>Solution Overview</vt:lpstr>
      <vt:lpstr>Desirability</vt:lpstr>
      <vt:lpstr>Feasibility</vt:lpstr>
      <vt:lpstr>Viability</vt:lpstr>
      <vt:lpstr>Prototype / Demo</vt:lpstr>
      <vt:lpstr>Prototype / Demo</vt:lpstr>
      <vt:lpstr>Roadmap</vt:lpstr>
      <vt:lpstr>Team &amp; Roles</vt:lpstr>
      <vt:lpstr>References</vt:lpstr>
      <vt:lpstr>Experts help needed in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GETSY S SARA-CSE</dc:creator>
  <cp:keywords/>
  <dc:description>generated using python-pptx</dc:description>
  <cp:lastModifiedBy>saravanan ravi</cp:lastModifiedBy>
  <cp:revision>14</cp:revision>
  <dcterms:created xsi:type="dcterms:W3CDTF">2013-01-27T09:14:16Z</dcterms:created>
  <dcterms:modified xsi:type="dcterms:W3CDTF">2025-10-21T20:32:04Z</dcterms:modified>
  <cp:category/>
</cp:coreProperties>
</file>