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8" r:id="rId22"/>
    <p:sldId id="279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0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9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5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92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50" y="5967904"/>
            <a:ext cx="1709499" cy="68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8048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4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5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A0D3-5A20-491D-9FE0-A4C5455D6D18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2A4B-041B-46D9-9309-454758C89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12" Type="http://schemas.openxmlformats.org/officeDocument/2006/relationships/image" Target="../media/image4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020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+mn-lt"/>
                <a:cs typeface="Arial" pitchFamily="34" charset="0"/>
              </a:rPr>
              <a:t>People Clues</a:t>
            </a:r>
            <a:endParaRPr lang="en-US" sz="9600" b="1" dirty="0"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15" y="2168464"/>
            <a:ext cx="7573567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-2" y="5469158"/>
            <a:ext cx="12192000" cy="820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tool to dynamically select the best team for a given project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00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People Clues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56" y="1786224"/>
            <a:ext cx="5893087" cy="237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88157" y="4380056"/>
            <a:ext cx="9409579" cy="126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BI tool to dynamically select the best team for a given project</a:t>
            </a:r>
          </a:p>
          <a:p>
            <a:pPr marL="0" indent="0">
              <a:buNone/>
            </a:pPr>
            <a:r>
              <a:rPr lang="en-US" b="1" dirty="0"/>
              <a:t>High </a:t>
            </a:r>
            <a:r>
              <a:rPr lang="en-US" b="1" dirty="0" smtClean="0"/>
              <a:t>reliability </a:t>
            </a:r>
            <a:r>
              <a:rPr lang="en-US" b="1" dirty="0"/>
              <a:t>and low cost solution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8"/>
          <p:cNvSpPr>
            <a:spLocks/>
          </p:cNvSpPr>
          <p:nvPr/>
        </p:nvSpPr>
        <p:spPr bwMode="auto">
          <a:xfrm>
            <a:off x="8038319" y="4676417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8328316" y="3074651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9" name="AutoShape 8"/>
          <p:cNvSpPr>
            <a:spLocks/>
          </p:cNvSpPr>
          <p:nvPr/>
        </p:nvSpPr>
        <p:spPr bwMode="auto">
          <a:xfrm>
            <a:off x="7989603" y="1353221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320779" y="4754169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7" name="AutoShape 8"/>
          <p:cNvSpPr>
            <a:spLocks/>
          </p:cNvSpPr>
          <p:nvPr/>
        </p:nvSpPr>
        <p:spPr bwMode="auto">
          <a:xfrm>
            <a:off x="3090804" y="3053015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81157" y="3622430"/>
            <a:ext cx="4220308" cy="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53131" y="1976510"/>
            <a:ext cx="3685735" cy="329184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53131" y="1976510"/>
            <a:ext cx="3685735" cy="3291840"/>
          </a:xfrm>
          <a:prstGeom prst="straightConnector1">
            <a:avLst/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Features of People Clues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94110" y="2264897"/>
            <a:ext cx="2794401" cy="2715065"/>
          </a:xfrm>
          <a:prstGeom prst="ellipse">
            <a:avLst/>
          </a:prstGeom>
          <a:solidFill>
            <a:srgbClr val="49A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61" y="2954748"/>
            <a:ext cx="2550077" cy="1335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AutoShape 8"/>
          <p:cNvSpPr>
            <a:spLocks/>
          </p:cNvSpPr>
          <p:nvPr/>
        </p:nvSpPr>
        <p:spPr bwMode="auto">
          <a:xfrm>
            <a:off x="3288673" y="1437986"/>
            <a:ext cx="921132" cy="11248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19" y="0"/>
                </a:moveTo>
                <a:lnTo>
                  <a:pt x="21599" y="0"/>
                </a:lnTo>
                <a:lnTo>
                  <a:pt x="21599" y="17999"/>
                </a:lnTo>
                <a:cubicBezTo>
                  <a:pt x="21599" y="19988"/>
                  <a:pt x="20248" y="21600"/>
                  <a:pt x="18580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1"/>
                  <a:pt x="1351" y="0"/>
                  <a:pt x="3019" y="0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009088"/>
            </a:solidFill>
            <a:prstDash val="solid"/>
            <a:round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0" name="Picture 9" descr="image2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0" y="1539356"/>
            <a:ext cx="704747" cy="87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AutoShape 44"/>
          <p:cNvSpPr>
            <a:spLocks/>
          </p:cNvSpPr>
          <p:nvPr/>
        </p:nvSpPr>
        <p:spPr bwMode="auto">
          <a:xfrm>
            <a:off x="1403523" y="1664638"/>
            <a:ext cx="1884866" cy="638424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 smtClean="0">
                <a:solidFill>
                  <a:srgbClr val="FFFFFF"/>
                </a:solidFill>
              </a:rPr>
              <a:t>Result-</a:t>
            </a:r>
            <a:r>
              <a:rPr lang="en-US" altLang="en-US" b="1" dirty="0">
                <a:solidFill>
                  <a:srgbClr val="FFFFFF"/>
                </a:solidFill>
              </a:rPr>
              <a:t>o</a:t>
            </a:r>
            <a:r>
              <a:rPr lang="en-US" altLang="en-US" b="1" dirty="0" smtClean="0">
                <a:solidFill>
                  <a:srgbClr val="FFFFFF"/>
                </a:solidFill>
              </a:rPr>
              <a:t>riented Suggestions</a:t>
            </a:r>
            <a:endParaRPr lang="en-US" altLang="en-US" b="1" dirty="0">
              <a:solidFill>
                <a:srgbClr val="FFFFFF"/>
              </a:solidFill>
            </a:endParaRPr>
          </a:p>
        </p:txBody>
      </p:sp>
      <p:pic>
        <p:nvPicPr>
          <p:cNvPr id="23" name="Picture 6" descr="image26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22" y="3210346"/>
            <a:ext cx="666162" cy="82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AutoShape 41"/>
          <p:cNvSpPr>
            <a:spLocks/>
          </p:cNvSpPr>
          <p:nvPr/>
        </p:nvSpPr>
        <p:spPr bwMode="auto">
          <a:xfrm>
            <a:off x="1235586" y="3268751"/>
            <a:ext cx="1884867" cy="639344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>
                <a:solidFill>
                  <a:srgbClr val="FFFFFF"/>
                </a:solidFill>
              </a:rPr>
              <a:t>Graphical Reports</a:t>
            </a:r>
          </a:p>
        </p:txBody>
      </p:sp>
      <p:pic>
        <p:nvPicPr>
          <p:cNvPr id="26" name="Picture 12" descr="image28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27" y="4935935"/>
            <a:ext cx="676162" cy="77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AutoShape 38"/>
          <p:cNvSpPr>
            <a:spLocks/>
          </p:cNvSpPr>
          <p:nvPr/>
        </p:nvSpPr>
        <p:spPr bwMode="auto">
          <a:xfrm>
            <a:off x="1443469" y="5029171"/>
            <a:ext cx="1884867" cy="6416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>
                <a:solidFill>
                  <a:srgbClr val="FFFFFF"/>
                </a:solidFill>
              </a:rPr>
              <a:t>Visual Analytics</a:t>
            </a:r>
          </a:p>
        </p:txBody>
      </p:sp>
      <p:pic>
        <p:nvPicPr>
          <p:cNvPr id="29" name="Picture 18" descr="image3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44" y="1432233"/>
            <a:ext cx="705882" cy="89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AutoShape 29"/>
          <p:cNvSpPr>
            <a:spLocks/>
          </p:cNvSpPr>
          <p:nvPr/>
        </p:nvSpPr>
        <p:spPr bwMode="auto">
          <a:xfrm>
            <a:off x="8899304" y="1561661"/>
            <a:ext cx="1884867" cy="64049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>
                <a:solidFill>
                  <a:srgbClr val="FFFFFF"/>
                </a:solidFill>
              </a:rPr>
              <a:t>Interactive Dashboard</a:t>
            </a:r>
          </a:p>
        </p:txBody>
      </p:sp>
      <p:pic>
        <p:nvPicPr>
          <p:cNvPr id="32" name="Picture 15" descr="image2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17" y="3158395"/>
            <a:ext cx="686539" cy="98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AutoShape 32"/>
          <p:cNvSpPr>
            <a:spLocks/>
          </p:cNvSpPr>
          <p:nvPr/>
        </p:nvSpPr>
        <p:spPr bwMode="auto">
          <a:xfrm>
            <a:off x="9104809" y="3327697"/>
            <a:ext cx="1665058" cy="639344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>
                <a:solidFill>
                  <a:srgbClr val="FFFFFF"/>
                </a:solidFill>
              </a:rPr>
              <a:t>ETL Tool</a:t>
            </a:r>
          </a:p>
        </p:txBody>
      </p:sp>
      <p:pic>
        <p:nvPicPr>
          <p:cNvPr id="35" name="Picture 21" descr="image31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45" y="4778023"/>
            <a:ext cx="705881" cy="85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AutoShape 35"/>
          <p:cNvSpPr>
            <a:spLocks/>
          </p:cNvSpPr>
          <p:nvPr/>
        </p:nvSpPr>
        <p:spPr bwMode="auto">
          <a:xfrm>
            <a:off x="8859739" y="4848008"/>
            <a:ext cx="1924432" cy="6416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000000">
                <a:alpha val="37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en-US" b="1" dirty="0">
                <a:solidFill>
                  <a:srgbClr val="FFFFFF"/>
                </a:solidFill>
              </a:rPr>
              <a:t>Efficient Prediction</a:t>
            </a:r>
          </a:p>
        </p:txBody>
      </p:sp>
    </p:spTree>
    <p:extLst>
      <p:ext uri="{BB962C8B-B14F-4D97-AF65-F5344CB8AC3E}">
        <p14:creationId xmlns:p14="http://schemas.microsoft.com/office/powerpoint/2010/main" val="222201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Comparison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75294"/>
              </p:ext>
            </p:extLst>
          </p:nvPr>
        </p:nvGraphicFramePr>
        <p:xfrm>
          <a:off x="439004" y="1115691"/>
          <a:ext cx="11313991" cy="4795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133523"/>
                <a:gridCol w="801858"/>
                <a:gridCol w="1477108"/>
                <a:gridCol w="1193024"/>
                <a:gridCol w="928048"/>
                <a:gridCol w="818866"/>
                <a:gridCol w="968991"/>
                <a:gridCol w="996286"/>
                <a:gridCol w="996287"/>
              </a:tblGrid>
              <a:tr h="695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POP™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 Team Formation Tool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CATME Team Maker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Oracle BI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Birst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MS Share Point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IBM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Cognos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People Clues</a:t>
                      </a:r>
                      <a:endParaRPr lang="en-US" sz="1600" b="1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424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ETL </a:t>
                      </a: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Tool (Automated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77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421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Feasible Solution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620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Consider about role of each team member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99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pplicable 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for many  roles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6477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All the </a:t>
                      </a: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users do 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sz="1600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interact with the system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618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Visualization of data in an abstract way 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4255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Predictive Analytics</a:t>
                      </a:r>
                      <a:endParaRPr lang="en-US" sz="1600" b="1" dirty="0">
                        <a:latin typeface="+mn-lt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39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44"/>
          <a:stretch/>
        </p:blipFill>
        <p:spPr>
          <a:xfrm>
            <a:off x="1847850" y="881062"/>
            <a:ext cx="8274050" cy="5403188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System Architecture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7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Targeted Industries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164"/>
            <a:ext cx="4439290" cy="257328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62" y="1424037"/>
            <a:ext cx="4325533" cy="257153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82161" y="4094048"/>
            <a:ext cx="432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Information Technology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1" y="4094047"/>
            <a:ext cx="443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Apparel </a:t>
            </a:r>
          </a:p>
        </p:txBody>
      </p:sp>
    </p:spTree>
    <p:extLst>
      <p:ext uri="{BB962C8B-B14F-4D97-AF65-F5344CB8AC3E}">
        <p14:creationId xmlns:p14="http://schemas.microsoft.com/office/powerpoint/2010/main" val="1381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Reasons for selecting the targeted Industries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0054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industry and apparel always work with teams</a:t>
            </a:r>
          </a:p>
          <a:p>
            <a:r>
              <a:rPr lang="en-US" dirty="0" smtClean="0"/>
              <a:t>Both are high scaled and major industries</a:t>
            </a:r>
          </a:p>
          <a:p>
            <a:r>
              <a:rPr lang="en-US" dirty="0" smtClean="0"/>
              <a:t>Time and money are vital constraints</a:t>
            </a:r>
          </a:p>
          <a:p>
            <a:r>
              <a:rPr lang="en-US" dirty="0" smtClean="0"/>
              <a:t>Success of the projects completely depends on the people involved with the projects</a:t>
            </a:r>
          </a:p>
          <a:p>
            <a:r>
              <a:rPr lang="en-US" dirty="0" smtClean="0"/>
              <a:t>Plays a big role in the Finance Sector</a:t>
            </a:r>
          </a:p>
          <a:p>
            <a:r>
              <a:rPr lang="en-US" dirty="0" smtClean="0"/>
              <a:t>Rise in using information systems is high in the selected industries</a:t>
            </a:r>
          </a:p>
          <a:p>
            <a:r>
              <a:rPr lang="en-US" dirty="0" smtClean="0"/>
              <a:t>Large scaled data to be processed 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IT – Best Team Formation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/>
          <a:stretch/>
        </p:blipFill>
        <p:spPr>
          <a:xfrm>
            <a:off x="0" y="1156750"/>
            <a:ext cx="4472153" cy="35424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250736" y="1743177"/>
            <a:ext cx="7409073" cy="1494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Team Formation : </a:t>
            </a:r>
          </a:p>
          <a:p>
            <a:pPr marL="0" indent="0" algn="just">
              <a:buNone/>
            </a:pPr>
            <a:r>
              <a:rPr lang="en-US" dirty="0" smtClean="0"/>
              <a:t>Select the members for the roles in order to create a complete team for a given project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50736" y="3373595"/>
            <a:ext cx="7546074" cy="1494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Team Prediction: </a:t>
            </a:r>
          </a:p>
          <a:p>
            <a:pPr marL="0" indent="0" algn="just">
              <a:buNone/>
            </a:pPr>
            <a:r>
              <a:rPr lang="en-US" dirty="0" smtClean="0"/>
              <a:t>Predict the best members for the roles in order to achieve the highest success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Apparel – Best Team Formation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/>
          <a:stretch/>
        </p:blipFill>
        <p:spPr>
          <a:xfrm>
            <a:off x="0" y="1156750"/>
            <a:ext cx="4472153" cy="354249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250736" y="1743177"/>
            <a:ext cx="7409073" cy="1494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Team Formation : </a:t>
            </a:r>
          </a:p>
          <a:p>
            <a:pPr marL="0" indent="0" algn="just">
              <a:buNone/>
            </a:pPr>
            <a:r>
              <a:rPr lang="en-US" dirty="0" smtClean="0"/>
              <a:t>Select the members for the roles in order to create a complete team for a given task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50736" y="3373595"/>
            <a:ext cx="7546074" cy="1494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Team Prediction: </a:t>
            </a:r>
          </a:p>
          <a:p>
            <a:pPr marL="0" indent="0" algn="just">
              <a:buNone/>
            </a:pPr>
            <a:r>
              <a:rPr lang="en-US" dirty="0" smtClean="0"/>
              <a:t>Predict the best members for the roles in order to achieve the highest success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0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Advantages of using BI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1727337"/>
            <a:ext cx="8534400" cy="3163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hape 174"/>
          <p:cNvSpPr txBox="1"/>
          <p:nvPr/>
        </p:nvSpPr>
        <p:spPr>
          <a:xfrm>
            <a:off x="1967160" y="5342363"/>
            <a:ext cx="8534400" cy="34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</a:rPr>
              <a:t>Source: http://</a:t>
            </a:r>
            <a:r>
              <a:rPr lang="en-US" dirty="0" smtClean="0">
                <a:solidFill>
                  <a:schemeClr val="dk1"/>
                </a:solidFill>
              </a:rPr>
              <a:t>whitepapers.business2community.com/1539</a:t>
            </a:r>
            <a:r>
              <a:rPr lang="en-US" dirty="0">
                <a:solidFill>
                  <a:schemeClr val="dk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6850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Is Business Intelligence worth the investment?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7" y="1716613"/>
            <a:ext cx="8305800" cy="3162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hape 174"/>
          <p:cNvSpPr txBox="1"/>
          <p:nvPr/>
        </p:nvSpPr>
        <p:spPr>
          <a:xfrm>
            <a:off x="1805048" y="5253621"/>
            <a:ext cx="8528258" cy="451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</a:rPr>
              <a:t>Source: http://</a:t>
            </a:r>
            <a:r>
              <a:rPr lang="en-US" sz="2000" dirty="0" smtClean="0">
                <a:solidFill>
                  <a:schemeClr val="dk1"/>
                </a:solidFill>
              </a:rPr>
              <a:t>whitepapers.business2community.com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1" y="910122"/>
            <a:ext cx="4807239" cy="53952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5492" y="329662"/>
            <a:ext cx="8418341" cy="19841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Arial" pitchFamily="34" charset="0"/>
              </a:rPr>
              <a:t>Team Dynamics</a:t>
            </a:r>
            <a:endParaRPr lang="en-US" sz="9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Advantages of Team Dynamics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8" y="1479878"/>
            <a:ext cx="7156719" cy="44196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100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95"/>
          <p:cNvCxnSpPr/>
          <p:nvPr/>
        </p:nvCxnSpPr>
        <p:spPr>
          <a:xfrm flipV="1">
            <a:off x="3831706" y="2306405"/>
            <a:ext cx="758227" cy="570370"/>
          </a:xfrm>
          <a:prstGeom prst="straightConnector1">
            <a:avLst/>
          </a:prstGeom>
          <a:noFill/>
          <a:ln w="38100" cap="flat">
            <a:solidFill>
              <a:srgbClr val="0F5666"/>
            </a:solidFill>
            <a:prstDash val="solid"/>
            <a:round/>
            <a:headEnd type="triangle" w="lg" len="lg"/>
            <a:tailEnd type="none" w="med" len="med"/>
          </a:ln>
        </p:spPr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Methodology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Shape 162"/>
          <p:cNvSpPr/>
          <p:nvPr/>
        </p:nvSpPr>
        <p:spPr>
          <a:xfrm>
            <a:off x="6457529" y="258549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" name="Shape 163"/>
          <p:cNvSpPr/>
          <p:nvPr/>
        </p:nvSpPr>
        <p:spPr>
          <a:xfrm>
            <a:off x="6457529" y="2585493"/>
            <a:ext cx="2487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5" name="Shape 283"/>
          <p:cNvGrpSpPr/>
          <p:nvPr/>
        </p:nvGrpSpPr>
        <p:grpSpPr>
          <a:xfrm>
            <a:off x="2129654" y="1766214"/>
            <a:ext cx="8049541" cy="3348147"/>
            <a:chOff x="489687" y="1490043"/>
            <a:chExt cx="7689116" cy="3232712"/>
          </a:xfrm>
        </p:grpSpPr>
        <p:cxnSp>
          <p:nvCxnSpPr>
            <p:cNvPr id="17" name="Shape 296"/>
            <p:cNvCxnSpPr/>
            <p:nvPr/>
          </p:nvCxnSpPr>
          <p:spPr>
            <a:xfrm rot="10800000">
              <a:off x="5030978" y="1991655"/>
              <a:ext cx="630315" cy="596643"/>
            </a:xfrm>
            <a:prstGeom prst="straightConnector1">
              <a:avLst/>
            </a:prstGeom>
            <a:noFill/>
            <a:ln w="38100" cap="flat">
              <a:solidFill>
                <a:srgbClr val="0F5666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cxnSp>
          <p:nvCxnSpPr>
            <p:cNvPr id="6" name="Shape 286"/>
            <p:cNvCxnSpPr/>
            <p:nvPr/>
          </p:nvCxnSpPr>
          <p:spPr>
            <a:xfrm rot="10800000" flipH="1">
              <a:off x="5458096" y="3118142"/>
              <a:ext cx="552563" cy="753507"/>
            </a:xfrm>
            <a:prstGeom prst="straightConnector1">
              <a:avLst/>
            </a:prstGeom>
            <a:noFill/>
            <a:ln w="38100" cap="flat">
              <a:solidFill>
                <a:srgbClr val="0F5666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cxnSp>
          <p:nvCxnSpPr>
            <p:cNvPr id="8" name="Shape 287"/>
            <p:cNvCxnSpPr/>
            <p:nvPr/>
          </p:nvCxnSpPr>
          <p:spPr>
            <a:xfrm rot="10800000">
              <a:off x="6810759" y="3118142"/>
              <a:ext cx="567943" cy="753507"/>
            </a:xfrm>
            <a:prstGeom prst="straightConnector1">
              <a:avLst/>
            </a:prstGeom>
            <a:noFill/>
            <a:ln w="38100" cap="flat">
              <a:solidFill>
                <a:srgbClr val="0F5666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9" name="Shape 288"/>
            <p:cNvSpPr txBox="1"/>
            <p:nvPr/>
          </p:nvSpPr>
          <p:spPr>
            <a:xfrm>
              <a:off x="722081" y="3276906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Component 1</a:t>
              </a:r>
            </a:p>
          </p:txBody>
        </p:sp>
        <p:sp>
          <p:nvSpPr>
            <p:cNvPr id="10" name="Shape 289"/>
            <p:cNvSpPr txBox="1"/>
            <p:nvPr/>
          </p:nvSpPr>
          <p:spPr>
            <a:xfrm>
              <a:off x="3057797" y="3276906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Component</a:t>
              </a:r>
              <a:r>
                <a:rPr lang="en-US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</a:p>
          </p:txBody>
        </p:sp>
        <p:sp>
          <p:nvSpPr>
            <p:cNvPr id="11" name="Shape 290"/>
            <p:cNvSpPr txBox="1"/>
            <p:nvPr/>
          </p:nvSpPr>
          <p:spPr>
            <a:xfrm>
              <a:off x="4646305" y="4353423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Component 3</a:t>
              </a:r>
            </a:p>
          </p:txBody>
        </p:sp>
        <p:sp>
          <p:nvSpPr>
            <p:cNvPr id="12" name="Shape 291"/>
            <p:cNvSpPr txBox="1"/>
            <p:nvPr/>
          </p:nvSpPr>
          <p:spPr>
            <a:xfrm>
              <a:off x="6575567" y="4328900"/>
              <a:ext cx="1600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Component 4</a:t>
              </a:r>
            </a:p>
          </p:txBody>
        </p:sp>
        <p:sp>
          <p:nvSpPr>
            <p:cNvPr id="13" name="Shape 292"/>
            <p:cNvSpPr/>
            <p:nvPr/>
          </p:nvSpPr>
          <p:spPr>
            <a:xfrm>
              <a:off x="2547931" y="1490043"/>
              <a:ext cx="2639072" cy="521566"/>
            </a:xfrm>
            <a:prstGeom prst="roundRect">
              <a:avLst>
                <a:gd name="adj" fmla="val 16667"/>
              </a:avLst>
            </a:prstGeom>
            <a:solidFill>
              <a:srgbClr val="CECFDB"/>
            </a:solidFill>
            <a:ln w="381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BI Tool</a:t>
              </a:r>
            </a:p>
          </p:txBody>
        </p:sp>
        <p:sp>
          <p:nvSpPr>
            <p:cNvPr id="14" name="Shape 293"/>
            <p:cNvSpPr/>
            <p:nvPr/>
          </p:nvSpPr>
          <p:spPr>
            <a:xfrm>
              <a:off x="489687" y="2571052"/>
              <a:ext cx="2040947" cy="555983"/>
            </a:xfrm>
            <a:prstGeom prst="roundRect">
              <a:avLst>
                <a:gd name="adj" fmla="val 16667"/>
              </a:avLst>
            </a:prstGeom>
            <a:solidFill>
              <a:srgbClr val="C7E6ED"/>
            </a:solidFill>
            <a:ln w="381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 dirty="0" err="1" smtClean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Hadoop</a:t>
              </a:r>
              <a:r>
                <a:rPr lang="en-US" sz="2400" b="0" i="0" u="none" strike="noStrike" cap="none" baseline="0" dirty="0" smtClean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 ETL </a:t>
              </a:r>
              <a:endParaRPr lang="en-US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294"/>
            <p:cNvSpPr/>
            <p:nvPr/>
          </p:nvSpPr>
          <p:spPr>
            <a:xfrm>
              <a:off x="5181600" y="2581721"/>
              <a:ext cx="2670868" cy="545315"/>
            </a:xfrm>
            <a:prstGeom prst="roundRect">
              <a:avLst>
                <a:gd name="adj" fmla="val 16667"/>
              </a:avLst>
            </a:prstGeom>
            <a:solidFill>
              <a:srgbClr val="C7E6ED"/>
            </a:solidFill>
            <a:ln w="381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Predictive </a:t>
              </a:r>
              <a:r>
                <a:rPr lang="en-US" sz="2400" b="0" i="0" u="none" strike="noStrike" cap="none" baseline="0" dirty="0" smtClean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Modeling</a:t>
              </a:r>
              <a:endParaRPr lang="en-US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Shape 295"/>
            <p:cNvCxnSpPr>
              <a:stCxn id="20" idx="0"/>
              <a:endCxn id="13" idx="2"/>
            </p:cNvCxnSpPr>
            <p:nvPr/>
          </p:nvCxnSpPr>
          <p:spPr>
            <a:xfrm flipV="1">
              <a:off x="3858115" y="2011609"/>
              <a:ext cx="9353" cy="559445"/>
            </a:xfrm>
            <a:prstGeom prst="straightConnector1">
              <a:avLst/>
            </a:prstGeom>
            <a:noFill/>
            <a:ln w="38100" cap="flat">
              <a:solidFill>
                <a:srgbClr val="0F5666"/>
              </a:solidFill>
              <a:prstDash val="solid"/>
              <a:round/>
              <a:headEnd type="triangle" w="lg" len="lg"/>
              <a:tailEnd type="none" w="med" len="med"/>
            </a:ln>
          </p:spPr>
        </p:cxnSp>
        <p:sp>
          <p:nvSpPr>
            <p:cNvPr id="18" name="Shape 299"/>
            <p:cNvSpPr/>
            <p:nvPr/>
          </p:nvSpPr>
          <p:spPr>
            <a:xfrm>
              <a:off x="4657996" y="3867186"/>
              <a:ext cx="1600199" cy="515811"/>
            </a:xfrm>
            <a:prstGeom prst="roundRect">
              <a:avLst>
                <a:gd name="adj" fmla="val 16667"/>
              </a:avLst>
            </a:prstGeom>
            <a:solidFill>
              <a:srgbClr val="F9D5C2"/>
            </a:solidFill>
            <a:ln w="28575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 dirty="0" smtClean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Optimal</a:t>
              </a:r>
              <a:endParaRPr lang="en-US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300"/>
            <p:cNvSpPr/>
            <p:nvPr/>
          </p:nvSpPr>
          <p:spPr>
            <a:xfrm>
              <a:off x="6578604" y="3867186"/>
              <a:ext cx="1600199" cy="515811"/>
            </a:xfrm>
            <a:prstGeom prst="roundRect">
              <a:avLst>
                <a:gd name="adj" fmla="val 16667"/>
              </a:avLst>
            </a:prstGeom>
            <a:solidFill>
              <a:srgbClr val="F9D5C2"/>
            </a:solidFill>
            <a:ln w="28575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 dirty="0" smtClean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Feasible </a:t>
              </a:r>
              <a:endParaRPr lang="en-US" sz="2400" b="0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Shape 293"/>
          <p:cNvSpPr/>
          <p:nvPr/>
        </p:nvSpPr>
        <p:spPr>
          <a:xfrm>
            <a:off x="4383966" y="2885827"/>
            <a:ext cx="2544023" cy="570367"/>
          </a:xfrm>
          <a:prstGeom prst="roundRect">
            <a:avLst>
              <a:gd name="adj" fmla="val 16667"/>
            </a:avLst>
          </a:prstGeom>
          <a:solidFill>
            <a:srgbClr val="C7E6ED"/>
          </a:solidFill>
          <a:ln w="381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Traditional ETL </a:t>
            </a:r>
            <a:endParaRPr lang="en-US" sz="24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25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Tools and Technologies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00886"/>
              </p:ext>
            </p:extLst>
          </p:nvPr>
        </p:nvGraphicFramePr>
        <p:xfrm>
          <a:off x="854538" y="1325563"/>
          <a:ext cx="10597323" cy="44682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32441"/>
                <a:gridCol w="3532441"/>
                <a:gridCol w="3532441"/>
              </a:tblGrid>
              <a:tr h="536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ETL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Predictive Modelling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Dashboard Component</a:t>
                      </a:r>
                      <a:endParaRPr lang="en-GB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657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3" descr="image4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9146" y="2120987"/>
            <a:ext cx="898478" cy="89693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6" name="Picture 12" descr="image4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0882" y="2144070"/>
            <a:ext cx="873849" cy="87384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8" name="Picture 16" descr="image44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01238" y="3206084"/>
            <a:ext cx="889644" cy="91072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9" name="Picture 11" descr="image39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68745" y="4979917"/>
            <a:ext cx="1610231" cy="8085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0" name="Picture 14" descr="image42.jpg"/>
          <p:cNvPicPr>
            <a:picLocks noChangeAspect="1"/>
          </p:cNvPicPr>
          <p:nvPr/>
        </p:nvPicPr>
        <p:blipFill rotWithShape="1">
          <a:blip r:embed="rId6"/>
          <a:srcRect l="5984" r="5776" b="12755"/>
          <a:stretch/>
        </p:blipFill>
        <p:spPr bwMode="auto">
          <a:xfrm>
            <a:off x="9792919" y="4963025"/>
            <a:ext cx="1669774" cy="82545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1" name="Picture 15" descr="image43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62950" y="4220298"/>
            <a:ext cx="2432051" cy="63923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2" name="Picture 7" descr="image35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86917" y="2234919"/>
            <a:ext cx="2332567" cy="69214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3" name="Picture 17" descr="image4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47608" y="2102622"/>
            <a:ext cx="1416051" cy="73448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4" name="Picture 8" descr="image36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69208" y="2044519"/>
            <a:ext cx="1712383" cy="10498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5" name="Picture 9" descr="image37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33182" y="3810052"/>
            <a:ext cx="1822451" cy="1117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6" name="Picture 10" descr="image38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484473" y="5124929"/>
            <a:ext cx="2319867" cy="50164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6" b="19846"/>
          <a:stretch/>
        </p:blipFill>
        <p:spPr>
          <a:xfrm>
            <a:off x="1086633" y="3071421"/>
            <a:ext cx="3189915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5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3726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Demo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3726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Thank You</a:t>
            </a:r>
          </a:p>
          <a:p>
            <a:pPr algn="ctr"/>
            <a:endParaRPr lang="en-US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Q&amp;A Session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What is Team Dynamics?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4" y="3193740"/>
            <a:ext cx="4173415" cy="3081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75" y="1591125"/>
            <a:ext cx="87641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How people work and interact together in teams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smtClean="0"/>
              <a:t>Team dynamics are the hidden strengths and weaknesses that operate in a team between different people or groups and how they affect the way a team reacts, behaves or performs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806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5243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We are developing a BI tool for Human Resources to accurately select teams for a given project </a:t>
            </a:r>
          </a:p>
          <a:p>
            <a:pPr algn="ctr"/>
            <a:r>
              <a:rPr lang="en-US" sz="4800" b="1" dirty="0" smtClean="0"/>
              <a:t>by analyzing </a:t>
            </a:r>
            <a:r>
              <a:rPr lang="en-US" sz="4800" b="1" dirty="0"/>
              <a:t>q</a:t>
            </a:r>
            <a:r>
              <a:rPr lang="en-US" sz="4800" b="1" dirty="0" smtClean="0"/>
              <a:t>ualifications, experiences and past performance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4454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Problems with existing methods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8189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Teams are selected by the experience of the senior management </a:t>
            </a:r>
          </a:p>
          <a:p>
            <a:r>
              <a:rPr lang="en-US" dirty="0" smtClean="0"/>
              <a:t>After retirement knowledge transferring process is very difficult by the humans</a:t>
            </a:r>
          </a:p>
          <a:p>
            <a:r>
              <a:rPr lang="en-US" dirty="0" smtClean="0"/>
              <a:t>Selections are sometimes biased</a:t>
            </a:r>
          </a:p>
          <a:p>
            <a:r>
              <a:rPr lang="en-US" dirty="0" smtClean="0"/>
              <a:t>The right person for the right group will not be selected; as a result of this, employees and employers can be frustrated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94471" y="165681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smtClean="0"/>
              <a:t>Therefore there is need for a BI tool to select the right person for the right job for a project in order to finish the project satisfying: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Scope of the project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Finishing the project within the given period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Meeting  the budget and required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Business Intelligence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6132" y="1774869"/>
            <a:ext cx="5822327" cy="3921496"/>
            <a:chOff x="5109530" y="2533895"/>
            <a:chExt cx="5822327" cy="3921496"/>
          </a:xfrm>
        </p:grpSpPr>
        <p:sp>
          <p:nvSpPr>
            <p:cNvPr id="9" name="Shape 180"/>
            <p:cNvSpPr txBox="1"/>
            <p:nvPr/>
          </p:nvSpPr>
          <p:spPr>
            <a:xfrm>
              <a:off x="6383792" y="2884212"/>
              <a:ext cx="4548065" cy="35711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349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2800" dirty="0" smtClean="0">
                  <a:solidFill>
                    <a:schemeClr val="dk1"/>
                  </a:solidFill>
                </a:rPr>
                <a:t>Analytics</a:t>
              </a:r>
            </a:p>
            <a:p>
              <a:pPr marL="50800" marR="0" lvl="0" algn="l" rtl="0">
                <a:spcBef>
                  <a:spcPts val="0"/>
                </a:spcBef>
                <a:buClr>
                  <a:schemeClr val="dk1"/>
                </a:buClr>
                <a:buSzPct val="100000"/>
              </a:pPr>
              <a:endParaRPr lang="en-US" sz="2800" dirty="0" smtClean="0">
                <a:solidFill>
                  <a:schemeClr val="dk1"/>
                </a:solidFill>
              </a:endParaRPr>
            </a:p>
            <a:p>
              <a:pPr marL="285750" marR="0" lvl="0" indent="-2349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endPara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349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2800" dirty="0" smtClean="0">
                  <a:solidFill>
                    <a:schemeClr val="dk1"/>
                  </a:solidFill>
                </a:rPr>
                <a:t>Predictive Modeling</a:t>
              </a:r>
            </a:p>
            <a:p>
              <a:pPr marL="50800" marR="0" lvl="0" algn="l" rtl="0">
                <a:spcBef>
                  <a:spcPts val="0"/>
                </a:spcBef>
                <a:buClr>
                  <a:schemeClr val="dk1"/>
                </a:buClr>
                <a:buSzPct val="100000"/>
              </a:pPr>
              <a:endPara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0800" marR="0" lvl="0" algn="l" rtl="0">
                <a:spcBef>
                  <a:spcPts val="0"/>
                </a:spcBef>
                <a:buClr>
                  <a:schemeClr val="dk1"/>
                </a:buClr>
                <a:buSzPct val="100000"/>
              </a:pPr>
              <a:endPara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349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2800" dirty="0" smtClean="0">
                  <a:solidFill>
                    <a:schemeClr val="dk1"/>
                  </a:solidFill>
                </a:rPr>
                <a:t>Data Mining</a:t>
              </a:r>
              <a:r>
                <a:rPr lang="en-US" sz="2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446" y="2533895"/>
              <a:ext cx="1081012" cy="108101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446" y="4959118"/>
              <a:ext cx="1068170" cy="10681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530" y="3614907"/>
              <a:ext cx="1326373" cy="1326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44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Problems with existing BI Tools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4658" y="1553255"/>
            <a:ext cx="11542684" cy="4217229"/>
            <a:chOff x="186113" y="1624013"/>
            <a:chExt cx="8781674" cy="3122612"/>
          </a:xfrm>
        </p:grpSpPr>
        <p:sp>
          <p:nvSpPr>
            <p:cNvPr id="4" name="AutoShape 1"/>
            <p:cNvSpPr>
              <a:spLocks/>
            </p:cNvSpPr>
            <p:nvPr/>
          </p:nvSpPr>
          <p:spPr bwMode="auto">
            <a:xfrm rot="1723548">
              <a:off x="4914900" y="3670300"/>
              <a:ext cx="1093788" cy="263525"/>
            </a:xfrm>
            <a:prstGeom prst="rightArrow">
              <a:avLst>
                <a:gd name="adj1" fmla="val 50000"/>
                <a:gd name="adj2" fmla="val 50115"/>
              </a:avLst>
            </a:prstGeom>
            <a:solidFill>
              <a:srgbClr val="00C6BB"/>
            </a:solidFill>
            <a:ln w="25400" cap="flat" cmpd="sng">
              <a:solidFill>
                <a:srgbClr val="009088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AutoShape 2"/>
            <p:cNvSpPr>
              <a:spLocks/>
            </p:cNvSpPr>
            <p:nvPr/>
          </p:nvSpPr>
          <p:spPr bwMode="auto">
            <a:xfrm rot="19515016">
              <a:off x="4857750" y="2362200"/>
              <a:ext cx="1093788" cy="265113"/>
            </a:xfrm>
            <a:prstGeom prst="rightArrow">
              <a:avLst>
                <a:gd name="adj1" fmla="val 50000"/>
                <a:gd name="adj2" fmla="val 49815"/>
              </a:avLst>
            </a:prstGeom>
            <a:solidFill>
              <a:srgbClr val="00C6BB"/>
            </a:solidFill>
            <a:ln w="25400" cap="flat" cmpd="sng">
              <a:solidFill>
                <a:srgbClr val="009088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AutoShape 3"/>
            <p:cNvSpPr>
              <a:spLocks/>
            </p:cNvSpPr>
            <p:nvPr/>
          </p:nvSpPr>
          <p:spPr bwMode="auto">
            <a:xfrm rot="8744753">
              <a:off x="3279775" y="3670300"/>
              <a:ext cx="1095375" cy="263525"/>
            </a:xfrm>
            <a:prstGeom prst="rightArrow">
              <a:avLst>
                <a:gd name="adj1" fmla="val 50000"/>
                <a:gd name="adj2" fmla="val 50187"/>
              </a:avLst>
            </a:prstGeom>
            <a:solidFill>
              <a:srgbClr val="00C6BB"/>
            </a:solidFill>
            <a:ln w="25400" cap="flat" cmpd="sng">
              <a:solidFill>
                <a:srgbClr val="009088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2529663">
              <a:off x="3295650" y="2438400"/>
              <a:ext cx="1095375" cy="265113"/>
            </a:xfrm>
            <a:prstGeom prst="rightArrow">
              <a:avLst>
                <a:gd name="adj1" fmla="val 50000"/>
                <a:gd name="adj2" fmla="val 49887"/>
              </a:avLst>
            </a:prstGeom>
            <a:solidFill>
              <a:srgbClr val="00C6BB"/>
            </a:solidFill>
            <a:ln w="25400" cap="flat" cmpd="sng">
              <a:solidFill>
                <a:srgbClr val="009088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>
              <a:off x="4446588" y="2386013"/>
              <a:ext cx="249237" cy="350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699" tIns="45699" rIns="45699" bIns="45699"/>
            <a:lstStyle/>
            <a:p>
              <a:r>
                <a:rPr lang="en-US" altLang="en-US">
                  <a:solidFill>
                    <a:prstClr val="black"/>
                  </a:solidFill>
                </a:rPr>
                <a:t> </a:t>
              </a:r>
            </a:p>
          </p:txBody>
        </p:sp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4446588" y="2386013"/>
              <a:ext cx="249237" cy="350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699" tIns="45699" rIns="45699" bIns="45699"/>
            <a:lstStyle/>
            <a:p>
              <a:r>
                <a:rPr lang="en-US" altLang="en-US">
                  <a:solidFill>
                    <a:prstClr val="black"/>
                  </a:solidFill>
                </a:rPr>
                <a:t> 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86113" y="1644650"/>
              <a:ext cx="2992062" cy="1473200"/>
              <a:chOff x="-26610" y="0"/>
              <a:chExt cx="2991786" cy="1473476"/>
            </a:xfrm>
          </p:grpSpPr>
          <p:grpSp>
            <p:nvGrpSpPr>
              <p:cNvPr id="29" name="Group 9"/>
              <p:cNvGrpSpPr>
                <a:grpSpLocks/>
              </p:cNvGrpSpPr>
              <p:nvPr/>
            </p:nvGrpSpPr>
            <p:grpSpPr bwMode="auto">
              <a:xfrm>
                <a:off x="755374" y="0"/>
                <a:ext cx="2209802" cy="1473476"/>
                <a:chOff x="0" y="0"/>
                <a:chExt cx="2209802" cy="1473476"/>
              </a:xfrm>
            </p:grpSpPr>
            <p:sp>
              <p:nvSpPr>
                <p:cNvPr id="31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2209802" cy="14734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400" y="0"/>
                      </a:moveTo>
                      <a:lnTo>
                        <a:pt x="21600" y="0"/>
                      </a:lnTo>
                      <a:lnTo>
                        <a:pt x="21600" y="17999"/>
                      </a:lnTo>
                      <a:cubicBezTo>
                        <a:pt x="21600" y="19988"/>
                        <a:pt x="20525" y="21600"/>
                        <a:pt x="19199" y="21600"/>
                      </a:cubicBez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1"/>
                        <a:pt x="1074" y="0"/>
                        <a:pt x="2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ED515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AutoShape 11"/>
                <p:cNvSpPr>
                  <a:spLocks/>
                </p:cNvSpPr>
                <p:nvPr/>
              </p:nvSpPr>
              <p:spPr bwMode="auto">
                <a:xfrm>
                  <a:off x="159027" y="171388"/>
                  <a:ext cx="1978845" cy="11081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GB" altLang="en-US" sz="2000" b="1" dirty="0">
                      <a:solidFill>
                        <a:srgbClr val="00B0F0"/>
                      </a:solidFill>
                    </a:rPr>
                    <a:t>High cost</a:t>
                  </a:r>
                  <a:endParaRPr lang="en-GB" altLang="en-US" sz="2000" b="1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30" name="Picture 12" descr="image19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610" y="286332"/>
                <a:ext cx="914401" cy="910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203200" y="3362324"/>
              <a:ext cx="2974974" cy="1362076"/>
              <a:chOff x="-1" y="-1"/>
              <a:chExt cx="2975113" cy="1362267"/>
            </a:xfrm>
          </p:grpSpPr>
          <p:grpSp>
            <p:nvGrpSpPr>
              <p:cNvPr id="25" name="Group 14"/>
              <p:cNvGrpSpPr>
                <a:grpSpLocks/>
              </p:cNvGrpSpPr>
              <p:nvPr/>
            </p:nvGrpSpPr>
            <p:grpSpPr bwMode="auto">
              <a:xfrm>
                <a:off x="781876" y="-1"/>
                <a:ext cx="2193236" cy="1362267"/>
                <a:chOff x="-1" y="-1"/>
                <a:chExt cx="2193237" cy="1362267"/>
              </a:xfrm>
            </p:grpSpPr>
            <p:sp>
              <p:nvSpPr>
                <p:cNvPr id="27" name="AutoShape 15"/>
                <p:cNvSpPr>
                  <a:spLocks/>
                </p:cNvSpPr>
                <p:nvPr/>
              </p:nvSpPr>
              <p:spPr bwMode="auto">
                <a:xfrm>
                  <a:off x="-1" y="-1"/>
                  <a:ext cx="2193237" cy="13622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236" y="0"/>
                      </a:moveTo>
                      <a:lnTo>
                        <a:pt x="21599" y="0"/>
                      </a:lnTo>
                      <a:lnTo>
                        <a:pt x="21599" y="17999"/>
                      </a:lnTo>
                      <a:cubicBezTo>
                        <a:pt x="21599" y="19988"/>
                        <a:pt x="20598" y="21600"/>
                        <a:pt x="19363" y="21600"/>
                      </a:cubicBez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1"/>
                        <a:pt x="1001" y="0"/>
                        <a:pt x="22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ED515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AutoShape 16"/>
                <p:cNvSpPr>
                  <a:spLocks/>
                </p:cNvSpPr>
                <p:nvPr/>
              </p:nvSpPr>
              <p:spPr bwMode="auto">
                <a:xfrm>
                  <a:off x="232294" y="182244"/>
                  <a:ext cx="1894444" cy="9337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GB" altLang="en-US" sz="2000" b="1" dirty="0">
                      <a:solidFill>
                        <a:srgbClr val="00B0F0"/>
                      </a:solidFill>
                    </a:rPr>
                    <a:t>Expert knowledge is needed</a:t>
                  </a:r>
                  <a:endParaRPr lang="en-GB" altLang="en-US" sz="2000" b="1" dirty="0">
                    <a:solidFill>
                      <a:srgbClr val="00B0F0"/>
                    </a:solidFill>
                  </a:endParaRPr>
                </a:p>
              </p:txBody>
            </p:sp>
          </p:grpSp>
          <p:pic>
            <p:nvPicPr>
              <p:cNvPr id="26" name="Picture 17" descr="image20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174045"/>
                <a:ext cx="1014172" cy="1014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5943600" y="1704974"/>
              <a:ext cx="2764380" cy="1362076"/>
              <a:chOff x="0" y="-1"/>
              <a:chExt cx="2764381" cy="1362267"/>
            </a:xfrm>
          </p:grpSpPr>
          <p:grpSp>
            <p:nvGrpSpPr>
              <p:cNvPr id="21" name="Group 19"/>
              <p:cNvGrpSpPr>
                <a:grpSpLocks/>
              </p:cNvGrpSpPr>
              <p:nvPr/>
            </p:nvGrpSpPr>
            <p:grpSpPr bwMode="auto">
              <a:xfrm>
                <a:off x="0" y="-1"/>
                <a:ext cx="1905001" cy="1362267"/>
                <a:chOff x="0" y="-1"/>
                <a:chExt cx="1905001" cy="1362267"/>
              </a:xfrm>
            </p:grpSpPr>
            <p:sp>
              <p:nvSpPr>
                <p:cNvPr id="23" name="AutoShape 20"/>
                <p:cNvSpPr>
                  <a:spLocks/>
                </p:cNvSpPr>
                <p:nvPr/>
              </p:nvSpPr>
              <p:spPr bwMode="auto">
                <a:xfrm>
                  <a:off x="0" y="-1"/>
                  <a:ext cx="1905001" cy="13622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574" y="0"/>
                      </a:moveTo>
                      <a:lnTo>
                        <a:pt x="21600" y="0"/>
                      </a:lnTo>
                      <a:lnTo>
                        <a:pt x="21600" y="17999"/>
                      </a:lnTo>
                      <a:cubicBezTo>
                        <a:pt x="21600" y="19988"/>
                        <a:pt x="20447" y="21600"/>
                        <a:pt x="19025" y="21600"/>
                      </a:cubicBez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1"/>
                        <a:pt x="1152" y="0"/>
                        <a:pt x="25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ED515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AutoShape 21"/>
                <p:cNvSpPr>
                  <a:spLocks/>
                </p:cNvSpPr>
                <p:nvPr/>
              </p:nvSpPr>
              <p:spPr bwMode="auto">
                <a:xfrm>
                  <a:off x="66501" y="165620"/>
                  <a:ext cx="1772000" cy="105354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b="1" dirty="0">
                      <a:solidFill>
                        <a:srgbClr val="00B0F0"/>
                      </a:solidFill>
                    </a:rPr>
                    <a:t>ETL tools and Predictive Analytics tools are sold as separate products</a:t>
                  </a:r>
                </a:p>
              </p:txBody>
            </p:sp>
          </p:grpSp>
          <p:pic>
            <p:nvPicPr>
              <p:cNvPr id="22" name="Picture 21" descr="image2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5205" y="81112"/>
                <a:ext cx="1019176" cy="1019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5929313" y="3384549"/>
              <a:ext cx="3038474" cy="1362076"/>
              <a:chOff x="0" y="-1"/>
              <a:chExt cx="3038062" cy="1362267"/>
            </a:xfrm>
          </p:grpSpPr>
          <p:grpSp>
            <p:nvGrpSpPr>
              <p:cNvPr id="17" name="Group 24"/>
              <p:cNvGrpSpPr>
                <a:grpSpLocks/>
              </p:cNvGrpSpPr>
              <p:nvPr/>
            </p:nvGrpSpPr>
            <p:grpSpPr bwMode="auto">
              <a:xfrm>
                <a:off x="0" y="-1"/>
                <a:ext cx="1905001" cy="1362267"/>
                <a:chOff x="0" y="-1"/>
                <a:chExt cx="1905001" cy="1362267"/>
              </a:xfrm>
            </p:grpSpPr>
            <p:sp>
              <p:nvSpPr>
                <p:cNvPr id="19" name="AutoShape 25"/>
                <p:cNvSpPr>
                  <a:spLocks/>
                </p:cNvSpPr>
                <p:nvPr/>
              </p:nvSpPr>
              <p:spPr bwMode="auto">
                <a:xfrm>
                  <a:off x="0" y="-1"/>
                  <a:ext cx="1905001" cy="13622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574" y="0"/>
                      </a:moveTo>
                      <a:lnTo>
                        <a:pt x="21600" y="0"/>
                      </a:lnTo>
                      <a:lnTo>
                        <a:pt x="21600" y="17999"/>
                      </a:lnTo>
                      <a:cubicBezTo>
                        <a:pt x="21600" y="19988"/>
                        <a:pt x="20447" y="21600"/>
                        <a:pt x="19025" y="21600"/>
                      </a:cubicBez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1"/>
                        <a:pt x="1152" y="0"/>
                        <a:pt x="25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>
                  <a:solidFill>
                    <a:srgbClr val="ED515C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AutoShape 26"/>
                <p:cNvSpPr>
                  <a:spLocks/>
                </p:cNvSpPr>
                <p:nvPr/>
              </p:nvSpPr>
              <p:spPr bwMode="auto">
                <a:xfrm>
                  <a:off x="66500" y="160015"/>
                  <a:ext cx="1772000" cy="106344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b="1" dirty="0">
                      <a:solidFill>
                        <a:srgbClr val="00B0F0"/>
                      </a:solidFill>
                    </a:rPr>
                    <a:t>More generalized Doesn’t fit into local systems</a:t>
                  </a:r>
                </a:p>
              </p:txBody>
            </p:sp>
          </p:grpSp>
          <p:pic>
            <p:nvPicPr>
              <p:cNvPr id="18" name="Picture 27" descr="image2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252" y="139787"/>
                <a:ext cx="1278810" cy="9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4133850" y="1624013"/>
              <a:ext cx="1141413" cy="2855912"/>
              <a:chOff x="0" y="0"/>
              <a:chExt cx="1141356" cy="2855658"/>
            </a:xfrm>
          </p:grpSpPr>
          <p:pic>
            <p:nvPicPr>
              <p:cNvPr id="15" name="Picture 29" descr="image23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31127"/>
                <a:ext cx="895476" cy="2724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30" descr="image24.jp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595" y="0"/>
                <a:ext cx="491761" cy="4917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5713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8474"/>
            <a:ext cx="121920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rPr>
              <a:t>Products Available in the Market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9725" y="2210938"/>
            <a:ext cx="10854520" cy="2422408"/>
            <a:chOff x="759725" y="2210938"/>
            <a:chExt cx="10854520" cy="2422408"/>
          </a:xfrm>
        </p:grpSpPr>
        <p:grpSp>
          <p:nvGrpSpPr>
            <p:cNvPr id="4" name="Group 3"/>
            <p:cNvGrpSpPr/>
            <p:nvPr/>
          </p:nvGrpSpPr>
          <p:grpSpPr>
            <a:xfrm>
              <a:off x="759725" y="2210938"/>
              <a:ext cx="10854520" cy="2422408"/>
              <a:chOff x="1745990" y="2468255"/>
              <a:chExt cx="8877300" cy="1636661"/>
            </a:xfrm>
          </p:grpSpPr>
          <p:sp>
            <p:nvSpPr>
              <p:cNvPr id="9" name="AutoShape 1"/>
              <p:cNvSpPr>
                <a:spLocks/>
              </p:cNvSpPr>
              <p:nvPr/>
            </p:nvSpPr>
            <p:spPr bwMode="auto">
              <a:xfrm>
                <a:off x="1745990" y="2468255"/>
                <a:ext cx="8877300" cy="9144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 cmpd="sng">
                <a:solidFill>
                  <a:srgbClr val="EFB25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en-US" altLang="en-US"/>
              </a:p>
            </p:txBody>
          </p:sp>
          <p:pic>
            <p:nvPicPr>
              <p:cNvPr id="10" name="Picture 3" descr="image14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1" y="2599760"/>
                <a:ext cx="1506537" cy="577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4" descr="image1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627" y="2533343"/>
                <a:ext cx="1408113" cy="672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1794370" y="3238193"/>
                <a:ext cx="1298748" cy="858428"/>
                <a:chOff x="-243482" y="-571331"/>
                <a:chExt cx="1297486" cy="860564"/>
              </a:xfrm>
            </p:grpSpPr>
            <p:sp>
              <p:nvSpPr>
                <p:cNvPr id="29" name="AutoShape 9"/>
                <p:cNvSpPr>
                  <a:spLocks/>
                </p:cNvSpPr>
                <p:nvPr/>
              </p:nvSpPr>
              <p:spPr bwMode="auto">
                <a:xfrm>
                  <a:off x="-95813" y="-571331"/>
                  <a:ext cx="1149817" cy="289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3600"/>
                      </a:moveTo>
                      <a:cubicBezTo>
                        <a:pt x="0" y="1611"/>
                        <a:pt x="406" y="0"/>
                        <a:pt x="906" y="0"/>
                      </a:cubicBezTo>
                      <a:lnTo>
                        <a:pt x="20693" y="0"/>
                      </a:lnTo>
                      <a:cubicBezTo>
                        <a:pt x="21193" y="0"/>
                        <a:pt x="21599" y="1611"/>
                        <a:pt x="21599" y="3600"/>
                      </a:cubicBezTo>
                      <a:lnTo>
                        <a:pt x="21599" y="17999"/>
                      </a:lnTo>
                      <a:cubicBezTo>
                        <a:pt x="21599" y="19988"/>
                        <a:pt x="21193" y="21599"/>
                        <a:pt x="20693" y="21599"/>
                      </a:cubicBezTo>
                      <a:lnTo>
                        <a:pt x="906" y="21599"/>
                      </a:lnTo>
                      <a:cubicBezTo>
                        <a:pt x="406" y="21599"/>
                        <a:pt x="0" y="19988"/>
                        <a:pt x="0" y="17999"/>
                      </a:cubicBezTo>
                      <a:close/>
                    </a:path>
                  </a:pathLst>
                </a:custGeom>
                <a:ln>
                  <a:headEnd/>
                  <a:tailEnd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dirty="0" smtClean="0">
                      <a:solidFill>
                        <a:srgbClr val="FF0000"/>
                      </a:solidFill>
                    </a:rPr>
                    <a:t>  </a:t>
                  </a:r>
                  <a:r>
                    <a:rPr lang="en-US" altLang="en-US" sz="2000" b="1" dirty="0" smtClean="0">
                      <a:solidFill>
                        <a:srgbClr val="FF0000"/>
                      </a:solidFill>
                    </a:rPr>
                    <a:t>$125,600</a:t>
                  </a:r>
                  <a:endParaRPr lang="en-US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AutoShape 10"/>
                <p:cNvSpPr>
                  <a:spLocks/>
                </p:cNvSpPr>
                <p:nvPr/>
              </p:nvSpPr>
              <p:spPr bwMode="auto">
                <a:xfrm>
                  <a:off x="-243482" y="408"/>
                  <a:ext cx="1101541" cy="2888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 dirty="0"/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3511232" y="3238193"/>
                <a:ext cx="1111250" cy="304800"/>
                <a:chOff x="-203274" y="-569914"/>
                <a:chExt cx="1111323" cy="304801"/>
              </a:xfrm>
            </p:grpSpPr>
            <p:sp>
              <p:nvSpPr>
                <p:cNvPr id="27" name="AutoShape 12"/>
                <p:cNvSpPr>
                  <a:spLocks/>
                </p:cNvSpPr>
                <p:nvPr/>
              </p:nvSpPr>
              <p:spPr bwMode="auto">
                <a:xfrm>
                  <a:off x="-203274" y="-569914"/>
                  <a:ext cx="1111323" cy="3048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3599"/>
                      </a:moveTo>
                      <a:cubicBezTo>
                        <a:pt x="0" y="1611"/>
                        <a:pt x="442" y="0"/>
                        <a:pt x="987" y="0"/>
                      </a:cubicBezTo>
                      <a:lnTo>
                        <a:pt x="20612" y="0"/>
                      </a:lnTo>
                      <a:cubicBezTo>
                        <a:pt x="21157" y="0"/>
                        <a:pt x="21599" y="1611"/>
                        <a:pt x="21599" y="3599"/>
                      </a:cubicBezTo>
                      <a:lnTo>
                        <a:pt x="21599" y="18000"/>
                      </a:lnTo>
                      <a:cubicBezTo>
                        <a:pt x="21599" y="19988"/>
                        <a:pt x="21157" y="21600"/>
                        <a:pt x="20612" y="21600"/>
                      </a:cubicBezTo>
                      <a:lnTo>
                        <a:pt x="987" y="21600"/>
                      </a:lnTo>
                      <a:cubicBezTo>
                        <a:pt x="442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ln>
                  <a:headEnd/>
                  <a:tailEnd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/>
                  <a:endParaRPr lang="en-US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AutoShape 13"/>
                <p:cNvSpPr>
                  <a:spLocks/>
                </p:cNvSpPr>
                <p:nvPr/>
              </p:nvSpPr>
              <p:spPr bwMode="auto">
                <a:xfrm>
                  <a:off x="-177874" y="-561925"/>
                  <a:ext cx="1060523" cy="2888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b="1" dirty="0">
                      <a:solidFill>
                        <a:srgbClr val="FF0000"/>
                      </a:solidFill>
                    </a:rPr>
                    <a:t>$ 177,000</a:t>
                  </a:r>
                  <a:endParaRPr lang="en-US" altLang="en-US" sz="2000" b="1" dirty="0"/>
                </a:p>
              </p:txBody>
            </p:sp>
          </p:grpSp>
          <p:grpSp>
            <p:nvGrpSpPr>
              <p:cNvPr id="14" name="Group 14"/>
              <p:cNvGrpSpPr>
                <a:grpSpLocks/>
              </p:cNvGrpSpPr>
              <p:nvPr/>
            </p:nvGrpSpPr>
            <p:grpSpPr bwMode="auto">
              <a:xfrm>
                <a:off x="5112857" y="3246182"/>
                <a:ext cx="1300165" cy="317950"/>
                <a:chOff x="-473248" y="-561925"/>
                <a:chExt cx="1300030" cy="317951"/>
              </a:xfrm>
            </p:grpSpPr>
            <p:sp>
              <p:nvSpPr>
                <p:cNvPr id="25" name="AutoShape 15"/>
                <p:cNvSpPr>
                  <a:spLocks/>
                </p:cNvSpPr>
                <p:nvPr/>
              </p:nvSpPr>
              <p:spPr bwMode="auto">
                <a:xfrm>
                  <a:off x="-473248" y="-561925"/>
                  <a:ext cx="1300030" cy="3048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3599"/>
                      </a:moveTo>
                      <a:cubicBezTo>
                        <a:pt x="0" y="1611"/>
                        <a:pt x="377" y="0"/>
                        <a:pt x="844" y="0"/>
                      </a:cubicBezTo>
                      <a:lnTo>
                        <a:pt x="20755" y="0"/>
                      </a:lnTo>
                      <a:cubicBezTo>
                        <a:pt x="21222" y="0"/>
                        <a:pt x="21600" y="1611"/>
                        <a:pt x="21600" y="3599"/>
                      </a:cubicBezTo>
                      <a:lnTo>
                        <a:pt x="21600" y="18000"/>
                      </a:lnTo>
                      <a:cubicBezTo>
                        <a:pt x="21600" y="19988"/>
                        <a:pt x="21222" y="21600"/>
                        <a:pt x="20755" y="21600"/>
                      </a:cubicBezTo>
                      <a:lnTo>
                        <a:pt x="844" y="21600"/>
                      </a:lnTo>
                      <a:cubicBezTo>
                        <a:pt x="377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ln>
                  <a:headEnd/>
                  <a:tailEnd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/>
                  <a:endParaRPr lang="en-US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AutoShape 16"/>
                <p:cNvSpPr>
                  <a:spLocks/>
                </p:cNvSpPr>
                <p:nvPr/>
              </p:nvSpPr>
              <p:spPr bwMode="auto">
                <a:xfrm>
                  <a:off x="-422447" y="-532798"/>
                  <a:ext cx="1249229" cy="2888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b="1" dirty="0">
                      <a:solidFill>
                        <a:srgbClr val="FF0000"/>
                      </a:solidFill>
                    </a:rPr>
                    <a:t>$ 225,000</a:t>
                  </a:r>
                  <a:endParaRPr lang="en-US" altLang="en-US" sz="2000" b="1" dirty="0"/>
                </a:p>
              </p:txBody>
            </p:sp>
          </p:grpSp>
          <p:grpSp>
            <p:nvGrpSpPr>
              <p:cNvPr id="15" name="Group 17"/>
              <p:cNvGrpSpPr>
                <a:grpSpLocks/>
              </p:cNvGrpSpPr>
              <p:nvPr/>
            </p:nvGrpSpPr>
            <p:grpSpPr bwMode="auto">
              <a:xfrm>
                <a:off x="7037091" y="3275309"/>
                <a:ext cx="1461492" cy="823257"/>
                <a:chOff x="-342936" y="-526448"/>
                <a:chExt cx="1461493" cy="823260"/>
              </a:xfrm>
            </p:grpSpPr>
            <p:sp>
              <p:nvSpPr>
                <p:cNvPr id="23" name="AutoShape 18"/>
                <p:cNvSpPr>
                  <a:spLocks/>
                </p:cNvSpPr>
                <p:nvPr/>
              </p:nvSpPr>
              <p:spPr bwMode="auto">
                <a:xfrm>
                  <a:off x="-162135" y="-526448"/>
                  <a:ext cx="1280692" cy="3048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3599"/>
                      </a:moveTo>
                      <a:cubicBezTo>
                        <a:pt x="0" y="1611"/>
                        <a:pt x="339" y="0"/>
                        <a:pt x="757" y="0"/>
                      </a:cubicBezTo>
                      <a:lnTo>
                        <a:pt x="20842" y="0"/>
                      </a:lnTo>
                      <a:cubicBezTo>
                        <a:pt x="21260" y="0"/>
                        <a:pt x="21599" y="1611"/>
                        <a:pt x="21599" y="3599"/>
                      </a:cubicBezTo>
                      <a:lnTo>
                        <a:pt x="21599" y="18000"/>
                      </a:lnTo>
                      <a:cubicBezTo>
                        <a:pt x="21599" y="19988"/>
                        <a:pt x="21260" y="21600"/>
                        <a:pt x="20842" y="21600"/>
                      </a:cubicBezTo>
                      <a:lnTo>
                        <a:pt x="757" y="21600"/>
                      </a:lnTo>
                      <a:cubicBezTo>
                        <a:pt x="339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ln>
                  <a:headEnd/>
                  <a:tailEnd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en-US" sz="20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000" b="1" dirty="0" smtClean="0">
                      <a:solidFill>
                        <a:srgbClr val="FF0000"/>
                      </a:solidFill>
                    </a:rPr>
                    <a:t>$235,000</a:t>
                  </a:r>
                  <a:endParaRPr lang="en-US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" name="AutoShape 19"/>
                <p:cNvSpPr>
                  <a:spLocks/>
                </p:cNvSpPr>
                <p:nvPr/>
              </p:nvSpPr>
              <p:spPr bwMode="auto">
                <a:xfrm>
                  <a:off x="-342936" y="7988"/>
                  <a:ext cx="1397000" cy="2888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 dirty="0"/>
                </a:p>
              </p:txBody>
            </p:sp>
          </p:grpSp>
          <p:grpSp>
            <p:nvGrpSpPr>
              <p:cNvPr id="16" name="Group 20"/>
              <p:cNvGrpSpPr>
                <a:grpSpLocks/>
              </p:cNvGrpSpPr>
              <p:nvPr/>
            </p:nvGrpSpPr>
            <p:grpSpPr bwMode="auto">
              <a:xfrm>
                <a:off x="9173902" y="3275309"/>
                <a:ext cx="1396999" cy="829607"/>
                <a:chOff x="25400" y="-532798"/>
                <a:chExt cx="1397000" cy="829610"/>
              </a:xfrm>
            </p:grpSpPr>
            <p:sp>
              <p:nvSpPr>
                <p:cNvPr id="21" name="AutoShape 21"/>
                <p:cNvSpPr>
                  <a:spLocks/>
                </p:cNvSpPr>
                <p:nvPr/>
              </p:nvSpPr>
              <p:spPr bwMode="auto">
                <a:xfrm>
                  <a:off x="166436" y="-532798"/>
                  <a:ext cx="1163870" cy="30480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3599"/>
                      </a:moveTo>
                      <a:cubicBezTo>
                        <a:pt x="0" y="1611"/>
                        <a:pt x="339" y="0"/>
                        <a:pt x="757" y="0"/>
                      </a:cubicBezTo>
                      <a:lnTo>
                        <a:pt x="20842" y="0"/>
                      </a:lnTo>
                      <a:cubicBezTo>
                        <a:pt x="21260" y="0"/>
                        <a:pt x="21599" y="1611"/>
                        <a:pt x="21599" y="3599"/>
                      </a:cubicBezTo>
                      <a:lnTo>
                        <a:pt x="21599" y="18000"/>
                      </a:lnTo>
                      <a:cubicBezTo>
                        <a:pt x="21599" y="19988"/>
                        <a:pt x="21260" y="21600"/>
                        <a:pt x="20842" y="21600"/>
                      </a:cubicBezTo>
                      <a:lnTo>
                        <a:pt x="757" y="21600"/>
                      </a:lnTo>
                      <a:cubicBezTo>
                        <a:pt x="339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ln>
                  <a:headEnd/>
                  <a:tailEnd/>
                </a:ln>
                <a:ex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/>
                  <a:r>
                    <a:rPr lang="en-US" altLang="en-US" dirty="0" smtClean="0">
                      <a:solidFill>
                        <a:srgbClr val="FF0000"/>
                      </a:solidFill>
                    </a:rPr>
                    <a:t>   </a:t>
                  </a:r>
                  <a:r>
                    <a:rPr lang="en-US" altLang="en-US" sz="2000" b="1" dirty="0" smtClean="0">
                      <a:solidFill>
                        <a:srgbClr val="FF0000"/>
                      </a:solidFill>
                    </a:rPr>
                    <a:t>$365,000</a:t>
                  </a:r>
                  <a:endParaRPr lang="en-US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AutoShape 22"/>
                <p:cNvSpPr>
                  <a:spLocks/>
                </p:cNvSpPr>
                <p:nvPr/>
              </p:nvSpPr>
              <p:spPr bwMode="auto">
                <a:xfrm>
                  <a:off x="25400" y="7988"/>
                  <a:ext cx="1397000" cy="28882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endParaRPr lang="en-US" altLang="en-US" dirty="0"/>
                </a:p>
              </p:txBody>
            </p:sp>
          </p:grp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329" y="2306670"/>
              <a:ext cx="1948353" cy="9543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750" y="2405576"/>
              <a:ext cx="3086231" cy="761223"/>
            </a:xfrm>
            <a:prstGeom prst="rect">
              <a:avLst/>
            </a:prstGeom>
          </p:spPr>
        </p:pic>
        <p:pic>
          <p:nvPicPr>
            <p:cNvPr id="7" name="Picture 6" descr="tool2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3329" y="2405576"/>
              <a:ext cx="1606858" cy="76122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2441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581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Suchith Fernando</dc:creator>
  <cp:lastModifiedBy>Suchith Fernando</cp:lastModifiedBy>
  <cp:revision>14</cp:revision>
  <dcterms:created xsi:type="dcterms:W3CDTF">2016-06-13T13:17:51Z</dcterms:created>
  <dcterms:modified xsi:type="dcterms:W3CDTF">2016-06-13T19:06:18Z</dcterms:modified>
</cp:coreProperties>
</file>