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Inter"/>
      <p:regular r:id="rId30"/>
      <p:bold r:id="rId31"/>
      <p:italic r:id="rId32"/>
      <p:boldItalic r:id="rId33"/>
    </p:embeddedFont>
    <p:embeddedFont>
      <p:font typeface="DM Sans"/>
      <p:bold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Inter-bold.fntdata"/><Relationship Id="rId30" Type="http://schemas.openxmlformats.org/officeDocument/2006/relationships/font" Target="fonts/Inter-regular.fntdata"/><Relationship Id="rId11" Type="http://schemas.openxmlformats.org/officeDocument/2006/relationships/slide" Target="slides/slide6.xml"/><Relationship Id="rId33" Type="http://schemas.openxmlformats.org/officeDocument/2006/relationships/font" Target="fonts/Inter-boldItalic.fntdata"/><Relationship Id="rId10" Type="http://schemas.openxmlformats.org/officeDocument/2006/relationships/slide" Target="slides/slide5.xml"/><Relationship Id="rId32" Type="http://schemas.openxmlformats.org/officeDocument/2006/relationships/font" Target="fonts/Inter-italic.fntdata"/><Relationship Id="rId13" Type="http://schemas.openxmlformats.org/officeDocument/2006/relationships/slide" Target="slides/slide8.xml"/><Relationship Id="rId35" Type="http://schemas.openxmlformats.org/officeDocument/2006/relationships/font" Target="fonts/DMSans-boldItalic.fntdata"/><Relationship Id="rId12" Type="http://schemas.openxmlformats.org/officeDocument/2006/relationships/slide" Target="slides/slide7.xml"/><Relationship Id="rId34" Type="http://schemas.openxmlformats.org/officeDocument/2006/relationships/font" Target="fonts/DMSans-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7872a8c64a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Introduce ourselves in the order on this title slide</a:t>
            </a:r>
            <a:endParaRPr/>
          </a:p>
        </p:txBody>
      </p:sp>
      <p:sp>
        <p:nvSpPr>
          <p:cNvPr id="52" name="Google Shape;52;g27872a8c64a_0_4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79c5f22019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Maru</a:t>
            </a:r>
            <a:endParaRPr/>
          </a:p>
          <a:p>
            <a:pPr indent="0" lvl="0" marL="0" rtl="0" algn="l">
              <a:spcBef>
                <a:spcPts val="0"/>
              </a:spcBef>
              <a:spcAft>
                <a:spcPts val="0"/>
              </a:spcAft>
              <a:buNone/>
            </a:pPr>
            <a:r>
              <a:rPr lang="en"/>
              <a:t>The name of the variables were changed to enhance understanding while model training &amp; testing.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Further, the input columns were </a:t>
            </a:r>
            <a:r>
              <a:rPr lang="en"/>
              <a:t>dropped</a:t>
            </a:r>
            <a:r>
              <a:rPr lang="en"/>
              <a:t> for </a:t>
            </a:r>
            <a:r>
              <a:rPr lang="en">
                <a:solidFill>
                  <a:schemeClr val="dk1"/>
                </a:solidFill>
                <a:latin typeface="Inter"/>
                <a:ea typeface="Inter"/>
                <a:cs typeface="Inter"/>
                <a:sym typeface="Inter"/>
              </a:rPr>
              <a:t>, to reduce computation costs and increase model accuracy.</a:t>
            </a:r>
            <a:endParaRPr>
              <a:solidFill>
                <a:schemeClr val="dk1"/>
              </a:solidFill>
            </a:endParaRPr>
          </a:p>
        </p:txBody>
      </p:sp>
      <p:sp>
        <p:nvSpPr>
          <p:cNvPr id="175" name="Google Shape;175;g279c5f22019_2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79a997f8b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Gayathree</a:t>
            </a:r>
            <a:endParaRPr/>
          </a:p>
          <a:p>
            <a:pPr indent="-298450" lvl="0" marL="457200" rtl="0" algn="l">
              <a:spcBef>
                <a:spcPts val="0"/>
              </a:spcBef>
              <a:spcAft>
                <a:spcPts val="0"/>
              </a:spcAft>
              <a:buClr>
                <a:schemeClr val="dk1"/>
              </a:buClr>
              <a:buSzPts val="1100"/>
              <a:buChar char="●"/>
            </a:pPr>
            <a:r>
              <a:rPr lang="en">
                <a:solidFill>
                  <a:schemeClr val="dk1"/>
                </a:solidFill>
              </a:rPr>
              <a:t>Games started, minutes played, field goals per game, and free throws as predictors</a:t>
            </a:r>
            <a:endParaRPr>
              <a:solidFill>
                <a:schemeClr val="dk1"/>
              </a:solidFill>
            </a:endParaRPr>
          </a:p>
          <a:p>
            <a:pPr indent="-298450" lvl="0" marL="457200" rtl="0" algn="l">
              <a:spcBef>
                <a:spcPts val="0"/>
              </a:spcBef>
              <a:spcAft>
                <a:spcPts val="0"/>
              </a:spcAft>
              <a:buSzPts val="1100"/>
              <a:buChar char="●"/>
            </a:pPr>
            <a:r>
              <a:rPr lang="en"/>
              <a:t>This initial kNN model has a mean squared error (MSE) of 1.21; this seems reasonably low, especially in the context of predicting NBA players' points per game, where small prediction errors (around 1 point) are relatively acceptable.</a:t>
            </a:r>
            <a:endParaRPr/>
          </a:p>
          <a:p>
            <a:pPr indent="-298450" lvl="0" marL="457200" rtl="0" algn="l">
              <a:spcBef>
                <a:spcPts val="0"/>
              </a:spcBef>
              <a:spcAft>
                <a:spcPts val="0"/>
              </a:spcAft>
              <a:buSzPts val="1100"/>
              <a:buChar char="●"/>
            </a:pPr>
            <a:r>
              <a:rPr lang="en"/>
              <a:t>The cross-validation results for the kNN model shows a mean RMSE of 1.555605, which is reasonable considering that an average prediction error of about 1.58 points per game is relatively small in the context of typical scoring ranges in the NBA.</a:t>
            </a:r>
            <a:endParaRPr/>
          </a:p>
          <a:p>
            <a:pPr indent="-298450" lvl="0" marL="457200" rtl="0" algn="l">
              <a:spcBef>
                <a:spcPts val="0"/>
              </a:spcBef>
              <a:spcAft>
                <a:spcPts val="0"/>
              </a:spcAft>
              <a:buSzPts val="1100"/>
              <a:buChar char="●"/>
            </a:pPr>
            <a:r>
              <a:rPr lang="en"/>
              <a:t>The low standard deviation of the RMSE values (0.1383197) indicates that the model's performance in predicting player scoring is consistent across different folds of the data.</a:t>
            </a:r>
            <a:endParaRPr/>
          </a:p>
          <a:p>
            <a:pPr indent="-298450" lvl="0" marL="457200" rtl="0" algn="l">
              <a:spcBef>
                <a:spcPts val="0"/>
              </a:spcBef>
              <a:spcAft>
                <a:spcPts val="0"/>
              </a:spcAft>
              <a:buSzPts val="1100"/>
              <a:buChar char="●"/>
            </a:pPr>
            <a:r>
              <a:rPr lang="en"/>
              <a:t>As plotted, the RMSE values indicate that the prediction errors fluctuate slightly across the different folds but remain relatively low overall. The lowest RMSE is seen in Fold 4; however, the higher RMSE in Folds 1 and 5 indicates some performance variability.</a:t>
            </a:r>
            <a:endParaRPr/>
          </a:p>
          <a:p>
            <a:pPr indent="-298450" lvl="0" marL="457200" rtl="0" algn="l">
              <a:spcBef>
                <a:spcPts val="0"/>
              </a:spcBef>
              <a:spcAft>
                <a:spcPts val="0"/>
              </a:spcAft>
              <a:buSzPts val="1100"/>
              <a:buChar char="●"/>
            </a:pPr>
            <a:r>
              <a:rPr lang="en"/>
              <a:t>The cross-validation results for the kNN model show that it has a mean RMSE of 1.748932 with a low standard deviation of 0.1352917, meaning that on average, the model is only about 1.79 points off.</a:t>
            </a:r>
            <a:endParaRPr/>
          </a:p>
          <a:p>
            <a:pPr indent="-298450" lvl="0" marL="457200" rtl="0" algn="l">
              <a:spcBef>
                <a:spcPts val="0"/>
              </a:spcBef>
              <a:spcAft>
                <a:spcPts val="0"/>
              </a:spcAft>
              <a:buSzPts val="1100"/>
              <a:buChar char="●"/>
            </a:pPr>
            <a:r>
              <a:rPr lang="en"/>
              <a:t>In comparison to the previous model with 5 neighbors, it is slightly less accurate, but has higher consistency in its performance. However, both models do a good job in predicting a player's points per game given the predictors of games started, minutes played per game, field goals per game, and free throws per game.</a:t>
            </a:r>
            <a:endParaRPr/>
          </a:p>
          <a:p>
            <a:pPr indent="-298450" lvl="0" marL="457200" rtl="0" algn="l">
              <a:spcBef>
                <a:spcPts val="0"/>
              </a:spcBef>
              <a:spcAft>
                <a:spcPts val="0"/>
              </a:spcAft>
              <a:buSzPts val="1100"/>
              <a:buChar char="●"/>
            </a:pPr>
            <a:r>
              <a:rPr lang="en"/>
              <a:t>As plotted, the RMSE values are generally higher compared to the model with 5 neighbors. However as in the previous model, Fold 4 shows the lowest RMSE, however performance variability is more pronounced here, particularly with Fold 5 showing the highest RMSE (suggests that increasing the number of neighbors may lead to a slightly less accurate model).</a:t>
            </a:r>
            <a:endParaRPr/>
          </a:p>
          <a:p>
            <a:pPr indent="0" lvl="0" marL="0" rtl="0" algn="l">
              <a:spcBef>
                <a:spcPts val="0"/>
              </a:spcBef>
              <a:spcAft>
                <a:spcPts val="0"/>
              </a:spcAft>
              <a:buNone/>
            </a:pPr>
            <a:r>
              <a:t/>
            </a:r>
            <a:endParaRPr/>
          </a:p>
        </p:txBody>
      </p:sp>
      <p:sp>
        <p:nvSpPr>
          <p:cNvPr id="187" name="Google Shape;187;g279a997f8b4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79a997f8b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Gayathree</a:t>
            </a:r>
            <a:endParaRPr/>
          </a:p>
          <a:p>
            <a:pPr indent="0" lvl="0" marL="0" rtl="0" algn="l">
              <a:spcBef>
                <a:spcPts val="0"/>
              </a:spcBef>
              <a:spcAft>
                <a:spcPts val="0"/>
              </a:spcAft>
              <a:buNone/>
            </a:pPr>
            <a:r>
              <a:rPr lang="en">
                <a:solidFill>
                  <a:schemeClr val="dk1"/>
                </a:solidFill>
              </a:rPr>
              <a:t>Majority of predictors: position + age + games_played + games_started +</a:t>
            </a:r>
            <a:endParaRPr>
              <a:solidFill>
                <a:schemeClr val="dk1"/>
              </a:solidFill>
            </a:endParaRPr>
          </a:p>
          <a:p>
            <a:pPr indent="0" lvl="0" marL="0" rtl="0" algn="l">
              <a:spcBef>
                <a:spcPts val="0"/>
              </a:spcBef>
              <a:spcAft>
                <a:spcPts val="0"/>
              </a:spcAft>
              <a:buNone/>
            </a:pPr>
            <a:r>
              <a:rPr lang="en">
                <a:solidFill>
                  <a:schemeClr val="dk1"/>
                </a:solidFill>
              </a:rPr>
              <a:t>                 minutes_played_per_game + field_goals_per_game + free_throws_per_game +</a:t>
            </a:r>
            <a:endParaRPr>
              <a:solidFill>
                <a:schemeClr val="dk1"/>
              </a:solidFill>
            </a:endParaRPr>
          </a:p>
          <a:p>
            <a:pPr indent="0" lvl="0" marL="0" rtl="0" algn="l">
              <a:spcBef>
                <a:spcPts val="0"/>
              </a:spcBef>
              <a:spcAft>
                <a:spcPts val="0"/>
              </a:spcAft>
              <a:buNone/>
            </a:pPr>
            <a:r>
              <a:rPr lang="en">
                <a:solidFill>
                  <a:schemeClr val="dk1"/>
                </a:solidFill>
              </a:rPr>
              <a:t>                 total_rebounds_per_game + assists_per_game + steals_per_game + blocks_per_game +</a:t>
            </a:r>
            <a:endParaRPr>
              <a:solidFill>
                <a:schemeClr val="dk1"/>
              </a:solidFill>
            </a:endParaRPr>
          </a:p>
          <a:p>
            <a:pPr indent="0" lvl="0" marL="0" rtl="0" algn="l">
              <a:spcBef>
                <a:spcPts val="0"/>
              </a:spcBef>
              <a:spcAft>
                <a:spcPts val="0"/>
              </a:spcAft>
              <a:buNone/>
            </a:pPr>
            <a:r>
              <a:rPr lang="en">
                <a:solidFill>
                  <a:schemeClr val="dk1"/>
                </a:solidFill>
              </a:rPr>
              <a:t>                 turnovers_per_game</a:t>
            </a:r>
            <a:endParaRPr/>
          </a:p>
          <a:p>
            <a:pPr indent="-298450" lvl="0" marL="457200" rtl="0" algn="l">
              <a:spcBef>
                <a:spcPts val="0"/>
              </a:spcBef>
              <a:spcAft>
                <a:spcPts val="0"/>
              </a:spcAft>
              <a:buSzPts val="1100"/>
              <a:buChar char="●"/>
            </a:pPr>
            <a:r>
              <a:rPr lang="en"/>
              <a:t>The initial RMSE value of 1.92 indicates that the model's predictive performance are relatively close to the actual points per game. While the mean RMSE from cross-validation is higher at 2.96, suggesting that while the model performs reasonably well on the training data, its predictions are less accurate when evaluated on unseen data subsets, especially when coupled with an increased average prediction error of about 2.96 points per game.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Compared to Model 1, which had a lower mean cross-validation RMSE, Model 2 shows higher prediction errors. This indicates that Model 1 might be more effective in predicting PTS with fewer predictors but better accuracy; Model 2, while using a broader set of predictors, does not necessarily translate into better performance, as seen by the higher RMSE values.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As plotted, the RMSE values indicate a higher level of prediction error compared to Model 1 with 5 neighbors. However, again the lowest RMSE is seen in Fold 4, while Fold 2 shows the highest RMSE. This performance suggests that including more predictors in Model 2 does not necessarily improve prediction accuracy and can lead to more inconsistent results.</a:t>
            </a:r>
            <a:endParaRPr/>
          </a:p>
          <a:p>
            <a:pPr indent="-298450" lvl="0" marL="457200" rtl="0" algn="l">
              <a:spcBef>
                <a:spcPts val="0"/>
              </a:spcBef>
              <a:spcAft>
                <a:spcPts val="0"/>
              </a:spcAft>
              <a:buSzPts val="1100"/>
              <a:buChar char="●"/>
            </a:pPr>
            <a:r>
              <a:rPr lang="en"/>
              <a:t>The initial RMSE value is 2.17, with the mean RMSE from cross-validation being higher at 2.49 (and a standard deviation of 0.1961762).  Both model seem to have a moderate level of accuracy.</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As plotted, Model 2 using 5 neighbors improves prediction accuracy compared to using 10 neighbors, but it still does not outperform Model 1; Model 1 (k=5 Neighbors) remains the most effective model with the lowest and most consistent RMSE values.</a:t>
            </a:r>
            <a:endParaRPr/>
          </a:p>
        </p:txBody>
      </p:sp>
      <p:sp>
        <p:nvSpPr>
          <p:cNvPr id="202" name="Google Shape;202;g279a997f8b4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79a997f8b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Gayathree (skip)</a:t>
            </a:r>
            <a:endParaRPr/>
          </a:p>
          <a:p>
            <a:pPr indent="0" lvl="0" marL="0" rtl="0" algn="l">
              <a:spcBef>
                <a:spcPts val="0"/>
              </a:spcBef>
              <a:spcAft>
                <a:spcPts val="0"/>
              </a:spcAft>
              <a:buNone/>
            </a:pPr>
            <a:r>
              <a:rPr lang="en"/>
              <a:t>K = 5 neighbors and 10 neighbors were tested in both models to check for effect on RMSE.</a:t>
            </a:r>
            <a:endParaRPr/>
          </a:p>
          <a:p>
            <a:pPr indent="0" lvl="0" marL="0" rtl="0" algn="l">
              <a:spcBef>
                <a:spcPts val="0"/>
              </a:spcBef>
              <a:spcAft>
                <a:spcPts val="0"/>
              </a:spcAft>
              <a:buNone/>
            </a:pPr>
            <a:r>
              <a:rPr lang="en"/>
              <a:t>Did log(1/k) in x axis</a:t>
            </a:r>
            <a:endParaRPr/>
          </a:p>
          <a:p>
            <a:pPr indent="0" lvl="0" marL="0" rtl="0" algn="l">
              <a:spcBef>
                <a:spcPts val="0"/>
              </a:spcBef>
              <a:spcAft>
                <a:spcPts val="0"/>
              </a:spcAft>
              <a:buClr>
                <a:schemeClr val="dk1"/>
              </a:buClr>
              <a:buSzPts val="1100"/>
              <a:buFont typeface="Arial"/>
              <a:buNone/>
            </a:pPr>
            <a:r>
              <a:rPr lang="en"/>
              <a:t>The plot shows that lower k values (higher complexity) result in better model performance (lower RMSE).</a:t>
            </a:r>
            <a:endParaRPr/>
          </a:p>
          <a:p>
            <a:pPr indent="0" lvl="0" marL="0" rtl="0" algn="l">
              <a:spcBef>
                <a:spcPts val="0"/>
              </a:spcBef>
              <a:spcAft>
                <a:spcPts val="0"/>
              </a:spcAft>
              <a:buClr>
                <a:schemeClr val="dk1"/>
              </a:buClr>
              <a:buSzPts val="1100"/>
              <a:buFont typeface="Arial"/>
              <a:buNone/>
            </a:pPr>
            <a:r>
              <a:rPr lang="en"/>
              <a:t>This suggests that a more complex kNN model (with fewer neighbors) is better at capturing the underlying patterns in the data, resulting in lower prediction error.</a:t>
            </a:r>
            <a:endParaRPr/>
          </a:p>
          <a:p>
            <a:pPr indent="0" lvl="0" marL="0" rtl="0" algn="l">
              <a:spcBef>
                <a:spcPts val="0"/>
              </a:spcBef>
              <a:spcAft>
                <a:spcPts val="0"/>
              </a:spcAft>
              <a:buNone/>
            </a:pPr>
            <a:r>
              <a:t/>
            </a:r>
            <a:endParaRPr/>
          </a:p>
        </p:txBody>
      </p:sp>
      <p:sp>
        <p:nvSpPr>
          <p:cNvPr id="217" name="Google Shape;217;g279a997f8b4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79a997f8b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Gayathree</a:t>
            </a:r>
            <a:endParaRPr/>
          </a:p>
          <a:p>
            <a:pPr indent="0" lvl="0" marL="0" rtl="0" algn="l">
              <a:spcBef>
                <a:spcPts val="0"/>
              </a:spcBef>
              <a:spcAft>
                <a:spcPts val="0"/>
              </a:spcAft>
              <a:buClr>
                <a:schemeClr val="dk1"/>
              </a:buClr>
              <a:buSzPts val="1100"/>
              <a:buFont typeface="Arial"/>
              <a:buNone/>
            </a:pPr>
            <a:r>
              <a:rPr lang="en"/>
              <a:t>T</a:t>
            </a:r>
            <a:r>
              <a:rPr lang="en"/>
              <a:t>he initial RMSE value is 2.17, with the mean RMSE from cross-validation being higher at 2.50 (and a standard deviation of 0.14573).  Both model seem to have a moderate level of accuracy.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Compared to Model 2 with 5 neighbors (RMSE of 2.96), the 10-neighbor model shows improved performance with a lower RMSE, indicating that using more neighbors helps improve the model's prediction accuracy. However, compared to the RMSE of Model 1 with 5 neighbors (1.58), Model 1 might be more effective in predicting a player's points per game with fewer predictors.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As plotted, Model 2 using 10 neighbors improves prediction accuracy compared to using 5 neighbors, but it still does not outperform Model 1; Model 1 (k=5 Neighbors) remains the most effective model with the lowest and most consistent RMSE values.</a:t>
            </a:r>
            <a:endParaRPr/>
          </a:p>
          <a:p>
            <a:pPr indent="0" lvl="0" marL="0" rtl="0" algn="l">
              <a:spcBef>
                <a:spcPts val="0"/>
              </a:spcBef>
              <a:spcAft>
                <a:spcPts val="0"/>
              </a:spcAft>
              <a:buNone/>
            </a:pPr>
            <a:r>
              <a:t/>
            </a:r>
            <a:endParaRPr/>
          </a:p>
        </p:txBody>
      </p:sp>
      <p:sp>
        <p:nvSpPr>
          <p:cNvPr id="229" name="Google Shape;229;g279a997f8b4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79a997f8b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Gayathree</a:t>
            </a:r>
            <a:endParaRPr/>
          </a:p>
          <a:p>
            <a:pPr indent="0" lvl="0" marL="0" rtl="0" algn="l">
              <a:spcBef>
                <a:spcPts val="0"/>
              </a:spcBef>
              <a:spcAft>
                <a:spcPts val="0"/>
              </a:spcAft>
              <a:buClr>
                <a:schemeClr val="dk1"/>
              </a:buClr>
              <a:buSzPts val="1100"/>
              <a:buFont typeface="Arial"/>
              <a:buNone/>
            </a:pPr>
            <a:r>
              <a:rPr lang="en"/>
              <a:t>The linear regression model demonstrates excellent predictive power with a high adjusted R-squared value of .9922, with all predictors being statistically significant.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fitted line on the scatterplot indicates a strong linear relationship, supporting the high R-squared value and showing that the model predicts PTS well based on the chosen predictors.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The cross validation results indicate that the linear regression model is highly accurate in predicting PTS for NBA players. With an RMSE of 0.6225894, the model's predictions are very close to the actual PTS values.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Both linear regression models demonstrate high performance in predicting PTS, with R-squared values of 0.9922 and low RMSE values from cross-validation (0.4909603 for Model 2); these results seem to show that the models can explain nearly all the variance in PTS and predict player performance with high accuracy. Lower RMSE for model 2 – better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However, this is achievement of high results is given a broader range of predictors, meaning that overfitting could be at play.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is a possibility of heteroskedasticity- will have to address this in future iterations by taking the log of points scored</a:t>
            </a:r>
            <a:endParaRPr/>
          </a:p>
        </p:txBody>
      </p:sp>
      <p:sp>
        <p:nvSpPr>
          <p:cNvPr id="241" name="Google Shape;241;g279a997f8b4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79a997f8b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Gayathree</a:t>
            </a:r>
            <a:endParaRPr/>
          </a:p>
          <a:p>
            <a:pPr indent="0" lvl="0" marL="0" rtl="0" algn="l">
              <a:spcBef>
                <a:spcPts val="0"/>
              </a:spcBef>
              <a:spcAft>
                <a:spcPts val="0"/>
              </a:spcAft>
              <a:buClr>
                <a:schemeClr val="dk1"/>
              </a:buClr>
              <a:buSzPts val="1100"/>
              <a:buFont typeface="Arial"/>
              <a:buNone/>
            </a:pPr>
            <a:r>
              <a:rPr lang="en"/>
              <a:t>Both linear regression models demonstrate high performance in predicting PTS, with R-squared values of 0.9922 and low RMSE values from cross-validation (0.4909603 for Model 2); these results seem to show that the models can explain nearly all the variance in PTS and predict player performance with high accuracy.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However, this is achievement of high results is given a broader range of predictors, meaning that overfitting could be at play.</a:t>
            </a:r>
            <a:endParaRPr/>
          </a:p>
          <a:p>
            <a:pPr indent="0" lvl="0" marL="0" rtl="0" algn="l">
              <a:spcBef>
                <a:spcPts val="0"/>
              </a:spcBef>
              <a:spcAft>
                <a:spcPts val="0"/>
              </a:spcAft>
              <a:buClr>
                <a:schemeClr val="dk1"/>
              </a:buClr>
              <a:buSzPts val="1100"/>
              <a:buFont typeface="Arial"/>
              <a:buNone/>
            </a:pPr>
            <a:r>
              <a:rPr lang="en"/>
              <a:t>Heteroskedasticity – try stepwise regression, ridge regression, or lasso for variable selection or taking log of points scored</a:t>
            </a:r>
            <a:endParaRPr/>
          </a:p>
          <a:p>
            <a:pPr indent="0" lvl="0" marL="0" rtl="0" algn="l">
              <a:spcBef>
                <a:spcPts val="0"/>
              </a:spcBef>
              <a:spcAft>
                <a:spcPts val="0"/>
              </a:spcAft>
              <a:buNone/>
            </a:pPr>
            <a:r>
              <a:t/>
            </a:r>
            <a:endParaRPr/>
          </a:p>
        </p:txBody>
      </p:sp>
      <p:sp>
        <p:nvSpPr>
          <p:cNvPr id="256" name="Google Shape;256;g279a997f8b4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79a997f8b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Ronak</a:t>
            </a:r>
            <a:endParaRPr/>
          </a:p>
        </p:txBody>
      </p:sp>
      <p:sp>
        <p:nvSpPr>
          <p:cNvPr id="268" name="Google Shape;268;g279a997f8b4_0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ee81f911a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Ronak</a:t>
            </a:r>
            <a:endParaRPr/>
          </a:p>
          <a:p>
            <a:pPr indent="0" lvl="0" marL="0" rtl="0" algn="l">
              <a:spcBef>
                <a:spcPts val="0"/>
              </a:spcBef>
              <a:spcAft>
                <a:spcPts val="0"/>
              </a:spcAft>
              <a:buNone/>
            </a:pPr>
            <a:r>
              <a:rPr lang="en"/>
              <a:t>The plots highlight how the RMSE decreases as the number of predictors increases from three to ten, reaching its lowest points at mtry= 10 (its error bars is well below the dotted horizontal line, indicating the RMSE value is within one standard deviation of the best RMSE).</a:t>
            </a:r>
            <a:endParaRPr/>
          </a:p>
          <a:p>
            <a:pPr indent="0" lvl="0" marL="0" rtl="0" algn="l">
              <a:spcBef>
                <a:spcPts val="0"/>
              </a:spcBef>
              <a:spcAft>
                <a:spcPts val="0"/>
              </a:spcAft>
              <a:buClr>
                <a:schemeClr val="dk1"/>
              </a:buClr>
              <a:buSzPts val="1100"/>
              <a:buFont typeface="Arial"/>
              <a:buNone/>
            </a:pPr>
            <a:r>
              <a:rPr lang="en"/>
              <a:t>The random forest model demonstrates robust predictive performance. It seems that </a:t>
            </a:r>
            <a:endParaRPr/>
          </a:p>
          <a:p>
            <a:pPr indent="0" lvl="0" marL="0" rtl="0" algn="l">
              <a:spcBef>
                <a:spcPts val="0"/>
              </a:spcBef>
              <a:spcAft>
                <a:spcPts val="0"/>
              </a:spcAft>
              <a:buClr>
                <a:schemeClr val="dk1"/>
              </a:buClr>
              <a:buSzPts val="1100"/>
              <a:buFont typeface="Arial"/>
              <a:buNone/>
            </a:pPr>
            <a:r>
              <a:rPr lang="en"/>
              <a:t>increasing the number of trees in the forest accordingly improves the model's </a:t>
            </a:r>
            <a:endParaRPr/>
          </a:p>
          <a:p>
            <a:pPr indent="0" lvl="0" marL="0" rtl="0" algn="l">
              <a:spcBef>
                <a:spcPts val="0"/>
              </a:spcBef>
              <a:spcAft>
                <a:spcPts val="0"/>
              </a:spcAft>
              <a:buClr>
                <a:schemeClr val="dk1"/>
              </a:buClr>
              <a:buSzPts val="1100"/>
              <a:buFont typeface="Arial"/>
              <a:buNone/>
            </a:pPr>
            <a:r>
              <a:rPr lang="en"/>
              <a:t>accuracy, as indicated by decreasing RMSE values: 0.3858745 for 10 trees, 0.3115748 for 500 </a:t>
            </a:r>
            <a:endParaRPr/>
          </a:p>
          <a:p>
            <a:pPr indent="0" lvl="0" marL="0" rtl="0" algn="l">
              <a:spcBef>
                <a:spcPts val="0"/>
              </a:spcBef>
              <a:spcAft>
                <a:spcPts val="0"/>
              </a:spcAft>
              <a:buClr>
                <a:schemeClr val="dk1"/>
              </a:buClr>
              <a:buSzPts val="1100"/>
              <a:buFont typeface="Arial"/>
              <a:buNone/>
            </a:pPr>
            <a:r>
              <a:rPr lang="en"/>
              <a:t>trees, and 0.3098001 for 1000 trees.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Yet, the out-of-bag (OOB) error plot reveals that while adding more trees initially </a:t>
            </a:r>
            <a:endParaRPr/>
          </a:p>
          <a:p>
            <a:pPr indent="0" lvl="0" marL="0" rtl="0" algn="l">
              <a:spcBef>
                <a:spcPts val="0"/>
              </a:spcBef>
              <a:spcAft>
                <a:spcPts val="0"/>
              </a:spcAft>
              <a:buClr>
                <a:schemeClr val="dk1"/>
              </a:buClr>
              <a:buSzPts val="1100"/>
              <a:buFont typeface="Arial"/>
              <a:buNone/>
            </a:pPr>
            <a:r>
              <a:rPr lang="en"/>
              <a:t>reduces the error significantly, the improvement stabilizes beyond 500 trees, indicating</a:t>
            </a:r>
            <a:endParaRPr/>
          </a:p>
          <a:p>
            <a:pPr indent="0" lvl="0" marL="0" rtl="0" algn="l">
              <a:spcBef>
                <a:spcPts val="0"/>
              </a:spcBef>
              <a:spcAft>
                <a:spcPts val="0"/>
              </a:spcAft>
              <a:buNone/>
            </a:pPr>
            <a:r>
              <a:rPr lang="en"/>
              <a:t>diminishing returns from additional trees.</a:t>
            </a:r>
            <a:endParaRPr/>
          </a:p>
        </p:txBody>
      </p:sp>
      <p:sp>
        <p:nvSpPr>
          <p:cNvPr id="281" name="Google Shape;281;g2ee81f911a1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eec57c9b8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Ronak</a:t>
            </a:r>
            <a:endParaRPr/>
          </a:p>
          <a:p>
            <a:pPr indent="0" lvl="0" marL="0" rtl="0" algn="l">
              <a:spcBef>
                <a:spcPts val="0"/>
              </a:spcBef>
              <a:spcAft>
                <a:spcPts val="0"/>
              </a:spcAft>
              <a:buClr>
                <a:schemeClr val="dk1"/>
              </a:buClr>
              <a:buSzPts val="1100"/>
              <a:buFont typeface="Arial"/>
              <a:buNone/>
            </a:pPr>
            <a:r>
              <a:rPr lang="en"/>
              <a:t>The boosting model demonstrates high performance, with an almost perfect fit on the training and validation data (RMSE of 0.03822) and a very low error on the test data (RMSE of 0.3043306). The close alignment of predicted and actual values in the plot further confirms its effectiveness, proving that the boosting model is a powerful tool for forecasting NBA player performance based on their comprehensive statistics.</a:t>
            </a:r>
            <a:endParaRPr/>
          </a:p>
          <a:p>
            <a:pPr indent="0" lvl="0" marL="0" rtl="0" algn="l">
              <a:spcBef>
                <a:spcPts val="0"/>
              </a:spcBef>
              <a:spcAft>
                <a:spcPts val="0"/>
              </a:spcAft>
              <a:buNone/>
            </a:pPr>
            <a:r>
              <a:t/>
            </a:r>
            <a:endParaRPr/>
          </a:p>
        </p:txBody>
      </p:sp>
      <p:sp>
        <p:nvSpPr>
          <p:cNvPr id="293" name="Google Shape;293;g2eec57c9b84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edf6d62a5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Maru</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chose the datasets "NBA Player Stats for the 2023-24 Regular Season" and "NBA Player Stats for the 2022-23 Regular Season". The goal is to predict the number of points per game (PTS) a player will have in future seasons, based on their past game performance (ex. minutes played, position, field-goal percentage, etc.).</a:t>
            </a:r>
            <a:endParaRPr>
              <a:solidFill>
                <a:schemeClr val="dk1"/>
              </a:solidFill>
              <a:highlight>
                <a:srgbClr val="1E1E1E"/>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This analysis will be useful for coaching and management of teams that are looking to trade players during the draft, as they can identify what kinds of players will score the most points for their team, thus be more valuable, based on different stats from their season.</a:t>
            </a:r>
            <a:endParaRPr/>
          </a:p>
        </p:txBody>
      </p:sp>
      <p:sp>
        <p:nvSpPr>
          <p:cNvPr id="73" name="Google Shape;73;g2edf6d62a57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79a997f8b4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Ronak</a:t>
            </a:r>
            <a:endParaRPr/>
          </a:p>
          <a:p>
            <a:pPr indent="0" lvl="0" marL="0" rtl="0" algn="l">
              <a:spcBef>
                <a:spcPts val="0"/>
              </a:spcBef>
              <a:spcAft>
                <a:spcPts val="0"/>
              </a:spcAft>
              <a:buNone/>
            </a:pPr>
            <a:r>
              <a:rPr lang="en"/>
              <a:t>The plots show that increasing the number of iterations and shrinkage rates (to 50 and 0.1-0.2), while having moderately high tree depths (around size 10) when boosting tend to perform the best, achieving the lowest RMSE values. While the models' performance stabilizes with increased tree depth and iterations, beyond certain points, additional complexity holds diminishing returns while risking overfitting.</a:t>
            </a:r>
            <a:endParaRPr/>
          </a:p>
        </p:txBody>
      </p:sp>
      <p:sp>
        <p:nvSpPr>
          <p:cNvPr id="306" name="Google Shape;306;g279a997f8b4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79a997f8b4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Maru</a:t>
            </a:r>
            <a:endParaRPr/>
          </a:p>
          <a:p>
            <a:pPr indent="-298450" lvl="0" marL="457200" rtl="0" algn="l">
              <a:spcBef>
                <a:spcPts val="0"/>
              </a:spcBef>
              <a:spcAft>
                <a:spcPts val="0"/>
              </a:spcAft>
              <a:buSzPts val="1100"/>
              <a:buChar char="-"/>
            </a:pPr>
            <a:r>
              <a:rPr lang="en"/>
              <a:t>Best predictors of highest points scored were field goals per game</a:t>
            </a:r>
            <a:endParaRPr/>
          </a:p>
          <a:p>
            <a:pPr indent="-298450" lvl="0" marL="457200" rtl="0" algn="l">
              <a:spcBef>
                <a:spcPts val="0"/>
              </a:spcBef>
              <a:spcAft>
                <a:spcPts val="0"/>
              </a:spcAft>
              <a:buSzPts val="1100"/>
              <a:buChar char="-"/>
            </a:pPr>
            <a:r>
              <a:rPr lang="en"/>
              <a:t>RMSE of boosting was the best of all our models (with the lowest value)</a:t>
            </a:r>
            <a:endParaRPr/>
          </a:p>
          <a:p>
            <a:pPr indent="-298450" lvl="0" marL="457200" rtl="0" algn="l">
              <a:spcBef>
                <a:spcPts val="0"/>
              </a:spcBef>
              <a:spcAft>
                <a:spcPts val="0"/>
              </a:spcAft>
              <a:buSzPts val="1100"/>
              <a:buChar char="-"/>
            </a:pPr>
            <a:r>
              <a:rPr lang="en"/>
              <a:t>Center and power forward positions have the highest field goal completion %</a:t>
            </a:r>
            <a:endParaRPr/>
          </a:p>
          <a:p>
            <a:pPr indent="-298450" lvl="1" marL="914400" rtl="0" algn="l">
              <a:spcBef>
                <a:spcPts val="0"/>
              </a:spcBef>
              <a:spcAft>
                <a:spcPts val="0"/>
              </a:spcAft>
              <a:buSzPts val="1100"/>
              <a:buChar char="-"/>
            </a:pPr>
            <a:r>
              <a:rPr lang="en"/>
              <a:t>I</a:t>
            </a:r>
            <a:r>
              <a:rPr lang="en"/>
              <a:t>f your team wants to increase their points scored in a season, you should look to recruit those positions, with high FG &amp; FGA scores per game</a:t>
            </a:r>
            <a:endParaRPr/>
          </a:p>
          <a:p>
            <a:pPr indent="-298450" lvl="1" marL="914400" rtl="0" algn="l">
              <a:spcBef>
                <a:spcPts val="0"/>
              </a:spcBef>
              <a:spcAft>
                <a:spcPts val="0"/>
              </a:spcAft>
              <a:buSzPts val="1100"/>
              <a:buChar char="-"/>
            </a:pPr>
            <a:r>
              <a:rPr lang="en"/>
              <a:t>SPECIFICALLY IF YOU WANT TO SCORE MORE POINTS</a:t>
            </a:r>
            <a:endParaRPr/>
          </a:p>
        </p:txBody>
      </p:sp>
      <p:sp>
        <p:nvSpPr>
          <p:cNvPr id="319" name="Google Shape;319;g279a997f8b4_0_1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79a997f8b4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Maru</a:t>
            </a:r>
            <a:endParaRPr/>
          </a:p>
          <a:p>
            <a:pPr indent="0" lvl="0" marL="0" rtl="0" algn="l">
              <a:spcBef>
                <a:spcPts val="0"/>
              </a:spcBef>
              <a:spcAft>
                <a:spcPts val="0"/>
              </a:spcAft>
              <a:buNone/>
            </a:pPr>
            <a:r>
              <a:rPr lang="en"/>
              <a:t>APPLICATIONS</a:t>
            </a:r>
            <a:endParaRPr/>
          </a:p>
          <a:p>
            <a:pPr indent="-298450" lvl="0" marL="457200" rtl="0" algn="l">
              <a:spcBef>
                <a:spcPts val="0"/>
              </a:spcBef>
              <a:spcAft>
                <a:spcPts val="0"/>
              </a:spcAft>
              <a:buSzPts val="1100"/>
              <a:buChar char="-"/>
            </a:pPr>
            <a:r>
              <a:rPr lang="en"/>
              <a:t>Trading: View player stats and be able to determine how successful they will be next season, make decisions about trading players more easily</a:t>
            </a:r>
            <a:endParaRPr/>
          </a:p>
          <a:p>
            <a:pPr indent="-298450" lvl="0" marL="457200" rtl="0" algn="l">
              <a:spcBef>
                <a:spcPts val="0"/>
              </a:spcBef>
              <a:spcAft>
                <a:spcPts val="0"/>
              </a:spcAft>
              <a:buSzPts val="1100"/>
              <a:buChar char="-"/>
            </a:pPr>
            <a:r>
              <a:rPr lang="en"/>
              <a:t>Sports betting: if a person wants to </a:t>
            </a:r>
            <a:r>
              <a:rPr lang="en"/>
              <a:t>gamble</a:t>
            </a:r>
            <a:r>
              <a:rPr lang="en"/>
              <a:t> on a player, they </a:t>
            </a:r>
            <a:r>
              <a:rPr lang="en"/>
              <a:t>might want to look at stats a player has in a given season to predict their performance per game</a:t>
            </a:r>
            <a:endParaRPr/>
          </a:p>
          <a:p>
            <a:pPr indent="-298450" lvl="0" marL="457200" rtl="0" algn="l">
              <a:spcBef>
                <a:spcPts val="0"/>
              </a:spcBef>
              <a:spcAft>
                <a:spcPts val="0"/>
              </a:spcAft>
              <a:buSzPts val="1100"/>
              <a:buChar char="-"/>
            </a:pPr>
            <a:r>
              <a:rPr lang="en"/>
              <a:t>Coaches: design training programs based on player weaknesses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FUTURE</a:t>
            </a:r>
            <a:endParaRPr/>
          </a:p>
          <a:p>
            <a:pPr indent="-298450" lvl="0" marL="457200" rtl="0" algn="l">
              <a:spcBef>
                <a:spcPts val="0"/>
              </a:spcBef>
              <a:spcAft>
                <a:spcPts val="0"/>
              </a:spcAft>
              <a:buSzPts val="1100"/>
              <a:buChar char="-"/>
            </a:pPr>
            <a:r>
              <a:rPr lang="en"/>
              <a:t>More data is always good! By training on more seasons and more features, we might be able to better predict performance across seasons</a:t>
            </a:r>
            <a:endParaRPr/>
          </a:p>
          <a:p>
            <a:pPr indent="-298450" lvl="1" marL="914400" rtl="0" algn="l">
              <a:spcBef>
                <a:spcPts val="0"/>
              </a:spcBef>
              <a:spcAft>
                <a:spcPts val="0"/>
              </a:spcAft>
              <a:buSzPts val="1100"/>
              <a:buChar char="-"/>
            </a:pPr>
            <a:r>
              <a:rPr lang="en"/>
              <a:t>Tailor to certain positions, analyze data about what players actually end up getting traded</a:t>
            </a:r>
            <a:endParaRPr/>
          </a:p>
          <a:p>
            <a:pPr indent="-298450" lvl="0" marL="457200" rtl="0" algn="l">
              <a:spcBef>
                <a:spcPts val="0"/>
              </a:spcBef>
              <a:spcAft>
                <a:spcPts val="0"/>
              </a:spcAft>
              <a:buSzPts val="1100"/>
              <a:buChar char="-"/>
            </a:pPr>
            <a:r>
              <a:rPr lang="en"/>
              <a:t>Based on teams data, we can determine areas of weakness and therefore recommend a player based on player stats in order to maximize chances of winning their next season</a:t>
            </a:r>
            <a:endParaRPr/>
          </a:p>
          <a:p>
            <a:pPr indent="-298450" lvl="1" marL="914400" rtl="0" algn="l">
              <a:spcBef>
                <a:spcPts val="0"/>
              </a:spcBef>
              <a:spcAft>
                <a:spcPts val="0"/>
              </a:spcAft>
              <a:buSzPts val="1100"/>
              <a:buChar char="-"/>
            </a:pPr>
            <a:r>
              <a:rPr lang="en"/>
              <a:t>Cost analysis, invest in the right players</a:t>
            </a:r>
            <a:endParaRPr/>
          </a:p>
        </p:txBody>
      </p:sp>
      <p:sp>
        <p:nvSpPr>
          <p:cNvPr id="331" name="Google Shape;331;g279a997f8b4_0_1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7872a8c64a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g27872a8c64a_0_1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7872a8c64a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g27872a8c64a_0_4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79a997f8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Maru</a:t>
            </a:r>
            <a:endParaRPr>
              <a:solidFill>
                <a:schemeClr val="dk1"/>
              </a:solidFill>
            </a:endParaRPr>
          </a:p>
          <a:p>
            <a:pPr indent="0" lvl="0" marL="0" rtl="0" algn="l">
              <a:spcBef>
                <a:spcPts val="0"/>
              </a:spcBef>
              <a:spcAft>
                <a:spcPts val="0"/>
              </a:spcAft>
              <a:buNone/>
            </a:pPr>
            <a:r>
              <a:rPr lang="en">
                <a:solidFill>
                  <a:schemeClr val="dk1"/>
                </a:solidFill>
              </a:rPr>
              <a:t>Wrangling done in Python: Integration of the data</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Downloaded two separate datasets from Kaggle: one containing 22-23 season stats across 11 .csv files and the other containing 23-24 season stats in a single .csv file.</a:t>
            </a:r>
            <a:endParaRPr>
              <a:solidFill>
                <a:schemeClr val="dk1"/>
              </a:solidFill>
            </a:endParaRPr>
          </a:p>
          <a:p>
            <a:pPr indent="0" lvl="0" marL="45720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Used Excel to add an extra column in each file indicating the season (22-23 or 23-24) to differentiate data</a:t>
            </a:r>
            <a:endParaRPr>
              <a:solidFill>
                <a:schemeClr val="dk1"/>
              </a:solidFill>
            </a:endParaRPr>
          </a:p>
          <a:p>
            <a:pPr indent="0" lvl="0" marL="45720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Used Python code to combine all .csv files into a single dataset ‘nba.csv’ housing a total of 30 columns and 6201 rows (excluding header row).</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final dataset: every row is a player, and every column shows a different basketball metric</a:t>
            </a:r>
            <a:endParaRPr>
              <a:solidFill>
                <a:schemeClr val="dk1"/>
              </a:solidFill>
            </a:endParaRPr>
          </a:p>
        </p:txBody>
      </p:sp>
      <p:sp>
        <p:nvSpPr>
          <p:cNvPr id="85" name="Google Shape;85;g279a997f8b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edf6d62a5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Maru</a:t>
            </a:r>
            <a:endParaRPr/>
          </a:p>
          <a:p>
            <a:pPr indent="0" lvl="0" marL="0" rtl="0" algn="l">
              <a:spcBef>
                <a:spcPts val="0"/>
              </a:spcBef>
              <a:spcAft>
                <a:spcPts val="0"/>
              </a:spcAft>
              <a:buNone/>
            </a:pPr>
            <a:r>
              <a:rPr lang="en"/>
              <a:t>Wrangling done in Python: Cleaning of the data</a:t>
            </a:r>
            <a:endParaRPr/>
          </a:p>
          <a:p>
            <a:pPr indent="-298450" lvl="0" marL="457200" rtl="0" algn="l">
              <a:lnSpc>
                <a:spcPct val="115000"/>
              </a:lnSpc>
              <a:spcBef>
                <a:spcPts val="0"/>
              </a:spcBef>
              <a:spcAft>
                <a:spcPts val="0"/>
              </a:spcAft>
              <a:buSzPts val="1100"/>
              <a:buChar char="-"/>
            </a:pPr>
            <a:r>
              <a:rPr lang="en">
                <a:solidFill>
                  <a:schemeClr val="dk1"/>
                </a:solidFill>
              </a:rPr>
              <a:t>Merged the original data (‘nba.csv’) with a subset containing only ‘TOT’ (total) entries to flag players who played for multiple teams in a season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Ex. during the 22-23 season, Malik Beasley played for both the Utah Jazz and the Los Angeles Lakers, so we only kept the total cumulative stats he had for that season</a:t>
            </a:r>
            <a:endParaRPr>
              <a:solidFill>
                <a:schemeClr val="dk1"/>
              </a:solidFill>
            </a:endParaRPr>
          </a:p>
          <a:p>
            <a:pPr indent="-298450" lvl="1" marL="914400" rtl="0" algn="l">
              <a:lnSpc>
                <a:spcPct val="115000"/>
              </a:lnSpc>
              <a:spcBef>
                <a:spcPts val="0"/>
              </a:spcBef>
              <a:spcAft>
                <a:spcPts val="0"/>
              </a:spcAft>
              <a:buSzPts val="1100"/>
              <a:buChar char="-"/>
            </a:pPr>
            <a:r>
              <a:rPr lang="en">
                <a:solidFill>
                  <a:schemeClr val="dk1"/>
                </a:solidFill>
              </a:rPr>
              <a:t>(helps ensure that cumulative stats for such players were accurately represented while </a:t>
            </a:r>
            <a:r>
              <a:rPr lang="en">
                <a:solidFill>
                  <a:schemeClr val="dk1"/>
                </a:solidFill>
              </a:rPr>
              <a:t>avoiding duplication</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SzPts val="1100"/>
              <a:buChar char="-"/>
            </a:pPr>
            <a:r>
              <a:rPr lang="en">
                <a:solidFill>
                  <a:schemeClr val="dk1"/>
                </a:solidFill>
              </a:rPr>
              <a:t>Filtered the dataset to include only rows where the ‘Pos’ column value is one of the top 5 positions (SG, SF, PF, C, PG) to focus on the most relevant positions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Ex. other positions were like SG-PG (both shooting &amp; point guard), which is the same thing hence we </a:t>
            </a:r>
            <a:r>
              <a:rPr lang="en">
                <a:solidFill>
                  <a:schemeClr val="dk1"/>
                </a:solidFill>
              </a:rPr>
              <a:t>dropped</a:t>
            </a:r>
            <a:r>
              <a:rPr lang="en">
                <a:solidFill>
                  <a:schemeClr val="dk1"/>
                </a:solidFill>
              </a:rPr>
              <a:t> these.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SzPts val="1100"/>
              <a:buChar char="-"/>
            </a:pPr>
            <a:r>
              <a:rPr lang="en">
                <a:solidFill>
                  <a:schemeClr val="dk1"/>
                </a:solidFill>
              </a:rPr>
              <a:t>Encountered null values in percentage columns (‘FG%’, ‘3P%’, ‘2P%’, ‘eFG%’, and ‘FT%’)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Ex. it’s impossible for a player to score a 3 pointer if they did not attempt one, so their 3P% would be null</a:t>
            </a:r>
            <a:endParaRPr>
              <a:solidFill>
                <a:schemeClr val="dk1"/>
              </a:solidFill>
            </a:endParaRPr>
          </a:p>
          <a:p>
            <a:pPr indent="-298450" lvl="1" marL="914400" rtl="0" algn="l">
              <a:lnSpc>
                <a:spcPct val="115000"/>
              </a:lnSpc>
              <a:spcBef>
                <a:spcPts val="0"/>
              </a:spcBef>
              <a:spcAft>
                <a:spcPts val="0"/>
              </a:spcAft>
              <a:buSzPts val="1100"/>
              <a:buChar char="-"/>
            </a:pPr>
            <a:r>
              <a:rPr lang="en">
                <a:solidFill>
                  <a:schemeClr val="dk1"/>
                </a:solidFill>
              </a:rPr>
              <a:t>decided to keep these values as null and impute them during modeling, rather than set them to 0 or the median out of concern of misrepresentation and bias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If reqd, the models can take care of the null values themselves, hence kept for now, will be taken into consideration during modelling.</a:t>
            </a:r>
            <a:endParaRPr>
              <a:solidFill>
                <a:schemeClr val="dk1"/>
              </a:solidFill>
            </a:endParaRPr>
          </a:p>
        </p:txBody>
      </p:sp>
      <p:sp>
        <p:nvSpPr>
          <p:cNvPr id="97" name="Google Shape;97;g2edf6d62a57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9c5f2201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Jenny</a:t>
            </a:r>
            <a:endParaRPr/>
          </a:p>
          <a:p>
            <a:pPr indent="0" lvl="0" marL="0" rtl="0" algn="l">
              <a:lnSpc>
                <a:spcPct val="115000"/>
              </a:lnSpc>
              <a:spcBef>
                <a:spcPts val="0"/>
              </a:spcBef>
              <a:spcAft>
                <a:spcPts val="0"/>
              </a:spcAft>
              <a:buNone/>
            </a:pPr>
            <a:r>
              <a:rPr lang="en"/>
              <a:t>Plot showing frequency of PTS</a:t>
            </a:r>
            <a:endParaRPr/>
          </a:p>
          <a:p>
            <a:pPr indent="-298450" lvl="0" marL="457200" rtl="0" algn="l">
              <a:lnSpc>
                <a:spcPct val="115000"/>
              </a:lnSpc>
              <a:spcBef>
                <a:spcPts val="0"/>
              </a:spcBef>
              <a:spcAft>
                <a:spcPts val="0"/>
              </a:spcAft>
              <a:buSzPts val="1100"/>
              <a:buChar char="-"/>
            </a:pPr>
            <a:r>
              <a:rPr lang="en"/>
              <a:t>histogram shows a right-skewed distribution, indicating that the majority of players score relatively few points per game, with fewer players achieving higher points</a:t>
            </a:r>
            <a:endParaRPr/>
          </a:p>
          <a:p>
            <a:pPr indent="0" lvl="0" marL="0" rtl="0" algn="l">
              <a:lnSpc>
                <a:spcPct val="115000"/>
              </a:lnSpc>
              <a:spcBef>
                <a:spcPts val="0"/>
              </a:spcBef>
              <a:spcAft>
                <a:spcPts val="0"/>
              </a:spcAft>
              <a:buNone/>
            </a:pPr>
            <a:r>
              <a:t/>
            </a:r>
            <a:endParaRPr/>
          </a:p>
          <a:p>
            <a:pPr indent="-298450" lvl="0" marL="457200" rtl="0" algn="l">
              <a:lnSpc>
                <a:spcPct val="115000"/>
              </a:lnSpc>
              <a:spcBef>
                <a:spcPts val="0"/>
              </a:spcBef>
              <a:spcAft>
                <a:spcPts val="0"/>
              </a:spcAft>
              <a:buSzPts val="1100"/>
              <a:buChar char="-"/>
            </a:pPr>
            <a:r>
              <a:rPr lang="en"/>
              <a:t>the wide range extending to higher PTS values, highlights the presence of a few high-scoring players who significantly impact the game ("star players").</a:t>
            </a:r>
            <a:endParaRPr/>
          </a:p>
        </p:txBody>
      </p:sp>
      <p:sp>
        <p:nvSpPr>
          <p:cNvPr id="109" name="Google Shape;109;g279c5f22019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9c5f2201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Jenny</a:t>
            </a:r>
            <a:endParaRPr>
              <a:solidFill>
                <a:schemeClr val="dk1"/>
              </a:solidFill>
            </a:endParaRPr>
          </a:p>
          <a:p>
            <a:pPr indent="0" lvl="0" marL="0" rtl="0" algn="l">
              <a:lnSpc>
                <a:spcPct val="115000"/>
              </a:lnSpc>
              <a:spcBef>
                <a:spcPts val="0"/>
              </a:spcBef>
              <a:spcAft>
                <a:spcPts val="0"/>
              </a:spcAft>
              <a:buNone/>
            </a:pPr>
            <a:r>
              <a:rPr lang="en">
                <a:solidFill>
                  <a:schemeClr val="dk1"/>
                </a:solidFill>
              </a:rPr>
              <a:t>Plot showing FG% vs. PTS by Pos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plot illustrates that while there is a somewhat positive correlation between FG% and points per game, this relationship varies significantly across different positions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centers tend to be more efficient, with many achieving higher FG% (often above 0.6), yet they generally score fewer points per game; this makes sense because although they have a lower scoring volume, they prioritize consistency in the shots they do take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guards, particularly shooting guards, and small forwards, tend to score higher points per game even with moderate FG% (around 0.4 to 0.5); that makes sense as these positions usually take more perimeter shots, which generally have lower percentages</a:t>
            </a:r>
            <a:endParaRPr/>
          </a:p>
        </p:txBody>
      </p:sp>
      <p:sp>
        <p:nvSpPr>
          <p:cNvPr id="121" name="Google Shape;121;g279c5f22019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79c5f2201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Jenny</a:t>
            </a:r>
            <a:endParaRPr/>
          </a:p>
          <a:p>
            <a:pPr indent="0" lvl="0" marL="0" rtl="0" algn="l">
              <a:lnSpc>
                <a:spcPct val="115000"/>
              </a:lnSpc>
              <a:spcBef>
                <a:spcPts val="0"/>
              </a:spcBef>
              <a:spcAft>
                <a:spcPts val="0"/>
              </a:spcAft>
              <a:buNone/>
            </a:pPr>
            <a:r>
              <a:rPr lang="en"/>
              <a:t>Plot showing TRB vs. PTS</a:t>
            </a:r>
            <a:endParaRPr/>
          </a:p>
          <a:p>
            <a:pPr indent="-298450" lvl="0" marL="457200" rtl="0" algn="l">
              <a:lnSpc>
                <a:spcPct val="115000"/>
              </a:lnSpc>
              <a:spcBef>
                <a:spcPts val="0"/>
              </a:spcBef>
              <a:spcAft>
                <a:spcPts val="0"/>
              </a:spcAft>
              <a:buSzPts val="1100"/>
              <a:buChar char="-"/>
            </a:pPr>
            <a:r>
              <a:rPr lang="en"/>
              <a:t>One more observation: </a:t>
            </a:r>
            <a:r>
              <a:rPr lang="en"/>
              <a:t>there is a slight positive correlation between TRB &amp; PTS, suggesting that players who are active in rebounding (specifically offensive) can also contribute to scoring, particularly for positions like power-forwards and centers</a:t>
            </a:r>
            <a:endParaRPr/>
          </a:p>
        </p:txBody>
      </p:sp>
      <p:sp>
        <p:nvSpPr>
          <p:cNvPr id="134" name="Google Shape;134;g279c5f22019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79c5f2201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Jenny</a:t>
            </a:r>
            <a:endParaRPr/>
          </a:p>
          <a:p>
            <a:pPr indent="0" lvl="0" marL="0" rtl="0" algn="l">
              <a:lnSpc>
                <a:spcPct val="115000"/>
              </a:lnSpc>
              <a:spcBef>
                <a:spcPts val="0"/>
              </a:spcBef>
              <a:spcAft>
                <a:spcPts val="0"/>
              </a:spcAft>
              <a:buNone/>
            </a:pPr>
            <a:r>
              <a:rPr lang="en"/>
              <a:t>Correlation matrices for all &amp; subset of variables</a:t>
            </a:r>
            <a:endParaRPr/>
          </a:p>
          <a:p>
            <a:pPr indent="-298450" lvl="0" marL="457200" rtl="0" algn="l">
              <a:lnSpc>
                <a:spcPct val="115000"/>
              </a:lnSpc>
              <a:spcBef>
                <a:spcPts val="0"/>
              </a:spcBef>
              <a:spcAft>
                <a:spcPts val="0"/>
              </a:spcAft>
              <a:buSzPts val="1100"/>
              <a:buChar char="-"/>
            </a:pPr>
            <a:r>
              <a:rPr lang="en"/>
              <a:t>positive correlations:</a:t>
            </a:r>
            <a:endParaRPr/>
          </a:p>
          <a:p>
            <a:pPr indent="-298450" lvl="1" marL="914400" rtl="0" algn="l">
              <a:lnSpc>
                <a:spcPct val="115000"/>
              </a:lnSpc>
              <a:spcBef>
                <a:spcPts val="0"/>
              </a:spcBef>
              <a:spcAft>
                <a:spcPts val="0"/>
              </a:spcAft>
              <a:buSzPts val="1100"/>
              <a:buChar char="-"/>
            </a:pPr>
            <a:r>
              <a:rPr lang="en"/>
              <a:t>FGA &amp; PTS; players who attempt and/or score more field goals also tend to score more points</a:t>
            </a:r>
            <a:endParaRPr/>
          </a:p>
          <a:p>
            <a:pPr indent="-298450" lvl="1" marL="914400" rtl="0" algn="l">
              <a:lnSpc>
                <a:spcPct val="115000"/>
              </a:lnSpc>
              <a:spcBef>
                <a:spcPts val="0"/>
              </a:spcBef>
              <a:spcAft>
                <a:spcPts val="0"/>
              </a:spcAft>
              <a:buSzPts val="1100"/>
              <a:buChar char="-"/>
            </a:pPr>
            <a:r>
              <a:rPr lang="en"/>
              <a:t>AST &amp; MP: players with more playing time tend to have more opportunities to assist</a:t>
            </a:r>
            <a:endParaRPr/>
          </a:p>
          <a:p>
            <a:pPr indent="-298450" lvl="1" marL="914400" rtl="0" algn="l">
              <a:lnSpc>
                <a:spcPct val="115000"/>
              </a:lnSpc>
              <a:spcBef>
                <a:spcPts val="0"/>
              </a:spcBef>
              <a:spcAft>
                <a:spcPts val="0"/>
              </a:spcAft>
              <a:buSzPts val="1100"/>
              <a:buChar char="-"/>
            </a:pPr>
            <a:r>
              <a:rPr lang="en"/>
              <a:t>BLK &amp; TRB (0.67); suggests that players who are good at blocking shots are also effective rebounders (this would be true of positions like centers)</a:t>
            </a:r>
            <a:endParaRPr/>
          </a:p>
        </p:txBody>
      </p:sp>
      <p:sp>
        <p:nvSpPr>
          <p:cNvPr id="146" name="Google Shape;146;g279c5f22019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79c5f2201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Jenny</a:t>
            </a:r>
            <a:endParaRPr/>
          </a:p>
          <a:p>
            <a:pPr indent="0" lvl="0" marL="0" rtl="0" algn="l">
              <a:lnSpc>
                <a:spcPct val="115000"/>
              </a:lnSpc>
              <a:spcBef>
                <a:spcPts val="0"/>
              </a:spcBef>
              <a:spcAft>
                <a:spcPts val="0"/>
              </a:spcAft>
              <a:buNone/>
            </a:pPr>
            <a:r>
              <a:rPr lang="en"/>
              <a:t>Correlation matrix for subset of variables (where absolute </a:t>
            </a:r>
            <a:r>
              <a:rPr lang="en"/>
              <a:t>value</a:t>
            </a:r>
            <a:r>
              <a:rPr lang="en"/>
              <a:t> of corr &gt; 0.5)</a:t>
            </a:r>
            <a:endParaRPr/>
          </a:p>
          <a:p>
            <a:pPr indent="-298450" lvl="0" marL="457200" rtl="0" algn="l">
              <a:lnSpc>
                <a:spcPct val="115000"/>
              </a:lnSpc>
              <a:spcBef>
                <a:spcPts val="0"/>
              </a:spcBef>
              <a:spcAft>
                <a:spcPts val="0"/>
              </a:spcAft>
              <a:buSzPts val="1100"/>
              <a:buChar char="-"/>
            </a:pPr>
            <a:r>
              <a:rPr lang="en"/>
              <a:t>minutes played (MP) is strongly correlated w/ various performance metrics such as points per game (0.88), turnovers (0.80), assists (0.73), &amp; personal fouls (0.77); suggests that players with more playing time tend to have higher values in these areas</a:t>
            </a:r>
            <a:endParaRPr/>
          </a:p>
          <a:p>
            <a:pPr indent="0" lvl="0" marL="0" rtl="0" algn="l">
              <a:lnSpc>
                <a:spcPct val="115000"/>
              </a:lnSpc>
              <a:spcBef>
                <a:spcPts val="0"/>
              </a:spcBef>
              <a:spcAft>
                <a:spcPts val="0"/>
              </a:spcAft>
              <a:buNone/>
            </a:pPr>
            <a:r>
              <a:t/>
            </a:r>
            <a:endParaRPr/>
          </a:p>
          <a:p>
            <a:pPr indent="-298450" lvl="0" marL="457200" rtl="0" algn="l">
              <a:lnSpc>
                <a:spcPct val="115000"/>
              </a:lnSpc>
              <a:spcBef>
                <a:spcPts val="0"/>
              </a:spcBef>
              <a:spcAft>
                <a:spcPts val="0"/>
              </a:spcAft>
              <a:buSzPts val="1100"/>
              <a:buChar char="-"/>
            </a:pPr>
            <a:r>
              <a:rPr lang="en"/>
              <a:t>regarding shooting, there are strong correlations between points per game with field goals, two-pointers, &amp; free throws; indicating that players who are effective at making these shots rightfully tend to have higher points per game</a:t>
            </a:r>
            <a:endParaRPr/>
          </a:p>
        </p:txBody>
      </p:sp>
      <p:sp>
        <p:nvSpPr>
          <p:cNvPr id="161" name="Google Shape;161;g279c5f22019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103915"/>
            <a:ext cx="9365699" cy="6242264"/>
          </a:xfrm>
          <a:prstGeom prst="rect">
            <a:avLst/>
          </a:prstGeom>
          <a:noFill/>
          <a:ln>
            <a:noFill/>
          </a:ln>
        </p:spPr>
      </p:pic>
      <p:sp>
        <p:nvSpPr>
          <p:cNvPr id="55" name="Google Shape;55;p13"/>
          <p:cNvSpPr/>
          <p:nvPr/>
        </p:nvSpPr>
        <p:spPr>
          <a:xfrm>
            <a:off x="0" y="-103925"/>
            <a:ext cx="9365700" cy="5143500"/>
          </a:xfrm>
          <a:prstGeom prst="rect">
            <a:avLst/>
          </a:prstGeom>
          <a:solidFill>
            <a:srgbClr val="000000">
              <a:alpha val="861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13"/>
          <p:cNvSpPr txBox="1"/>
          <p:nvPr/>
        </p:nvSpPr>
        <p:spPr>
          <a:xfrm>
            <a:off x="859944" y="830250"/>
            <a:ext cx="7341300" cy="1817700"/>
          </a:xfrm>
          <a:prstGeom prst="rect">
            <a:avLst/>
          </a:prstGeom>
          <a:noFill/>
          <a:ln>
            <a:noFill/>
          </a:ln>
        </p:spPr>
        <p:txBody>
          <a:bodyPr anchorCtr="0" anchor="t" bIns="0" lIns="0" spcFirstLastPara="1" rIns="0" wrap="square" tIns="0">
            <a:spAutoFit/>
          </a:bodyPr>
          <a:lstStyle/>
          <a:p>
            <a:pPr indent="0" lvl="0" marL="0" marR="0" rtl="0" algn="l">
              <a:lnSpc>
                <a:spcPct val="82002"/>
              </a:lnSpc>
              <a:spcBef>
                <a:spcPts val="0"/>
              </a:spcBef>
              <a:spcAft>
                <a:spcPts val="0"/>
              </a:spcAft>
              <a:buNone/>
            </a:pPr>
            <a:r>
              <a:rPr b="1" lang="en" sz="4800">
                <a:solidFill>
                  <a:srgbClr val="FFFFFF"/>
                </a:solidFill>
                <a:latin typeface="DM Sans"/>
                <a:ea typeface="DM Sans"/>
                <a:cs typeface="DM Sans"/>
                <a:sym typeface="DM Sans"/>
              </a:rPr>
              <a:t>Predictin</a:t>
            </a:r>
            <a:r>
              <a:rPr b="1" lang="en" sz="4800">
                <a:solidFill>
                  <a:srgbClr val="FFFFFF"/>
                </a:solidFill>
                <a:latin typeface="DM Sans"/>
                <a:ea typeface="DM Sans"/>
                <a:cs typeface="DM Sans"/>
                <a:sym typeface="DM Sans"/>
              </a:rPr>
              <a:t>g </a:t>
            </a:r>
            <a:r>
              <a:rPr b="1" lang="en" sz="4800">
                <a:solidFill>
                  <a:srgbClr val="FF8337"/>
                </a:solidFill>
                <a:latin typeface="DM Sans"/>
                <a:ea typeface="DM Sans"/>
                <a:cs typeface="DM Sans"/>
                <a:sym typeface="DM Sans"/>
              </a:rPr>
              <a:t>Points Scored</a:t>
            </a:r>
            <a:r>
              <a:rPr b="1" lang="en" sz="4800">
                <a:solidFill>
                  <a:srgbClr val="FFFFFF"/>
                </a:solidFill>
                <a:latin typeface="DM Sans"/>
                <a:ea typeface="DM Sans"/>
                <a:cs typeface="DM Sans"/>
                <a:sym typeface="DM Sans"/>
              </a:rPr>
              <a:t> in NBA Games Using Player Statistics</a:t>
            </a:r>
            <a:endParaRPr sz="4800"/>
          </a:p>
        </p:txBody>
      </p:sp>
      <p:sp>
        <p:nvSpPr>
          <p:cNvPr id="57" name="Google Shape;57;p13"/>
          <p:cNvSpPr txBox="1"/>
          <p:nvPr/>
        </p:nvSpPr>
        <p:spPr>
          <a:xfrm>
            <a:off x="859944" y="3753934"/>
            <a:ext cx="4728300" cy="431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i="1" lang="en">
                <a:solidFill>
                  <a:srgbClr val="FFFFFF"/>
                </a:solidFill>
                <a:latin typeface="Inter"/>
                <a:ea typeface="Inter"/>
                <a:cs typeface="Inter"/>
                <a:sym typeface="Inter"/>
              </a:rPr>
              <a:t>Jennifer Gonzalez, Gayathree Gopi, </a:t>
            </a:r>
            <a:endParaRPr i="1">
              <a:solidFill>
                <a:srgbClr val="FFFFFF"/>
              </a:solidFill>
              <a:latin typeface="Inter"/>
              <a:ea typeface="Inter"/>
              <a:cs typeface="Inter"/>
              <a:sym typeface="Inter"/>
            </a:endParaRPr>
          </a:p>
          <a:p>
            <a:pPr indent="0" lvl="0" marL="0" marR="0" rtl="0" algn="l">
              <a:lnSpc>
                <a:spcPct val="100000"/>
              </a:lnSpc>
              <a:spcBef>
                <a:spcPts val="0"/>
              </a:spcBef>
              <a:spcAft>
                <a:spcPts val="0"/>
              </a:spcAft>
              <a:buNone/>
            </a:pPr>
            <a:r>
              <a:rPr i="1" lang="en">
                <a:solidFill>
                  <a:srgbClr val="FFFFFF"/>
                </a:solidFill>
                <a:latin typeface="Inter"/>
                <a:ea typeface="Inter"/>
                <a:cs typeface="Inter"/>
                <a:sym typeface="Inter"/>
              </a:rPr>
              <a:t>Ronak Goyal, Maria Lasala</a:t>
            </a:r>
            <a:endParaRPr i="1">
              <a:latin typeface="Inter"/>
              <a:ea typeface="Inter"/>
              <a:cs typeface="Inter"/>
              <a:sym typeface="Inter"/>
            </a:endParaRPr>
          </a:p>
        </p:txBody>
      </p:sp>
      <p:grpSp>
        <p:nvGrpSpPr>
          <p:cNvPr id="58" name="Google Shape;58;p13"/>
          <p:cNvGrpSpPr/>
          <p:nvPr/>
        </p:nvGrpSpPr>
        <p:grpSpPr>
          <a:xfrm>
            <a:off x="0" y="-98350"/>
            <a:ext cx="9365710" cy="501531"/>
            <a:chOff x="0" y="0"/>
            <a:chExt cx="1582500" cy="264172"/>
          </a:xfrm>
        </p:grpSpPr>
        <p:sp>
          <p:nvSpPr>
            <p:cNvPr id="59" name="Google Shape;59;p13"/>
            <p:cNvSpPr/>
            <p:nvPr/>
          </p:nvSpPr>
          <p:spPr>
            <a:xfrm>
              <a:off x="0" y="0"/>
              <a:ext cx="1582403" cy="264172"/>
            </a:xfrm>
            <a:custGeom>
              <a:rect b="b" l="l" r="r" t="t"/>
              <a:pathLst>
                <a:path extrusionOk="0" h="264172" w="1582403">
                  <a:moveTo>
                    <a:pt x="0" y="0"/>
                  </a:moveTo>
                  <a:lnTo>
                    <a:pt x="1582403" y="0"/>
                  </a:lnTo>
                  <a:lnTo>
                    <a:pt x="1582403" y="264172"/>
                  </a:lnTo>
                  <a:lnTo>
                    <a:pt x="0" y="264172"/>
                  </a:lnTo>
                  <a:close/>
                </a:path>
              </a:pathLst>
            </a:custGeom>
            <a:solidFill>
              <a:schemeClr val="dk1"/>
            </a:solidFill>
            <a:ln>
              <a:noFill/>
            </a:ln>
          </p:spPr>
        </p:sp>
        <p:sp>
          <p:nvSpPr>
            <p:cNvPr id="60" name="Google Shape;60;p13"/>
            <p:cNvSpPr txBox="1"/>
            <p:nvPr/>
          </p:nvSpPr>
          <p:spPr>
            <a:xfrm>
              <a:off x="0" y="28575"/>
              <a:ext cx="1582500" cy="235500"/>
            </a:xfrm>
            <a:prstGeom prst="rect">
              <a:avLst/>
            </a:prstGeom>
            <a:solidFill>
              <a:schemeClr val="dk1"/>
            </a:solid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1" name="Google Shape;61;p13"/>
          <p:cNvGrpSpPr/>
          <p:nvPr/>
        </p:nvGrpSpPr>
        <p:grpSpPr>
          <a:xfrm>
            <a:off x="0" y="4641975"/>
            <a:ext cx="9365710" cy="501531"/>
            <a:chOff x="0" y="0"/>
            <a:chExt cx="1582500" cy="264172"/>
          </a:xfrm>
        </p:grpSpPr>
        <p:sp>
          <p:nvSpPr>
            <p:cNvPr id="62" name="Google Shape;62;p13"/>
            <p:cNvSpPr/>
            <p:nvPr/>
          </p:nvSpPr>
          <p:spPr>
            <a:xfrm>
              <a:off x="0" y="0"/>
              <a:ext cx="1582403" cy="264172"/>
            </a:xfrm>
            <a:custGeom>
              <a:rect b="b" l="l" r="r" t="t"/>
              <a:pathLst>
                <a:path extrusionOk="0" h="264172" w="1582403">
                  <a:moveTo>
                    <a:pt x="0" y="0"/>
                  </a:moveTo>
                  <a:lnTo>
                    <a:pt x="1582403" y="0"/>
                  </a:lnTo>
                  <a:lnTo>
                    <a:pt x="1582403" y="264172"/>
                  </a:lnTo>
                  <a:lnTo>
                    <a:pt x="0" y="264172"/>
                  </a:lnTo>
                  <a:close/>
                </a:path>
              </a:pathLst>
            </a:custGeom>
            <a:solidFill>
              <a:schemeClr val="dk1"/>
            </a:solidFill>
            <a:ln>
              <a:noFill/>
            </a:ln>
          </p:spPr>
        </p:sp>
        <p:sp>
          <p:nvSpPr>
            <p:cNvPr id="63" name="Google Shape;63;p13"/>
            <p:cNvSpPr txBox="1"/>
            <p:nvPr/>
          </p:nvSpPr>
          <p:spPr>
            <a:xfrm>
              <a:off x="0" y="28575"/>
              <a:ext cx="1582500" cy="235500"/>
            </a:xfrm>
            <a:prstGeom prst="rect">
              <a:avLst/>
            </a:prstGeom>
            <a:solidFill>
              <a:schemeClr val="dk1"/>
            </a:solid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4" name="Google Shape;64;p13"/>
          <p:cNvGrpSpPr/>
          <p:nvPr/>
        </p:nvGrpSpPr>
        <p:grpSpPr>
          <a:xfrm>
            <a:off x="6397075" y="-250750"/>
            <a:ext cx="2968612" cy="501531"/>
            <a:chOff x="0" y="0"/>
            <a:chExt cx="1582500" cy="264172"/>
          </a:xfrm>
        </p:grpSpPr>
        <p:sp>
          <p:nvSpPr>
            <p:cNvPr id="65" name="Google Shape;65;p13"/>
            <p:cNvSpPr/>
            <p:nvPr/>
          </p:nvSpPr>
          <p:spPr>
            <a:xfrm>
              <a:off x="0" y="0"/>
              <a:ext cx="1582403" cy="264172"/>
            </a:xfrm>
            <a:custGeom>
              <a:rect b="b" l="l" r="r" t="t"/>
              <a:pathLst>
                <a:path extrusionOk="0" h="264172" w="1582403">
                  <a:moveTo>
                    <a:pt x="0" y="0"/>
                  </a:moveTo>
                  <a:lnTo>
                    <a:pt x="1582403" y="0"/>
                  </a:lnTo>
                  <a:lnTo>
                    <a:pt x="1582403" y="264172"/>
                  </a:lnTo>
                  <a:lnTo>
                    <a:pt x="0" y="264172"/>
                  </a:lnTo>
                  <a:close/>
                </a:path>
              </a:pathLst>
            </a:custGeom>
            <a:solidFill>
              <a:srgbClr val="FF8337"/>
            </a:solidFill>
            <a:ln>
              <a:noFill/>
            </a:ln>
          </p:spPr>
        </p:sp>
        <p:sp>
          <p:nvSpPr>
            <p:cNvPr id="66" name="Google Shape;66;p13"/>
            <p:cNvSpPr txBox="1"/>
            <p:nvPr/>
          </p:nvSpPr>
          <p:spPr>
            <a:xfrm>
              <a:off x="0" y="28575"/>
              <a:ext cx="1582500" cy="2355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7" name="Google Shape;67;p13"/>
          <p:cNvGrpSpPr/>
          <p:nvPr/>
        </p:nvGrpSpPr>
        <p:grpSpPr>
          <a:xfrm>
            <a:off x="0" y="4859350"/>
            <a:ext cx="5748829" cy="414775"/>
            <a:chOff x="0" y="0"/>
            <a:chExt cx="3274007" cy="218475"/>
          </a:xfrm>
        </p:grpSpPr>
        <p:sp>
          <p:nvSpPr>
            <p:cNvPr id="68" name="Google Shape;68;p13"/>
            <p:cNvSpPr/>
            <p:nvPr/>
          </p:nvSpPr>
          <p:spPr>
            <a:xfrm>
              <a:off x="0" y="0"/>
              <a:ext cx="3274007" cy="218453"/>
            </a:xfrm>
            <a:custGeom>
              <a:rect b="b" l="l" r="r" t="t"/>
              <a:pathLst>
                <a:path extrusionOk="0" h="218453" w="3274007">
                  <a:moveTo>
                    <a:pt x="0" y="0"/>
                  </a:moveTo>
                  <a:lnTo>
                    <a:pt x="3274007" y="0"/>
                  </a:lnTo>
                  <a:lnTo>
                    <a:pt x="3274007" y="218453"/>
                  </a:lnTo>
                  <a:lnTo>
                    <a:pt x="0" y="218453"/>
                  </a:lnTo>
                  <a:close/>
                </a:path>
              </a:pathLst>
            </a:custGeom>
            <a:solidFill>
              <a:srgbClr val="FF8337"/>
            </a:solidFill>
            <a:ln>
              <a:noFill/>
            </a:ln>
          </p:spPr>
        </p:sp>
        <p:sp>
          <p:nvSpPr>
            <p:cNvPr id="69" name="Google Shape;69;p13"/>
            <p:cNvSpPr txBox="1"/>
            <p:nvPr/>
          </p:nvSpPr>
          <p:spPr>
            <a:xfrm>
              <a:off x="0" y="28575"/>
              <a:ext cx="3273900" cy="1899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70" name="Google Shape;70;p13"/>
          <p:cNvSpPr txBox="1"/>
          <p:nvPr/>
        </p:nvSpPr>
        <p:spPr>
          <a:xfrm>
            <a:off x="936144" y="2942372"/>
            <a:ext cx="4728300" cy="454500"/>
          </a:xfrm>
          <a:prstGeom prst="rect">
            <a:avLst/>
          </a:prstGeom>
          <a:noFill/>
          <a:ln>
            <a:noFill/>
          </a:ln>
        </p:spPr>
        <p:txBody>
          <a:bodyPr anchorCtr="0" anchor="t" bIns="0" lIns="0" spcFirstLastPara="1" rIns="0" wrap="square" tIns="0">
            <a:spAutoFit/>
          </a:bodyPr>
          <a:lstStyle/>
          <a:p>
            <a:pPr indent="0" lvl="0" marL="0" marR="0" rtl="0" algn="l">
              <a:lnSpc>
                <a:spcPct val="82000"/>
              </a:lnSpc>
              <a:spcBef>
                <a:spcPts val="0"/>
              </a:spcBef>
              <a:spcAft>
                <a:spcPts val="0"/>
              </a:spcAft>
              <a:buNone/>
            </a:pPr>
            <a:r>
              <a:rPr b="1" lang="en" sz="1800">
                <a:solidFill>
                  <a:srgbClr val="FFFFFF"/>
                </a:solidFill>
                <a:latin typeface="DM Sans"/>
                <a:ea typeface="DM Sans"/>
                <a:cs typeface="DM Sans"/>
                <a:sym typeface="DM Sans"/>
              </a:rPr>
              <a:t>Intro to Machine Learning</a:t>
            </a:r>
            <a:endParaRPr b="1" sz="1800">
              <a:solidFill>
                <a:srgbClr val="FFFFFF"/>
              </a:solidFill>
              <a:latin typeface="DM Sans"/>
              <a:ea typeface="DM Sans"/>
              <a:cs typeface="DM Sans"/>
              <a:sym typeface="DM Sans"/>
            </a:endParaRPr>
          </a:p>
          <a:p>
            <a:pPr indent="0" lvl="0" marL="0" marR="0" rtl="0" algn="l">
              <a:lnSpc>
                <a:spcPct val="82000"/>
              </a:lnSpc>
              <a:spcBef>
                <a:spcPts val="0"/>
              </a:spcBef>
              <a:spcAft>
                <a:spcPts val="0"/>
              </a:spcAft>
              <a:buNone/>
            </a:pPr>
            <a:r>
              <a:rPr b="1" lang="en" sz="1800">
                <a:solidFill>
                  <a:srgbClr val="FFFFFF"/>
                </a:solidFill>
                <a:latin typeface="DM Sans"/>
                <a:ea typeface="DM Sans"/>
                <a:cs typeface="DM Sans"/>
                <a:sym typeface="DM Sans"/>
              </a:rPr>
              <a:t>July 30, 2024</a:t>
            </a:r>
            <a:endParaRPr b="1" sz="1800">
              <a:solidFill>
                <a:srgbClr val="FFFFFF"/>
              </a:solidFill>
              <a:latin typeface="DM Sans"/>
              <a:ea typeface="DM Sans"/>
              <a:cs typeface="DM Sans"/>
              <a:sym typeface="DM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76" name="Shape 176"/>
        <p:cNvGrpSpPr/>
        <p:nvPr/>
      </p:nvGrpSpPr>
      <p:grpSpPr>
        <a:xfrm>
          <a:off x="0" y="0"/>
          <a:ext cx="0" cy="0"/>
          <a:chOff x="0" y="0"/>
          <a:chExt cx="0" cy="0"/>
        </a:xfrm>
      </p:grpSpPr>
      <p:grpSp>
        <p:nvGrpSpPr>
          <p:cNvPr id="177" name="Google Shape;177;p22"/>
          <p:cNvGrpSpPr/>
          <p:nvPr/>
        </p:nvGrpSpPr>
        <p:grpSpPr>
          <a:xfrm>
            <a:off x="6397081" y="-250757"/>
            <a:ext cx="3004376" cy="501531"/>
            <a:chOff x="0" y="0"/>
            <a:chExt cx="1582500" cy="264172"/>
          </a:xfrm>
        </p:grpSpPr>
        <p:sp>
          <p:nvSpPr>
            <p:cNvPr id="178" name="Google Shape;178;p22"/>
            <p:cNvSpPr/>
            <p:nvPr/>
          </p:nvSpPr>
          <p:spPr>
            <a:xfrm>
              <a:off x="0" y="0"/>
              <a:ext cx="1582403" cy="264172"/>
            </a:xfrm>
            <a:custGeom>
              <a:rect b="b" l="l" r="r" t="t"/>
              <a:pathLst>
                <a:path extrusionOk="0" h="264172" w="1582403">
                  <a:moveTo>
                    <a:pt x="0" y="0"/>
                  </a:moveTo>
                  <a:lnTo>
                    <a:pt x="1582403" y="0"/>
                  </a:lnTo>
                  <a:lnTo>
                    <a:pt x="1582403" y="264172"/>
                  </a:lnTo>
                  <a:lnTo>
                    <a:pt x="0" y="264172"/>
                  </a:lnTo>
                  <a:close/>
                </a:path>
              </a:pathLst>
            </a:custGeom>
            <a:solidFill>
              <a:srgbClr val="FF8337"/>
            </a:solidFill>
            <a:ln>
              <a:noFill/>
            </a:ln>
          </p:spPr>
        </p:sp>
        <p:sp>
          <p:nvSpPr>
            <p:cNvPr id="179" name="Google Shape;179;p22"/>
            <p:cNvSpPr txBox="1"/>
            <p:nvPr/>
          </p:nvSpPr>
          <p:spPr>
            <a:xfrm>
              <a:off x="0" y="28575"/>
              <a:ext cx="1582500" cy="2355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80" name="Google Shape;180;p22"/>
          <p:cNvGrpSpPr/>
          <p:nvPr/>
        </p:nvGrpSpPr>
        <p:grpSpPr>
          <a:xfrm>
            <a:off x="-466806" y="4935541"/>
            <a:ext cx="6215702" cy="414775"/>
            <a:chOff x="0" y="0"/>
            <a:chExt cx="3274007" cy="218475"/>
          </a:xfrm>
        </p:grpSpPr>
        <p:sp>
          <p:nvSpPr>
            <p:cNvPr id="181" name="Google Shape;181;p22"/>
            <p:cNvSpPr/>
            <p:nvPr/>
          </p:nvSpPr>
          <p:spPr>
            <a:xfrm>
              <a:off x="0" y="0"/>
              <a:ext cx="3274007" cy="218453"/>
            </a:xfrm>
            <a:custGeom>
              <a:rect b="b" l="l" r="r" t="t"/>
              <a:pathLst>
                <a:path extrusionOk="0" h="218453" w="3274007">
                  <a:moveTo>
                    <a:pt x="0" y="0"/>
                  </a:moveTo>
                  <a:lnTo>
                    <a:pt x="3274007" y="0"/>
                  </a:lnTo>
                  <a:lnTo>
                    <a:pt x="3274007" y="218453"/>
                  </a:lnTo>
                  <a:lnTo>
                    <a:pt x="0" y="218453"/>
                  </a:lnTo>
                  <a:close/>
                </a:path>
              </a:pathLst>
            </a:custGeom>
            <a:solidFill>
              <a:srgbClr val="FF8337"/>
            </a:solidFill>
            <a:ln>
              <a:noFill/>
            </a:ln>
          </p:spPr>
        </p:sp>
        <p:sp>
          <p:nvSpPr>
            <p:cNvPr id="182" name="Google Shape;182;p22"/>
            <p:cNvSpPr txBox="1"/>
            <p:nvPr/>
          </p:nvSpPr>
          <p:spPr>
            <a:xfrm>
              <a:off x="0" y="28575"/>
              <a:ext cx="3273900" cy="1899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83" name="Google Shape;183;p22"/>
          <p:cNvSpPr txBox="1"/>
          <p:nvPr/>
        </p:nvSpPr>
        <p:spPr>
          <a:xfrm>
            <a:off x="480950" y="298400"/>
            <a:ext cx="6093900" cy="567900"/>
          </a:xfrm>
          <a:prstGeom prst="rect">
            <a:avLst/>
          </a:prstGeom>
          <a:noFill/>
          <a:ln>
            <a:noFill/>
          </a:ln>
        </p:spPr>
        <p:txBody>
          <a:bodyPr anchorCtr="0" anchor="t" bIns="0" lIns="0" spcFirstLastPara="1" rIns="0" wrap="square" tIns="0">
            <a:spAutoFit/>
          </a:bodyPr>
          <a:lstStyle/>
          <a:p>
            <a:pPr indent="0" lvl="0" marL="0" marR="0" rtl="0" algn="l">
              <a:lnSpc>
                <a:spcPct val="82000"/>
              </a:lnSpc>
              <a:spcBef>
                <a:spcPts val="0"/>
              </a:spcBef>
              <a:spcAft>
                <a:spcPts val="0"/>
              </a:spcAft>
              <a:buNone/>
            </a:pPr>
            <a:r>
              <a:rPr b="1" lang="en" sz="4500">
                <a:solidFill>
                  <a:srgbClr val="FFFFFF"/>
                </a:solidFill>
                <a:latin typeface="DM Sans"/>
                <a:ea typeface="DM Sans"/>
                <a:cs typeface="DM Sans"/>
                <a:sym typeface="DM Sans"/>
              </a:rPr>
              <a:t>Wrangling for Model</a:t>
            </a:r>
            <a:endParaRPr sz="700"/>
          </a:p>
        </p:txBody>
      </p:sp>
      <p:sp>
        <p:nvSpPr>
          <p:cNvPr id="184" name="Google Shape;184;p22"/>
          <p:cNvSpPr txBox="1"/>
          <p:nvPr/>
        </p:nvSpPr>
        <p:spPr>
          <a:xfrm>
            <a:off x="480950" y="1010325"/>
            <a:ext cx="7572600" cy="31401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lt1"/>
              </a:buClr>
              <a:buSzPts val="2400"/>
              <a:buFont typeface="Inter"/>
              <a:buChar char="➔"/>
            </a:pPr>
            <a:r>
              <a:rPr b="1" lang="en" sz="2400">
                <a:solidFill>
                  <a:srgbClr val="FF8337"/>
                </a:solidFill>
                <a:latin typeface="Inter"/>
                <a:ea typeface="Inter"/>
                <a:cs typeface="Inter"/>
                <a:sym typeface="Inter"/>
              </a:rPr>
              <a:t>Renaming:</a:t>
            </a:r>
            <a:endParaRPr b="1" sz="2400">
              <a:solidFill>
                <a:srgbClr val="FF8337"/>
              </a:solidFill>
              <a:latin typeface="Inter"/>
              <a:ea typeface="Inter"/>
              <a:cs typeface="Inter"/>
              <a:sym typeface="Inter"/>
            </a:endParaRPr>
          </a:p>
          <a:p>
            <a:pPr indent="0" lvl="0" marL="457200" rtl="0" algn="l">
              <a:spcBef>
                <a:spcPts val="0"/>
              </a:spcBef>
              <a:spcAft>
                <a:spcPts val="0"/>
              </a:spcAft>
              <a:buNone/>
            </a:pPr>
            <a:r>
              <a:rPr lang="en" sz="2400">
                <a:solidFill>
                  <a:schemeClr val="lt1"/>
                </a:solidFill>
                <a:latin typeface="Inter"/>
                <a:ea typeface="Inter"/>
                <a:cs typeface="Inter"/>
                <a:sym typeface="Inter"/>
              </a:rPr>
              <a:t>Changed variable names from abbreviations to exact names</a:t>
            </a:r>
            <a:endParaRPr sz="2400">
              <a:solidFill>
                <a:srgbClr val="FF8337"/>
              </a:solidFill>
              <a:latin typeface="Inter"/>
              <a:ea typeface="Inter"/>
              <a:cs typeface="Inter"/>
              <a:sym typeface="Inter"/>
            </a:endParaRPr>
          </a:p>
          <a:p>
            <a:pPr indent="0" lvl="0" marL="0" rtl="0" algn="l">
              <a:spcBef>
                <a:spcPts val="0"/>
              </a:spcBef>
              <a:spcAft>
                <a:spcPts val="0"/>
              </a:spcAft>
              <a:buNone/>
            </a:pPr>
            <a:r>
              <a:t/>
            </a:r>
            <a:endParaRPr sz="2400">
              <a:solidFill>
                <a:srgbClr val="FF8337"/>
              </a:solidFill>
              <a:latin typeface="Inter"/>
              <a:ea typeface="Inter"/>
              <a:cs typeface="Inter"/>
              <a:sym typeface="Inter"/>
            </a:endParaRPr>
          </a:p>
          <a:p>
            <a:pPr indent="-381000" lvl="0" marL="457200" rtl="0" algn="l">
              <a:spcBef>
                <a:spcPts val="0"/>
              </a:spcBef>
              <a:spcAft>
                <a:spcPts val="0"/>
              </a:spcAft>
              <a:buClr>
                <a:schemeClr val="lt1"/>
              </a:buClr>
              <a:buSzPts val="2400"/>
              <a:buFont typeface="Inter"/>
              <a:buChar char="➔"/>
            </a:pPr>
            <a:r>
              <a:rPr b="1" lang="en" sz="2400">
                <a:solidFill>
                  <a:srgbClr val="FF8337"/>
                </a:solidFill>
                <a:latin typeface="Inter"/>
                <a:ea typeface="Inter"/>
                <a:cs typeface="Inter"/>
                <a:sym typeface="Inter"/>
              </a:rPr>
              <a:t>Selection:</a:t>
            </a:r>
            <a:endParaRPr b="1" sz="2400">
              <a:solidFill>
                <a:srgbClr val="FF8337"/>
              </a:solidFill>
              <a:latin typeface="Inter"/>
              <a:ea typeface="Inter"/>
              <a:cs typeface="Inter"/>
              <a:sym typeface="Inter"/>
            </a:endParaRPr>
          </a:p>
          <a:p>
            <a:pPr indent="0" lvl="0" marL="457200" rtl="0" algn="l">
              <a:spcBef>
                <a:spcPts val="0"/>
              </a:spcBef>
              <a:spcAft>
                <a:spcPts val="0"/>
              </a:spcAft>
              <a:buNone/>
            </a:pPr>
            <a:r>
              <a:rPr lang="en" sz="2400">
                <a:solidFill>
                  <a:schemeClr val="lt1"/>
                </a:solidFill>
                <a:latin typeface="Inter"/>
                <a:ea typeface="Inter"/>
                <a:cs typeface="Inter"/>
                <a:sym typeface="Inter"/>
              </a:rPr>
              <a:t>For training purposes, only selected columns where correlation was higher than 40% with points scored</a:t>
            </a:r>
            <a:endParaRPr sz="2400">
              <a:solidFill>
                <a:schemeClr val="lt1"/>
              </a:solidFill>
              <a:latin typeface="Inter"/>
              <a:ea typeface="Inter"/>
              <a:cs typeface="Inter"/>
              <a:sym typeface="Int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88" name="Shape 188"/>
        <p:cNvGrpSpPr/>
        <p:nvPr/>
      </p:nvGrpSpPr>
      <p:grpSpPr>
        <a:xfrm>
          <a:off x="0" y="0"/>
          <a:ext cx="0" cy="0"/>
          <a:chOff x="0" y="0"/>
          <a:chExt cx="0" cy="0"/>
        </a:xfrm>
      </p:grpSpPr>
      <p:grpSp>
        <p:nvGrpSpPr>
          <p:cNvPr id="189" name="Google Shape;189;p23"/>
          <p:cNvGrpSpPr/>
          <p:nvPr/>
        </p:nvGrpSpPr>
        <p:grpSpPr>
          <a:xfrm>
            <a:off x="6397081" y="-250757"/>
            <a:ext cx="3004376" cy="501531"/>
            <a:chOff x="0" y="0"/>
            <a:chExt cx="1582500" cy="264172"/>
          </a:xfrm>
        </p:grpSpPr>
        <p:sp>
          <p:nvSpPr>
            <p:cNvPr id="190" name="Google Shape;190;p23"/>
            <p:cNvSpPr/>
            <p:nvPr/>
          </p:nvSpPr>
          <p:spPr>
            <a:xfrm>
              <a:off x="0" y="0"/>
              <a:ext cx="1582403" cy="264172"/>
            </a:xfrm>
            <a:custGeom>
              <a:rect b="b" l="l" r="r" t="t"/>
              <a:pathLst>
                <a:path extrusionOk="0" h="264172" w="1582403">
                  <a:moveTo>
                    <a:pt x="0" y="0"/>
                  </a:moveTo>
                  <a:lnTo>
                    <a:pt x="1582403" y="0"/>
                  </a:lnTo>
                  <a:lnTo>
                    <a:pt x="1582403" y="264172"/>
                  </a:lnTo>
                  <a:lnTo>
                    <a:pt x="0" y="264172"/>
                  </a:lnTo>
                  <a:close/>
                </a:path>
              </a:pathLst>
            </a:custGeom>
            <a:solidFill>
              <a:srgbClr val="FF8337"/>
            </a:solidFill>
            <a:ln>
              <a:noFill/>
            </a:ln>
          </p:spPr>
        </p:sp>
        <p:sp>
          <p:nvSpPr>
            <p:cNvPr id="191" name="Google Shape;191;p23"/>
            <p:cNvSpPr txBox="1"/>
            <p:nvPr/>
          </p:nvSpPr>
          <p:spPr>
            <a:xfrm>
              <a:off x="0" y="28575"/>
              <a:ext cx="1582500" cy="2355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92" name="Google Shape;192;p23"/>
          <p:cNvGrpSpPr/>
          <p:nvPr/>
        </p:nvGrpSpPr>
        <p:grpSpPr>
          <a:xfrm>
            <a:off x="-466806" y="4935541"/>
            <a:ext cx="6215702" cy="414775"/>
            <a:chOff x="0" y="0"/>
            <a:chExt cx="3274007" cy="218475"/>
          </a:xfrm>
        </p:grpSpPr>
        <p:sp>
          <p:nvSpPr>
            <p:cNvPr id="193" name="Google Shape;193;p23"/>
            <p:cNvSpPr/>
            <p:nvPr/>
          </p:nvSpPr>
          <p:spPr>
            <a:xfrm>
              <a:off x="0" y="0"/>
              <a:ext cx="3274007" cy="218453"/>
            </a:xfrm>
            <a:custGeom>
              <a:rect b="b" l="l" r="r" t="t"/>
              <a:pathLst>
                <a:path extrusionOk="0" h="218453" w="3274007">
                  <a:moveTo>
                    <a:pt x="0" y="0"/>
                  </a:moveTo>
                  <a:lnTo>
                    <a:pt x="3274007" y="0"/>
                  </a:lnTo>
                  <a:lnTo>
                    <a:pt x="3274007" y="218453"/>
                  </a:lnTo>
                  <a:lnTo>
                    <a:pt x="0" y="218453"/>
                  </a:lnTo>
                  <a:close/>
                </a:path>
              </a:pathLst>
            </a:custGeom>
            <a:solidFill>
              <a:srgbClr val="FF8337"/>
            </a:solidFill>
            <a:ln>
              <a:noFill/>
            </a:ln>
          </p:spPr>
        </p:sp>
        <p:sp>
          <p:nvSpPr>
            <p:cNvPr id="194" name="Google Shape;194;p23"/>
            <p:cNvSpPr txBox="1"/>
            <p:nvPr/>
          </p:nvSpPr>
          <p:spPr>
            <a:xfrm>
              <a:off x="0" y="28575"/>
              <a:ext cx="3273900" cy="1899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95" name="Google Shape;195;p23"/>
          <p:cNvSpPr txBox="1"/>
          <p:nvPr/>
        </p:nvSpPr>
        <p:spPr>
          <a:xfrm>
            <a:off x="480950" y="298400"/>
            <a:ext cx="5916000" cy="567900"/>
          </a:xfrm>
          <a:prstGeom prst="rect">
            <a:avLst/>
          </a:prstGeom>
          <a:noFill/>
          <a:ln>
            <a:noFill/>
          </a:ln>
        </p:spPr>
        <p:txBody>
          <a:bodyPr anchorCtr="0" anchor="t" bIns="0" lIns="0" spcFirstLastPara="1" rIns="0" wrap="square" tIns="0">
            <a:spAutoFit/>
          </a:bodyPr>
          <a:lstStyle/>
          <a:p>
            <a:pPr indent="0" lvl="0" marL="0" marR="0" rtl="0" algn="l">
              <a:lnSpc>
                <a:spcPct val="82000"/>
              </a:lnSpc>
              <a:spcBef>
                <a:spcPts val="0"/>
              </a:spcBef>
              <a:spcAft>
                <a:spcPts val="0"/>
              </a:spcAft>
              <a:buNone/>
            </a:pPr>
            <a:r>
              <a:rPr b="1" lang="en" sz="4500">
                <a:solidFill>
                  <a:srgbClr val="FFFFFF"/>
                </a:solidFill>
                <a:latin typeface="DM Sans"/>
                <a:ea typeface="DM Sans"/>
                <a:cs typeface="DM Sans"/>
                <a:sym typeface="DM Sans"/>
              </a:rPr>
              <a:t>kNN Model 1</a:t>
            </a:r>
            <a:endParaRPr sz="700"/>
          </a:p>
        </p:txBody>
      </p:sp>
      <p:sp>
        <p:nvSpPr>
          <p:cNvPr id="196" name="Google Shape;196;p23"/>
          <p:cNvSpPr txBox="1"/>
          <p:nvPr/>
        </p:nvSpPr>
        <p:spPr>
          <a:xfrm>
            <a:off x="93163" y="3977125"/>
            <a:ext cx="3439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8337"/>
                </a:solidFill>
                <a:latin typeface="Inter"/>
                <a:ea typeface="Inter"/>
                <a:cs typeface="Inter"/>
                <a:sym typeface="Inter"/>
              </a:rPr>
              <a:t>Model RMSE:</a:t>
            </a:r>
            <a:r>
              <a:rPr lang="en">
                <a:solidFill>
                  <a:schemeClr val="lt1"/>
                </a:solidFill>
                <a:latin typeface="Inter"/>
                <a:ea typeface="Inter"/>
                <a:cs typeface="Inter"/>
                <a:sym typeface="Inter"/>
              </a:rPr>
              <a:t> 1.21</a:t>
            </a:r>
            <a:br>
              <a:rPr lang="en">
                <a:solidFill>
                  <a:schemeClr val="lt1"/>
                </a:solidFill>
                <a:latin typeface="Inter"/>
                <a:ea typeface="Inter"/>
                <a:cs typeface="Inter"/>
                <a:sym typeface="Inter"/>
              </a:rPr>
            </a:br>
            <a:r>
              <a:rPr b="1" lang="en">
                <a:solidFill>
                  <a:srgbClr val="FF8337"/>
                </a:solidFill>
                <a:latin typeface="Inter"/>
                <a:ea typeface="Inter"/>
                <a:cs typeface="Inter"/>
                <a:sym typeface="Inter"/>
              </a:rPr>
              <a:t>Cross-Validation Mean RMSE:</a:t>
            </a:r>
            <a:r>
              <a:rPr lang="en">
                <a:solidFill>
                  <a:schemeClr val="lt1"/>
                </a:solidFill>
                <a:latin typeface="Inter"/>
                <a:ea typeface="Inter"/>
                <a:cs typeface="Inter"/>
                <a:sym typeface="Inter"/>
              </a:rPr>
              <a:t> 1.5</a:t>
            </a:r>
            <a:r>
              <a:rPr lang="en">
                <a:solidFill>
                  <a:schemeClr val="lt1"/>
                </a:solidFill>
                <a:latin typeface="Inter"/>
                <a:ea typeface="Inter"/>
                <a:cs typeface="Inter"/>
                <a:sym typeface="Inter"/>
              </a:rPr>
              <a:t>6</a:t>
            </a:r>
            <a:endParaRPr>
              <a:solidFill>
                <a:schemeClr val="lt1"/>
              </a:solidFill>
              <a:latin typeface="Inter"/>
              <a:ea typeface="Inter"/>
              <a:cs typeface="Inter"/>
              <a:sym typeface="Inter"/>
            </a:endParaRPr>
          </a:p>
          <a:p>
            <a:pPr indent="0" lvl="0" marL="0" rtl="0" algn="l">
              <a:spcBef>
                <a:spcPts val="0"/>
              </a:spcBef>
              <a:spcAft>
                <a:spcPts val="0"/>
              </a:spcAft>
              <a:buNone/>
            </a:pPr>
            <a:r>
              <a:rPr b="1" lang="en">
                <a:solidFill>
                  <a:srgbClr val="FF8337"/>
                </a:solidFill>
                <a:latin typeface="Inter"/>
                <a:ea typeface="Inter"/>
                <a:cs typeface="Inter"/>
                <a:sym typeface="Inter"/>
              </a:rPr>
              <a:t>Cross-Validation SD:</a:t>
            </a:r>
            <a:r>
              <a:rPr lang="en">
                <a:solidFill>
                  <a:schemeClr val="lt1"/>
                </a:solidFill>
                <a:latin typeface="Inter"/>
                <a:ea typeface="Inter"/>
                <a:cs typeface="Inter"/>
                <a:sym typeface="Inter"/>
              </a:rPr>
              <a:t> 0.</a:t>
            </a:r>
            <a:r>
              <a:rPr lang="en">
                <a:solidFill>
                  <a:schemeClr val="lt1"/>
                </a:solidFill>
                <a:latin typeface="Inter"/>
                <a:ea typeface="Inter"/>
                <a:cs typeface="Inter"/>
                <a:sym typeface="Inter"/>
              </a:rPr>
              <a:t>14</a:t>
            </a:r>
            <a:endParaRPr>
              <a:solidFill>
                <a:schemeClr val="lt1"/>
              </a:solidFill>
              <a:latin typeface="Inter"/>
              <a:ea typeface="Inter"/>
              <a:cs typeface="Inter"/>
              <a:sym typeface="Inter"/>
            </a:endParaRPr>
          </a:p>
        </p:txBody>
      </p:sp>
      <p:sp>
        <p:nvSpPr>
          <p:cNvPr id="197" name="Google Shape;197;p23"/>
          <p:cNvSpPr txBox="1"/>
          <p:nvPr/>
        </p:nvSpPr>
        <p:spPr>
          <a:xfrm>
            <a:off x="4564465" y="3977125"/>
            <a:ext cx="3501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8337"/>
                </a:solidFill>
                <a:latin typeface="Inter"/>
                <a:ea typeface="Inter"/>
                <a:cs typeface="Inter"/>
                <a:sym typeface="Inter"/>
              </a:rPr>
              <a:t>Model RMSE:</a:t>
            </a:r>
            <a:r>
              <a:rPr lang="en">
                <a:solidFill>
                  <a:schemeClr val="lt1"/>
                </a:solidFill>
                <a:latin typeface="Inter"/>
                <a:ea typeface="Inter"/>
                <a:cs typeface="Inter"/>
                <a:sym typeface="Inter"/>
              </a:rPr>
              <a:t> 1.50</a:t>
            </a:r>
            <a:br>
              <a:rPr lang="en">
                <a:solidFill>
                  <a:schemeClr val="lt1"/>
                </a:solidFill>
                <a:latin typeface="Inter"/>
                <a:ea typeface="Inter"/>
                <a:cs typeface="Inter"/>
                <a:sym typeface="Inter"/>
              </a:rPr>
            </a:br>
            <a:r>
              <a:rPr b="1" lang="en">
                <a:solidFill>
                  <a:srgbClr val="FF8337"/>
                </a:solidFill>
                <a:latin typeface="Inter"/>
                <a:ea typeface="Inter"/>
                <a:cs typeface="Inter"/>
                <a:sym typeface="Inter"/>
              </a:rPr>
              <a:t>Cross-Validation Mean RMSE:</a:t>
            </a:r>
            <a:r>
              <a:rPr lang="en">
                <a:solidFill>
                  <a:schemeClr val="lt1"/>
                </a:solidFill>
                <a:latin typeface="Inter"/>
                <a:ea typeface="Inter"/>
                <a:cs typeface="Inter"/>
                <a:sym typeface="Inter"/>
              </a:rPr>
              <a:t> 1.7</a:t>
            </a:r>
            <a:r>
              <a:rPr lang="en">
                <a:solidFill>
                  <a:schemeClr val="lt1"/>
                </a:solidFill>
                <a:latin typeface="Inter"/>
                <a:ea typeface="Inter"/>
                <a:cs typeface="Inter"/>
                <a:sym typeface="Inter"/>
              </a:rPr>
              <a:t>5</a:t>
            </a:r>
            <a:endParaRPr>
              <a:solidFill>
                <a:schemeClr val="lt1"/>
              </a:solidFill>
              <a:latin typeface="Inter"/>
              <a:ea typeface="Inter"/>
              <a:cs typeface="Inter"/>
              <a:sym typeface="Inter"/>
            </a:endParaRPr>
          </a:p>
          <a:p>
            <a:pPr indent="0" lvl="0" marL="0" rtl="0" algn="l">
              <a:spcBef>
                <a:spcPts val="0"/>
              </a:spcBef>
              <a:spcAft>
                <a:spcPts val="0"/>
              </a:spcAft>
              <a:buNone/>
            </a:pPr>
            <a:r>
              <a:rPr b="1" lang="en">
                <a:solidFill>
                  <a:srgbClr val="FF8337"/>
                </a:solidFill>
                <a:latin typeface="Inter"/>
                <a:ea typeface="Inter"/>
                <a:cs typeface="Inter"/>
                <a:sym typeface="Inter"/>
              </a:rPr>
              <a:t>Cross-Validation SD:</a:t>
            </a:r>
            <a:r>
              <a:rPr lang="en">
                <a:solidFill>
                  <a:schemeClr val="lt1"/>
                </a:solidFill>
                <a:latin typeface="Inter"/>
                <a:ea typeface="Inter"/>
                <a:cs typeface="Inter"/>
                <a:sym typeface="Inter"/>
              </a:rPr>
              <a:t> 0.</a:t>
            </a:r>
            <a:r>
              <a:rPr lang="en">
                <a:solidFill>
                  <a:schemeClr val="lt1"/>
                </a:solidFill>
                <a:latin typeface="Inter"/>
                <a:ea typeface="Inter"/>
                <a:cs typeface="Inter"/>
                <a:sym typeface="Inter"/>
              </a:rPr>
              <a:t>14</a:t>
            </a:r>
            <a:endParaRPr>
              <a:solidFill>
                <a:schemeClr val="lt1"/>
              </a:solidFill>
              <a:latin typeface="Inter"/>
              <a:ea typeface="Inter"/>
              <a:cs typeface="Inter"/>
              <a:sym typeface="Inter"/>
            </a:endParaRPr>
          </a:p>
        </p:txBody>
      </p:sp>
      <p:pic>
        <p:nvPicPr>
          <p:cNvPr id="198" name="Google Shape;198;p23"/>
          <p:cNvPicPr preferRelativeResize="0"/>
          <p:nvPr/>
        </p:nvPicPr>
        <p:blipFill>
          <a:blip r:embed="rId3">
            <a:alphaModFix/>
          </a:blip>
          <a:stretch>
            <a:fillRect/>
          </a:stretch>
        </p:blipFill>
        <p:spPr>
          <a:xfrm>
            <a:off x="140225" y="1087275"/>
            <a:ext cx="4386299" cy="2706981"/>
          </a:xfrm>
          <a:prstGeom prst="rect">
            <a:avLst/>
          </a:prstGeom>
          <a:noFill/>
          <a:ln>
            <a:noFill/>
          </a:ln>
        </p:spPr>
      </p:pic>
      <p:pic>
        <p:nvPicPr>
          <p:cNvPr id="199" name="Google Shape;199;p23"/>
          <p:cNvPicPr preferRelativeResize="0"/>
          <p:nvPr/>
        </p:nvPicPr>
        <p:blipFill>
          <a:blip r:embed="rId4">
            <a:alphaModFix/>
          </a:blip>
          <a:stretch>
            <a:fillRect/>
          </a:stretch>
        </p:blipFill>
        <p:spPr>
          <a:xfrm>
            <a:off x="4617475" y="1087275"/>
            <a:ext cx="4386299" cy="27069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03" name="Shape 203"/>
        <p:cNvGrpSpPr/>
        <p:nvPr/>
      </p:nvGrpSpPr>
      <p:grpSpPr>
        <a:xfrm>
          <a:off x="0" y="0"/>
          <a:ext cx="0" cy="0"/>
          <a:chOff x="0" y="0"/>
          <a:chExt cx="0" cy="0"/>
        </a:xfrm>
      </p:grpSpPr>
      <p:grpSp>
        <p:nvGrpSpPr>
          <p:cNvPr id="204" name="Google Shape;204;p24"/>
          <p:cNvGrpSpPr/>
          <p:nvPr/>
        </p:nvGrpSpPr>
        <p:grpSpPr>
          <a:xfrm>
            <a:off x="6397081" y="-250757"/>
            <a:ext cx="3004376" cy="501531"/>
            <a:chOff x="0" y="0"/>
            <a:chExt cx="1582500" cy="264172"/>
          </a:xfrm>
        </p:grpSpPr>
        <p:sp>
          <p:nvSpPr>
            <p:cNvPr id="205" name="Google Shape;205;p24"/>
            <p:cNvSpPr/>
            <p:nvPr/>
          </p:nvSpPr>
          <p:spPr>
            <a:xfrm>
              <a:off x="0" y="0"/>
              <a:ext cx="1582403" cy="264172"/>
            </a:xfrm>
            <a:custGeom>
              <a:rect b="b" l="l" r="r" t="t"/>
              <a:pathLst>
                <a:path extrusionOk="0" h="264172" w="1582403">
                  <a:moveTo>
                    <a:pt x="0" y="0"/>
                  </a:moveTo>
                  <a:lnTo>
                    <a:pt x="1582403" y="0"/>
                  </a:lnTo>
                  <a:lnTo>
                    <a:pt x="1582403" y="264172"/>
                  </a:lnTo>
                  <a:lnTo>
                    <a:pt x="0" y="264172"/>
                  </a:lnTo>
                  <a:close/>
                </a:path>
              </a:pathLst>
            </a:custGeom>
            <a:solidFill>
              <a:srgbClr val="FF8337"/>
            </a:solidFill>
            <a:ln>
              <a:noFill/>
            </a:ln>
          </p:spPr>
        </p:sp>
        <p:sp>
          <p:nvSpPr>
            <p:cNvPr id="206" name="Google Shape;206;p24"/>
            <p:cNvSpPr txBox="1"/>
            <p:nvPr/>
          </p:nvSpPr>
          <p:spPr>
            <a:xfrm>
              <a:off x="0" y="28575"/>
              <a:ext cx="1582500" cy="2355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07" name="Google Shape;207;p24"/>
          <p:cNvGrpSpPr/>
          <p:nvPr/>
        </p:nvGrpSpPr>
        <p:grpSpPr>
          <a:xfrm>
            <a:off x="-466806" y="4935541"/>
            <a:ext cx="6215702" cy="414775"/>
            <a:chOff x="0" y="0"/>
            <a:chExt cx="3274007" cy="218475"/>
          </a:xfrm>
        </p:grpSpPr>
        <p:sp>
          <p:nvSpPr>
            <p:cNvPr id="208" name="Google Shape;208;p24"/>
            <p:cNvSpPr/>
            <p:nvPr/>
          </p:nvSpPr>
          <p:spPr>
            <a:xfrm>
              <a:off x="0" y="0"/>
              <a:ext cx="3274007" cy="218453"/>
            </a:xfrm>
            <a:custGeom>
              <a:rect b="b" l="l" r="r" t="t"/>
              <a:pathLst>
                <a:path extrusionOk="0" h="218453" w="3274007">
                  <a:moveTo>
                    <a:pt x="0" y="0"/>
                  </a:moveTo>
                  <a:lnTo>
                    <a:pt x="3274007" y="0"/>
                  </a:lnTo>
                  <a:lnTo>
                    <a:pt x="3274007" y="218453"/>
                  </a:lnTo>
                  <a:lnTo>
                    <a:pt x="0" y="218453"/>
                  </a:lnTo>
                  <a:close/>
                </a:path>
              </a:pathLst>
            </a:custGeom>
            <a:solidFill>
              <a:srgbClr val="FF8337"/>
            </a:solidFill>
            <a:ln>
              <a:noFill/>
            </a:ln>
          </p:spPr>
        </p:sp>
        <p:sp>
          <p:nvSpPr>
            <p:cNvPr id="209" name="Google Shape;209;p24"/>
            <p:cNvSpPr txBox="1"/>
            <p:nvPr/>
          </p:nvSpPr>
          <p:spPr>
            <a:xfrm>
              <a:off x="0" y="28575"/>
              <a:ext cx="3273900" cy="1899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10" name="Google Shape;210;p24"/>
          <p:cNvSpPr txBox="1"/>
          <p:nvPr/>
        </p:nvSpPr>
        <p:spPr>
          <a:xfrm>
            <a:off x="480950" y="298400"/>
            <a:ext cx="5916000" cy="567900"/>
          </a:xfrm>
          <a:prstGeom prst="rect">
            <a:avLst/>
          </a:prstGeom>
          <a:noFill/>
          <a:ln>
            <a:noFill/>
          </a:ln>
        </p:spPr>
        <p:txBody>
          <a:bodyPr anchorCtr="0" anchor="t" bIns="0" lIns="0" spcFirstLastPara="1" rIns="0" wrap="square" tIns="0">
            <a:spAutoFit/>
          </a:bodyPr>
          <a:lstStyle/>
          <a:p>
            <a:pPr indent="0" lvl="0" marL="0" marR="0" rtl="0" algn="l">
              <a:lnSpc>
                <a:spcPct val="82000"/>
              </a:lnSpc>
              <a:spcBef>
                <a:spcPts val="0"/>
              </a:spcBef>
              <a:spcAft>
                <a:spcPts val="0"/>
              </a:spcAft>
              <a:buNone/>
            </a:pPr>
            <a:r>
              <a:rPr b="1" lang="en" sz="4500">
                <a:solidFill>
                  <a:srgbClr val="FFFFFF"/>
                </a:solidFill>
                <a:latin typeface="DM Sans"/>
                <a:ea typeface="DM Sans"/>
                <a:cs typeface="DM Sans"/>
                <a:sym typeface="DM Sans"/>
              </a:rPr>
              <a:t>kNN Model 2</a:t>
            </a:r>
            <a:endParaRPr b="1" sz="4500">
              <a:solidFill>
                <a:srgbClr val="FFFFFF"/>
              </a:solidFill>
              <a:latin typeface="DM Sans"/>
              <a:ea typeface="DM Sans"/>
              <a:cs typeface="DM Sans"/>
              <a:sym typeface="DM Sans"/>
            </a:endParaRPr>
          </a:p>
        </p:txBody>
      </p:sp>
      <p:sp>
        <p:nvSpPr>
          <p:cNvPr id="211" name="Google Shape;211;p24"/>
          <p:cNvSpPr txBox="1"/>
          <p:nvPr/>
        </p:nvSpPr>
        <p:spPr>
          <a:xfrm>
            <a:off x="111650" y="3977125"/>
            <a:ext cx="3902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8337"/>
                </a:solidFill>
                <a:latin typeface="Inter"/>
                <a:ea typeface="Inter"/>
                <a:cs typeface="Inter"/>
                <a:sym typeface="Inter"/>
              </a:rPr>
              <a:t>Model RMSE:</a:t>
            </a:r>
            <a:r>
              <a:rPr lang="en">
                <a:solidFill>
                  <a:schemeClr val="lt1"/>
                </a:solidFill>
                <a:latin typeface="Inter"/>
                <a:ea typeface="Inter"/>
                <a:cs typeface="Inter"/>
                <a:sym typeface="Inter"/>
              </a:rPr>
              <a:t> 1.92</a:t>
            </a:r>
            <a:br>
              <a:rPr lang="en">
                <a:solidFill>
                  <a:schemeClr val="lt1"/>
                </a:solidFill>
                <a:latin typeface="Inter"/>
                <a:ea typeface="Inter"/>
                <a:cs typeface="Inter"/>
                <a:sym typeface="Inter"/>
              </a:rPr>
            </a:br>
            <a:r>
              <a:rPr b="1" lang="en">
                <a:solidFill>
                  <a:srgbClr val="FF8337"/>
                </a:solidFill>
                <a:latin typeface="Inter"/>
                <a:ea typeface="Inter"/>
                <a:cs typeface="Inter"/>
                <a:sym typeface="Inter"/>
              </a:rPr>
              <a:t>Cross-Validation Mean RMSE:</a:t>
            </a:r>
            <a:r>
              <a:rPr lang="en">
                <a:solidFill>
                  <a:schemeClr val="lt1"/>
                </a:solidFill>
                <a:latin typeface="Inter"/>
                <a:ea typeface="Inter"/>
                <a:cs typeface="Inter"/>
                <a:sym typeface="Inter"/>
              </a:rPr>
              <a:t> 2.96</a:t>
            </a:r>
            <a:endParaRPr>
              <a:solidFill>
                <a:schemeClr val="lt1"/>
              </a:solidFill>
              <a:latin typeface="Inter"/>
              <a:ea typeface="Inter"/>
              <a:cs typeface="Inter"/>
              <a:sym typeface="Inter"/>
            </a:endParaRPr>
          </a:p>
          <a:p>
            <a:pPr indent="0" lvl="0" marL="0" rtl="0" algn="l">
              <a:spcBef>
                <a:spcPts val="0"/>
              </a:spcBef>
              <a:spcAft>
                <a:spcPts val="0"/>
              </a:spcAft>
              <a:buNone/>
            </a:pPr>
            <a:r>
              <a:rPr b="1" lang="en">
                <a:solidFill>
                  <a:srgbClr val="FF8337"/>
                </a:solidFill>
                <a:latin typeface="Inter"/>
                <a:ea typeface="Inter"/>
                <a:cs typeface="Inter"/>
                <a:sym typeface="Inter"/>
              </a:rPr>
              <a:t>Cross-Validation SD:</a:t>
            </a:r>
            <a:r>
              <a:rPr lang="en">
                <a:solidFill>
                  <a:schemeClr val="lt1"/>
                </a:solidFill>
                <a:latin typeface="Inter"/>
                <a:ea typeface="Inter"/>
                <a:cs typeface="Inter"/>
                <a:sym typeface="Inter"/>
              </a:rPr>
              <a:t> 0.</a:t>
            </a:r>
            <a:r>
              <a:rPr lang="en">
                <a:solidFill>
                  <a:schemeClr val="lt1"/>
                </a:solidFill>
                <a:latin typeface="Inter"/>
                <a:ea typeface="Inter"/>
                <a:cs typeface="Inter"/>
                <a:sym typeface="Inter"/>
              </a:rPr>
              <a:t>2</a:t>
            </a:r>
            <a:r>
              <a:rPr lang="en">
                <a:solidFill>
                  <a:schemeClr val="lt1"/>
                </a:solidFill>
                <a:latin typeface="Inter"/>
                <a:ea typeface="Inter"/>
                <a:cs typeface="Inter"/>
                <a:sym typeface="Inter"/>
              </a:rPr>
              <a:t>9</a:t>
            </a:r>
            <a:endParaRPr>
              <a:solidFill>
                <a:schemeClr val="lt1"/>
              </a:solidFill>
              <a:latin typeface="Inter"/>
              <a:ea typeface="Inter"/>
              <a:cs typeface="Inter"/>
              <a:sym typeface="Inter"/>
            </a:endParaRPr>
          </a:p>
        </p:txBody>
      </p:sp>
      <p:sp>
        <p:nvSpPr>
          <p:cNvPr id="212" name="Google Shape;212;p24"/>
          <p:cNvSpPr txBox="1"/>
          <p:nvPr/>
        </p:nvSpPr>
        <p:spPr>
          <a:xfrm>
            <a:off x="4648200" y="3977125"/>
            <a:ext cx="3902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8337"/>
                </a:solidFill>
                <a:latin typeface="Inter"/>
                <a:ea typeface="Inter"/>
                <a:cs typeface="Inter"/>
                <a:sym typeface="Inter"/>
              </a:rPr>
              <a:t>Model RMSE:</a:t>
            </a:r>
            <a:r>
              <a:rPr lang="en">
                <a:solidFill>
                  <a:srgbClr val="FF8337"/>
                </a:solidFill>
                <a:latin typeface="Inter"/>
                <a:ea typeface="Inter"/>
                <a:cs typeface="Inter"/>
                <a:sym typeface="Inter"/>
              </a:rPr>
              <a:t> </a:t>
            </a:r>
            <a:r>
              <a:rPr lang="en">
                <a:solidFill>
                  <a:schemeClr val="lt1"/>
                </a:solidFill>
                <a:latin typeface="Inter"/>
                <a:ea typeface="Inter"/>
                <a:cs typeface="Inter"/>
                <a:sym typeface="Inter"/>
              </a:rPr>
              <a:t>2.17</a:t>
            </a:r>
            <a:br>
              <a:rPr lang="en">
                <a:solidFill>
                  <a:schemeClr val="lt1"/>
                </a:solidFill>
                <a:latin typeface="Inter"/>
                <a:ea typeface="Inter"/>
                <a:cs typeface="Inter"/>
                <a:sym typeface="Inter"/>
              </a:rPr>
            </a:br>
            <a:r>
              <a:rPr b="1" lang="en">
                <a:solidFill>
                  <a:srgbClr val="FF8337"/>
                </a:solidFill>
                <a:latin typeface="Inter"/>
                <a:ea typeface="Inter"/>
                <a:cs typeface="Inter"/>
                <a:sym typeface="Inter"/>
              </a:rPr>
              <a:t>Cross-Validation Mean RMSE:</a:t>
            </a:r>
            <a:r>
              <a:rPr lang="en">
                <a:solidFill>
                  <a:schemeClr val="lt1"/>
                </a:solidFill>
                <a:latin typeface="Inter"/>
                <a:ea typeface="Inter"/>
                <a:cs typeface="Inter"/>
                <a:sym typeface="Inter"/>
              </a:rPr>
              <a:t> 2.</a:t>
            </a:r>
            <a:r>
              <a:rPr lang="en">
                <a:solidFill>
                  <a:schemeClr val="lt1"/>
                </a:solidFill>
                <a:latin typeface="Inter"/>
                <a:ea typeface="Inter"/>
                <a:cs typeface="Inter"/>
                <a:sym typeface="Inter"/>
              </a:rPr>
              <a:t>49</a:t>
            </a:r>
            <a:endParaRPr>
              <a:solidFill>
                <a:schemeClr val="lt1"/>
              </a:solidFill>
              <a:latin typeface="Inter"/>
              <a:ea typeface="Inter"/>
              <a:cs typeface="Inter"/>
              <a:sym typeface="Inter"/>
            </a:endParaRPr>
          </a:p>
          <a:p>
            <a:pPr indent="0" lvl="0" marL="0" rtl="0" algn="l">
              <a:spcBef>
                <a:spcPts val="0"/>
              </a:spcBef>
              <a:spcAft>
                <a:spcPts val="0"/>
              </a:spcAft>
              <a:buNone/>
            </a:pPr>
            <a:r>
              <a:rPr b="1" lang="en">
                <a:solidFill>
                  <a:srgbClr val="FF8337"/>
                </a:solidFill>
                <a:latin typeface="Inter"/>
                <a:ea typeface="Inter"/>
                <a:cs typeface="Inter"/>
                <a:sym typeface="Inter"/>
              </a:rPr>
              <a:t>Cross-Validation SD:</a:t>
            </a:r>
            <a:r>
              <a:rPr lang="en">
                <a:solidFill>
                  <a:schemeClr val="lt1"/>
                </a:solidFill>
                <a:latin typeface="Inter"/>
                <a:ea typeface="Inter"/>
                <a:cs typeface="Inter"/>
                <a:sym typeface="Inter"/>
              </a:rPr>
              <a:t> 0.</a:t>
            </a:r>
            <a:r>
              <a:rPr lang="en">
                <a:solidFill>
                  <a:schemeClr val="lt1"/>
                </a:solidFill>
                <a:latin typeface="Inter"/>
                <a:ea typeface="Inter"/>
                <a:cs typeface="Inter"/>
                <a:sym typeface="Inter"/>
              </a:rPr>
              <a:t>20</a:t>
            </a:r>
            <a:endParaRPr>
              <a:solidFill>
                <a:schemeClr val="lt1"/>
              </a:solidFill>
              <a:latin typeface="Inter"/>
              <a:ea typeface="Inter"/>
              <a:cs typeface="Inter"/>
              <a:sym typeface="Inter"/>
            </a:endParaRPr>
          </a:p>
        </p:txBody>
      </p:sp>
      <p:pic>
        <p:nvPicPr>
          <p:cNvPr id="213" name="Google Shape;213;p24"/>
          <p:cNvPicPr preferRelativeResize="0"/>
          <p:nvPr/>
        </p:nvPicPr>
        <p:blipFill>
          <a:blip r:embed="rId3">
            <a:alphaModFix/>
          </a:blip>
          <a:stretch>
            <a:fillRect/>
          </a:stretch>
        </p:blipFill>
        <p:spPr>
          <a:xfrm>
            <a:off x="114300" y="1057950"/>
            <a:ext cx="4419600" cy="2727524"/>
          </a:xfrm>
          <a:prstGeom prst="rect">
            <a:avLst/>
          </a:prstGeom>
          <a:noFill/>
          <a:ln>
            <a:noFill/>
          </a:ln>
        </p:spPr>
      </p:pic>
      <p:pic>
        <p:nvPicPr>
          <p:cNvPr id="214" name="Google Shape;214;p24"/>
          <p:cNvPicPr preferRelativeResize="0"/>
          <p:nvPr/>
        </p:nvPicPr>
        <p:blipFill>
          <a:blip r:embed="rId4">
            <a:alphaModFix/>
          </a:blip>
          <a:stretch>
            <a:fillRect/>
          </a:stretch>
        </p:blipFill>
        <p:spPr>
          <a:xfrm>
            <a:off x="4610100" y="1057950"/>
            <a:ext cx="4419600" cy="27275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18" name="Shape 218"/>
        <p:cNvGrpSpPr/>
        <p:nvPr/>
      </p:nvGrpSpPr>
      <p:grpSpPr>
        <a:xfrm>
          <a:off x="0" y="0"/>
          <a:ext cx="0" cy="0"/>
          <a:chOff x="0" y="0"/>
          <a:chExt cx="0" cy="0"/>
        </a:xfrm>
      </p:grpSpPr>
      <p:grpSp>
        <p:nvGrpSpPr>
          <p:cNvPr id="219" name="Google Shape;219;p25"/>
          <p:cNvGrpSpPr/>
          <p:nvPr/>
        </p:nvGrpSpPr>
        <p:grpSpPr>
          <a:xfrm>
            <a:off x="6397081" y="-250757"/>
            <a:ext cx="3004376" cy="501531"/>
            <a:chOff x="0" y="0"/>
            <a:chExt cx="1582500" cy="264172"/>
          </a:xfrm>
        </p:grpSpPr>
        <p:sp>
          <p:nvSpPr>
            <p:cNvPr id="220" name="Google Shape;220;p25"/>
            <p:cNvSpPr/>
            <p:nvPr/>
          </p:nvSpPr>
          <p:spPr>
            <a:xfrm>
              <a:off x="0" y="0"/>
              <a:ext cx="1582403" cy="264172"/>
            </a:xfrm>
            <a:custGeom>
              <a:rect b="b" l="l" r="r" t="t"/>
              <a:pathLst>
                <a:path extrusionOk="0" h="264172" w="1582403">
                  <a:moveTo>
                    <a:pt x="0" y="0"/>
                  </a:moveTo>
                  <a:lnTo>
                    <a:pt x="1582403" y="0"/>
                  </a:lnTo>
                  <a:lnTo>
                    <a:pt x="1582403" y="264172"/>
                  </a:lnTo>
                  <a:lnTo>
                    <a:pt x="0" y="264172"/>
                  </a:lnTo>
                  <a:close/>
                </a:path>
              </a:pathLst>
            </a:custGeom>
            <a:solidFill>
              <a:srgbClr val="FF8337"/>
            </a:solidFill>
            <a:ln>
              <a:noFill/>
            </a:ln>
          </p:spPr>
        </p:sp>
        <p:sp>
          <p:nvSpPr>
            <p:cNvPr id="221" name="Google Shape;221;p25"/>
            <p:cNvSpPr txBox="1"/>
            <p:nvPr/>
          </p:nvSpPr>
          <p:spPr>
            <a:xfrm>
              <a:off x="0" y="28575"/>
              <a:ext cx="1582500" cy="2355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22" name="Google Shape;222;p25"/>
          <p:cNvGrpSpPr/>
          <p:nvPr/>
        </p:nvGrpSpPr>
        <p:grpSpPr>
          <a:xfrm>
            <a:off x="-466806" y="4935541"/>
            <a:ext cx="6215702" cy="414775"/>
            <a:chOff x="0" y="0"/>
            <a:chExt cx="3274007" cy="218475"/>
          </a:xfrm>
        </p:grpSpPr>
        <p:sp>
          <p:nvSpPr>
            <p:cNvPr id="223" name="Google Shape;223;p25"/>
            <p:cNvSpPr/>
            <p:nvPr/>
          </p:nvSpPr>
          <p:spPr>
            <a:xfrm>
              <a:off x="0" y="0"/>
              <a:ext cx="3274007" cy="218453"/>
            </a:xfrm>
            <a:custGeom>
              <a:rect b="b" l="l" r="r" t="t"/>
              <a:pathLst>
                <a:path extrusionOk="0" h="218453" w="3274007">
                  <a:moveTo>
                    <a:pt x="0" y="0"/>
                  </a:moveTo>
                  <a:lnTo>
                    <a:pt x="3274007" y="0"/>
                  </a:lnTo>
                  <a:lnTo>
                    <a:pt x="3274007" y="218453"/>
                  </a:lnTo>
                  <a:lnTo>
                    <a:pt x="0" y="218453"/>
                  </a:lnTo>
                  <a:close/>
                </a:path>
              </a:pathLst>
            </a:custGeom>
            <a:solidFill>
              <a:srgbClr val="FF8337"/>
            </a:solidFill>
            <a:ln>
              <a:noFill/>
            </a:ln>
          </p:spPr>
        </p:sp>
        <p:sp>
          <p:nvSpPr>
            <p:cNvPr id="224" name="Google Shape;224;p25"/>
            <p:cNvSpPr txBox="1"/>
            <p:nvPr/>
          </p:nvSpPr>
          <p:spPr>
            <a:xfrm>
              <a:off x="0" y="28575"/>
              <a:ext cx="3273900" cy="1899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25" name="Google Shape;225;p25"/>
          <p:cNvSpPr txBox="1"/>
          <p:nvPr/>
        </p:nvSpPr>
        <p:spPr>
          <a:xfrm>
            <a:off x="480950" y="298400"/>
            <a:ext cx="5916000" cy="567900"/>
          </a:xfrm>
          <a:prstGeom prst="rect">
            <a:avLst/>
          </a:prstGeom>
          <a:noFill/>
          <a:ln>
            <a:noFill/>
          </a:ln>
        </p:spPr>
        <p:txBody>
          <a:bodyPr anchorCtr="0" anchor="t" bIns="0" lIns="0" spcFirstLastPara="1" rIns="0" wrap="square" tIns="0">
            <a:spAutoFit/>
          </a:bodyPr>
          <a:lstStyle/>
          <a:p>
            <a:pPr indent="0" lvl="0" marL="0" marR="0" rtl="0" algn="l">
              <a:lnSpc>
                <a:spcPct val="82000"/>
              </a:lnSpc>
              <a:spcBef>
                <a:spcPts val="0"/>
              </a:spcBef>
              <a:spcAft>
                <a:spcPts val="0"/>
              </a:spcAft>
              <a:buNone/>
            </a:pPr>
            <a:r>
              <a:rPr b="1" lang="en" sz="4500">
                <a:solidFill>
                  <a:srgbClr val="FFFFFF"/>
                </a:solidFill>
                <a:latin typeface="DM Sans"/>
                <a:ea typeface="DM Sans"/>
                <a:cs typeface="DM Sans"/>
                <a:sym typeface="DM Sans"/>
              </a:rPr>
              <a:t>The Best Model</a:t>
            </a:r>
            <a:endParaRPr sz="700"/>
          </a:p>
        </p:txBody>
      </p:sp>
      <p:pic>
        <p:nvPicPr>
          <p:cNvPr id="226" name="Google Shape;226;p25"/>
          <p:cNvPicPr preferRelativeResize="0"/>
          <p:nvPr/>
        </p:nvPicPr>
        <p:blipFill>
          <a:blip r:embed="rId3">
            <a:alphaModFix/>
          </a:blip>
          <a:stretch>
            <a:fillRect/>
          </a:stretch>
        </p:blipFill>
        <p:spPr>
          <a:xfrm>
            <a:off x="1522097" y="955900"/>
            <a:ext cx="6099799" cy="376444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30" name="Shape 230"/>
        <p:cNvGrpSpPr/>
        <p:nvPr/>
      </p:nvGrpSpPr>
      <p:grpSpPr>
        <a:xfrm>
          <a:off x="0" y="0"/>
          <a:ext cx="0" cy="0"/>
          <a:chOff x="0" y="0"/>
          <a:chExt cx="0" cy="0"/>
        </a:xfrm>
      </p:grpSpPr>
      <p:grpSp>
        <p:nvGrpSpPr>
          <p:cNvPr id="231" name="Google Shape;231;p26"/>
          <p:cNvGrpSpPr/>
          <p:nvPr/>
        </p:nvGrpSpPr>
        <p:grpSpPr>
          <a:xfrm>
            <a:off x="6397081" y="-250757"/>
            <a:ext cx="3004376" cy="501531"/>
            <a:chOff x="0" y="0"/>
            <a:chExt cx="1582500" cy="264172"/>
          </a:xfrm>
        </p:grpSpPr>
        <p:sp>
          <p:nvSpPr>
            <p:cNvPr id="232" name="Google Shape;232;p26"/>
            <p:cNvSpPr/>
            <p:nvPr/>
          </p:nvSpPr>
          <p:spPr>
            <a:xfrm>
              <a:off x="0" y="0"/>
              <a:ext cx="1582403" cy="264172"/>
            </a:xfrm>
            <a:custGeom>
              <a:rect b="b" l="l" r="r" t="t"/>
              <a:pathLst>
                <a:path extrusionOk="0" h="264172" w="1582403">
                  <a:moveTo>
                    <a:pt x="0" y="0"/>
                  </a:moveTo>
                  <a:lnTo>
                    <a:pt x="1582403" y="0"/>
                  </a:lnTo>
                  <a:lnTo>
                    <a:pt x="1582403" y="264172"/>
                  </a:lnTo>
                  <a:lnTo>
                    <a:pt x="0" y="264172"/>
                  </a:lnTo>
                  <a:close/>
                </a:path>
              </a:pathLst>
            </a:custGeom>
            <a:solidFill>
              <a:srgbClr val="FF8337"/>
            </a:solidFill>
            <a:ln>
              <a:noFill/>
            </a:ln>
          </p:spPr>
        </p:sp>
        <p:sp>
          <p:nvSpPr>
            <p:cNvPr id="233" name="Google Shape;233;p26"/>
            <p:cNvSpPr txBox="1"/>
            <p:nvPr/>
          </p:nvSpPr>
          <p:spPr>
            <a:xfrm>
              <a:off x="0" y="28575"/>
              <a:ext cx="1582500" cy="2355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34" name="Google Shape;234;p26"/>
          <p:cNvGrpSpPr/>
          <p:nvPr/>
        </p:nvGrpSpPr>
        <p:grpSpPr>
          <a:xfrm>
            <a:off x="-466806" y="4935541"/>
            <a:ext cx="6215702" cy="414775"/>
            <a:chOff x="0" y="0"/>
            <a:chExt cx="3274007" cy="218475"/>
          </a:xfrm>
        </p:grpSpPr>
        <p:sp>
          <p:nvSpPr>
            <p:cNvPr id="235" name="Google Shape;235;p26"/>
            <p:cNvSpPr/>
            <p:nvPr/>
          </p:nvSpPr>
          <p:spPr>
            <a:xfrm>
              <a:off x="0" y="0"/>
              <a:ext cx="3274007" cy="218453"/>
            </a:xfrm>
            <a:custGeom>
              <a:rect b="b" l="l" r="r" t="t"/>
              <a:pathLst>
                <a:path extrusionOk="0" h="218453" w="3274007">
                  <a:moveTo>
                    <a:pt x="0" y="0"/>
                  </a:moveTo>
                  <a:lnTo>
                    <a:pt x="3274007" y="0"/>
                  </a:lnTo>
                  <a:lnTo>
                    <a:pt x="3274007" y="218453"/>
                  </a:lnTo>
                  <a:lnTo>
                    <a:pt x="0" y="218453"/>
                  </a:lnTo>
                  <a:close/>
                </a:path>
              </a:pathLst>
            </a:custGeom>
            <a:solidFill>
              <a:srgbClr val="FF8337"/>
            </a:solidFill>
            <a:ln>
              <a:noFill/>
            </a:ln>
          </p:spPr>
        </p:sp>
        <p:sp>
          <p:nvSpPr>
            <p:cNvPr id="236" name="Google Shape;236;p26"/>
            <p:cNvSpPr txBox="1"/>
            <p:nvPr/>
          </p:nvSpPr>
          <p:spPr>
            <a:xfrm>
              <a:off x="0" y="28575"/>
              <a:ext cx="3273900" cy="1899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37" name="Google Shape;237;p26"/>
          <p:cNvSpPr txBox="1"/>
          <p:nvPr/>
        </p:nvSpPr>
        <p:spPr>
          <a:xfrm>
            <a:off x="480950" y="978250"/>
            <a:ext cx="8340300" cy="354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8337"/>
                </a:solidFill>
                <a:latin typeface="Inter"/>
                <a:ea typeface="Inter"/>
                <a:cs typeface="Inter"/>
                <a:sym typeface="Inter"/>
              </a:rPr>
              <a:t>Results</a:t>
            </a:r>
            <a:endParaRPr b="1" sz="2000">
              <a:solidFill>
                <a:srgbClr val="FF8337"/>
              </a:solidFill>
              <a:latin typeface="Inter"/>
              <a:ea typeface="Inter"/>
              <a:cs typeface="Inter"/>
              <a:sym typeface="Inter"/>
            </a:endParaRPr>
          </a:p>
          <a:p>
            <a:pPr indent="-330200" lvl="0" marL="457200" rtl="0" algn="l">
              <a:spcBef>
                <a:spcPts val="0"/>
              </a:spcBef>
              <a:spcAft>
                <a:spcPts val="0"/>
              </a:spcAft>
              <a:buClr>
                <a:schemeClr val="lt1"/>
              </a:buClr>
              <a:buSzPts val="1600"/>
              <a:buFont typeface="Inter"/>
              <a:buChar char="➔"/>
            </a:pPr>
            <a:r>
              <a:rPr lang="en" sz="1800">
                <a:solidFill>
                  <a:schemeClr val="lt1"/>
                </a:solidFill>
                <a:latin typeface="Inter"/>
                <a:ea typeface="Inter"/>
                <a:cs typeface="Inter"/>
                <a:sym typeface="Inter"/>
              </a:rPr>
              <a:t>Model 1 (k = 5 neighbors) is most effective model with lowest and most consistent RMSE values</a:t>
            </a:r>
            <a:endParaRPr sz="1800">
              <a:solidFill>
                <a:schemeClr val="lt1"/>
              </a:solidFill>
              <a:latin typeface="Inter"/>
              <a:ea typeface="Inter"/>
              <a:cs typeface="Inter"/>
              <a:sym typeface="Inter"/>
            </a:endParaRPr>
          </a:p>
          <a:p>
            <a:pPr indent="-342900" lvl="1" marL="914400" rtl="0" algn="l">
              <a:spcBef>
                <a:spcPts val="0"/>
              </a:spcBef>
              <a:spcAft>
                <a:spcPts val="0"/>
              </a:spcAft>
              <a:buClr>
                <a:schemeClr val="lt1"/>
              </a:buClr>
              <a:buSzPts val="1800"/>
              <a:buFont typeface="Inter"/>
              <a:buChar char="●"/>
            </a:pPr>
            <a:r>
              <a:rPr lang="en" sz="1800">
                <a:solidFill>
                  <a:schemeClr val="lt1"/>
                </a:solidFill>
                <a:latin typeface="Inter"/>
                <a:ea typeface="Inter"/>
                <a:cs typeface="Inter"/>
                <a:sym typeface="Inter"/>
              </a:rPr>
              <a:t>Games started, minutes played, field goals per game, and free throws</a:t>
            </a:r>
            <a:endParaRPr sz="1800">
              <a:solidFill>
                <a:schemeClr val="lt1"/>
              </a:solidFill>
              <a:latin typeface="Inter"/>
              <a:ea typeface="Inter"/>
              <a:cs typeface="Inter"/>
              <a:sym typeface="Inter"/>
            </a:endParaRPr>
          </a:p>
          <a:p>
            <a:pPr indent="0" lvl="0" marL="0" rtl="0" algn="l">
              <a:spcBef>
                <a:spcPts val="0"/>
              </a:spcBef>
              <a:spcAft>
                <a:spcPts val="0"/>
              </a:spcAft>
              <a:buNone/>
            </a:pPr>
            <a:r>
              <a:t/>
            </a:r>
            <a:endParaRPr sz="1800">
              <a:solidFill>
                <a:schemeClr val="lt1"/>
              </a:solidFill>
              <a:latin typeface="Inter"/>
              <a:ea typeface="Inter"/>
              <a:cs typeface="Inter"/>
              <a:sym typeface="Inter"/>
            </a:endParaRPr>
          </a:p>
          <a:p>
            <a:pPr indent="-330200" lvl="0" marL="457200" rtl="0" algn="l">
              <a:spcBef>
                <a:spcPts val="0"/>
              </a:spcBef>
              <a:spcAft>
                <a:spcPts val="0"/>
              </a:spcAft>
              <a:buClr>
                <a:schemeClr val="lt1"/>
              </a:buClr>
              <a:buSzPts val="1600"/>
              <a:buFont typeface="Inter"/>
              <a:buChar char="➔"/>
            </a:pPr>
            <a:r>
              <a:rPr lang="en" sz="1800">
                <a:solidFill>
                  <a:schemeClr val="lt1"/>
                </a:solidFill>
                <a:latin typeface="Inter"/>
                <a:ea typeface="Inter"/>
                <a:cs typeface="Inter"/>
                <a:sym typeface="Inter"/>
              </a:rPr>
              <a:t>Model 2 performs better with 5 neighbors than 10 neighbors, but still does not outperform Model 1</a:t>
            </a:r>
            <a:endParaRPr sz="1800">
              <a:solidFill>
                <a:schemeClr val="lt1"/>
              </a:solidFill>
              <a:latin typeface="Inter"/>
              <a:ea typeface="Inter"/>
              <a:cs typeface="Inter"/>
              <a:sym typeface="Inter"/>
            </a:endParaRPr>
          </a:p>
          <a:p>
            <a:pPr indent="0" lvl="0" marL="0" rtl="0" algn="l">
              <a:spcBef>
                <a:spcPts val="0"/>
              </a:spcBef>
              <a:spcAft>
                <a:spcPts val="0"/>
              </a:spcAft>
              <a:buNone/>
            </a:pPr>
            <a:r>
              <a:t/>
            </a:r>
            <a:endParaRPr sz="1800">
              <a:solidFill>
                <a:schemeClr val="lt1"/>
              </a:solidFill>
              <a:latin typeface="Inter"/>
              <a:ea typeface="Inter"/>
              <a:cs typeface="Inter"/>
              <a:sym typeface="Inter"/>
            </a:endParaRPr>
          </a:p>
          <a:p>
            <a:pPr indent="-330200" lvl="0" marL="457200" rtl="0" algn="l">
              <a:spcBef>
                <a:spcPts val="0"/>
              </a:spcBef>
              <a:spcAft>
                <a:spcPts val="0"/>
              </a:spcAft>
              <a:buClr>
                <a:schemeClr val="lt1"/>
              </a:buClr>
              <a:buSzPts val="1600"/>
              <a:buFont typeface="Inter"/>
              <a:buChar char="➔"/>
            </a:pPr>
            <a:r>
              <a:rPr lang="en" sz="1800">
                <a:solidFill>
                  <a:schemeClr val="lt1"/>
                </a:solidFill>
                <a:latin typeface="Inter"/>
                <a:ea typeface="Inter"/>
                <a:cs typeface="Inter"/>
                <a:sym typeface="Inter"/>
              </a:rPr>
              <a:t>Both models are moderately accurate, but an error of 1.21 points per game </a:t>
            </a:r>
            <a:r>
              <a:rPr lang="en" sz="1800">
                <a:solidFill>
                  <a:schemeClr val="lt1"/>
                </a:solidFill>
                <a:latin typeface="Inter"/>
                <a:ea typeface="Inter"/>
                <a:cs typeface="Inter"/>
                <a:sym typeface="Inter"/>
              </a:rPr>
              <a:t>translates</a:t>
            </a:r>
            <a:r>
              <a:rPr lang="en" sz="1800">
                <a:solidFill>
                  <a:schemeClr val="lt1"/>
                </a:solidFill>
                <a:latin typeface="Inter"/>
                <a:ea typeface="Inter"/>
                <a:cs typeface="Inter"/>
                <a:sym typeface="Inter"/>
              </a:rPr>
              <a:t> to approx 88 goals in a season</a:t>
            </a:r>
            <a:endParaRPr sz="1800">
              <a:solidFill>
                <a:schemeClr val="lt1"/>
              </a:solidFill>
              <a:latin typeface="Inter"/>
              <a:ea typeface="Inter"/>
              <a:cs typeface="Inter"/>
              <a:sym typeface="Inter"/>
            </a:endParaRPr>
          </a:p>
          <a:p>
            <a:pPr indent="-330200" lvl="1" marL="914400" rtl="0" algn="l">
              <a:spcBef>
                <a:spcPts val="0"/>
              </a:spcBef>
              <a:spcAft>
                <a:spcPts val="0"/>
              </a:spcAft>
              <a:buClr>
                <a:schemeClr val="lt1"/>
              </a:buClr>
              <a:buSzPts val="1600"/>
              <a:buFont typeface="Inter"/>
              <a:buChar char="●"/>
            </a:pPr>
            <a:r>
              <a:rPr lang="en" sz="1800">
                <a:solidFill>
                  <a:schemeClr val="lt1"/>
                </a:solidFill>
                <a:latin typeface="Inter"/>
                <a:ea typeface="Inter"/>
                <a:cs typeface="Inter"/>
                <a:sym typeface="Inter"/>
              </a:rPr>
              <a:t>Need a more </a:t>
            </a:r>
            <a:r>
              <a:rPr lang="en" sz="1800">
                <a:solidFill>
                  <a:schemeClr val="lt1"/>
                </a:solidFill>
                <a:latin typeface="Inter"/>
                <a:ea typeface="Inter"/>
                <a:cs typeface="Inter"/>
                <a:sym typeface="Inter"/>
              </a:rPr>
              <a:t>complex</a:t>
            </a:r>
            <a:r>
              <a:rPr lang="en" sz="1800">
                <a:solidFill>
                  <a:schemeClr val="lt1"/>
                </a:solidFill>
                <a:latin typeface="Inter"/>
                <a:ea typeface="Inter"/>
                <a:cs typeface="Inter"/>
                <a:sym typeface="Inter"/>
              </a:rPr>
              <a:t> model to better capture signal</a:t>
            </a:r>
            <a:endParaRPr sz="1800">
              <a:solidFill>
                <a:schemeClr val="lt1"/>
              </a:solidFill>
              <a:latin typeface="Inter"/>
              <a:ea typeface="Inter"/>
              <a:cs typeface="Inter"/>
              <a:sym typeface="Inter"/>
            </a:endParaRPr>
          </a:p>
        </p:txBody>
      </p:sp>
      <p:sp>
        <p:nvSpPr>
          <p:cNvPr id="238" name="Google Shape;238;p26"/>
          <p:cNvSpPr txBox="1"/>
          <p:nvPr/>
        </p:nvSpPr>
        <p:spPr>
          <a:xfrm>
            <a:off x="480950" y="298400"/>
            <a:ext cx="5916000" cy="567900"/>
          </a:xfrm>
          <a:prstGeom prst="rect">
            <a:avLst/>
          </a:prstGeom>
          <a:noFill/>
          <a:ln>
            <a:noFill/>
          </a:ln>
        </p:spPr>
        <p:txBody>
          <a:bodyPr anchorCtr="0" anchor="t" bIns="0" lIns="0" spcFirstLastPara="1" rIns="0" wrap="square" tIns="0">
            <a:spAutoFit/>
          </a:bodyPr>
          <a:lstStyle/>
          <a:p>
            <a:pPr indent="0" lvl="0" marL="0" marR="0" rtl="0" algn="l">
              <a:lnSpc>
                <a:spcPct val="82000"/>
              </a:lnSpc>
              <a:spcBef>
                <a:spcPts val="0"/>
              </a:spcBef>
              <a:spcAft>
                <a:spcPts val="0"/>
              </a:spcAft>
              <a:buNone/>
            </a:pPr>
            <a:r>
              <a:rPr b="1" lang="en" sz="4500">
                <a:solidFill>
                  <a:srgbClr val="FFFFFF"/>
                </a:solidFill>
                <a:latin typeface="DM Sans"/>
                <a:ea typeface="DM Sans"/>
                <a:cs typeface="DM Sans"/>
                <a:sym typeface="DM Sans"/>
              </a:rPr>
              <a:t>k Nearest Neighbors</a:t>
            </a:r>
            <a:endParaRPr sz="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42" name="Shape 242"/>
        <p:cNvGrpSpPr/>
        <p:nvPr/>
      </p:nvGrpSpPr>
      <p:grpSpPr>
        <a:xfrm>
          <a:off x="0" y="0"/>
          <a:ext cx="0" cy="0"/>
          <a:chOff x="0" y="0"/>
          <a:chExt cx="0" cy="0"/>
        </a:xfrm>
      </p:grpSpPr>
      <p:grpSp>
        <p:nvGrpSpPr>
          <p:cNvPr id="243" name="Google Shape;243;p27"/>
          <p:cNvGrpSpPr/>
          <p:nvPr/>
        </p:nvGrpSpPr>
        <p:grpSpPr>
          <a:xfrm>
            <a:off x="6397081" y="-250757"/>
            <a:ext cx="3004376" cy="501531"/>
            <a:chOff x="0" y="0"/>
            <a:chExt cx="1582500" cy="264172"/>
          </a:xfrm>
        </p:grpSpPr>
        <p:sp>
          <p:nvSpPr>
            <p:cNvPr id="244" name="Google Shape;244;p27"/>
            <p:cNvSpPr/>
            <p:nvPr/>
          </p:nvSpPr>
          <p:spPr>
            <a:xfrm>
              <a:off x="0" y="0"/>
              <a:ext cx="1582403" cy="264172"/>
            </a:xfrm>
            <a:custGeom>
              <a:rect b="b" l="l" r="r" t="t"/>
              <a:pathLst>
                <a:path extrusionOk="0" h="264172" w="1582403">
                  <a:moveTo>
                    <a:pt x="0" y="0"/>
                  </a:moveTo>
                  <a:lnTo>
                    <a:pt x="1582403" y="0"/>
                  </a:lnTo>
                  <a:lnTo>
                    <a:pt x="1582403" y="264172"/>
                  </a:lnTo>
                  <a:lnTo>
                    <a:pt x="0" y="264172"/>
                  </a:lnTo>
                  <a:close/>
                </a:path>
              </a:pathLst>
            </a:custGeom>
            <a:solidFill>
              <a:srgbClr val="FF8337"/>
            </a:solidFill>
            <a:ln>
              <a:noFill/>
            </a:ln>
          </p:spPr>
        </p:sp>
        <p:sp>
          <p:nvSpPr>
            <p:cNvPr id="245" name="Google Shape;245;p27"/>
            <p:cNvSpPr txBox="1"/>
            <p:nvPr/>
          </p:nvSpPr>
          <p:spPr>
            <a:xfrm>
              <a:off x="0" y="28575"/>
              <a:ext cx="1582500" cy="2355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46" name="Google Shape;246;p27"/>
          <p:cNvGrpSpPr/>
          <p:nvPr/>
        </p:nvGrpSpPr>
        <p:grpSpPr>
          <a:xfrm>
            <a:off x="-466806" y="4935541"/>
            <a:ext cx="6215702" cy="414775"/>
            <a:chOff x="0" y="0"/>
            <a:chExt cx="3274007" cy="218475"/>
          </a:xfrm>
        </p:grpSpPr>
        <p:sp>
          <p:nvSpPr>
            <p:cNvPr id="247" name="Google Shape;247;p27"/>
            <p:cNvSpPr/>
            <p:nvPr/>
          </p:nvSpPr>
          <p:spPr>
            <a:xfrm>
              <a:off x="0" y="0"/>
              <a:ext cx="3274007" cy="218453"/>
            </a:xfrm>
            <a:custGeom>
              <a:rect b="b" l="l" r="r" t="t"/>
              <a:pathLst>
                <a:path extrusionOk="0" h="218453" w="3274007">
                  <a:moveTo>
                    <a:pt x="0" y="0"/>
                  </a:moveTo>
                  <a:lnTo>
                    <a:pt x="3274007" y="0"/>
                  </a:lnTo>
                  <a:lnTo>
                    <a:pt x="3274007" y="218453"/>
                  </a:lnTo>
                  <a:lnTo>
                    <a:pt x="0" y="218453"/>
                  </a:lnTo>
                  <a:close/>
                </a:path>
              </a:pathLst>
            </a:custGeom>
            <a:solidFill>
              <a:srgbClr val="FF8337"/>
            </a:solidFill>
            <a:ln>
              <a:noFill/>
            </a:ln>
          </p:spPr>
        </p:sp>
        <p:sp>
          <p:nvSpPr>
            <p:cNvPr id="248" name="Google Shape;248;p27"/>
            <p:cNvSpPr txBox="1"/>
            <p:nvPr/>
          </p:nvSpPr>
          <p:spPr>
            <a:xfrm>
              <a:off x="0" y="28575"/>
              <a:ext cx="3273900" cy="1899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49" name="Google Shape;249;p27"/>
          <p:cNvSpPr txBox="1"/>
          <p:nvPr/>
        </p:nvSpPr>
        <p:spPr>
          <a:xfrm>
            <a:off x="480950" y="298400"/>
            <a:ext cx="5916000" cy="567900"/>
          </a:xfrm>
          <a:prstGeom prst="rect">
            <a:avLst/>
          </a:prstGeom>
          <a:noFill/>
          <a:ln>
            <a:noFill/>
          </a:ln>
        </p:spPr>
        <p:txBody>
          <a:bodyPr anchorCtr="0" anchor="t" bIns="0" lIns="0" spcFirstLastPara="1" rIns="0" wrap="square" tIns="0">
            <a:spAutoFit/>
          </a:bodyPr>
          <a:lstStyle/>
          <a:p>
            <a:pPr indent="0" lvl="0" marL="0" marR="0" rtl="0" algn="l">
              <a:lnSpc>
                <a:spcPct val="82000"/>
              </a:lnSpc>
              <a:spcBef>
                <a:spcPts val="0"/>
              </a:spcBef>
              <a:spcAft>
                <a:spcPts val="0"/>
              </a:spcAft>
              <a:buNone/>
            </a:pPr>
            <a:r>
              <a:rPr b="1" lang="en" sz="4500">
                <a:solidFill>
                  <a:srgbClr val="FFFFFF"/>
                </a:solidFill>
                <a:latin typeface="DM Sans"/>
                <a:ea typeface="DM Sans"/>
                <a:cs typeface="DM Sans"/>
                <a:sym typeface="DM Sans"/>
              </a:rPr>
              <a:t>Linear Regression</a:t>
            </a:r>
            <a:endParaRPr sz="700"/>
          </a:p>
        </p:txBody>
      </p:sp>
      <p:pic>
        <p:nvPicPr>
          <p:cNvPr id="250" name="Google Shape;250;p27"/>
          <p:cNvPicPr preferRelativeResize="0"/>
          <p:nvPr/>
        </p:nvPicPr>
        <p:blipFill>
          <a:blip r:embed="rId3">
            <a:alphaModFix/>
          </a:blip>
          <a:stretch>
            <a:fillRect/>
          </a:stretch>
        </p:blipFill>
        <p:spPr>
          <a:xfrm>
            <a:off x="118925" y="1126885"/>
            <a:ext cx="4387732" cy="2707853"/>
          </a:xfrm>
          <a:prstGeom prst="rect">
            <a:avLst/>
          </a:prstGeom>
          <a:noFill/>
          <a:ln>
            <a:noFill/>
          </a:ln>
        </p:spPr>
      </p:pic>
      <p:pic>
        <p:nvPicPr>
          <p:cNvPr id="251" name="Google Shape;251;p27"/>
          <p:cNvPicPr preferRelativeResize="0"/>
          <p:nvPr/>
        </p:nvPicPr>
        <p:blipFill>
          <a:blip r:embed="rId4">
            <a:alphaModFix/>
          </a:blip>
          <a:stretch>
            <a:fillRect/>
          </a:stretch>
        </p:blipFill>
        <p:spPr>
          <a:xfrm>
            <a:off x="4639395" y="1126885"/>
            <a:ext cx="4385689" cy="2707852"/>
          </a:xfrm>
          <a:prstGeom prst="rect">
            <a:avLst/>
          </a:prstGeom>
          <a:noFill/>
          <a:ln>
            <a:noFill/>
          </a:ln>
        </p:spPr>
      </p:pic>
      <p:sp>
        <p:nvSpPr>
          <p:cNvPr id="252" name="Google Shape;252;p27"/>
          <p:cNvSpPr txBox="1"/>
          <p:nvPr/>
        </p:nvSpPr>
        <p:spPr>
          <a:xfrm>
            <a:off x="4639395" y="3953751"/>
            <a:ext cx="210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8337"/>
                </a:solidFill>
                <a:latin typeface="Inter"/>
                <a:ea typeface="Inter"/>
                <a:cs typeface="Inter"/>
                <a:sym typeface="Inter"/>
              </a:rPr>
              <a:t>Adj </a:t>
            </a:r>
            <a:r>
              <a:rPr b="1" lang="en">
                <a:solidFill>
                  <a:srgbClr val="FF8337"/>
                </a:solidFill>
                <a:latin typeface="Inter"/>
                <a:ea typeface="Inter"/>
                <a:cs typeface="Inter"/>
                <a:sym typeface="Inter"/>
              </a:rPr>
              <a:t>R-Squared:</a:t>
            </a:r>
            <a:r>
              <a:rPr lang="en">
                <a:solidFill>
                  <a:schemeClr val="lt1"/>
                </a:solidFill>
                <a:latin typeface="Inter"/>
                <a:ea typeface="Inter"/>
                <a:cs typeface="Inter"/>
                <a:sym typeface="Inter"/>
              </a:rPr>
              <a:t> 0.99</a:t>
            </a:r>
            <a:endParaRPr>
              <a:solidFill>
                <a:schemeClr val="lt1"/>
              </a:solidFill>
              <a:latin typeface="Inter"/>
              <a:ea typeface="Inter"/>
              <a:cs typeface="Inter"/>
              <a:sym typeface="Inter"/>
            </a:endParaRPr>
          </a:p>
          <a:p>
            <a:pPr indent="0" lvl="0" marL="0" rtl="0" algn="l">
              <a:spcBef>
                <a:spcPts val="0"/>
              </a:spcBef>
              <a:spcAft>
                <a:spcPts val="0"/>
              </a:spcAft>
              <a:buNone/>
            </a:pPr>
            <a:r>
              <a:rPr b="1" lang="en">
                <a:solidFill>
                  <a:srgbClr val="FF8337"/>
                </a:solidFill>
                <a:latin typeface="Inter"/>
                <a:ea typeface="Inter"/>
                <a:cs typeface="Inter"/>
                <a:sym typeface="Inter"/>
              </a:rPr>
              <a:t>CV RMSE:</a:t>
            </a:r>
            <a:r>
              <a:rPr lang="en">
                <a:solidFill>
                  <a:schemeClr val="lt1"/>
                </a:solidFill>
                <a:latin typeface="Inter"/>
                <a:ea typeface="Inter"/>
                <a:cs typeface="Inter"/>
                <a:sym typeface="Inter"/>
              </a:rPr>
              <a:t> 0.49</a:t>
            </a:r>
            <a:endParaRPr>
              <a:solidFill>
                <a:schemeClr val="lt1"/>
              </a:solidFill>
              <a:latin typeface="Inter"/>
              <a:ea typeface="Inter"/>
              <a:cs typeface="Inter"/>
              <a:sym typeface="Inter"/>
            </a:endParaRPr>
          </a:p>
        </p:txBody>
      </p:sp>
      <p:sp>
        <p:nvSpPr>
          <p:cNvPr id="253" name="Google Shape;253;p27"/>
          <p:cNvSpPr txBox="1"/>
          <p:nvPr/>
        </p:nvSpPr>
        <p:spPr>
          <a:xfrm>
            <a:off x="118925" y="3953751"/>
            <a:ext cx="210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8337"/>
                </a:solidFill>
                <a:latin typeface="Inter"/>
                <a:ea typeface="Inter"/>
                <a:cs typeface="Inter"/>
                <a:sym typeface="Inter"/>
              </a:rPr>
              <a:t>Adj </a:t>
            </a:r>
            <a:r>
              <a:rPr b="1" lang="en">
                <a:solidFill>
                  <a:srgbClr val="FF8337"/>
                </a:solidFill>
                <a:latin typeface="Inter"/>
                <a:ea typeface="Inter"/>
                <a:cs typeface="Inter"/>
                <a:sym typeface="Inter"/>
              </a:rPr>
              <a:t>R-Squared:</a:t>
            </a:r>
            <a:r>
              <a:rPr lang="en">
                <a:solidFill>
                  <a:schemeClr val="lt1"/>
                </a:solidFill>
                <a:latin typeface="Inter"/>
                <a:ea typeface="Inter"/>
                <a:cs typeface="Inter"/>
                <a:sym typeface="Inter"/>
              </a:rPr>
              <a:t> 0.99</a:t>
            </a:r>
            <a:endParaRPr>
              <a:solidFill>
                <a:schemeClr val="lt1"/>
              </a:solidFill>
              <a:latin typeface="Inter"/>
              <a:ea typeface="Inter"/>
              <a:cs typeface="Inter"/>
              <a:sym typeface="Inter"/>
            </a:endParaRPr>
          </a:p>
          <a:p>
            <a:pPr indent="0" lvl="0" marL="0" rtl="0" algn="l">
              <a:spcBef>
                <a:spcPts val="0"/>
              </a:spcBef>
              <a:spcAft>
                <a:spcPts val="0"/>
              </a:spcAft>
              <a:buNone/>
            </a:pPr>
            <a:r>
              <a:rPr b="1" lang="en">
                <a:solidFill>
                  <a:srgbClr val="FF8337"/>
                </a:solidFill>
                <a:latin typeface="Inter"/>
                <a:ea typeface="Inter"/>
                <a:cs typeface="Inter"/>
                <a:sym typeface="Inter"/>
              </a:rPr>
              <a:t>CV RMSE:</a:t>
            </a:r>
            <a:r>
              <a:rPr lang="en">
                <a:solidFill>
                  <a:schemeClr val="lt1"/>
                </a:solidFill>
                <a:latin typeface="Inter"/>
                <a:ea typeface="Inter"/>
                <a:cs typeface="Inter"/>
                <a:sym typeface="Inter"/>
              </a:rPr>
              <a:t> 0.62</a:t>
            </a:r>
            <a:endParaRPr>
              <a:solidFill>
                <a:schemeClr val="lt1"/>
              </a:solidFill>
              <a:latin typeface="Inter"/>
              <a:ea typeface="Inter"/>
              <a:cs typeface="Inter"/>
              <a:sym typeface="Int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57" name="Shape 257"/>
        <p:cNvGrpSpPr/>
        <p:nvPr/>
      </p:nvGrpSpPr>
      <p:grpSpPr>
        <a:xfrm>
          <a:off x="0" y="0"/>
          <a:ext cx="0" cy="0"/>
          <a:chOff x="0" y="0"/>
          <a:chExt cx="0" cy="0"/>
        </a:xfrm>
      </p:grpSpPr>
      <p:grpSp>
        <p:nvGrpSpPr>
          <p:cNvPr id="258" name="Google Shape;258;p28"/>
          <p:cNvGrpSpPr/>
          <p:nvPr/>
        </p:nvGrpSpPr>
        <p:grpSpPr>
          <a:xfrm>
            <a:off x="6397081" y="-250757"/>
            <a:ext cx="3004376" cy="501531"/>
            <a:chOff x="0" y="0"/>
            <a:chExt cx="1582500" cy="264172"/>
          </a:xfrm>
        </p:grpSpPr>
        <p:sp>
          <p:nvSpPr>
            <p:cNvPr id="259" name="Google Shape;259;p28"/>
            <p:cNvSpPr/>
            <p:nvPr/>
          </p:nvSpPr>
          <p:spPr>
            <a:xfrm>
              <a:off x="0" y="0"/>
              <a:ext cx="1582403" cy="264172"/>
            </a:xfrm>
            <a:custGeom>
              <a:rect b="b" l="l" r="r" t="t"/>
              <a:pathLst>
                <a:path extrusionOk="0" h="264172" w="1582403">
                  <a:moveTo>
                    <a:pt x="0" y="0"/>
                  </a:moveTo>
                  <a:lnTo>
                    <a:pt x="1582403" y="0"/>
                  </a:lnTo>
                  <a:lnTo>
                    <a:pt x="1582403" y="264172"/>
                  </a:lnTo>
                  <a:lnTo>
                    <a:pt x="0" y="264172"/>
                  </a:lnTo>
                  <a:close/>
                </a:path>
              </a:pathLst>
            </a:custGeom>
            <a:solidFill>
              <a:srgbClr val="FF8337"/>
            </a:solidFill>
            <a:ln>
              <a:noFill/>
            </a:ln>
          </p:spPr>
        </p:sp>
        <p:sp>
          <p:nvSpPr>
            <p:cNvPr id="260" name="Google Shape;260;p28"/>
            <p:cNvSpPr txBox="1"/>
            <p:nvPr/>
          </p:nvSpPr>
          <p:spPr>
            <a:xfrm>
              <a:off x="0" y="28575"/>
              <a:ext cx="1582500" cy="2355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61" name="Google Shape;261;p28"/>
          <p:cNvGrpSpPr/>
          <p:nvPr/>
        </p:nvGrpSpPr>
        <p:grpSpPr>
          <a:xfrm>
            <a:off x="-466806" y="4935541"/>
            <a:ext cx="6215702" cy="414775"/>
            <a:chOff x="0" y="0"/>
            <a:chExt cx="3274007" cy="218475"/>
          </a:xfrm>
        </p:grpSpPr>
        <p:sp>
          <p:nvSpPr>
            <p:cNvPr id="262" name="Google Shape;262;p28"/>
            <p:cNvSpPr/>
            <p:nvPr/>
          </p:nvSpPr>
          <p:spPr>
            <a:xfrm>
              <a:off x="0" y="0"/>
              <a:ext cx="3274007" cy="218453"/>
            </a:xfrm>
            <a:custGeom>
              <a:rect b="b" l="l" r="r" t="t"/>
              <a:pathLst>
                <a:path extrusionOk="0" h="218453" w="3274007">
                  <a:moveTo>
                    <a:pt x="0" y="0"/>
                  </a:moveTo>
                  <a:lnTo>
                    <a:pt x="3274007" y="0"/>
                  </a:lnTo>
                  <a:lnTo>
                    <a:pt x="3274007" y="218453"/>
                  </a:lnTo>
                  <a:lnTo>
                    <a:pt x="0" y="218453"/>
                  </a:lnTo>
                  <a:close/>
                </a:path>
              </a:pathLst>
            </a:custGeom>
            <a:solidFill>
              <a:srgbClr val="FF8337"/>
            </a:solidFill>
            <a:ln>
              <a:noFill/>
            </a:ln>
          </p:spPr>
        </p:sp>
        <p:sp>
          <p:nvSpPr>
            <p:cNvPr id="263" name="Google Shape;263;p28"/>
            <p:cNvSpPr txBox="1"/>
            <p:nvPr/>
          </p:nvSpPr>
          <p:spPr>
            <a:xfrm>
              <a:off x="0" y="28575"/>
              <a:ext cx="3273900" cy="1899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64" name="Google Shape;264;p28"/>
          <p:cNvSpPr txBox="1"/>
          <p:nvPr/>
        </p:nvSpPr>
        <p:spPr>
          <a:xfrm>
            <a:off x="480950" y="298400"/>
            <a:ext cx="5916000" cy="567900"/>
          </a:xfrm>
          <a:prstGeom prst="rect">
            <a:avLst/>
          </a:prstGeom>
          <a:noFill/>
          <a:ln>
            <a:noFill/>
          </a:ln>
        </p:spPr>
        <p:txBody>
          <a:bodyPr anchorCtr="0" anchor="t" bIns="0" lIns="0" spcFirstLastPara="1" rIns="0" wrap="square" tIns="0">
            <a:spAutoFit/>
          </a:bodyPr>
          <a:lstStyle/>
          <a:p>
            <a:pPr indent="0" lvl="0" marL="0" marR="0" rtl="0" algn="l">
              <a:lnSpc>
                <a:spcPct val="82000"/>
              </a:lnSpc>
              <a:spcBef>
                <a:spcPts val="0"/>
              </a:spcBef>
              <a:spcAft>
                <a:spcPts val="0"/>
              </a:spcAft>
              <a:buNone/>
            </a:pPr>
            <a:r>
              <a:rPr b="1" lang="en" sz="4500">
                <a:solidFill>
                  <a:srgbClr val="FFFFFF"/>
                </a:solidFill>
                <a:latin typeface="DM Sans"/>
                <a:ea typeface="DM Sans"/>
                <a:cs typeface="DM Sans"/>
                <a:sym typeface="DM Sans"/>
              </a:rPr>
              <a:t>Linear Regression</a:t>
            </a:r>
            <a:endParaRPr sz="700"/>
          </a:p>
        </p:txBody>
      </p:sp>
      <p:sp>
        <p:nvSpPr>
          <p:cNvPr id="265" name="Google Shape;265;p28"/>
          <p:cNvSpPr txBox="1"/>
          <p:nvPr/>
        </p:nvSpPr>
        <p:spPr>
          <a:xfrm>
            <a:off x="480950" y="1010325"/>
            <a:ext cx="8079600" cy="344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F8337"/>
                </a:solidFill>
                <a:latin typeface="Inter"/>
                <a:ea typeface="Inter"/>
                <a:cs typeface="Inter"/>
                <a:sym typeface="Inter"/>
              </a:rPr>
              <a:t>Results</a:t>
            </a:r>
            <a:endParaRPr b="1" sz="2300">
              <a:solidFill>
                <a:srgbClr val="FF8337"/>
              </a:solidFill>
              <a:latin typeface="Inter"/>
              <a:ea typeface="Inter"/>
              <a:cs typeface="Inter"/>
              <a:sym typeface="Inter"/>
            </a:endParaRPr>
          </a:p>
          <a:p>
            <a:pPr indent="-349250" lvl="0" marL="457200" rtl="0" algn="l">
              <a:spcBef>
                <a:spcPts val="0"/>
              </a:spcBef>
              <a:spcAft>
                <a:spcPts val="0"/>
              </a:spcAft>
              <a:buClr>
                <a:schemeClr val="lt1"/>
              </a:buClr>
              <a:buSzPts val="1900"/>
              <a:buFont typeface="Inter"/>
              <a:buChar char="➔"/>
            </a:pPr>
            <a:r>
              <a:rPr lang="en" sz="2100">
                <a:solidFill>
                  <a:schemeClr val="lt1"/>
                </a:solidFill>
                <a:latin typeface="Inter"/>
                <a:ea typeface="Inter"/>
                <a:cs typeface="Inter"/>
                <a:sym typeface="Inter"/>
              </a:rPr>
              <a:t>Both Linear models demonstrate high performance and accuracy</a:t>
            </a:r>
            <a:endParaRPr sz="2100">
              <a:solidFill>
                <a:schemeClr val="lt1"/>
              </a:solidFill>
              <a:latin typeface="Inter"/>
              <a:ea typeface="Inter"/>
              <a:cs typeface="Inter"/>
              <a:sym typeface="Inter"/>
            </a:endParaRPr>
          </a:p>
          <a:p>
            <a:pPr indent="0" lvl="0" marL="0" rtl="0" algn="l">
              <a:spcBef>
                <a:spcPts val="0"/>
              </a:spcBef>
              <a:spcAft>
                <a:spcPts val="0"/>
              </a:spcAft>
              <a:buNone/>
            </a:pPr>
            <a:r>
              <a:t/>
            </a:r>
            <a:endParaRPr sz="2100">
              <a:solidFill>
                <a:schemeClr val="lt1"/>
              </a:solidFill>
              <a:latin typeface="Inter"/>
              <a:ea typeface="Inter"/>
              <a:cs typeface="Inter"/>
              <a:sym typeface="Inter"/>
            </a:endParaRPr>
          </a:p>
          <a:p>
            <a:pPr indent="-349250" lvl="0" marL="457200" rtl="0" algn="l">
              <a:spcBef>
                <a:spcPts val="0"/>
              </a:spcBef>
              <a:spcAft>
                <a:spcPts val="0"/>
              </a:spcAft>
              <a:buClr>
                <a:schemeClr val="lt1"/>
              </a:buClr>
              <a:buSzPts val="1900"/>
              <a:buFont typeface="Inter"/>
              <a:buChar char="➔"/>
            </a:pPr>
            <a:r>
              <a:rPr lang="en" sz="2100">
                <a:solidFill>
                  <a:schemeClr val="lt1"/>
                </a:solidFill>
                <a:latin typeface="Inter"/>
                <a:ea typeface="Inter"/>
                <a:cs typeface="Inter"/>
                <a:sym typeface="Inter"/>
              </a:rPr>
              <a:t>Broader range of predictors implies that overfitting could be at play</a:t>
            </a:r>
            <a:endParaRPr sz="2100">
              <a:solidFill>
                <a:schemeClr val="lt1"/>
              </a:solidFill>
              <a:latin typeface="Inter"/>
              <a:ea typeface="Inter"/>
              <a:cs typeface="Inter"/>
              <a:sym typeface="Inter"/>
            </a:endParaRPr>
          </a:p>
          <a:p>
            <a:pPr indent="0" lvl="0" marL="0" rtl="0" algn="l">
              <a:spcBef>
                <a:spcPts val="0"/>
              </a:spcBef>
              <a:spcAft>
                <a:spcPts val="0"/>
              </a:spcAft>
              <a:buNone/>
            </a:pPr>
            <a:r>
              <a:t/>
            </a:r>
            <a:endParaRPr sz="2100">
              <a:solidFill>
                <a:schemeClr val="lt1"/>
              </a:solidFill>
              <a:latin typeface="Inter"/>
              <a:ea typeface="Inter"/>
              <a:cs typeface="Inter"/>
              <a:sym typeface="Inter"/>
            </a:endParaRPr>
          </a:p>
          <a:p>
            <a:pPr indent="-361950" lvl="0" marL="457200" rtl="0" algn="l">
              <a:spcBef>
                <a:spcPts val="0"/>
              </a:spcBef>
              <a:spcAft>
                <a:spcPts val="0"/>
              </a:spcAft>
              <a:buClr>
                <a:schemeClr val="lt1"/>
              </a:buClr>
              <a:buSzPts val="2100"/>
              <a:buFont typeface="Inter"/>
              <a:buChar char="➔"/>
            </a:pPr>
            <a:r>
              <a:rPr lang="en" sz="2100">
                <a:solidFill>
                  <a:schemeClr val="lt1"/>
                </a:solidFill>
                <a:latin typeface="Inter"/>
                <a:ea typeface="Inter"/>
                <a:cs typeface="Inter"/>
                <a:sym typeface="Inter"/>
              </a:rPr>
              <a:t>Due to the </a:t>
            </a:r>
            <a:r>
              <a:rPr lang="en" sz="2100">
                <a:solidFill>
                  <a:schemeClr val="lt1"/>
                </a:solidFill>
                <a:latin typeface="Inter"/>
                <a:ea typeface="Inter"/>
                <a:cs typeface="Inter"/>
                <a:sym typeface="Inter"/>
              </a:rPr>
              <a:t>variability</a:t>
            </a:r>
            <a:r>
              <a:rPr lang="en" sz="2100">
                <a:solidFill>
                  <a:schemeClr val="lt1"/>
                </a:solidFill>
                <a:latin typeface="Inter"/>
                <a:ea typeface="Inter"/>
                <a:cs typeface="Inter"/>
                <a:sym typeface="Inter"/>
              </a:rPr>
              <a:t> amongst the input variables, linear regression is probably not the best model – need more complex model to capture signal</a:t>
            </a:r>
            <a:endParaRPr sz="2100">
              <a:solidFill>
                <a:schemeClr val="lt1"/>
              </a:solidFill>
              <a:latin typeface="Inter"/>
              <a:ea typeface="Inter"/>
              <a:cs typeface="Inter"/>
              <a:sym typeface="Int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69" name="Shape 269"/>
        <p:cNvGrpSpPr/>
        <p:nvPr/>
      </p:nvGrpSpPr>
      <p:grpSpPr>
        <a:xfrm>
          <a:off x="0" y="0"/>
          <a:ext cx="0" cy="0"/>
          <a:chOff x="0" y="0"/>
          <a:chExt cx="0" cy="0"/>
        </a:xfrm>
      </p:grpSpPr>
      <p:grpSp>
        <p:nvGrpSpPr>
          <p:cNvPr id="270" name="Google Shape;270;p29"/>
          <p:cNvGrpSpPr/>
          <p:nvPr/>
        </p:nvGrpSpPr>
        <p:grpSpPr>
          <a:xfrm>
            <a:off x="6397081" y="-250757"/>
            <a:ext cx="3004376" cy="501531"/>
            <a:chOff x="0" y="0"/>
            <a:chExt cx="1582500" cy="264172"/>
          </a:xfrm>
        </p:grpSpPr>
        <p:sp>
          <p:nvSpPr>
            <p:cNvPr id="271" name="Google Shape;271;p29"/>
            <p:cNvSpPr/>
            <p:nvPr/>
          </p:nvSpPr>
          <p:spPr>
            <a:xfrm>
              <a:off x="0" y="0"/>
              <a:ext cx="1582403" cy="264172"/>
            </a:xfrm>
            <a:custGeom>
              <a:rect b="b" l="l" r="r" t="t"/>
              <a:pathLst>
                <a:path extrusionOk="0" h="264172" w="1582403">
                  <a:moveTo>
                    <a:pt x="0" y="0"/>
                  </a:moveTo>
                  <a:lnTo>
                    <a:pt x="1582403" y="0"/>
                  </a:lnTo>
                  <a:lnTo>
                    <a:pt x="1582403" y="264172"/>
                  </a:lnTo>
                  <a:lnTo>
                    <a:pt x="0" y="264172"/>
                  </a:lnTo>
                  <a:close/>
                </a:path>
              </a:pathLst>
            </a:custGeom>
            <a:solidFill>
              <a:srgbClr val="FF8337"/>
            </a:solidFill>
            <a:ln>
              <a:noFill/>
            </a:ln>
          </p:spPr>
        </p:sp>
        <p:sp>
          <p:nvSpPr>
            <p:cNvPr id="272" name="Google Shape;272;p29"/>
            <p:cNvSpPr txBox="1"/>
            <p:nvPr/>
          </p:nvSpPr>
          <p:spPr>
            <a:xfrm>
              <a:off x="0" y="28575"/>
              <a:ext cx="1582500" cy="2355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73" name="Google Shape;273;p29"/>
          <p:cNvGrpSpPr/>
          <p:nvPr/>
        </p:nvGrpSpPr>
        <p:grpSpPr>
          <a:xfrm>
            <a:off x="-466806" y="4935541"/>
            <a:ext cx="6215702" cy="414775"/>
            <a:chOff x="0" y="0"/>
            <a:chExt cx="3274007" cy="218475"/>
          </a:xfrm>
        </p:grpSpPr>
        <p:sp>
          <p:nvSpPr>
            <p:cNvPr id="274" name="Google Shape;274;p29"/>
            <p:cNvSpPr/>
            <p:nvPr/>
          </p:nvSpPr>
          <p:spPr>
            <a:xfrm>
              <a:off x="0" y="0"/>
              <a:ext cx="3274007" cy="218453"/>
            </a:xfrm>
            <a:custGeom>
              <a:rect b="b" l="l" r="r" t="t"/>
              <a:pathLst>
                <a:path extrusionOk="0" h="218453" w="3274007">
                  <a:moveTo>
                    <a:pt x="0" y="0"/>
                  </a:moveTo>
                  <a:lnTo>
                    <a:pt x="3274007" y="0"/>
                  </a:lnTo>
                  <a:lnTo>
                    <a:pt x="3274007" y="218453"/>
                  </a:lnTo>
                  <a:lnTo>
                    <a:pt x="0" y="218453"/>
                  </a:lnTo>
                  <a:close/>
                </a:path>
              </a:pathLst>
            </a:custGeom>
            <a:solidFill>
              <a:srgbClr val="FF8337"/>
            </a:solidFill>
            <a:ln>
              <a:noFill/>
            </a:ln>
          </p:spPr>
        </p:sp>
        <p:sp>
          <p:nvSpPr>
            <p:cNvPr id="275" name="Google Shape;275;p29"/>
            <p:cNvSpPr txBox="1"/>
            <p:nvPr/>
          </p:nvSpPr>
          <p:spPr>
            <a:xfrm>
              <a:off x="0" y="28575"/>
              <a:ext cx="3273900" cy="1899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76" name="Google Shape;276;p29"/>
          <p:cNvSpPr txBox="1"/>
          <p:nvPr/>
        </p:nvSpPr>
        <p:spPr>
          <a:xfrm>
            <a:off x="480950" y="298400"/>
            <a:ext cx="5916000" cy="567900"/>
          </a:xfrm>
          <a:prstGeom prst="rect">
            <a:avLst/>
          </a:prstGeom>
          <a:noFill/>
          <a:ln>
            <a:noFill/>
          </a:ln>
        </p:spPr>
        <p:txBody>
          <a:bodyPr anchorCtr="0" anchor="t" bIns="0" lIns="0" spcFirstLastPara="1" rIns="0" wrap="square" tIns="0">
            <a:spAutoFit/>
          </a:bodyPr>
          <a:lstStyle/>
          <a:p>
            <a:pPr indent="0" lvl="0" marL="0" marR="0" rtl="0" algn="l">
              <a:lnSpc>
                <a:spcPct val="82000"/>
              </a:lnSpc>
              <a:spcBef>
                <a:spcPts val="0"/>
              </a:spcBef>
              <a:spcAft>
                <a:spcPts val="0"/>
              </a:spcAft>
              <a:buNone/>
            </a:pPr>
            <a:r>
              <a:rPr b="1" lang="en" sz="4500">
                <a:solidFill>
                  <a:srgbClr val="FFFFFF"/>
                </a:solidFill>
                <a:latin typeface="DM Sans"/>
                <a:ea typeface="DM Sans"/>
                <a:cs typeface="DM Sans"/>
                <a:sym typeface="DM Sans"/>
              </a:rPr>
              <a:t>Random Forest</a:t>
            </a:r>
            <a:endParaRPr sz="700"/>
          </a:p>
        </p:txBody>
      </p:sp>
      <p:pic>
        <p:nvPicPr>
          <p:cNvPr id="277" name="Google Shape;277;p29"/>
          <p:cNvPicPr preferRelativeResize="0"/>
          <p:nvPr/>
        </p:nvPicPr>
        <p:blipFill>
          <a:blip r:embed="rId3">
            <a:alphaModFix/>
          </a:blip>
          <a:stretch>
            <a:fillRect/>
          </a:stretch>
        </p:blipFill>
        <p:spPr>
          <a:xfrm>
            <a:off x="4133129" y="1219938"/>
            <a:ext cx="4356583" cy="2746462"/>
          </a:xfrm>
          <a:prstGeom prst="rect">
            <a:avLst/>
          </a:prstGeom>
          <a:noFill/>
          <a:ln>
            <a:noFill/>
          </a:ln>
        </p:spPr>
      </p:pic>
      <p:sp>
        <p:nvSpPr>
          <p:cNvPr id="278" name="Google Shape;278;p29"/>
          <p:cNvSpPr txBox="1"/>
          <p:nvPr/>
        </p:nvSpPr>
        <p:spPr>
          <a:xfrm>
            <a:off x="480950" y="866300"/>
            <a:ext cx="3286500" cy="409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F8337"/>
                </a:solidFill>
                <a:latin typeface="Inter"/>
                <a:ea typeface="Inter"/>
                <a:cs typeface="Inter"/>
                <a:sym typeface="Inter"/>
              </a:rPr>
              <a:t>Results</a:t>
            </a:r>
            <a:endParaRPr b="1" sz="2300">
              <a:solidFill>
                <a:srgbClr val="FF8337"/>
              </a:solidFill>
              <a:latin typeface="Inter"/>
              <a:ea typeface="Inter"/>
              <a:cs typeface="Inter"/>
              <a:sym typeface="Inter"/>
            </a:endParaRPr>
          </a:p>
          <a:p>
            <a:pPr indent="-349250" lvl="0" marL="457200" rtl="0" algn="l">
              <a:spcBef>
                <a:spcPts val="0"/>
              </a:spcBef>
              <a:spcAft>
                <a:spcPts val="0"/>
              </a:spcAft>
              <a:buClr>
                <a:schemeClr val="lt1"/>
              </a:buClr>
              <a:buSzPts val="1900"/>
              <a:buFont typeface="Inter"/>
              <a:buChar char="➔"/>
            </a:pPr>
            <a:r>
              <a:rPr lang="en" sz="2100">
                <a:solidFill>
                  <a:schemeClr val="lt1"/>
                </a:solidFill>
                <a:latin typeface="Inter"/>
                <a:ea typeface="Inter"/>
                <a:cs typeface="Inter"/>
                <a:sym typeface="Inter"/>
              </a:rPr>
              <a:t>A random forest model is created</a:t>
            </a:r>
            <a:endParaRPr sz="2100">
              <a:solidFill>
                <a:schemeClr val="lt1"/>
              </a:solidFill>
              <a:latin typeface="Inter"/>
              <a:ea typeface="Inter"/>
              <a:cs typeface="Inter"/>
              <a:sym typeface="Inter"/>
            </a:endParaRPr>
          </a:p>
          <a:p>
            <a:pPr indent="0" lvl="0" marL="0" rtl="0" algn="l">
              <a:spcBef>
                <a:spcPts val="0"/>
              </a:spcBef>
              <a:spcAft>
                <a:spcPts val="0"/>
              </a:spcAft>
              <a:buNone/>
            </a:pPr>
            <a:r>
              <a:t/>
            </a:r>
            <a:endParaRPr sz="2100">
              <a:solidFill>
                <a:schemeClr val="lt1"/>
              </a:solidFill>
              <a:latin typeface="Inter"/>
              <a:ea typeface="Inter"/>
              <a:cs typeface="Inter"/>
              <a:sym typeface="Inter"/>
            </a:endParaRPr>
          </a:p>
          <a:p>
            <a:pPr indent="-349250" lvl="0" marL="457200" rtl="0" algn="l">
              <a:spcBef>
                <a:spcPts val="0"/>
              </a:spcBef>
              <a:spcAft>
                <a:spcPts val="0"/>
              </a:spcAft>
              <a:buClr>
                <a:schemeClr val="lt1"/>
              </a:buClr>
              <a:buSzPts val="1900"/>
              <a:buFont typeface="Inter"/>
              <a:buChar char="➔"/>
            </a:pPr>
            <a:r>
              <a:rPr lang="en" sz="2100">
                <a:solidFill>
                  <a:schemeClr val="lt1"/>
                </a:solidFill>
                <a:latin typeface="Inter"/>
                <a:ea typeface="Inter"/>
                <a:cs typeface="Inter"/>
                <a:sym typeface="Inter"/>
              </a:rPr>
              <a:t>Across a broad range of maximum nodes, input dimensions and number of trees, the model is trained and fine-tuned</a:t>
            </a:r>
            <a:endParaRPr sz="2100">
              <a:solidFill>
                <a:schemeClr val="lt1"/>
              </a:solidFill>
              <a:latin typeface="Inter"/>
              <a:ea typeface="Inter"/>
              <a:cs typeface="Inter"/>
              <a:sym typeface="Inter"/>
            </a:endParaRPr>
          </a:p>
          <a:p>
            <a:pPr indent="0" lvl="0" marL="0" rtl="0" algn="l">
              <a:spcBef>
                <a:spcPts val="0"/>
              </a:spcBef>
              <a:spcAft>
                <a:spcPts val="0"/>
              </a:spcAft>
              <a:buNone/>
            </a:pPr>
            <a:r>
              <a:t/>
            </a:r>
            <a:endParaRPr sz="2100">
              <a:solidFill>
                <a:schemeClr val="lt1"/>
              </a:solidFill>
              <a:latin typeface="Inter"/>
              <a:ea typeface="Inter"/>
              <a:cs typeface="Inter"/>
              <a:sym typeface="Int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82" name="Shape 282"/>
        <p:cNvGrpSpPr/>
        <p:nvPr/>
      </p:nvGrpSpPr>
      <p:grpSpPr>
        <a:xfrm>
          <a:off x="0" y="0"/>
          <a:ext cx="0" cy="0"/>
          <a:chOff x="0" y="0"/>
          <a:chExt cx="0" cy="0"/>
        </a:xfrm>
      </p:grpSpPr>
      <p:grpSp>
        <p:nvGrpSpPr>
          <p:cNvPr id="283" name="Google Shape;283;p30"/>
          <p:cNvGrpSpPr/>
          <p:nvPr/>
        </p:nvGrpSpPr>
        <p:grpSpPr>
          <a:xfrm>
            <a:off x="6397081" y="-250757"/>
            <a:ext cx="3004376" cy="501531"/>
            <a:chOff x="0" y="0"/>
            <a:chExt cx="1582500" cy="264172"/>
          </a:xfrm>
        </p:grpSpPr>
        <p:sp>
          <p:nvSpPr>
            <p:cNvPr id="284" name="Google Shape;284;p30"/>
            <p:cNvSpPr/>
            <p:nvPr/>
          </p:nvSpPr>
          <p:spPr>
            <a:xfrm>
              <a:off x="0" y="0"/>
              <a:ext cx="1582403" cy="264172"/>
            </a:xfrm>
            <a:custGeom>
              <a:rect b="b" l="l" r="r" t="t"/>
              <a:pathLst>
                <a:path extrusionOk="0" h="264172" w="1582403">
                  <a:moveTo>
                    <a:pt x="0" y="0"/>
                  </a:moveTo>
                  <a:lnTo>
                    <a:pt x="1582403" y="0"/>
                  </a:lnTo>
                  <a:lnTo>
                    <a:pt x="1582403" y="264172"/>
                  </a:lnTo>
                  <a:lnTo>
                    <a:pt x="0" y="264172"/>
                  </a:lnTo>
                  <a:close/>
                </a:path>
              </a:pathLst>
            </a:custGeom>
            <a:solidFill>
              <a:srgbClr val="FF8337"/>
            </a:solidFill>
            <a:ln>
              <a:noFill/>
            </a:ln>
          </p:spPr>
        </p:sp>
        <p:sp>
          <p:nvSpPr>
            <p:cNvPr id="285" name="Google Shape;285;p30"/>
            <p:cNvSpPr txBox="1"/>
            <p:nvPr/>
          </p:nvSpPr>
          <p:spPr>
            <a:xfrm>
              <a:off x="0" y="28575"/>
              <a:ext cx="1582500" cy="2355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86" name="Google Shape;286;p30"/>
          <p:cNvGrpSpPr/>
          <p:nvPr/>
        </p:nvGrpSpPr>
        <p:grpSpPr>
          <a:xfrm>
            <a:off x="-466806" y="4935541"/>
            <a:ext cx="6215702" cy="414775"/>
            <a:chOff x="0" y="0"/>
            <a:chExt cx="3274007" cy="218475"/>
          </a:xfrm>
        </p:grpSpPr>
        <p:sp>
          <p:nvSpPr>
            <p:cNvPr id="287" name="Google Shape;287;p30"/>
            <p:cNvSpPr/>
            <p:nvPr/>
          </p:nvSpPr>
          <p:spPr>
            <a:xfrm>
              <a:off x="0" y="0"/>
              <a:ext cx="3274007" cy="218453"/>
            </a:xfrm>
            <a:custGeom>
              <a:rect b="b" l="l" r="r" t="t"/>
              <a:pathLst>
                <a:path extrusionOk="0" h="218453" w="3274007">
                  <a:moveTo>
                    <a:pt x="0" y="0"/>
                  </a:moveTo>
                  <a:lnTo>
                    <a:pt x="3274007" y="0"/>
                  </a:lnTo>
                  <a:lnTo>
                    <a:pt x="3274007" y="218453"/>
                  </a:lnTo>
                  <a:lnTo>
                    <a:pt x="0" y="218453"/>
                  </a:lnTo>
                  <a:close/>
                </a:path>
              </a:pathLst>
            </a:custGeom>
            <a:solidFill>
              <a:srgbClr val="FF8337"/>
            </a:solidFill>
            <a:ln>
              <a:noFill/>
            </a:ln>
          </p:spPr>
        </p:sp>
        <p:sp>
          <p:nvSpPr>
            <p:cNvPr id="288" name="Google Shape;288;p30"/>
            <p:cNvSpPr txBox="1"/>
            <p:nvPr/>
          </p:nvSpPr>
          <p:spPr>
            <a:xfrm>
              <a:off x="0" y="28575"/>
              <a:ext cx="3273900" cy="1899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89" name="Google Shape;289;p30"/>
          <p:cNvSpPr txBox="1"/>
          <p:nvPr/>
        </p:nvSpPr>
        <p:spPr>
          <a:xfrm>
            <a:off x="480950" y="298400"/>
            <a:ext cx="5916000" cy="567900"/>
          </a:xfrm>
          <a:prstGeom prst="rect">
            <a:avLst/>
          </a:prstGeom>
          <a:noFill/>
          <a:ln>
            <a:noFill/>
          </a:ln>
        </p:spPr>
        <p:txBody>
          <a:bodyPr anchorCtr="0" anchor="t" bIns="0" lIns="0" spcFirstLastPara="1" rIns="0" wrap="square" tIns="0">
            <a:spAutoFit/>
          </a:bodyPr>
          <a:lstStyle/>
          <a:p>
            <a:pPr indent="0" lvl="0" marL="0" marR="0" rtl="0" algn="l">
              <a:lnSpc>
                <a:spcPct val="82000"/>
              </a:lnSpc>
              <a:spcBef>
                <a:spcPts val="0"/>
              </a:spcBef>
              <a:spcAft>
                <a:spcPts val="0"/>
              </a:spcAft>
              <a:buNone/>
            </a:pPr>
            <a:r>
              <a:rPr b="1" lang="en" sz="4500">
                <a:solidFill>
                  <a:srgbClr val="FFFFFF"/>
                </a:solidFill>
                <a:latin typeface="DM Sans"/>
                <a:ea typeface="DM Sans"/>
                <a:cs typeface="DM Sans"/>
                <a:sym typeface="DM Sans"/>
              </a:rPr>
              <a:t>Random Forest</a:t>
            </a:r>
            <a:endParaRPr sz="700"/>
          </a:p>
        </p:txBody>
      </p:sp>
      <p:pic>
        <p:nvPicPr>
          <p:cNvPr id="290" name="Google Shape;290;p30"/>
          <p:cNvPicPr preferRelativeResize="0"/>
          <p:nvPr/>
        </p:nvPicPr>
        <p:blipFill>
          <a:blip r:embed="rId3">
            <a:alphaModFix/>
          </a:blip>
          <a:stretch>
            <a:fillRect/>
          </a:stretch>
        </p:blipFill>
        <p:spPr>
          <a:xfrm>
            <a:off x="1273588" y="964925"/>
            <a:ext cx="6596826" cy="3719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94" name="Shape 294"/>
        <p:cNvGrpSpPr/>
        <p:nvPr/>
      </p:nvGrpSpPr>
      <p:grpSpPr>
        <a:xfrm>
          <a:off x="0" y="0"/>
          <a:ext cx="0" cy="0"/>
          <a:chOff x="0" y="0"/>
          <a:chExt cx="0" cy="0"/>
        </a:xfrm>
      </p:grpSpPr>
      <p:grpSp>
        <p:nvGrpSpPr>
          <p:cNvPr id="295" name="Google Shape;295;p31"/>
          <p:cNvGrpSpPr/>
          <p:nvPr/>
        </p:nvGrpSpPr>
        <p:grpSpPr>
          <a:xfrm>
            <a:off x="6397081" y="-250757"/>
            <a:ext cx="3004376" cy="501531"/>
            <a:chOff x="0" y="0"/>
            <a:chExt cx="1582500" cy="264172"/>
          </a:xfrm>
        </p:grpSpPr>
        <p:sp>
          <p:nvSpPr>
            <p:cNvPr id="296" name="Google Shape;296;p31"/>
            <p:cNvSpPr/>
            <p:nvPr/>
          </p:nvSpPr>
          <p:spPr>
            <a:xfrm>
              <a:off x="0" y="0"/>
              <a:ext cx="1582403" cy="264172"/>
            </a:xfrm>
            <a:custGeom>
              <a:rect b="b" l="l" r="r" t="t"/>
              <a:pathLst>
                <a:path extrusionOk="0" h="264172" w="1582403">
                  <a:moveTo>
                    <a:pt x="0" y="0"/>
                  </a:moveTo>
                  <a:lnTo>
                    <a:pt x="1582403" y="0"/>
                  </a:lnTo>
                  <a:lnTo>
                    <a:pt x="1582403" y="264172"/>
                  </a:lnTo>
                  <a:lnTo>
                    <a:pt x="0" y="264172"/>
                  </a:lnTo>
                  <a:close/>
                </a:path>
              </a:pathLst>
            </a:custGeom>
            <a:solidFill>
              <a:srgbClr val="FF8337"/>
            </a:solidFill>
            <a:ln>
              <a:noFill/>
            </a:ln>
          </p:spPr>
        </p:sp>
        <p:sp>
          <p:nvSpPr>
            <p:cNvPr id="297" name="Google Shape;297;p31"/>
            <p:cNvSpPr txBox="1"/>
            <p:nvPr/>
          </p:nvSpPr>
          <p:spPr>
            <a:xfrm>
              <a:off x="0" y="28575"/>
              <a:ext cx="1582500" cy="2355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98" name="Google Shape;298;p31"/>
          <p:cNvGrpSpPr/>
          <p:nvPr/>
        </p:nvGrpSpPr>
        <p:grpSpPr>
          <a:xfrm>
            <a:off x="-466806" y="4935541"/>
            <a:ext cx="6215702" cy="414775"/>
            <a:chOff x="0" y="0"/>
            <a:chExt cx="3274007" cy="218475"/>
          </a:xfrm>
        </p:grpSpPr>
        <p:sp>
          <p:nvSpPr>
            <p:cNvPr id="299" name="Google Shape;299;p31"/>
            <p:cNvSpPr/>
            <p:nvPr/>
          </p:nvSpPr>
          <p:spPr>
            <a:xfrm>
              <a:off x="0" y="0"/>
              <a:ext cx="3274007" cy="218453"/>
            </a:xfrm>
            <a:custGeom>
              <a:rect b="b" l="l" r="r" t="t"/>
              <a:pathLst>
                <a:path extrusionOk="0" h="218453" w="3274007">
                  <a:moveTo>
                    <a:pt x="0" y="0"/>
                  </a:moveTo>
                  <a:lnTo>
                    <a:pt x="3274007" y="0"/>
                  </a:lnTo>
                  <a:lnTo>
                    <a:pt x="3274007" y="218453"/>
                  </a:lnTo>
                  <a:lnTo>
                    <a:pt x="0" y="218453"/>
                  </a:lnTo>
                  <a:close/>
                </a:path>
              </a:pathLst>
            </a:custGeom>
            <a:solidFill>
              <a:srgbClr val="FF8337"/>
            </a:solidFill>
            <a:ln>
              <a:noFill/>
            </a:ln>
          </p:spPr>
        </p:sp>
        <p:sp>
          <p:nvSpPr>
            <p:cNvPr id="300" name="Google Shape;300;p31"/>
            <p:cNvSpPr txBox="1"/>
            <p:nvPr/>
          </p:nvSpPr>
          <p:spPr>
            <a:xfrm>
              <a:off x="0" y="28575"/>
              <a:ext cx="3273900" cy="1899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01" name="Google Shape;301;p31"/>
          <p:cNvSpPr txBox="1"/>
          <p:nvPr/>
        </p:nvSpPr>
        <p:spPr>
          <a:xfrm>
            <a:off x="480950" y="298400"/>
            <a:ext cx="5916000" cy="567900"/>
          </a:xfrm>
          <a:prstGeom prst="rect">
            <a:avLst/>
          </a:prstGeom>
          <a:noFill/>
          <a:ln>
            <a:noFill/>
          </a:ln>
        </p:spPr>
        <p:txBody>
          <a:bodyPr anchorCtr="0" anchor="t" bIns="0" lIns="0" spcFirstLastPara="1" rIns="0" wrap="square" tIns="0">
            <a:spAutoFit/>
          </a:bodyPr>
          <a:lstStyle/>
          <a:p>
            <a:pPr indent="0" lvl="0" marL="0" marR="0" rtl="0" algn="l">
              <a:lnSpc>
                <a:spcPct val="82000"/>
              </a:lnSpc>
              <a:spcBef>
                <a:spcPts val="0"/>
              </a:spcBef>
              <a:spcAft>
                <a:spcPts val="0"/>
              </a:spcAft>
              <a:buNone/>
            </a:pPr>
            <a:r>
              <a:rPr b="1" lang="en" sz="4500">
                <a:solidFill>
                  <a:srgbClr val="FFFFFF"/>
                </a:solidFill>
                <a:latin typeface="DM Sans"/>
                <a:ea typeface="DM Sans"/>
                <a:cs typeface="DM Sans"/>
                <a:sym typeface="DM Sans"/>
              </a:rPr>
              <a:t>Trees (Boosting)</a:t>
            </a:r>
            <a:endParaRPr sz="700"/>
          </a:p>
        </p:txBody>
      </p:sp>
      <p:pic>
        <p:nvPicPr>
          <p:cNvPr id="302" name="Google Shape;302;p31"/>
          <p:cNvPicPr preferRelativeResize="0"/>
          <p:nvPr/>
        </p:nvPicPr>
        <p:blipFill>
          <a:blip r:embed="rId3">
            <a:alphaModFix/>
          </a:blip>
          <a:stretch>
            <a:fillRect/>
          </a:stretch>
        </p:blipFill>
        <p:spPr>
          <a:xfrm>
            <a:off x="880075" y="3191975"/>
            <a:ext cx="6362700" cy="895350"/>
          </a:xfrm>
          <a:prstGeom prst="rect">
            <a:avLst/>
          </a:prstGeom>
          <a:noFill/>
          <a:ln>
            <a:noFill/>
          </a:ln>
        </p:spPr>
      </p:pic>
      <p:sp>
        <p:nvSpPr>
          <p:cNvPr id="303" name="Google Shape;303;p31"/>
          <p:cNvSpPr txBox="1"/>
          <p:nvPr/>
        </p:nvSpPr>
        <p:spPr>
          <a:xfrm>
            <a:off x="309000" y="1082025"/>
            <a:ext cx="8183700" cy="247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F8337"/>
                </a:solidFill>
                <a:latin typeface="Inter"/>
                <a:ea typeface="Inter"/>
                <a:cs typeface="Inter"/>
                <a:sym typeface="Inter"/>
              </a:rPr>
              <a:t>Results</a:t>
            </a:r>
            <a:endParaRPr b="1" sz="2300">
              <a:solidFill>
                <a:srgbClr val="FF8337"/>
              </a:solidFill>
              <a:latin typeface="Inter"/>
              <a:ea typeface="Inter"/>
              <a:cs typeface="Inter"/>
              <a:sym typeface="Inter"/>
            </a:endParaRPr>
          </a:p>
          <a:p>
            <a:pPr indent="-349250" lvl="0" marL="457200" rtl="0" algn="l">
              <a:spcBef>
                <a:spcPts val="0"/>
              </a:spcBef>
              <a:spcAft>
                <a:spcPts val="0"/>
              </a:spcAft>
              <a:buClr>
                <a:schemeClr val="lt1"/>
              </a:buClr>
              <a:buSzPts val="1900"/>
              <a:buFont typeface="Inter"/>
              <a:buChar char="➔"/>
            </a:pPr>
            <a:r>
              <a:rPr lang="en" sz="2100">
                <a:solidFill>
                  <a:schemeClr val="lt1"/>
                </a:solidFill>
                <a:latin typeface="Inter"/>
                <a:ea typeface="Inter"/>
                <a:cs typeface="Inter"/>
                <a:sym typeface="Inter"/>
              </a:rPr>
              <a:t>Now a boosting model is created</a:t>
            </a:r>
            <a:endParaRPr sz="2100">
              <a:solidFill>
                <a:schemeClr val="lt1"/>
              </a:solidFill>
              <a:latin typeface="Inter"/>
              <a:ea typeface="Inter"/>
              <a:cs typeface="Inter"/>
              <a:sym typeface="Inter"/>
            </a:endParaRPr>
          </a:p>
          <a:p>
            <a:pPr indent="0" lvl="0" marL="0" rtl="0" algn="l">
              <a:spcBef>
                <a:spcPts val="0"/>
              </a:spcBef>
              <a:spcAft>
                <a:spcPts val="0"/>
              </a:spcAft>
              <a:buNone/>
            </a:pPr>
            <a:r>
              <a:t/>
            </a:r>
            <a:endParaRPr sz="2100">
              <a:solidFill>
                <a:schemeClr val="lt1"/>
              </a:solidFill>
              <a:latin typeface="Inter"/>
              <a:ea typeface="Inter"/>
              <a:cs typeface="Inter"/>
              <a:sym typeface="Inter"/>
            </a:endParaRPr>
          </a:p>
          <a:p>
            <a:pPr indent="-349250" lvl="0" marL="457200" rtl="0" algn="l">
              <a:spcBef>
                <a:spcPts val="0"/>
              </a:spcBef>
              <a:spcAft>
                <a:spcPts val="0"/>
              </a:spcAft>
              <a:buClr>
                <a:schemeClr val="lt1"/>
              </a:buClr>
              <a:buSzPts val="1900"/>
              <a:buFont typeface="Inter"/>
              <a:buChar char="➔"/>
            </a:pPr>
            <a:r>
              <a:rPr lang="en" sz="2100">
                <a:solidFill>
                  <a:schemeClr val="lt1"/>
                </a:solidFill>
                <a:latin typeface="Inter"/>
                <a:ea typeface="Inter"/>
                <a:cs typeface="Inter"/>
                <a:sym typeface="Inter"/>
              </a:rPr>
              <a:t>Across a broad range of tree depth, shrinkage parameters and number of trees, the model is trained and fine-tuned</a:t>
            </a:r>
            <a:endParaRPr sz="2100">
              <a:solidFill>
                <a:schemeClr val="lt1"/>
              </a:solidFill>
              <a:latin typeface="Inter"/>
              <a:ea typeface="Inter"/>
              <a:cs typeface="Inter"/>
              <a:sym typeface="Inter"/>
            </a:endParaRPr>
          </a:p>
          <a:p>
            <a:pPr indent="0" lvl="0" marL="0" rtl="0" algn="l">
              <a:spcBef>
                <a:spcPts val="0"/>
              </a:spcBef>
              <a:spcAft>
                <a:spcPts val="0"/>
              </a:spcAft>
              <a:buNone/>
            </a:pPr>
            <a:r>
              <a:t/>
            </a:r>
            <a:endParaRPr sz="2100">
              <a:solidFill>
                <a:schemeClr val="lt1"/>
              </a:solidFill>
              <a:latin typeface="Inter"/>
              <a:ea typeface="Inter"/>
              <a:cs typeface="Inter"/>
              <a:sym typeface="Inter"/>
            </a:endParaRPr>
          </a:p>
          <a:p>
            <a:pPr indent="-361950" lvl="0" marL="457200" rtl="0" algn="l">
              <a:spcBef>
                <a:spcPts val="0"/>
              </a:spcBef>
              <a:spcAft>
                <a:spcPts val="0"/>
              </a:spcAft>
              <a:buClr>
                <a:schemeClr val="lt1"/>
              </a:buClr>
              <a:buSzPts val="2100"/>
              <a:buFont typeface="Inter"/>
              <a:buChar char="➔"/>
            </a:pPr>
            <a:r>
              <a:t/>
            </a:r>
            <a:endParaRPr sz="2100">
              <a:solidFill>
                <a:schemeClr val="lt1"/>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4" name="Shape 74"/>
        <p:cNvGrpSpPr/>
        <p:nvPr/>
      </p:nvGrpSpPr>
      <p:grpSpPr>
        <a:xfrm>
          <a:off x="0" y="0"/>
          <a:ext cx="0" cy="0"/>
          <a:chOff x="0" y="0"/>
          <a:chExt cx="0" cy="0"/>
        </a:xfrm>
      </p:grpSpPr>
      <p:sp>
        <p:nvSpPr>
          <p:cNvPr id="75" name="Google Shape;75;p14"/>
          <p:cNvSpPr txBox="1"/>
          <p:nvPr/>
        </p:nvSpPr>
        <p:spPr>
          <a:xfrm>
            <a:off x="480950" y="298400"/>
            <a:ext cx="4129800" cy="567900"/>
          </a:xfrm>
          <a:prstGeom prst="rect">
            <a:avLst/>
          </a:prstGeom>
          <a:noFill/>
          <a:ln>
            <a:noFill/>
          </a:ln>
        </p:spPr>
        <p:txBody>
          <a:bodyPr anchorCtr="0" anchor="t" bIns="0" lIns="0" spcFirstLastPara="1" rIns="0" wrap="square" tIns="0">
            <a:spAutoFit/>
          </a:bodyPr>
          <a:lstStyle/>
          <a:p>
            <a:pPr indent="0" lvl="0" marL="0" marR="0" rtl="0" algn="l">
              <a:lnSpc>
                <a:spcPct val="82000"/>
              </a:lnSpc>
              <a:spcBef>
                <a:spcPts val="0"/>
              </a:spcBef>
              <a:spcAft>
                <a:spcPts val="0"/>
              </a:spcAft>
              <a:buNone/>
            </a:pPr>
            <a:r>
              <a:rPr b="1" lang="en" sz="4500">
                <a:solidFill>
                  <a:srgbClr val="FFFFFF"/>
                </a:solidFill>
                <a:latin typeface="DM Sans"/>
                <a:ea typeface="DM Sans"/>
                <a:cs typeface="DM Sans"/>
                <a:sym typeface="DM Sans"/>
              </a:rPr>
              <a:t>Introduction</a:t>
            </a:r>
            <a:endParaRPr sz="700"/>
          </a:p>
        </p:txBody>
      </p:sp>
      <p:sp>
        <p:nvSpPr>
          <p:cNvPr id="76" name="Google Shape;76;p14"/>
          <p:cNvSpPr txBox="1"/>
          <p:nvPr/>
        </p:nvSpPr>
        <p:spPr>
          <a:xfrm>
            <a:off x="480950" y="1010325"/>
            <a:ext cx="7957200" cy="3540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Inter"/>
              <a:buChar char="➔"/>
            </a:pPr>
            <a:r>
              <a:rPr b="1" lang="en" sz="2000">
                <a:solidFill>
                  <a:srgbClr val="FF8337"/>
                </a:solidFill>
                <a:latin typeface="Inter"/>
                <a:ea typeface="Inter"/>
                <a:cs typeface="Inter"/>
                <a:sym typeface="Inter"/>
              </a:rPr>
              <a:t>Problem statement:</a:t>
            </a:r>
            <a:r>
              <a:rPr b="1" lang="en" sz="2000">
                <a:solidFill>
                  <a:schemeClr val="lt1"/>
                </a:solidFill>
                <a:latin typeface="Inter"/>
                <a:ea typeface="Inter"/>
                <a:cs typeface="Inter"/>
                <a:sym typeface="Inter"/>
              </a:rPr>
              <a:t> </a:t>
            </a:r>
            <a:endParaRPr b="1" sz="2000">
              <a:solidFill>
                <a:schemeClr val="lt1"/>
              </a:solidFill>
              <a:latin typeface="Inter"/>
              <a:ea typeface="Inter"/>
              <a:cs typeface="Inter"/>
              <a:sym typeface="Inter"/>
            </a:endParaRPr>
          </a:p>
          <a:p>
            <a:pPr indent="0" lvl="0" marL="457200" rtl="0" algn="l">
              <a:spcBef>
                <a:spcPts val="0"/>
              </a:spcBef>
              <a:spcAft>
                <a:spcPts val="0"/>
              </a:spcAft>
              <a:buNone/>
            </a:pPr>
            <a:r>
              <a:rPr lang="en" sz="2000">
                <a:solidFill>
                  <a:schemeClr val="lt1"/>
                </a:solidFill>
                <a:latin typeface="Inter"/>
                <a:ea typeface="Inter"/>
                <a:cs typeface="Inter"/>
                <a:sym typeface="Inter"/>
              </a:rPr>
              <a:t>Coaches and managers face challenges in optimizing team rosters and require precise performance predictions for the upcoming season to make informed decisions on player trades and retention</a:t>
            </a:r>
            <a:endParaRPr sz="2000">
              <a:solidFill>
                <a:schemeClr val="lt1"/>
              </a:solidFill>
              <a:latin typeface="Inter"/>
              <a:ea typeface="Inter"/>
              <a:cs typeface="Inter"/>
              <a:sym typeface="Inter"/>
            </a:endParaRPr>
          </a:p>
          <a:p>
            <a:pPr indent="0" lvl="0" marL="0" rtl="0" algn="l">
              <a:spcBef>
                <a:spcPts val="0"/>
              </a:spcBef>
              <a:spcAft>
                <a:spcPts val="0"/>
              </a:spcAft>
              <a:buNone/>
            </a:pPr>
            <a:r>
              <a:t/>
            </a:r>
            <a:endParaRPr sz="2000">
              <a:solidFill>
                <a:schemeClr val="lt1"/>
              </a:solidFill>
              <a:latin typeface="Inter"/>
              <a:ea typeface="Inter"/>
              <a:cs typeface="Inter"/>
              <a:sym typeface="Inter"/>
            </a:endParaRPr>
          </a:p>
          <a:p>
            <a:pPr indent="-355600" lvl="0" marL="457200" rtl="0" algn="l">
              <a:spcBef>
                <a:spcPts val="0"/>
              </a:spcBef>
              <a:spcAft>
                <a:spcPts val="0"/>
              </a:spcAft>
              <a:buClr>
                <a:schemeClr val="lt1"/>
              </a:buClr>
              <a:buSzPts val="2000"/>
              <a:buFont typeface="Inter"/>
              <a:buChar char="➔"/>
            </a:pPr>
            <a:r>
              <a:rPr b="1" lang="en" sz="2000">
                <a:solidFill>
                  <a:srgbClr val="FF8337"/>
                </a:solidFill>
                <a:latin typeface="Inter"/>
                <a:ea typeface="Inter"/>
                <a:cs typeface="Inter"/>
                <a:sym typeface="Inter"/>
              </a:rPr>
              <a:t>Goal:</a:t>
            </a:r>
            <a:r>
              <a:rPr b="1" lang="en" sz="2000">
                <a:solidFill>
                  <a:schemeClr val="lt1"/>
                </a:solidFill>
                <a:latin typeface="Inter"/>
                <a:ea typeface="Inter"/>
                <a:cs typeface="Inter"/>
                <a:sym typeface="Inter"/>
              </a:rPr>
              <a:t> </a:t>
            </a:r>
            <a:endParaRPr b="1" sz="2000">
              <a:solidFill>
                <a:schemeClr val="lt1"/>
              </a:solidFill>
              <a:latin typeface="Inter"/>
              <a:ea typeface="Inter"/>
              <a:cs typeface="Inter"/>
              <a:sym typeface="Inter"/>
            </a:endParaRPr>
          </a:p>
          <a:p>
            <a:pPr indent="0" lvl="0" marL="457200" rtl="0" algn="l">
              <a:spcBef>
                <a:spcPts val="0"/>
              </a:spcBef>
              <a:spcAft>
                <a:spcPts val="0"/>
              </a:spcAft>
              <a:buNone/>
            </a:pPr>
            <a:r>
              <a:rPr lang="en" sz="2000">
                <a:solidFill>
                  <a:schemeClr val="lt1"/>
                </a:solidFill>
                <a:latin typeface="Inter"/>
                <a:ea typeface="Inter"/>
                <a:cs typeface="Inter"/>
                <a:sym typeface="Inter"/>
              </a:rPr>
              <a:t>Develop a machine learning model for sports analytics to predict a player's future performance based on their past performance data</a:t>
            </a:r>
            <a:endParaRPr sz="2000">
              <a:solidFill>
                <a:schemeClr val="lt1"/>
              </a:solidFill>
              <a:latin typeface="Inter"/>
              <a:ea typeface="Inter"/>
              <a:cs typeface="Inter"/>
              <a:sym typeface="Inter"/>
            </a:endParaRPr>
          </a:p>
          <a:p>
            <a:pPr indent="0" lvl="0" marL="0" rtl="0" algn="l">
              <a:spcBef>
                <a:spcPts val="0"/>
              </a:spcBef>
              <a:spcAft>
                <a:spcPts val="0"/>
              </a:spcAft>
              <a:buNone/>
            </a:pPr>
            <a:r>
              <a:t/>
            </a:r>
            <a:endParaRPr sz="1800">
              <a:solidFill>
                <a:schemeClr val="lt1"/>
              </a:solidFill>
              <a:latin typeface="Inter"/>
              <a:ea typeface="Inter"/>
              <a:cs typeface="Inter"/>
              <a:sym typeface="Inter"/>
            </a:endParaRPr>
          </a:p>
        </p:txBody>
      </p:sp>
      <p:grpSp>
        <p:nvGrpSpPr>
          <p:cNvPr id="77" name="Google Shape;77;p14"/>
          <p:cNvGrpSpPr/>
          <p:nvPr/>
        </p:nvGrpSpPr>
        <p:grpSpPr>
          <a:xfrm>
            <a:off x="6397081" y="-250757"/>
            <a:ext cx="3004376" cy="501531"/>
            <a:chOff x="0" y="0"/>
            <a:chExt cx="1582500" cy="264172"/>
          </a:xfrm>
        </p:grpSpPr>
        <p:sp>
          <p:nvSpPr>
            <p:cNvPr id="78" name="Google Shape;78;p14"/>
            <p:cNvSpPr/>
            <p:nvPr/>
          </p:nvSpPr>
          <p:spPr>
            <a:xfrm>
              <a:off x="0" y="0"/>
              <a:ext cx="1582403" cy="264172"/>
            </a:xfrm>
            <a:custGeom>
              <a:rect b="b" l="l" r="r" t="t"/>
              <a:pathLst>
                <a:path extrusionOk="0" h="264172" w="1582403">
                  <a:moveTo>
                    <a:pt x="0" y="0"/>
                  </a:moveTo>
                  <a:lnTo>
                    <a:pt x="1582403" y="0"/>
                  </a:lnTo>
                  <a:lnTo>
                    <a:pt x="1582403" y="264172"/>
                  </a:lnTo>
                  <a:lnTo>
                    <a:pt x="0" y="264172"/>
                  </a:lnTo>
                  <a:close/>
                </a:path>
              </a:pathLst>
            </a:custGeom>
            <a:solidFill>
              <a:srgbClr val="FF8337"/>
            </a:solidFill>
            <a:ln>
              <a:noFill/>
            </a:ln>
          </p:spPr>
        </p:sp>
        <p:sp>
          <p:nvSpPr>
            <p:cNvPr id="79" name="Google Shape;79;p14"/>
            <p:cNvSpPr txBox="1"/>
            <p:nvPr/>
          </p:nvSpPr>
          <p:spPr>
            <a:xfrm>
              <a:off x="0" y="28575"/>
              <a:ext cx="1582500" cy="2355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80" name="Google Shape;80;p14"/>
          <p:cNvGrpSpPr/>
          <p:nvPr/>
        </p:nvGrpSpPr>
        <p:grpSpPr>
          <a:xfrm>
            <a:off x="-466806" y="4935541"/>
            <a:ext cx="6215702" cy="414775"/>
            <a:chOff x="0" y="0"/>
            <a:chExt cx="3274007" cy="218475"/>
          </a:xfrm>
        </p:grpSpPr>
        <p:sp>
          <p:nvSpPr>
            <p:cNvPr id="81" name="Google Shape;81;p14"/>
            <p:cNvSpPr/>
            <p:nvPr/>
          </p:nvSpPr>
          <p:spPr>
            <a:xfrm>
              <a:off x="0" y="0"/>
              <a:ext cx="3274007" cy="218453"/>
            </a:xfrm>
            <a:custGeom>
              <a:rect b="b" l="l" r="r" t="t"/>
              <a:pathLst>
                <a:path extrusionOk="0" h="218453" w="3274007">
                  <a:moveTo>
                    <a:pt x="0" y="0"/>
                  </a:moveTo>
                  <a:lnTo>
                    <a:pt x="3274007" y="0"/>
                  </a:lnTo>
                  <a:lnTo>
                    <a:pt x="3274007" y="218453"/>
                  </a:lnTo>
                  <a:lnTo>
                    <a:pt x="0" y="218453"/>
                  </a:lnTo>
                  <a:close/>
                </a:path>
              </a:pathLst>
            </a:custGeom>
            <a:solidFill>
              <a:srgbClr val="FF8337"/>
            </a:solidFill>
            <a:ln>
              <a:noFill/>
            </a:ln>
          </p:spPr>
        </p:sp>
        <p:sp>
          <p:nvSpPr>
            <p:cNvPr id="82" name="Google Shape;82;p14"/>
            <p:cNvSpPr txBox="1"/>
            <p:nvPr/>
          </p:nvSpPr>
          <p:spPr>
            <a:xfrm>
              <a:off x="0" y="28575"/>
              <a:ext cx="3273900" cy="1899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07" name="Shape 307"/>
        <p:cNvGrpSpPr/>
        <p:nvPr/>
      </p:nvGrpSpPr>
      <p:grpSpPr>
        <a:xfrm>
          <a:off x="0" y="0"/>
          <a:ext cx="0" cy="0"/>
          <a:chOff x="0" y="0"/>
          <a:chExt cx="0" cy="0"/>
        </a:xfrm>
      </p:grpSpPr>
      <p:grpSp>
        <p:nvGrpSpPr>
          <p:cNvPr id="308" name="Google Shape;308;p32"/>
          <p:cNvGrpSpPr/>
          <p:nvPr/>
        </p:nvGrpSpPr>
        <p:grpSpPr>
          <a:xfrm>
            <a:off x="6397081" y="-250757"/>
            <a:ext cx="3004376" cy="501531"/>
            <a:chOff x="0" y="0"/>
            <a:chExt cx="1582500" cy="264172"/>
          </a:xfrm>
        </p:grpSpPr>
        <p:sp>
          <p:nvSpPr>
            <p:cNvPr id="309" name="Google Shape;309;p32"/>
            <p:cNvSpPr/>
            <p:nvPr/>
          </p:nvSpPr>
          <p:spPr>
            <a:xfrm>
              <a:off x="0" y="0"/>
              <a:ext cx="1582403" cy="264172"/>
            </a:xfrm>
            <a:custGeom>
              <a:rect b="b" l="l" r="r" t="t"/>
              <a:pathLst>
                <a:path extrusionOk="0" h="264172" w="1582403">
                  <a:moveTo>
                    <a:pt x="0" y="0"/>
                  </a:moveTo>
                  <a:lnTo>
                    <a:pt x="1582403" y="0"/>
                  </a:lnTo>
                  <a:lnTo>
                    <a:pt x="1582403" y="264172"/>
                  </a:lnTo>
                  <a:lnTo>
                    <a:pt x="0" y="264172"/>
                  </a:lnTo>
                  <a:close/>
                </a:path>
              </a:pathLst>
            </a:custGeom>
            <a:solidFill>
              <a:srgbClr val="FF8337"/>
            </a:solidFill>
            <a:ln>
              <a:noFill/>
            </a:ln>
          </p:spPr>
        </p:sp>
        <p:sp>
          <p:nvSpPr>
            <p:cNvPr id="310" name="Google Shape;310;p32"/>
            <p:cNvSpPr txBox="1"/>
            <p:nvPr/>
          </p:nvSpPr>
          <p:spPr>
            <a:xfrm>
              <a:off x="0" y="28575"/>
              <a:ext cx="1582500" cy="2355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11" name="Google Shape;311;p32"/>
          <p:cNvGrpSpPr/>
          <p:nvPr/>
        </p:nvGrpSpPr>
        <p:grpSpPr>
          <a:xfrm>
            <a:off x="-466806" y="4935541"/>
            <a:ext cx="6215702" cy="414775"/>
            <a:chOff x="0" y="0"/>
            <a:chExt cx="3274007" cy="218475"/>
          </a:xfrm>
        </p:grpSpPr>
        <p:sp>
          <p:nvSpPr>
            <p:cNvPr id="312" name="Google Shape;312;p32"/>
            <p:cNvSpPr/>
            <p:nvPr/>
          </p:nvSpPr>
          <p:spPr>
            <a:xfrm>
              <a:off x="0" y="0"/>
              <a:ext cx="3274007" cy="218453"/>
            </a:xfrm>
            <a:custGeom>
              <a:rect b="b" l="l" r="r" t="t"/>
              <a:pathLst>
                <a:path extrusionOk="0" h="218453" w="3274007">
                  <a:moveTo>
                    <a:pt x="0" y="0"/>
                  </a:moveTo>
                  <a:lnTo>
                    <a:pt x="3274007" y="0"/>
                  </a:lnTo>
                  <a:lnTo>
                    <a:pt x="3274007" y="218453"/>
                  </a:lnTo>
                  <a:lnTo>
                    <a:pt x="0" y="218453"/>
                  </a:lnTo>
                  <a:close/>
                </a:path>
              </a:pathLst>
            </a:custGeom>
            <a:solidFill>
              <a:srgbClr val="FF8337"/>
            </a:solidFill>
            <a:ln>
              <a:noFill/>
            </a:ln>
          </p:spPr>
        </p:sp>
        <p:sp>
          <p:nvSpPr>
            <p:cNvPr id="313" name="Google Shape;313;p32"/>
            <p:cNvSpPr txBox="1"/>
            <p:nvPr/>
          </p:nvSpPr>
          <p:spPr>
            <a:xfrm>
              <a:off x="0" y="28575"/>
              <a:ext cx="3273900" cy="1899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14" name="Google Shape;314;p32"/>
          <p:cNvSpPr txBox="1"/>
          <p:nvPr/>
        </p:nvSpPr>
        <p:spPr>
          <a:xfrm>
            <a:off x="480950" y="298400"/>
            <a:ext cx="5916000" cy="567900"/>
          </a:xfrm>
          <a:prstGeom prst="rect">
            <a:avLst/>
          </a:prstGeom>
          <a:noFill/>
          <a:ln>
            <a:noFill/>
          </a:ln>
        </p:spPr>
        <p:txBody>
          <a:bodyPr anchorCtr="0" anchor="t" bIns="0" lIns="0" spcFirstLastPara="1" rIns="0" wrap="square" tIns="0">
            <a:spAutoFit/>
          </a:bodyPr>
          <a:lstStyle/>
          <a:p>
            <a:pPr indent="0" lvl="0" marL="0" marR="0" rtl="0" algn="l">
              <a:lnSpc>
                <a:spcPct val="82000"/>
              </a:lnSpc>
              <a:spcBef>
                <a:spcPts val="0"/>
              </a:spcBef>
              <a:spcAft>
                <a:spcPts val="0"/>
              </a:spcAft>
              <a:buNone/>
            </a:pPr>
            <a:r>
              <a:rPr b="1" lang="en" sz="4500">
                <a:solidFill>
                  <a:srgbClr val="FFFFFF"/>
                </a:solidFill>
                <a:latin typeface="DM Sans"/>
                <a:ea typeface="DM Sans"/>
                <a:cs typeface="DM Sans"/>
                <a:sym typeface="DM Sans"/>
              </a:rPr>
              <a:t>Trees (Boosting)</a:t>
            </a:r>
            <a:endParaRPr sz="700"/>
          </a:p>
        </p:txBody>
      </p:sp>
      <p:sp>
        <p:nvSpPr>
          <p:cNvPr id="315" name="Google Shape;315;p32"/>
          <p:cNvSpPr txBox="1"/>
          <p:nvPr/>
        </p:nvSpPr>
        <p:spPr>
          <a:xfrm>
            <a:off x="1495200" y="1246000"/>
            <a:ext cx="388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library(randomForest)</a:t>
            </a:r>
            <a:endParaRPr/>
          </a:p>
        </p:txBody>
      </p:sp>
      <p:pic>
        <p:nvPicPr>
          <p:cNvPr id="316" name="Google Shape;316;p32"/>
          <p:cNvPicPr preferRelativeResize="0"/>
          <p:nvPr/>
        </p:nvPicPr>
        <p:blipFill>
          <a:blip r:embed="rId3">
            <a:alphaModFix/>
          </a:blip>
          <a:stretch>
            <a:fillRect/>
          </a:stretch>
        </p:blipFill>
        <p:spPr>
          <a:xfrm>
            <a:off x="927025" y="1043099"/>
            <a:ext cx="6897875" cy="3656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20" name="Shape 320"/>
        <p:cNvGrpSpPr/>
        <p:nvPr/>
      </p:nvGrpSpPr>
      <p:grpSpPr>
        <a:xfrm>
          <a:off x="0" y="0"/>
          <a:ext cx="0" cy="0"/>
          <a:chOff x="0" y="0"/>
          <a:chExt cx="0" cy="0"/>
        </a:xfrm>
      </p:grpSpPr>
      <p:grpSp>
        <p:nvGrpSpPr>
          <p:cNvPr id="321" name="Google Shape;321;p33"/>
          <p:cNvGrpSpPr/>
          <p:nvPr/>
        </p:nvGrpSpPr>
        <p:grpSpPr>
          <a:xfrm>
            <a:off x="6397081" y="-250757"/>
            <a:ext cx="3004376" cy="501531"/>
            <a:chOff x="0" y="0"/>
            <a:chExt cx="1582500" cy="264172"/>
          </a:xfrm>
        </p:grpSpPr>
        <p:sp>
          <p:nvSpPr>
            <p:cNvPr id="322" name="Google Shape;322;p33"/>
            <p:cNvSpPr/>
            <p:nvPr/>
          </p:nvSpPr>
          <p:spPr>
            <a:xfrm>
              <a:off x="0" y="0"/>
              <a:ext cx="1582403" cy="264172"/>
            </a:xfrm>
            <a:custGeom>
              <a:rect b="b" l="l" r="r" t="t"/>
              <a:pathLst>
                <a:path extrusionOk="0" h="264172" w="1582403">
                  <a:moveTo>
                    <a:pt x="0" y="0"/>
                  </a:moveTo>
                  <a:lnTo>
                    <a:pt x="1582403" y="0"/>
                  </a:lnTo>
                  <a:lnTo>
                    <a:pt x="1582403" y="264172"/>
                  </a:lnTo>
                  <a:lnTo>
                    <a:pt x="0" y="264172"/>
                  </a:lnTo>
                  <a:close/>
                </a:path>
              </a:pathLst>
            </a:custGeom>
            <a:solidFill>
              <a:srgbClr val="FF8337"/>
            </a:solidFill>
            <a:ln>
              <a:noFill/>
            </a:ln>
          </p:spPr>
        </p:sp>
        <p:sp>
          <p:nvSpPr>
            <p:cNvPr id="323" name="Google Shape;323;p33"/>
            <p:cNvSpPr txBox="1"/>
            <p:nvPr/>
          </p:nvSpPr>
          <p:spPr>
            <a:xfrm>
              <a:off x="0" y="28575"/>
              <a:ext cx="1582500" cy="2355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24" name="Google Shape;324;p33"/>
          <p:cNvGrpSpPr/>
          <p:nvPr/>
        </p:nvGrpSpPr>
        <p:grpSpPr>
          <a:xfrm>
            <a:off x="-466806" y="4935541"/>
            <a:ext cx="6215702" cy="414775"/>
            <a:chOff x="0" y="0"/>
            <a:chExt cx="3274007" cy="218475"/>
          </a:xfrm>
        </p:grpSpPr>
        <p:sp>
          <p:nvSpPr>
            <p:cNvPr id="325" name="Google Shape;325;p33"/>
            <p:cNvSpPr/>
            <p:nvPr/>
          </p:nvSpPr>
          <p:spPr>
            <a:xfrm>
              <a:off x="0" y="0"/>
              <a:ext cx="3274007" cy="218453"/>
            </a:xfrm>
            <a:custGeom>
              <a:rect b="b" l="l" r="r" t="t"/>
              <a:pathLst>
                <a:path extrusionOk="0" h="218453" w="3274007">
                  <a:moveTo>
                    <a:pt x="0" y="0"/>
                  </a:moveTo>
                  <a:lnTo>
                    <a:pt x="3274007" y="0"/>
                  </a:lnTo>
                  <a:lnTo>
                    <a:pt x="3274007" y="218453"/>
                  </a:lnTo>
                  <a:lnTo>
                    <a:pt x="0" y="218453"/>
                  </a:lnTo>
                  <a:close/>
                </a:path>
              </a:pathLst>
            </a:custGeom>
            <a:solidFill>
              <a:srgbClr val="FF8337"/>
            </a:solidFill>
            <a:ln>
              <a:noFill/>
            </a:ln>
          </p:spPr>
        </p:sp>
        <p:sp>
          <p:nvSpPr>
            <p:cNvPr id="326" name="Google Shape;326;p33"/>
            <p:cNvSpPr txBox="1"/>
            <p:nvPr/>
          </p:nvSpPr>
          <p:spPr>
            <a:xfrm>
              <a:off x="0" y="28575"/>
              <a:ext cx="3273900" cy="1899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27" name="Google Shape;327;p33"/>
          <p:cNvSpPr txBox="1"/>
          <p:nvPr/>
        </p:nvSpPr>
        <p:spPr>
          <a:xfrm>
            <a:off x="480950" y="934125"/>
            <a:ext cx="8079600" cy="34170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lt1"/>
              </a:buClr>
              <a:buSzPts val="1900"/>
              <a:buFont typeface="Inter"/>
              <a:buChar char="➔"/>
            </a:pPr>
            <a:r>
              <a:rPr lang="en" sz="2100">
                <a:solidFill>
                  <a:schemeClr val="lt1"/>
                </a:solidFill>
                <a:latin typeface="Inter"/>
                <a:ea typeface="Inter"/>
                <a:cs typeface="Inter"/>
                <a:sym typeface="Inter"/>
              </a:rPr>
              <a:t>The </a:t>
            </a:r>
            <a:r>
              <a:rPr b="1" lang="en" sz="2100">
                <a:solidFill>
                  <a:srgbClr val="FF8337"/>
                </a:solidFill>
                <a:latin typeface="Inter"/>
                <a:ea typeface="Inter"/>
                <a:cs typeface="Inter"/>
                <a:sym typeface="Inter"/>
              </a:rPr>
              <a:t>most important predictors</a:t>
            </a:r>
            <a:r>
              <a:rPr lang="en" sz="2100">
                <a:solidFill>
                  <a:schemeClr val="lt1"/>
                </a:solidFill>
                <a:latin typeface="Inter"/>
                <a:ea typeface="Inter"/>
                <a:cs typeface="Inter"/>
                <a:sym typeface="Inter"/>
              </a:rPr>
              <a:t> were:</a:t>
            </a:r>
            <a:endParaRPr sz="2100">
              <a:solidFill>
                <a:schemeClr val="lt1"/>
              </a:solidFill>
              <a:latin typeface="Inter"/>
              <a:ea typeface="Inter"/>
              <a:cs typeface="Inter"/>
              <a:sym typeface="Inter"/>
            </a:endParaRPr>
          </a:p>
          <a:p>
            <a:pPr indent="-361950" lvl="1" marL="914400" rtl="0" algn="l">
              <a:spcBef>
                <a:spcPts val="0"/>
              </a:spcBef>
              <a:spcAft>
                <a:spcPts val="0"/>
              </a:spcAft>
              <a:buClr>
                <a:schemeClr val="lt1"/>
              </a:buClr>
              <a:buSzPts val="2100"/>
              <a:buFont typeface="Inter"/>
              <a:buChar char="●"/>
            </a:pPr>
            <a:r>
              <a:rPr lang="en" sz="2100">
                <a:solidFill>
                  <a:schemeClr val="lt1"/>
                </a:solidFill>
                <a:latin typeface="Inter"/>
                <a:ea typeface="Inter"/>
                <a:cs typeface="Inter"/>
                <a:sym typeface="Inter"/>
              </a:rPr>
              <a:t>Field goals per game</a:t>
            </a:r>
            <a:endParaRPr sz="2100">
              <a:solidFill>
                <a:schemeClr val="lt1"/>
              </a:solidFill>
              <a:latin typeface="Inter"/>
              <a:ea typeface="Inter"/>
              <a:cs typeface="Inter"/>
              <a:sym typeface="Inter"/>
            </a:endParaRPr>
          </a:p>
          <a:p>
            <a:pPr indent="-361950" lvl="1" marL="914400" rtl="0" algn="l">
              <a:spcBef>
                <a:spcPts val="0"/>
              </a:spcBef>
              <a:spcAft>
                <a:spcPts val="0"/>
              </a:spcAft>
              <a:buClr>
                <a:schemeClr val="lt1"/>
              </a:buClr>
              <a:buSzPts val="2100"/>
              <a:buFont typeface="Inter"/>
              <a:buChar char="●"/>
            </a:pPr>
            <a:r>
              <a:rPr lang="en" sz="2100">
                <a:solidFill>
                  <a:schemeClr val="lt1"/>
                </a:solidFill>
                <a:latin typeface="Inter"/>
                <a:ea typeface="Inter"/>
                <a:cs typeface="Inter"/>
                <a:sym typeface="Inter"/>
              </a:rPr>
              <a:t>Field goal attempts per game</a:t>
            </a:r>
            <a:endParaRPr sz="2100">
              <a:solidFill>
                <a:schemeClr val="lt1"/>
              </a:solidFill>
              <a:latin typeface="Inter"/>
              <a:ea typeface="Inter"/>
              <a:cs typeface="Inter"/>
              <a:sym typeface="Inter"/>
            </a:endParaRPr>
          </a:p>
          <a:p>
            <a:pPr indent="0" lvl="0" marL="0" rtl="0" algn="l">
              <a:spcBef>
                <a:spcPts val="0"/>
              </a:spcBef>
              <a:spcAft>
                <a:spcPts val="0"/>
              </a:spcAft>
              <a:buNone/>
            </a:pPr>
            <a:r>
              <a:t/>
            </a:r>
            <a:endParaRPr sz="2100">
              <a:solidFill>
                <a:schemeClr val="lt1"/>
              </a:solidFill>
              <a:latin typeface="Inter"/>
              <a:ea typeface="Inter"/>
              <a:cs typeface="Inter"/>
              <a:sym typeface="Inter"/>
            </a:endParaRPr>
          </a:p>
          <a:p>
            <a:pPr indent="-349250" lvl="0" marL="457200" rtl="0" algn="l">
              <a:spcBef>
                <a:spcPts val="0"/>
              </a:spcBef>
              <a:spcAft>
                <a:spcPts val="0"/>
              </a:spcAft>
              <a:buClr>
                <a:schemeClr val="lt1"/>
              </a:buClr>
              <a:buSzPts val="1900"/>
              <a:buFont typeface="Inter"/>
              <a:buChar char="➔"/>
            </a:pPr>
            <a:r>
              <a:rPr lang="en" sz="2100">
                <a:solidFill>
                  <a:schemeClr val="lt1"/>
                </a:solidFill>
                <a:latin typeface="Inter"/>
                <a:ea typeface="Inter"/>
                <a:cs typeface="Inter"/>
                <a:sym typeface="Inter"/>
              </a:rPr>
              <a:t>The </a:t>
            </a:r>
            <a:r>
              <a:rPr b="1" lang="en" sz="2100">
                <a:solidFill>
                  <a:srgbClr val="FF8337"/>
                </a:solidFill>
                <a:latin typeface="Inter"/>
                <a:ea typeface="Inter"/>
                <a:cs typeface="Inter"/>
                <a:sym typeface="Inter"/>
              </a:rPr>
              <a:t>most important models</a:t>
            </a:r>
            <a:r>
              <a:rPr lang="en" sz="2100">
                <a:solidFill>
                  <a:schemeClr val="lt1"/>
                </a:solidFill>
                <a:latin typeface="Inter"/>
                <a:ea typeface="Inter"/>
                <a:cs typeface="Inter"/>
                <a:sym typeface="Inter"/>
              </a:rPr>
              <a:t> were:</a:t>
            </a:r>
            <a:endParaRPr sz="2100">
              <a:solidFill>
                <a:schemeClr val="lt1"/>
              </a:solidFill>
              <a:latin typeface="Inter"/>
              <a:ea typeface="Inter"/>
              <a:cs typeface="Inter"/>
              <a:sym typeface="Inter"/>
            </a:endParaRPr>
          </a:p>
          <a:p>
            <a:pPr indent="-361950" lvl="1" marL="914400" rtl="0" algn="l">
              <a:spcBef>
                <a:spcPts val="0"/>
              </a:spcBef>
              <a:spcAft>
                <a:spcPts val="0"/>
              </a:spcAft>
              <a:buClr>
                <a:schemeClr val="lt1"/>
              </a:buClr>
              <a:buSzPts val="2100"/>
              <a:buFont typeface="Inter"/>
              <a:buChar char="●"/>
            </a:pPr>
            <a:r>
              <a:rPr lang="en" sz="2100">
                <a:solidFill>
                  <a:schemeClr val="lt1"/>
                </a:solidFill>
                <a:latin typeface="Inter"/>
                <a:ea typeface="Inter"/>
                <a:cs typeface="Inter"/>
                <a:sym typeface="Inter"/>
              </a:rPr>
              <a:t>Boosting</a:t>
            </a:r>
            <a:endParaRPr sz="2100">
              <a:solidFill>
                <a:schemeClr val="lt1"/>
              </a:solidFill>
              <a:latin typeface="Inter"/>
              <a:ea typeface="Inter"/>
              <a:cs typeface="Inter"/>
              <a:sym typeface="Inter"/>
            </a:endParaRPr>
          </a:p>
          <a:p>
            <a:pPr indent="0" lvl="0" marL="0" rtl="0" algn="l">
              <a:spcBef>
                <a:spcPts val="0"/>
              </a:spcBef>
              <a:spcAft>
                <a:spcPts val="0"/>
              </a:spcAft>
              <a:buNone/>
            </a:pPr>
            <a:r>
              <a:t/>
            </a:r>
            <a:endParaRPr sz="2100">
              <a:solidFill>
                <a:schemeClr val="lt1"/>
              </a:solidFill>
              <a:latin typeface="Inter"/>
              <a:ea typeface="Inter"/>
              <a:cs typeface="Inter"/>
              <a:sym typeface="Inter"/>
            </a:endParaRPr>
          </a:p>
          <a:p>
            <a:pPr indent="-361950" lvl="0" marL="457200" rtl="0" algn="l">
              <a:spcBef>
                <a:spcPts val="0"/>
              </a:spcBef>
              <a:spcAft>
                <a:spcPts val="0"/>
              </a:spcAft>
              <a:buClr>
                <a:schemeClr val="lt1"/>
              </a:buClr>
              <a:buSzPts val="2100"/>
              <a:buFont typeface="Inter"/>
              <a:buChar char="➔"/>
            </a:pPr>
            <a:r>
              <a:rPr lang="en" sz="2100">
                <a:solidFill>
                  <a:schemeClr val="lt1"/>
                </a:solidFill>
                <a:latin typeface="Inter"/>
                <a:ea typeface="Inter"/>
                <a:cs typeface="Inter"/>
                <a:sym typeface="Inter"/>
              </a:rPr>
              <a:t>The </a:t>
            </a:r>
            <a:r>
              <a:rPr b="1" lang="en" sz="2100">
                <a:solidFill>
                  <a:srgbClr val="FF8337"/>
                </a:solidFill>
                <a:latin typeface="Inter"/>
                <a:ea typeface="Inter"/>
                <a:cs typeface="Inter"/>
                <a:sym typeface="Inter"/>
              </a:rPr>
              <a:t>most important positions</a:t>
            </a:r>
            <a:r>
              <a:rPr lang="en" sz="2100">
                <a:solidFill>
                  <a:schemeClr val="lt1"/>
                </a:solidFill>
                <a:latin typeface="Inter"/>
                <a:ea typeface="Inter"/>
                <a:cs typeface="Inter"/>
                <a:sym typeface="Inter"/>
              </a:rPr>
              <a:t> were:</a:t>
            </a:r>
            <a:endParaRPr sz="2100">
              <a:solidFill>
                <a:schemeClr val="lt1"/>
              </a:solidFill>
              <a:latin typeface="Inter"/>
              <a:ea typeface="Inter"/>
              <a:cs typeface="Inter"/>
              <a:sym typeface="Inter"/>
            </a:endParaRPr>
          </a:p>
          <a:p>
            <a:pPr indent="-361950" lvl="1" marL="914400" rtl="0" algn="l">
              <a:spcBef>
                <a:spcPts val="0"/>
              </a:spcBef>
              <a:spcAft>
                <a:spcPts val="0"/>
              </a:spcAft>
              <a:buClr>
                <a:schemeClr val="lt1"/>
              </a:buClr>
              <a:buSzPts val="2100"/>
              <a:buFont typeface="Inter"/>
              <a:buChar char="●"/>
            </a:pPr>
            <a:r>
              <a:rPr lang="en" sz="2100">
                <a:solidFill>
                  <a:schemeClr val="lt1"/>
                </a:solidFill>
                <a:latin typeface="Inter"/>
                <a:ea typeface="Inter"/>
                <a:cs typeface="Inter"/>
                <a:sym typeface="Inter"/>
              </a:rPr>
              <a:t>Center</a:t>
            </a:r>
            <a:endParaRPr sz="2100">
              <a:solidFill>
                <a:schemeClr val="lt1"/>
              </a:solidFill>
              <a:latin typeface="Inter"/>
              <a:ea typeface="Inter"/>
              <a:cs typeface="Inter"/>
              <a:sym typeface="Inter"/>
            </a:endParaRPr>
          </a:p>
          <a:p>
            <a:pPr indent="-361950" lvl="1" marL="914400" rtl="0" algn="l">
              <a:spcBef>
                <a:spcPts val="0"/>
              </a:spcBef>
              <a:spcAft>
                <a:spcPts val="0"/>
              </a:spcAft>
              <a:buClr>
                <a:schemeClr val="lt1"/>
              </a:buClr>
              <a:buSzPts val="2100"/>
              <a:buFont typeface="Inter"/>
              <a:buChar char="●"/>
            </a:pPr>
            <a:r>
              <a:rPr lang="en" sz="2100">
                <a:solidFill>
                  <a:schemeClr val="lt1"/>
                </a:solidFill>
                <a:latin typeface="Inter"/>
                <a:ea typeface="Inter"/>
                <a:cs typeface="Inter"/>
                <a:sym typeface="Inter"/>
              </a:rPr>
              <a:t>Power Forward</a:t>
            </a:r>
            <a:endParaRPr sz="2100">
              <a:solidFill>
                <a:schemeClr val="lt1"/>
              </a:solidFill>
              <a:latin typeface="Inter"/>
              <a:ea typeface="Inter"/>
              <a:cs typeface="Inter"/>
              <a:sym typeface="Inter"/>
            </a:endParaRPr>
          </a:p>
        </p:txBody>
      </p:sp>
      <p:sp>
        <p:nvSpPr>
          <p:cNvPr id="328" name="Google Shape;328;p33"/>
          <p:cNvSpPr txBox="1"/>
          <p:nvPr/>
        </p:nvSpPr>
        <p:spPr>
          <a:xfrm>
            <a:off x="480950" y="298400"/>
            <a:ext cx="5916000" cy="567900"/>
          </a:xfrm>
          <a:prstGeom prst="rect">
            <a:avLst/>
          </a:prstGeom>
          <a:noFill/>
          <a:ln>
            <a:noFill/>
          </a:ln>
        </p:spPr>
        <p:txBody>
          <a:bodyPr anchorCtr="0" anchor="t" bIns="0" lIns="0" spcFirstLastPara="1" rIns="0" wrap="square" tIns="0">
            <a:spAutoFit/>
          </a:bodyPr>
          <a:lstStyle/>
          <a:p>
            <a:pPr indent="0" lvl="0" marL="0" marR="0" rtl="0" algn="l">
              <a:lnSpc>
                <a:spcPct val="82000"/>
              </a:lnSpc>
              <a:spcBef>
                <a:spcPts val="0"/>
              </a:spcBef>
              <a:spcAft>
                <a:spcPts val="0"/>
              </a:spcAft>
              <a:buNone/>
            </a:pPr>
            <a:r>
              <a:rPr b="1" lang="en" sz="4500">
                <a:solidFill>
                  <a:srgbClr val="FFFFFF"/>
                </a:solidFill>
                <a:latin typeface="DM Sans"/>
                <a:ea typeface="DM Sans"/>
                <a:cs typeface="DM Sans"/>
                <a:sym typeface="DM Sans"/>
              </a:rPr>
              <a:t>Results</a:t>
            </a:r>
            <a:endParaRPr sz="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32" name="Shape 332"/>
        <p:cNvGrpSpPr/>
        <p:nvPr/>
      </p:nvGrpSpPr>
      <p:grpSpPr>
        <a:xfrm>
          <a:off x="0" y="0"/>
          <a:ext cx="0" cy="0"/>
          <a:chOff x="0" y="0"/>
          <a:chExt cx="0" cy="0"/>
        </a:xfrm>
      </p:grpSpPr>
      <p:grpSp>
        <p:nvGrpSpPr>
          <p:cNvPr id="333" name="Google Shape;333;p34"/>
          <p:cNvGrpSpPr/>
          <p:nvPr/>
        </p:nvGrpSpPr>
        <p:grpSpPr>
          <a:xfrm>
            <a:off x="6397081" y="-250757"/>
            <a:ext cx="3004376" cy="501531"/>
            <a:chOff x="0" y="0"/>
            <a:chExt cx="1582500" cy="264172"/>
          </a:xfrm>
        </p:grpSpPr>
        <p:sp>
          <p:nvSpPr>
            <p:cNvPr id="334" name="Google Shape;334;p34"/>
            <p:cNvSpPr/>
            <p:nvPr/>
          </p:nvSpPr>
          <p:spPr>
            <a:xfrm>
              <a:off x="0" y="0"/>
              <a:ext cx="1582403" cy="264172"/>
            </a:xfrm>
            <a:custGeom>
              <a:rect b="b" l="l" r="r" t="t"/>
              <a:pathLst>
                <a:path extrusionOk="0" h="264172" w="1582403">
                  <a:moveTo>
                    <a:pt x="0" y="0"/>
                  </a:moveTo>
                  <a:lnTo>
                    <a:pt x="1582403" y="0"/>
                  </a:lnTo>
                  <a:lnTo>
                    <a:pt x="1582403" y="264172"/>
                  </a:lnTo>
                  <a:lnTo>
                    <a:pt x="0" y="264172"/>
                  </a:lnTo>
                  <a:close/>
                </a:path>
              </a:pathLst>
            </a:custGeom>
            <a:solidFill>
              <a:srgbClr val="FF8337"/>
            </a:solidFill>
            <a:ln>
              <a:noFill/>
            </a:ln>
          </p:spPr>
        </p:sp>
        <p:sp>
          <p:nvSpPr>
            <p:cNvPr id="335" name="Google Shape;335;p34"/>
            <p:cNvSpPr txBox="1"/>
            <p:nvPr/>
          </p:nvSpPr>
          <p:spPr>
            <a:xfrm>
              <a:off x="0" y="28575"/>
              <a:ext cx="1582500" cy="2355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36" name="Google Shape;336;p34"/>
          <p:cNvGrpSpPr/>
          <p:nvPr/>
        </p:nvGrpSpPr>
        <p:grpSpPr>
          <a:xfrm>
            <a:off x="-466806" y="4935541"/>
            <a:ext cx="6215702" cy="414775"/>
            <a:chOff x="0" y="0"/>
            <a:chExt cx="3274007" cy="218475"/>
          </a:xfrm>
        </p:grpSpPr>
        <p:sp>
          <p:nvSpPr>
            <p:cNvPr id="337" name="Google Shape;337;p34"/>
            <p:cNvSpPr/>
            <p:nvPr/>
          </p:nvSpPr>
          <p:spPr>
            <a:xfrm>
              <a:off x="0" y="0"/>
              <a:ext cx="3274007" cy="218453"/>
            </a:xfrm>
            <a:custGeom>
              <a:rect b="b" l="l" r="r" t="t"/>
              <a:pathLst>
                <a:path extrusionOk="0" h="218453" w="3274007">
                  <a:moveTo>
                    <a:pt x="0" y="0"/>
                  </a:moveTo>
                  <a:lnTo>
                    <a:pt x="3274007" y="0"/>
                  </a:lnTo>
                  <a:lnTo>
                    <a:pt x="3274007" y="218453"/>
                  </a:lnTo>
                  <a:lnTo>
                    <a:pt x="0" y="218453"/>
                  </a:lnTo>
                  <a:close/>
                </a:path>
              </a:pathLst>
            </a:custGeom>
            <a:solidFill>
              <a:srgbClr val="FF8337"/>
            </a:solidFill>
            <a:ln>
              <a:noFill/>
            </a:ln>
          </p:spPr>
        </p:sp>
        <p:sp>
          <p:nvSpPr>
            <p:cNvPr id="338" name="Google Shape;338;p34"/>
            <p:cNvSpPr txBox="1"/>
            <p:nvPr/>
          </p:nvSpPr>
          <p:spPr>
            <a:xfrm>
              <a:off x="0" y="28575"/>
              <a:ext cx="3273900" cy="1899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39" name="Google Shape;339;p34"/>
          <p:cNvSpPr txBox="1"/>
          <p:nvPr/>
        </p:nvSpPr>
        <p:spPr>
          <a:xfrm>
            <a:off x="480950" y="1010325"/>
            <a:ext cx="8079600" cy="35094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lt1"/>
              </a:buClr>
              <a:buSzPts val="2200"/>
              <a:buFont typeface="Inter"/>
              <a:buChar char="➔"/>
            </a:pPr>
            <a:r>
              <a:rPr b="1" lang="en" sz="2400">
                <a:solidFill>
                  <a:srgbClr val="FF8337"/>
                </a:solidFill>
                <a:latin typeface="Inter"/>
                <a:ea typeface="Inter"/>
                <a:cs typeface="Inter"/>
                <a:sym typeface="Inter"/>
              </a:rPr>
              <a:t>Real life applications:</a:t>
            </a:r>
            <a:endParaRPr b="1" sz="2400">
              <a:solidFill>
                <a:srgbClr val="FF8337"/>
              </a:solidFill>
              <a:latin typeface="Inter"/>
              <a:ea typeface="Inter"/>
              <a:cs typeface="Inter"/>
              <a:sym typeface="Inter"/>
            </a:endParaRPr>
          </a:p>
          <a:p>
            <a:pPr indent="-355600" lvl="1" marL="914400" rtl="0" algn="l">
              <a:spcBef>
                <a:spcPts val="0"/>
              </a:spcBef>
              <a:spcAft>
                <a:spcPts val="0"/>
              </a:spcAft>
              <a:buClr>
                <a:schemeClr val="lt1"/>
              </a:buClr>
              <a:buSzPts val="2000"/>
              <a:buFont typeface="Inter"/>
              <a:buChar char="●"/>
            </a:pPr>
            <a:r>
              <a:rPr lang="en" sz="2400">
                <a:solidFill>
                  <a:schemeClr val="lt1"/>
                </a:solidFill>
                <a:latin typeface="Inter"/>
                <a:ea typeface="Inter"/>
                <a:cs typeface="Inter"/>
                <a:sym typeface="Inter"/>
              </a:rPr>
              <a:t>NBA Trading</a:t>
            </a:r>
            <a:endParaRPr sz="2400">
              <a:solidFill>
                <a:schemeClr val="lt1"/>
              </a:solidFill>
              <a:latin typeface="Inter"/>
              <a:ea typeface="Inter"/>
              <a:cs typeface="Inter"/>
              <a:sym typeface="Inter"/>
            </a:endParaRPr>
          </a:p>
          <a:p>
            <a:pPr indent="-355600" lvl="1" marL="914400" rtl="0" algn="l">
              <a:spcBef>
                <a:spcPts val="0"/>
              </a:spcBef>
              <a:spcAft>
                <a:spcPts val="0"/>
              </a:spcAft>
              <a:buClr>
                <a:schemeClr val="lt1"/>
              </a:buClr>
              <a:buSzPts val="2000"/>
              <a:buFont typeface="Inter"/>
              <a:buChar char="●"/>
            </a:pPr>
            <a:r>
              <a:rPr lang="en" sz="2400">
                <a:solidFill>
                  <a:schemeClr val="lt1"/>
                </a:solidFill>
                <a:latin typeface="Inter"/>
                <a:ea typeface="Inter"/>
                <a:cs typeface="Inter"/>
                <a:sym typeface="Inter"/>
              </a:rPr>
              <a:t>Sports Betting</a:t>
            </a:r>
            <a:endParaRPr sz="2400">
              <a:solidFill>
                <a:schemeClr val="lt1"/>
              </a:solidFill>
              <a:latin typeface="Inter"/>
              <a:ea typeface="Inter"/>
              <a:cs typeface="Inter"/>
              <a:sym typeface="Inter"/>
            </a:endParaRPr>
          </a:p>
          <a:p>
            <a:pPr indent="-381000" lvl="1" marL="914400" rtl="0" algn="l">
              <a:spcBef>
                <a:spcPts val="0"/>
              </a:spcBef>
              <a:spcAft>
                <a:spcPts val="0"/>
              </a:spcAft>
              <a:buClr>
                <a:schemeClr val="lt1"/>
              </a:buClr>
              <a:buSzPts val="2400"/>
              <a:buFont typeface="Inter"/>
              <a:buChar char="●"/>
            </a:pPr>
            <a:r>
              <a:rPr lang="en" sz="2400">
                <a:solidFill>
                  <a:schemeClr val="lt1"/>
                </a:solidFill>
                <a:latin typeface="Inter"/>
                <a:ea typeface="Inter"/>
                <a:cs typeface="Inter"/>
                <a:sym typeface="Inter"/>
              </a:rPr>
              <a:t>Coaching</a:t>
            </a:r>
            <a:endParaRPr sz="2400">
              <a:solidFill>
                <a:schemeClr val="lt1"/>
              </a:solidFill>
              <a:latin typeface="Inter"/>
              <a:ea typeface="Inter"/>
              <a:cs typeface="Inter"/>
              <a:sym typeface="Inter"/>
            </a:endParaRPr>
          </a:p>
          <a:p>
            <a:pPr indent="0" lvl="0" marL="0" rtl="0" algn="l">
              <a:spcBef>
                <a:spcPts val="0"/>
              </a:spcBef>
              <a:spcAft>
                <a:spcPts val="0"/>
              </a:spcAft>
              <a:buNone/>
            </a:pPr>
            <a:r>
              <a:t/>
            </a:r>
            <a:endParaRPr sz="2400">
              <a:solidFill>
                <a:schemeClr val="lt1"/>
              </a:solidFill>
              <a:latin typeface="Inter"/>
              <a:ea typeface="Inter"/>
              <a:cs typeface="Inter"/>
              <a:sym typeface="Inter"/>
            </a:endParaRPr>
          </a:p>
          <a:p>
            <a:pPr indent="-368300" lvl="0" marL="457200" rtl="0" algn="l">
              <a:spcBef>
                <a:spcPts val="0"/>
              </a:spcBef>
              <a:spcAft>
                <a:spcPts val="0"/>
              </a:spcAft>
              <a:buClr>
                <a:schemeClr val="lt1"/>
              </a:buClr>
              <a:buSzPts val="2200"/>
              <a:buFont typeface="Inter"/>
              <a:buChar char="➔"/>
            </a:pPr>
            <a:r>
              <a:rPr b="1" lang="en" sz="2400">
                <a:solidFill>
                  <a:srgbClr val="FF8337"/>
                </a:solidFill>
                <a:latin typeface="Inter"/>
                <a:ea typeface="Inter"/>
                <a:cs typeface="Inter"/>
                <a:sym typeface="Inter"/>
              </a:rPr>
              <a:t>Future scope:</a:t>
            </a:r>
            <a:endParaRPr b="1" sz="2400">
              <a:solidFill>
                <a:srgbClr val="FF8337"/>
              </a:solidFill>
              <a:latin typeface="Inter"/>
              <a:ea typeface="Inter"/>
              <a:cs typeface="Inter"/>
              <a:sym typeface="Inter"/>
            </a:endParaRPr>
          </a:p>
          <a:p>
            <a:pPr indent="-381000" lvl="1" marL="914400" rtl="0" algn="l">
              <a:spcBef>
                <a:spcPts val="0"/>
              </a:spcBef>
              <a:spcAft>
                <a:spcPts val="0"/>
              </a:spcAft>
              <a:buClr>
                <a:schemeClr val="lt1"/>
              </a:buClr>
              <a:buSzPts val="2400"/>
              <a:buFont typeface="Inter"/>
              <a:buChar char="●"/>
            </a:pPr>
            <a:r>
              <a:rPr lang="en" sz="2400">
                <a:solidFill>
                  <a:schemeClr val="lt1"/>
                </a:solidFill>
                <a:latin typeface="Inter"/>
                <a:ea typeface="Inter"/>
                <a:cs typeface="Inter"/>
                <a:sym typeface="Inter"/>
              </a:rPr>
              <a:t>Train on more data (at least a decade of statistics, more features)</a:t>
            </a:r>
            <a:endParaRPr sz="2400">
              <a:solidFill>
                <a:schemeClr val="lt1"/>
              </a:solidFill>
              <a:latin typeface="Inter"/>
              <a:ea typeface="Inter"/>
              <a:cs typeface="Inter"/>
              <a:sym typeface="Inter"/>
            </a:endParaRPr>
          </a:p>
          <a:p>
            <a:pPr indent="-381000" lvl="1" marL="914400" rtl="0" algn="l">
              <a:spcBef>
                <a:spcPts val="0"/>
              </a:spcBef>
              <a:spcAft>
                <a:spcPts val="0"/>
              </a:spcAft>
              <a:buClr>
                <a:schemeClr val="lt1"/>
              </a:buClr>
              <a:buSzPts val="2400"/>
              <a:buFont typeface="Inter"/>
              <a:buChar char="●"/>
            </a:pPr>
            <a:r>
              <a:rPr lang="en" sz="2400">
                <a:solidFill>
                  <a:schemeClr val="lt1"/>
                </a:solidFill>
                <a:latin typeface="Inter"/>
                <a:ea typeface="Inter"/>
                <a:cs typeface="Inter"/>
                <a:sym typeface="Inter"/>
              </a:rPr>
              <a:t>Team-Player statistics for matching</a:t>
            </a:r>
            <a:endParaRPr sz="2400">
              <a:solidFill>
                <a:schemeClr val="lt1"/>
              </a:solidFill>
              <a:latin typeface="Inter"/>
              <a:ea typeface="Inter"/>
              <a:cs typeface="Inter"/>
              <a:sym typeface="Inter"/>
            </a:endParaRPr>
          </a:p>
        </p:txBody>
      </p:sp>
      <p:sp>
        <p:nvSpPr>
          <p:cNvPr id="340" name="Google Shape;340;p34"/>
          <p:cNvSpPr txBox="1"/>
          <p:nvPr/>
        </p:nvSpPr>
        <p:spPr>
          <a:xfrm>
            <a:off x="480950" y="298400"/>
            <a:ext cx="5916000" cy="567900"/>
          </a:xfrm>
          <a:prstGeom prst="rect">
            <a:avLst/>
          </a:prstGeom>
          <a:noFill/>
          <a:ln>
            <a:noFill/>
          </a:ln>
        </p:spPr>
        <p:txBody>
          <a:bodyPr anchorCtr="0" anchor="t" bIns="0" lIns="0" spcFirstLastPara="1" rIns="0" wrap="square" tIns="0">
            <a:spAutoFit/>
          </a:bodyPr>
          <a:lstStyle/>
          <a:p>
            <a:pPr indent="0" lvl="0" marL="0" marR="0" rtl="0" algn="l">
              <a:lnSpc>
                <a:spcPct val="82000"/>
              </a:lnSpc>
              <a:spcBef>
                <a:spcPts val="0"/>
              </a:spcBef>
              <a:spcAft>
                <a:spcPts val="0"/>
              </a:spcAft>
              <a:buNone/>
            </a:pPr>
            <a:r>
              <a:rPr b="1" lang="en" sz="4500">
                <a:solidFill>
                  <a:srgbClr val="FFFFFF"/>
                </a:solidFill>
                <a:latin typeface="DM Sans"/>
                <a:ea typeface="DM Sans"/>
                <a:cs typeface="DM Sans"/>
                <a:sym typeface="DM Sans"/>
              </a:rPr>
              <a:t>Implications</a:t>
            </a:r>
            <a:endParaRPr sz="7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44" name="Shape 344"/>
        <p:cNvGrpSpPr/>
        <p:nvPr/>
      </p:nvGrpSpPr>
      <p:grpSpPr>
        <a:xfrm>
          <a:off x="0" y="0"/>
          <a:ext cx="0" cy="0"/>
          <a:chOff x="0" y="0"/>
          <a:chExt cx="0" cy="0"/>
        </a:xfrm>
      </p:grpSpPr>
      <p:grpSp>
        <p:nvGrpSpPr>
          <p:cNvPr id="345" name="Google Shape;345;p35"/>
          <p:cNvGrpSpPr/>
          <p:nvPr/>
        </p:nvGrpSpPr>
        <p:grpSpPr>
          <a:xfrm>
            <a:off x="6397081" y="-250757"/>
            <a:ext cx="3004376" cy="501531"/>
            <a:chOff x="0" y="0"/>
            <a:chExt cx="1582500" cy="264172"/>
          </a:xfrm>
        </p:grpSpPr>
        <p:sp>
          <p:nvSpPr>
            <p:cNvPr id="346" name="Google Shape;346;p35"/>
            <p:cNvSpPr/>
            <p:nvPr/>
          </p:nvSpPr>
          <p:spPr>
            <a:xfrm>
              <a:off x="0" y="0"/>
              <a:ext cx="1582403" cy="264172"/>
            </a:xfrm>
            <a:custGeom>
              <a:rect b="b" l="l" r="r" t="t"/>
              <a:pathLst>
                <a:path extrusionOk="0" h="264172" w="1582403">
                  <a:moveTo>
                    <a:pt x="0" y="0"/>
                  </a:moveTo>
                  <a:lnTo>
                    <a:pt x="1582403" y="0"/>
                  </a:lnTo>
                  <a:lnTo>
                    <a:pt x="1582403" y="264172"/>
                  </a:lnTo>
                  <a:lnTo>
                    <a:pt x="0" y="264172"/>
                  </a:lnTo>
                  <a:close/>
                </a:path>
              </a:pathLst>
            </a:custGeom>
            <a:solidFill>
              <a:srgbClr val="FF8337"/>
            </a:solidFill>
            <a:ln>
              <a:noFill/>
            </a:ln>
          </p:spPr>
        </p:sp>
        <p:sp>
          <p:nvSpPr>
            <p:cNvPr id="347" name="Google Shape;347;p35"/>
            <p:cNvSpPr txBox="1"/>
            <p:nvPr/>
          </p:nvSpPr>
          <p:spPr>
            <a:xfrm>
              <a:off x="0" y="28575"/>
              <a:ext cx="1582500" cy="2355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48" name="Google Shape;348;p35"/>
          <p:cNvGrpSpPr/>
          <p:nvPr/>
        </p:nvGrpSpPr>
        <p:grpSpPr>
          <a:xfrm>
            <a:off x="-466806" y="4935541"/>
            <a:ext cx="6215702" cy="414775"/>
            <a:chOff x="0" y="0"/>
            <a:chExt cx="3274007" cy="218475"/>
          </a:xfrm>
        </p:grpSpPr>
        <p:sp>
          <p:nvSpPr>
            <p:cNvPr id="349" name="Google Shape;349;p35"/>
            <p:cNvSpPr/>
            <p:nvPr/>
          </p:nvSpPr>
          <p:spPr>
            <a:xfrm>
              <a:off x="0" y="0"/>
              <a:ext cx="3274007" cy="218453"/>
            </a:xfrm>
            <a:custGeom>
              <a:rect b="b" l="l" r="r" t="t"/>
              <a:pathLst>
                <a:path extrusionOk="0" h="218453" w="3274007">
                  <a:moveTo>
                    <a:pt x="0" y="0"/>
                  </a:moveTo>
                  <a:lnTo>
                    <a:pt x="3274007" y="0"/>
                  </a:lnTo>
                  <a:lnTo>
                    <a:pt x="3274007" y="218453"/>
                  </a:lnTo>
                  <a:lnTo>
                    <a:pt x="0" y="218453"/>
                  </a:lnTo>
                  <a:close/>
                </a:path>
              </a:pathLst>
            </a:custGeom>
            <a:solidFill>
              <a:srgbClr val="FF8337"/>
            </a:solidFill>
            <a:ln>
              <a:noFill/>
            </a:ln>
          </p:spPr>
        </p:sp>
        <p:sp>
          <p:nvSpPr>
            <p:cNvPr id="350" name="Google Shape;350;p35"/>
            <p:cNvSpPr txBox="1"/>
            <p:nvPr/>
          </p:nvSpPr>
          <p:spPr>
            <a:xfrm>
              <a:off x="0" y="28575"/>
              <a:ext cx="3273900" cy="1899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51" name="Google Shape;351;p35"/>
          <p:cNvSpPr txBox="1"/>
          <p:nvPr/>
        </p:nvSpPr>
        <p:spPr>
          <a:xfrm>
            <a:off x="724550" y="1161450"/>
            <a:ext cx="4931700" cy="908700"/>
          </a:xfrm>
          <a:prstGeom prst="rect">
            <a:avLst/>
          </a:prstGeom>
          <a:noFill/>
          <a:ln>
            <a:noFill/>
          </a:ln>
        </p:spPr>
        <p:txBody>
          <a:bodyPr anchorCtr="0" anchor="t" bIns="0" lIns="0" spcFirstLastPara="1" rIns="0" wrap="square" tIns="0">
            <a:spAutoFit/>
          </a:bodyPr>
          <a:lstStyle/>
          <a:p>
            <a:pPr indent="0" lvl="0" marL="0" marR="0" rtl="0" algn="l">
              <a:lnSpc>
                <a:spcPct val="82002"/>
              </a:lnSpc>
              <a:spcBef>
                <a:spcPts val="0"/>
              </a:spcBef>
              <a:spcAft>
                <a:spcPts val="0"/>
              </a:spcAft>
              <a:buNone/>
            </a:pPr>
            <a:r>
              <a:rPr b="1" lang="en" sz="7200">
                <a:solidFill>
                  <a:srgbClr val="FFFFFF"/>
                </a:solidFill>
                <a:latin typeface="DM Sans"/>
                <a:ea typeface="DM Sans"/>
                <a:cs typeface="DM Sans"/>
                <a:sym typeface="DM Sans"/>
              </a:rPr>
              <a:t>Thank you!</a:t>
            </a:r>
            <a:endParaRPr sz="7200"/>
          </a:p>
        </p:txBody>
      </p:sp>
      <p:sp>
        <p:nvSpPr>
          <p:cNvPr id="352" name="Google Shape;352;p35"/>
          <p:cNvSpPr txBox="1"/>
          <p:nvPr/>
        </p:nvSpPr>
        <p:spPr>
          <a:xfrm>
            <a:off x="800750" y="2008250"/>
            <a:ext cx="2059800" cy="5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lt1"/>
                </a:solidFill>
                <a:latin typeface="DM Sans"/>
                <a:ea typeface="DM Sans"/>
                <a:cs typeface="DM Sans"/>
                <a:sym typeface="DM Sans"/>
              </a:rPr>
              <a:t>Questions?</a:t>
            </a:r>
            <a:endParaRPr b="1" sz="2400">
              <a:solidFill>
                <a:schemeClr val="lt1"/>
              </a:solidFill>
              <a:latin typeface="DM Sans"/>
              <a:ea typeface="DM Sans"/>
              <a:cs typeface="DM Sans"/>
              <a:sym typeface="DM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56" name="Shape 356"/>
        <p:cNvGrpSpPr/>
        <p:nvPr/>
      </p:nvGrpSpPr>
      <p:grpSpPr>
        <a:xfrm>
          <a:off x="0" y="0"/>
          <a:ext cx="0" cy="0"/>
          <a:chOff x="0" y="0"/>
          <a:chExt cx="0" cy="0"/>
        </a:xfrm>
      </p:grpSpPr>
      <p:sp>
        <p:nvSpPr>
          <p:cNvPr id="357" name="Google Shape;357;p36"/>
          <p:cNvSpPr txBox="1"/>
          <p:nvPr/>
        </p:nvSpPr>
        <p:spPr>
          <a:xfrm>
            <a:off x="480950" y="298400"/>
            <a:ext cx="4129800" cy="567900"/>
          </a:xfrm>
          <a:prstGeom prst="rect">
            <a:avLst/>
          </a:prstGeom>
          <a:noFill/>
          <a:ln>
            <a:noFill/>
          </a:ln>
        </p:spPr>
        <p:txBody>
          <a:bodyPr anchorCtr="0" anchor="t" bIns="0" lIns="0" spcFirstLastPara="1" rIns="0" wrap="square" tIns="0">
            <a:spAutoFit/>
          </a:bodyPr>
          <a:lstStyle/>
          <a:p>
            <a:pPr indent="0" lvl="0" marL="0" marR="0" rtl="0" algn="l">
              <a:lnSpc>
                <a:spcPct val="82000"/>
              </a:lnSpc>
              <a:spcBef>
                <a:spcPts val="0"/>
              </a:spcBef>
              <a:spcAft>
                <a:spcPts val="0"/>
              </a:spcAft>
              <a:buNone/>
            </a:pPr>
            <a:r>
              <a:rPr b="1" lang="en" sz="4500">
                <a:solidFill>
                  <a:srgbClr val="FFFFFF"/>
                </a:solidFill>
                <a:latin typeface="DM Sans"/>
                <a:ea typeface="DM Sans"/>
                <a:cs typeface="DM Sans"/>
                <a:sym typeface="DM Sans"/>
              </a:rPr>
              <a:t>Works Cited</a:t>
            </a:r>
            <a:endParaRPr sz="700"/>
          </a:p>
        </p:txBody>
      </p:sp>
      <p:grpSp>
        <p:nvGrpSpPr>
          <p:cNvPr id="358" name="Google Shape;358;p36"/>
          <p:cNvGrpSpPr/>
          <p:nvPr/>
        </p:nvGrpSpPr>
        <p:grpSpPr>
          <a:xfrm>
            <a:off x="480950" y="1016523"/>
            <a:ext cx="8246800" cy="1379100"/>
            <a:chOff x="480950" y="1016523"/>
            <a:chExt cx="8246800" cy="1379100"/>
          </a:xfrm>
        </p:grpSpPr>
        <p:sp>
          <p:nvSpPr>
            <p:cNvPr id="359" name="Google Shape;359;p36"/>
            <p:cNvSpPr txBox="1"/>
            <p:nvPr/>
          </p:nvSpPr>
          <p:spPr>
            <a:xfrm>
              <a:off x="721050" y="1016523"/>
              <a:ext cx="8006700" cy="13791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1" lang="en" sz="1600">
                  <a:solidFill>
                    <a:srgbClr val="FF8337"/>
                  </a:solidFill>
                  <a:latin typeface="DM Sans"/>
                  <a:ea typeface="DM Sans"/>
                  <a:cs typeface="DM Sans"/>
                  <a:sym typeface="DM Sans"/>
                </a:rPr>
                <a:t>Datasets: </a:t>
              </a:r>
              <a:endParaRPr b="1" sz="1600">
                <a:solidFill>
                  <a:srgbClr val="FF8337"/>
                </a:solidFill>
                <a:latin typeface="DM Sans"/>
                <a:ea typeface="DM Sans"/>
                <a:cs typeface="DM Sans"/>
                <a:sym typeface="DM Sans"/>
              </a:endParaRPr>
            </a:p>
            <a:p>
              <a:pPr indent="0" lvl="0" marL="0" rtl="0" algn="l">
                <a:lnSpc>
                  <a:spcPct val="115000"/>
                </a:lnSpc>
                <a:spcBef>
                  <a:spcPts val="0"/>
                </a:spcBef>
                <a:spcAft>
                  <a:spcPts val="0"/>
                </a:spcAft>
                <a:buClr>
                  <a:schemeClr val="dk1"/>
                </a:buClr>
                <a:buSzPts val="1100"/>
                <a:buFont typeface="Arial"/>
                <a:buNone/>
              </a:pPr>
              <a:r>
                <a:rPr b="1" lang="en" sz="1600">
                  <a:solidFill>
                    <a:srgbClr val="FFFFFF"/>
                  </a:solidFill>
                  <a:latin typeface="DM Sans"/>
                  <a:ea typeface="DM Sans"/>
                  <a:cs typeface="DM Sans"/>
                  <a:sym typeface="DM Sans"/>
                </a:rPr>
                <a:t>https://www.kaggle.com/datasets/bryanchungweather/nba-players-data-2022-2023</a:t>
              </a:r>
              <a:endParaRPr b="1" sz="1600">
                <a:solidFill>
                  <a:srgbClr val="FFFFFF"/>
                </a:solidFill>
                <a:latin typeface="DM Sans"/>
                <a:ea typeface="DM Sans"/>
                <a:cs typeface="DM Sans"/>
                <a:sym typeface="DM Sans"/>
              </a:endParaRPr>
            </a:p>
            <a:p>
              <a:pPr indent="0" lvl="0" marL="0" rtl="0" algn="l">
                <a:lnSpc>
                  <a:spcPct val="115000"/>
                </a:lnSpc>
                <a:spcBef>
                  <a:spcPts val="0"/>
                </a:spcBef>
                <a:spcAft>
                  <a:spcPts val="0"/>
                </a:spcAft>
                <a:buSzPts val="1100"/>
                <a:buNone/>
              </a:pPr>
              <a:r>
                <a:rPr b="1" lang="en" sz="1600">
                  <a:solidFill>
                    <a:srgbClr val="FFFFFF"/>
                  </a:solidFill>
                  <a:latin typeface="DM Sans"/>
                  <a:ea typeface="DM Sans"/>
                  <a:cs typeface="DM Sans"/>
                  <a:sym typeface="DM Sans"/>
                </a:rPr>
                <a:t>https://www.kaggle.com/datasets/bryanchungweather/nba-player-stats-dataset-for-the-2023-2024/data</a:t>
              </a:r>
              <a:endParaRPr b="1" sz="1600">
                <a:solidFill>
                  <a:srgbClr val="FFFFFF"/>
                </a:solidFill>
                <a:latin typeface="DM Sans"/>
                <a:ea typeface="DM Sans"/>
                <a:cs typeface="DM Sans"/>
                <a:sym typeface="DM Sans"/>
              </a:endParaRPr>
            </a:p>
          </p:txBody>
        </p:sp>
        <p:grpSp>
          <p:nvGrpSpPr>
            <p:cNvPr id="360" name="Google Shape;360;p36"/>
            <p:cNvGrpSpPr/>
            <p:nvPr/>
          </p:nvGrpSpPr>
          <p:grpSpPr>
            <a:xfrm rot="5400000">
              <a:off x="255477" y="1241996"/>
              <a:ext cx="520569" cy="69624"/>
              <a:chOff x="0" y="0"/>
              <a:chExt cx="274200" cy="36675"/>
            </a:xfrm>
          </p:grpSpPr>
          <p:sp>
            <p:nvSpPr>
              <p:cNvPr id="361" name="Google Shape;361;p36"/>
              <p:cNvSpPr/>
              <p:nvPr/>
            </p:nvSpPr>
            <p:spPr>
              <a:xfrm>
                <a:off x="0" y="0"/>
                <a:ext cx="274136" cy="36581"/>
              </a:xfrm>
              <a:custGeom>
                <a:rect b="b" l="l" r="r" t="t"/>
                <a:pathLst>
                  <a:path extrusionOk="0" h="36581" w="274136">
                    <a:moveTo>
                      <a:pt x="0" y="0"/>
                    </a:moveTo>
                    <a:lnTo>
                      <a:pt x="274136" y="0"/>
                    </a:lnTo>
                    <a:lnTo>
                      <a:pt x="274136" y="36581"/>
                    </a:lnTo>
                    <a:lnTo>
                      <a:pt x="0" y="36581"/>
                    </a:lnTo>
                    <a:close/>
                  </a:path>
                </a:pathLst>
              </a:custGeom>
              <a:solidFill>
                <a:srgbClr val="FF8337"/>
              </a:solidFill>
              <a:ln>
                <a:noFill/>
              </a:ln>
            </p:spPr>
          </p:sp>
          <p:sp>
            <p:nvSpPr>
              <p:cNvPr id="362" name="Google Shape;362;p36"/>
              <p:cNvSpPr txBox="1"/>
              <p:nvPr/>
            </p:nvSpPr>
            <p:spPr>
              <a:xfrm>
                <a:off x="0" y="28575"/>
                <a:ext cx="274200" cy="81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grpSp>
        <p:nvGrpSpPr>
          <p:cNvPr id="363" name="Google Shape;363;p36"/>
          <p:cNvGrpSpPr/>
          <p:nvPr/>
        </p:nvGrpSpPr>
        <p:grpSpPr>
          <a:xfrm>
            <a:off x="480950" y="2698661"/>
            <a:ext cx="8246800" cy="529500"/>
            <a:chOff x="480950" y="2708448"/>
            <a:chExt cx="8246800" cy="529500"/>
          </a:xfrm>
        </p:grpSpPr>
        <p:grpSp>
          <p:nvGrpSpPr>
            <p:cNvPr id="364" name="Google Shape;364;p36"/>
            <p:cNvGrpSpPr/>
            <p:nvPr/>
          </p:nvGrpSpPr>
          <p:grpSpPr>
            <a:xfrm rot="5400000">
              <a:off x="255477" y="2933921"/>
              <a:ext cx="520569" cy="69624"/>
              <a:chOff x="0" y="0"/>
              <a:chExt cx="274200" cy="36675"/>
            </a:xfrm>
          </p:grpSpPr>
          <p:sp>
            <p:nvSpPr>
              <p:cNvPr id="365" name="Google Shape;365;p36"/>
              <p:cNvSpPr/>
              <p:nvPr/>
            </p:nvSpPr>
            <p:spPr>
              <a:xfrm>
                <a:off x="0" y="0"/>
                <a:ext cx="274136" cy="36581"/>
              </a:xfrm>
              <a:custGeom>
                <a:rect b="b" l="l" r="r" t="t"/>
                <a:pathLst>
                  <a:path extrusionOk="0" h="36581" w="274136">
                    <a:moveTo>
                      <a:pt x="0" y="0"/>
                    </a:moveTo>
                    <a:lnTo>
                      <a:pt x="274136" y="0"/>
                    </a:lnTo>
                    <a:lnTo>
                      <a:pt x="274136" y="36581"/>
                    </a:lnTo>
                    <a:lnTo>
                      <a:pt x="0" y="36581"/>
                    </a:lnTo>
                    <a:close/>
                  </a:path>
                </a:pathLst>
              </a:custGeom>
              <a:solidFill>
                <a:srgbClr val="FF8337"/>
              </a:solidFill>
              <a:ln>
                <a:noFill/>
              </a:ln>
            </p:spPr>
          </p:sp>
          <p:sp>
            <p:nvSpPr>
              <p:cNvPr id="366" name="Google Shape;366;p36"/>
              <p:cNvSpPr txBox="1"/>
              <p:nvPr/>
            </p:nvSpPr>
            <p:spPr>
              <a:xfrm>
                <a:off x="0" y="28575"/>
                <a:ext cx="274200" cy="81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67" name="Google Shape;367;p36"/>
            <p:cNvSpPr txBox="1"/>
            <p:nvPr/>
          </p:nvSpPr>
          <p:spPr>
            <a:xfrm>
              <a:off x="721050" y="2708448"/>
              <a:ext cx="8006700" cy="5295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1" lang="en" sz="1600">
                  <a:solidFill>
                    <a:srgbClr val="FF8337"/>
                  </a:solidFill>
                  <a:latin typeface="DM Sans"/>
                  <a:ea typeface="DM Sans"/>
                  <a:cs typeface="DM Sans"/>
                  <a:sym typeface="DM Sans"/>
                </a:rPr>
                <a:t>Cover Image:</a:t>
              </a:r>
              <a:endParaRPr b="1" sz="1600">
                <a:solidFill>
                  <a:srgbClr val="FF8337"/>
                </a:solidFill>
                <a:latin typeface="DM Sans"/>
                <a:ea typeface="DM Sans"/>
                <a:cs typeface="DM Sans"/>
                <a:sym typeface="DM Sans"/>
              </a:endParaRPr>
            </a:p>
            <a:p>
              <a:pPr indent="0" lvl="0" marL="0" marR="0" rtl="0" algn="l">
                <a:lnSpc>
                  <a:spcPct val="115000"/>
                </a:lnSpc>
                <a:spcBef>
                  <a:spcPts val="0"/>
                </a:spcBef>
                <a:spcAft>
                  <a:spcPts val="0"/>
                </a:spcAft>
                <a:buNone/>
              </a:pPr>
              <a:r>
                <a:rPr b="1" lang="en" sz="1600">
                  <a:solidFill>
                    <a:srgbClr val="FFFFFF"/>
                  </a:solidFill>
                  <a:latin typeface="DM Sans"/>
                  <a:ea typeface="DM Sans"/>
                  <a:cs typeface="DM Sans"/>
                  <a:sym typeface="DM Sans"/>
                </a:rPr>
                <a:t>https://unsplash.com</a:t>
              </a:r>
              <a:endParaRPr b="1" sz="1600">
                <a:solidFill>
                  <a:srgbClr val="FFFFFF"/>
                </a:solidFill>
                <a:latin typeface="DM Sans"/>
                <a:ea typeface="DM Sans"/>
                <a:cs typeface="DM Sans"/>
                <a:sym typeface="DM Sans"/>
              </a:endParaRPr>
            </a:p>
          </p:txBody>
        </p:sp>
      </p:grpSp>
      <p:grpSp>
        <p:nvGrpSpPr>
          <p:cNvPr id="368" name="Google Shape;368;p36"/>
          <p:cNvGrpSpPr/>
          <p:nvPr/>
        </p:nvGrpSpPr>
        <p:grpSpPr>
          <a:xfrm>
            <a:off x="6397081" y="-250757"/>
            <a:ext cx="3004376" cy="501531"/>
            <a:chOff x="0" y="0"/>
            <a:chExt cx="1582500" cy="264172"/>
          </a:xfrm>
        </p:grpSpPr>
        <p:sp>
          <p:nvSpPr>
            <p:cNvPr id="369" name="Google Shape;369;p36"/>
            <p:cNvSpPr/>
            <p:nvPr/>
          </p:nvSpPr>
          <p:spPr>
            <a:xfrm>
              <a:off x="0" y="0"/>
              <a:ext cx="1582403" cy="264172"/>
            </a:xfrm>
            <a:custGeom>
              <a:rect b="b" l="l" r="r" t="t"/>
              <a:pathLst>
                <a:path extrusionOk="0" h="264172" w="1582403">
                  <a:moveTo>
                    <a:pt x="0" y="0"/>
                  </a:moveTo>
                  <a:lnTo>
                    <a:pt x="1582403" y="0"/>
                  </a:lnTo>
                  <a:lnTo>
                    <a:pt x="1582403" y="264172"/>
                  </a:lnTo>
                  <a:lnTo>
                    <a:pt x="0" y="264172"/>
                  </a:lnTo>
                  <a:close/>
                </a:path>
              </a:pathLst>
            </a:custGeom>
            <a:solidFill>
              <a:srgbClr val="FF8337"/>
            </a:solidFill>
            <a:ln>
              <a:noFill/>
            </a:ln>
          </p:spPr>
        </p:sp>
        <p:sp>
          <p:nvSpPr>
            <p:cNvPr id="370" name="Google Shape;370;p36"/>
            <p:cNvSpPr txBox="1"/>
            <p:nvPr/>
          </p:nvSpPr>
          <p:spPr>
            <a:xfrm>
              <a:off x="0" y="28575"/>
              <a:ext cx="1582500" cy="2355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71" name="Google Shape;371;p36"/>
          <p:cNvGrpSpPr/>
          <p:nvPr/>
        </p:nvGrpSpPr>
        <p:grpSpPr>
          <a:xfrm>
            <a:off x="-466806" y="4935541"/>
            <a:ext cx="6215702" cy="414775"/>
            <a:chOff x="0" y="0"/>
            <a:chExt cx="3274007" cy="218475"/>
          </a:xfrm>
        </p:grpSpPr>
        <p:sp>
          <p:nvSpPr>
            <p:cNvPr id="372" name="Google Shape;372;p36"/>
            <p:cNvSpPr/>
            <p:nvPr/>
          </p:nvSpPr>
          <p:spPr>
            <a:xfrm>
              <a:off x="0" y="0"/>
              <a:ext cx="3274007" cy="218453"/>
            </a:xfrm>
            <a:custGeom>
              <a:rect b="b" l="l" r="r" t="t"/>
              <a:pathLst>
                <a:path extrusionOk="0" h="218453" w="3274007">
                  <a:moveTo>
                    <a:pt x="0" y="0"/>
                  </a:moveTo>
                  <a:lnTo>
                    <a:pt x="3274007" y="0"/>
                  </a:lnTo>
                  <a:lnTo>
                    <a:pt x="3274007" y="218453"/>
                  </a:lnTo>
                  <a:lnTo>
                    <a:pt x="0" y="218453"/>
                  </a:lnTo>
                  <a:close/>
                </a:path>
              </a:pathLst>
            </a:custGeom>
            <a:solidFill>
              <a:srgbClr val="FF8337"/>
            </a:solidFill>
            <a:ln>
              <a:noFill/>
            </a:ln>
          </p:spPr>
        </p:sp>
        <p:sp>
          <p:nvSpPr>
            <p:cNvPr id="373" name="Google Shape;373;p36"/>
            <p:cNvSpPr txBox="1"/>
            <p:nvPr/>
          </p:nvSpPr>
          <p:spPr>
            <a:xfrm>
              <a:off x="0" y="28575"/>
              <a:ext cx="3273900" cy="1899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74" name="Google Shape;374;p36"/>
          <p:cNvGrpSpPr/>
          <p:nvPr/>
        </p:nvGrpSpPr>
        <p:grpSpPr>
          <a:xfrm>
            <a:off x="480950" y="3531198"/>
            <a:ext cx="8246800" cy="1095900"/>
            <a:chOff x="480950" y="3531198"/>
            <a:chExt cx="8246800" cy="1095900"/>
          </a:xfrm>
        </p:grpSpPr>
        <p:grpSp>
          <p:nvGrpSpPr>
            <p:cNvPr id="375" name="Google Shape;375;p36"/>
            <p:cNvGrpSpPr/>
            <p:nvPr/>
          </p:nvGrpSpPr>
          <p:grpSpPr>
            <a:xfrm rot="5400000">
              <a:off x="255477" y="3756671"/>
              <a:ext cx="520569" cy="69624"/>
              <a:chOff x="0" y="0"/>
              <a:chExt cx="274200" cy="36675"/>
            </a:xfrm>
          </p:grpSpPr>
          <p:sp>
            <p:nvSpPr>
              <p:cNvPr id="376" name="Google Shape;376;p36"/>
              <p:cNvSpPr/>
              <p:nvPr/>
            </p:nvSpPr>
            <p:spPr>
              <a:xfrm>
                <a:off x="0" y="0"/>
                <a:ext cx="274136" cy="36581"/>
              </a:xfrm>
              <a:custGeom>
                <a:rect b="b" l="l" r="r" t="t"/>
                <a:pathLst>
                  <a:path extrusionOk="0" h="36581" w="274136">
                    <a:moveTo>
                      <a:pt x="0" y="0"/>
                    </a:moveTo>
                    <a:lnTo>
                      <a:pt x="274136" y="0"/>
                    </a:lnTo>
                    <a:lnTo>
                      <a:pt x="274136" y="36581"/>
                    </a:lnTo>
                    <a:lnTo>
                      <a:pt x="0" y="36581"/>
                    </a:lnTo>
                    <a:close/>
                  </a:path>
                </a:pathLst>
              </a:custGeom>
              <a:solidFill>
                <a:srgbClr val="FF8337"/>
              </a:solidFill>
              <a:ln>
                <a:noFill/>
              </a:ln>
            </p:spPr>
          </p:sp>
          <p:sp>
            <p:nvSpPr>
              <p:cNvPr id="377" name="Google Shape;377;p36"/>
              <p:cNvSpPr txBox="1"/>
              <p:nvPr/>
            </p:nvSpPr>
            <p:spPr>
              <a:xfrm>
                <a:off x="0" y="28575"/>
                <a:ext cx="274200" cy="81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78" name="Google Shape;378;p36"/>
            <p:cNvSpPr txBox="1"/>
            <p:nvPr/>
          </p:nvSpPr>
          <p:spPr>
            <a:xfrm>
              <a:off x="721050" y="3531198"/>
              <a:ext cx="8006700" cy="10959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1" lang="en" sz="1600">
                  <a:solidFill>
                    <a:srgbClr val="FF8337"/>
                  </a:solidFill>
                  <a:latin typeface="DM Sans"/>
                  <a:ea typeface="DM Sans"/>
                  <a:cs typeface="DM Sans"/>
                  <a:sym typeface="DM Sans"/>
                </a:rPr>
                <a:t>Resources for Model Building</a:t>
              </a:r>
              <a:r>
                <a:rPr b="1" lang="en" sz="1600">
                  <a:solidFill>
                    <a:srgbClr val="FF8337"/>
                  </a:solidFill>
                  <a:latin typeface="DM Sans"/>
                  <a:ea typeface="DM Sans"/>
                  <a:cs typeface="DM Sans"/>
                  <a:sym typeface="DM Sans"/>
                </a:rPr>
                <a:t>:</a:t>
              </a:r>
              <a:endParaRPr b="1" sz="1600">
                <a:solidFill>
                  <a:srgbClr val="FF8337"/>
                </a:solidFill>
                <a:latin typeface="DM Sans"/>
                <a:ea typeface="DM Sans"/>
                <a:cs typeface="DM Sans"/>
                <a:sym typeface="DM Sans"/>
              </a:endParaRPr>
            </a:p>
            <a:p>
              <a:pPr indent="0" lvl="0" marL="0" marR="0" rtl="0" algn="l">
                <a:lnSpc>
                  <a:spcPct val="115000"/>
                </a:lnSpc>
                <a:spcBef>
                  <a:spcPts val="0"/>
                </a:spcBef>
                <a:spcAft>
                  <a:spcPts val="0"/>
                </a:spcAft>
                <a:buNone/>
              </a:pPr>
              <a:r>
                <a:rPr b="1" lang="en" sz="1600">
                  <a:solidFill>
                    <a:srgbClr val="FFFFFF"/>
                  </a:solidFill>
                  <a:latin typeface="DM Sans"/>
                  <a:ea typeface="DM Sans"/>
                  <a:cs typeface="DM Sans"/>
                  <a:sym typeface="DM Sans"/>
                </a:rPr>
                <a:t>https://jaredsmurray.github.io/sta380_msba/</a:t>
              </a:r>
              <a:endParaRPr b="1" sz="1600">
                <a:solidFill>
                  <a:srgbClr val="FFFFFF"/>
                </a:solidFill>
                <a:latin typeface="DM Sans"/>
                <a:ea typeface="DM Sans"/>
                <a:cs typeface="DM Sans"/>
                <a:sym typeface="DM Sans"/>
              </a:endParaRPr>
            </a:p>
            <a:p>
              <a:pPr indent="0" lvl="0" marL="0" marR="0" rtl="0" algn="l">
                <a:lnSpc>
                  <a:spcPct val="115000"/>
                </a:lnSpc>
                <a:spcBef>
                  <a:spcPts val="0"/>
                </a:spcBef>
                <a:spcAft>
                  <a:spcPts val="0"/>
                </a:spcAft>
                <a:buNone/>
              </a:pPr>
              <a:r>
                <a:rPr b="1" i="1" lang="en" sz="1600">
                  <a:solidFill>
                    <a:srgbClr val="FFFFFF"/>
                  </a:solidFill>
                  <a:latin typeface="DM Sans"/>
                  <a:ea typeface="DM Sans"/>
                  <a:cs typeface="DM Sans"/>
                  <a:sym typeface="DM Sans"/>
                </a:rPr>
                <a:t>An Introduction to Statistical Learning with Applications in R</a:t>
              </a:r>
              <a:r>
                <a:rPr b="1" lang="en" sz="1600">
                  <a:solidFill>
                    <a:srgbClr val="FFFFFF"/>
                  </a:solidFill>
                  <a:latin typeface="DM Sans"/>
                  <a:ea typeface="DM Sans"/>
                  <a:cs typeface="DM Sans"/>
                  <a:sym typeface="DM Sans"/>
                </a:rPr>
                <a:t>, Second Edition</a:t>
              </a:r>
              <a:endParaRPr b="1" sz="1600">
                <a:solidFill>
                  <a:srgbClr val="FFFFFF"/>
                </a:solidFill>
                <a:latin typeface="DM Sans"/>
                <a:ea typeface="DM Sans"/>
                <a:cs typeface="DM Sans"/>
                <a:sym typeface="DM Sans"/>
              </a:endParaRPr>
            </a:p>
            <a:p>
              <a:pPr indent="0" lvl="0" marL="0" marR="0" rtl="0" algn="l">
                <a:lnSpc>
                  <a:spcPct val="115000"/>
                </a:lnSpc>
                <a:spcBef>
                  <a:spcPts val="0"/>
                </a:spcBef>
                <a:spcAft>
                  <a:spcPts val="0"/>
                </a:spcAft>
                <a:buNone/>
              </a:pPr>
              <a:r>
                <a:rPr b="1" lang="en" sz="1600">
                  <a:solidFill>
                    <a:srgbClr val="FFFFFF"/>
                  </a:solidFill>
                  <a:latin typeface="DM Sans"/>
                  <a:ea typeface="DM Sans"/>
                  <a:cs typeface="DM Sans"/>
                  <a:sym typeface="DM Sans"/>
                </a:rPr>
                <a:t>ChatGPT</a:t>
              </a:r>
              <a:endParaRPr b="1" sz="1600">
                <a:solidFill>
                  <a:srgbClr val="FFFFFF"/>
                </a:solidFill>
                <a:latin typeface="DM Sans"/>
                <a:ea typeface="DM Sans"/>
                <a:cs typeface="DM Sans"/>
                <a:sym typeface="DM San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6" name="Shape 86"/>
        <p:cNvGrpSpPr/>
        <p:nvPr/>
      </p:nvGrpSpPr>
      <p:grpSpPr>
        <a:xfrm>
          <a:off x="0" y="0"/>
          <a:ext cx="0" cy="0"/>
          <a:chOff x="0" y="0"/>
          <a:chExt cx="0" cy="0"/>
        </a:xfrm>
      </p:grpSpPr>
      <p:grpSp>
        <p:nvGrpSpPr>
          <p:cNvPr id="87" name="Google Shape;87;p15"/>
          <p:cNvGrpSpPr/>
          <p:nvPr/>
        </p:nvGrpSpPr>
        <p:grpSpPr>
          <a:xfrm>
            <a:off x="6397081" y="-250757"/>
            <a:ext cx="3004376" cy="501531"/>
            <a:chOff x="0" y="0"/>
            <a:chExt cx="1582500" cy="264172"/>
          </a:xfrm>
        </p:grpSpPr>
        <p:sp>
          <p:nvSpPr>
            <p:cNvPr id="88" name="Google Shape;88;p15"/>
            <p:cNvSpPr/>
            <p:nvPr/>
          </p:nvSpPr>
          <p:spPr>
            <a:xfrm>
              <a:off x="0" y="0"/>
              <a:ext cx="1582403" cy="264172"/>
            </a:xfrm>
            <a:custGeom>
              <a:rect b="b" l="l" r="r" t="t"/>
              <a:pathLst>
                <a:path extrusionOk="0" h="264172" w="1582403">
                  <a:moveTo>
                    <a:pt x="0" y="0"/>
                  </a:moveTo>
                  <a:lnTo>
                    <a:pt x="1582403" y="0"/>
                  </a:lnTo>
                  <a:lnTo>
                    <a:pt x="1582403" y="264172"/>
                  </a:lnTo>
                  <a:lnTo>
                    <a:pt x="0" y="264172"/>
                  </a:lnTo>
                  <a:close/>
                </a:path>
              </a:pathLst>
            </a:custGeom>
            <a:solidFill>
              <a:srgbClr val="FF8337"/>
            </a:solidFill>
            <a:ln>
              <a:noFill/>
            </a:ln>
          </p:spPr>
        </p:sp>
        <p:sp>
          <p:nvSpPr>
            <p:cNvPr id="89" name="Google Shape;89;p15"/>
            <p:cNvSpPr txBox="1"/>
            <p:nvPr/>
          </p:nvSpPr>
          <p:spPr>
            <a:xfrm>
              <a:off x="0" y="28575"/>
              <a:ext cx="1582500" cy="2355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90" name="Google Shape;90;p15"/>
          <p:cNvGrpSpPr/>
          <p:nvPr/>
        </p:nvGrpSpPr>
        <p:grpSpPr>
          <a:xfrm>
            <a:off x="-466806" y="4935541"/>
            <a:ext cx="6215702" cy="414775"/>
            <a:chOff x="0" y="0"/>
            <a:chExt cx="3274007" cy="218475"/>
          </a:xfrm>
        </p:grpSpPr>
        <p:sp>
          <p:nvSpPr>
            <p:cNvPr id="91" name="Google Shape;91;p15"/>
            <p:cNvSpPr/>
            <p:nvPr/>
          </p:nvSpPr>
          <p:spPr>
            <a:xfrm>
              <a:off x="0" y="0"/>
              <a:ext cx="3274007" cy="218453"/>
            </a:xfrm>
            <a:custGeom>
              <a:rect b="b" l="l" r="r" t="t"/>
              <a:pathLst>
                <a:path extrusionOk="0" h="218453" w="3274007">
                  <a:moveTo>
                    <a:pt x="0" y="0"/>
                  </a:moveTo>
                  <a:lnTo>
                    <a:pt x="3274007" y="0"/>
                  </a:lnTo>
                  <a:lnTo>
                    <a:pt x="3274007" y="218453"/>
                  </a:lnTo>
                  <a:lnTo>
                    <a:pt x="0" y="218453"/>
                  </a:lnTo>
                  <a:close/>
                </a:path>
              </a:pathLst>
            </a:custGeom>
            <a:solidFill>
              <a:srgbClr val="FF8337"/>
            </a:solidFill>
            <a:ln>
              <a:noFill/>
            </a:ln>
          </p:spPr>
        </p:sp>
        <p:sp>
          <p:nvSpPr>
            <p:cNvPr id="92" name="Google Shape;92;p15"/>
            <p:cNvSpPr txBox="1"/>
            <p:nvPr/>
          </p:nvSpPr>
          <p:spPr>
            <a:xfrm>
              <a:off x="0" y="28575"/>
              <a:ext cx="3273900" cy="1899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93" name="Google Shape;93;p15"/>
          <p:cNvSpPr txBox="1"/>
          <p:nvPr/>
        </p:nvSpPr>
        <p:spPr>
          <a:xfrm>
            <a:off x="480950" y="298400"/>
            <a:ext cx="6889800" cy="567900"/>
          </a:xfrm>
          <a:prstGeom prst="rect">
            <a:avLst/>
          </a:prstGeom>
          <a:noFill/>
          <a:ln>
            <a:noFill/>
          </a:ln>
        </p:spPr>
        <p:txBody>
          <a:bodyPr anchorCtr="0" anchor="t" bIns="0" lIns="0" spcFirstLastPara="1" rIns="0" wrap="square" tIns="0">
            <a:spAutoFit/>
          </a:bodyPr>
          <a:lstStyle/>
          <a:p>
            <a:pPr indent="0" lvl="0" marL="0" marR="0" rtl="0" algn="l">
              <a:lnSpc>
                <a:spcPct val="82000"/>
              </a:lnSpc>
              <a:spcBef>
                <a:spcPts val="0"/>
              </a:spcBef>
              <a:spcAft>
                <a:spcPts val="0"/>
              </a:spcAft>
              <a:buNone/>
            </a:pPr>
            <a:r>
              <a:rPr b="1" lang="en" sz="4500">
                <a:solidFill>
                  <a:srgbClr val="FFFFFF"/>
                </a:solidFill>
                <a:latin typeface="DM Sans"/>
                <a:ea typeface="DM Sans"/>
                <a:cs typeface="DM Sans"/>
                <a:sym typeface="DM Sans"/>
              </a:rPr>
              <a:t>Integration</a:t>
            </a:r>
            <a:endParaRPr sz="700"/>
          </a:p>
        </p:txBody>
      </p:sp>
      <p:sp>
        <p:nvSpPr>
          <p:cNvPr id="94" name="Google Shape;94;p15"/>
          <p:cNvSpPr txBox="1"/>
          <p:nvPr/>
        </p:nvSpPr>
        <p:spPr>
          <a:xfrm>
            <a:off x="480950" y="1010325"/>
            <a:ext cx="8250300" cy="32631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lt1"/>
              </a:buClr>
              <a:buSzPts val="2000"/>
              <a:buFont typeface="Inter"/>
              <a:buChar char="➔"/>
            </a:pPr>
            <a:r>
              <a:rPr b="1" lang="en" sz="2000">
                <a:solidFill>
                  <a:srgbClr val="FF8337"/>
                </a:solidFill>
                <a:latin typeface="Inter"/>
                <a:ea typeface="Inter"/>
                <a:cs typeface="Inter"/>
                <a:sym typeface="Inter"/>
              </a:rPr>
              <a:t>Datasets:</a:t>
            </a:r>
            <a:r>
              <a:rPr b="1" lang="en" sz="2000">
                <a:solidFill>
                  <a:schemeClr val="lt1"/>
                </a:solidFill>
                <a:latin typeface="Inter"/>
                <a:ea typeface="Inter"/>
                <a:cs typeface="Inter"/>
                <a:sym typeface="Inter"/>
              </a:rPr>
              <a:t> </a:t>
            </a:r>
            <a:endParaRPr b="1" sz="2000">
              <a:solidFill>
                <a:schemeClr val="lt1"/>
              </a:solidFill>
              <a:latin typeface="Inter"/>
              <a:ea typeface="Inter"/>
              <a:cs typeface="Inter"/>
              <a:sym typeface="Inter"/>
            </a:endParaRPr>
          </a:p>
          <a:p>
            <a:pPr indent="0" lvl="0" marL="457200" rtl="0" algn="l">
              <a:spcBef>
                <a:spcPts val="0"/>
              </a:spcBef>
              <a:spcAft>
                <a:spcPts val="0"/>
              </a:spcAft>
              <a:buNone/>
            </a:pPr>
            <a:r>
              <a:rPr lang="en" sz="2000">
                <a:solidFill>
                  <a:schemeClr val="lt1"/>
                </a:solidFill>
                <a:latin typeface="Inter"/>
                <a:ea typeface="Inter"/>
                <a:cs typeface="Inter"/>
                <a:sym typeface="Inter"/>
              </a:rPr>
              <a:t>Used two NBA Player Stats datasets from Kaggle</a:t>
            </a:r>
            <a:endParaRPr sz="2000">
              <a:solidFill>
                <a:schemeClr val="lt1"/>
              </a:solidFill>
              <a:latin typeface="Inter"/>
              <a:ea typeface="Inter"/>
              <a:cs typeface="Inter"/>
              <a:sym typeface="Inter"/>
            </a:endParaRPr>
          </a:p>
          <a:p>
            <a:pPr indent="0" lvl="0" marL="457200" rtl="0" algn="l">
              <a:spcBef>
                <a:spcPts val="0"/>
              </a:spcBef>
              <a:spcAft>
                <a:spcPts val="0"/>
              </a:spcAft>
              <a:buNone/>
            </a:pPr>
            <a:r>
              <a:t/>
            </a:r>
            <a:endParaRPr sz="2000">
              <a:solidFill>
                <a:schemeClr val="lt1"/>
              </a:solidFill>
              <a:latin typeface="Inter"/>
              <a:ea typeface="Inter"/>
              <a:cs typeface="Inter"/>
              <a:sym typeface="Inter"/>
            </a:endParaRPr>
          </a:p>
          <a:p>
            <a:pPr indent="-355600" lvl="0" marL="457200" rtl="0" algn="l">
              <a:spcBef>
                <a:spcPts val="0"/>
              </a:spcBef>
              <a:spcAft>
                <a:spcPts val="0"/>
              </a:spcAft>
              <a:buClr>
                <a:schemeClr val="lt1"/>
              </a:buClr>
              <a:buSzPts val="2000"/>
              <a:buFont typeface="Inter"/>
              <a:buChar char="➔"/>
            </a:pPr>
            <a:r>
              <a:rPr b="1" lang="en" sz="2000">
                <a:solidFill>
                  <a:srgbClr val="FF8337"/>
                </a:solidFill>
                <a:latin typeface="Inter"/>
                <a:ea typeface="Inter"/>
                <a:cs typeface="Inter"/>
                <a:sym typeface="Inter"/>
              </a:rPr>
              <a:t>Season Identification:</a:t>
            </a:r>
            <a:r>
              <a:rPr b="1" lang="en" sz="2000">
                <a:solidFill>
                  <a:schemeClr val="lt1"/>
                </a:solidFill>
                <a:latin typeface="Inter"/>
                <a:ea typeface="Inter"/>
                <a:cs typeface="Inter"/>
                <a:sym typeface="Inter"/>
              </a:rPr>
              <a:t> </a:t>
            </a:r>
            <a:endParaRPr b="1" sz="2000">
              <a:solidFill>
                <a:schemeClr val="lt1"/>
              </a:solidFill>
              <a:latin typeface="Inter"/>
              <a:ea typeface="Inter"/>
              <a:cs typeface="Inter"/>
              <a:sym typeface="Inter"/>
            </a:endParaRPr>
          </a:p>
          <a:p>
            <a:pPr indent="0" lvl="0" marL="457200" rtl="0" algn="l">
              <a:spcBef>
                <a:spcPts val="0"/>
              </a:spcBef>
              <a:spcAft>
                <a:spcPts val="0"/>
              </a:spcAft>
              <a:buNone/>
            </a:pPr>
            <a:r>
              <a:rPr lang="en" sz="2000">
                <a:solidFill>
                  <a:schemeClr val="lt1"/>
                </a:solidFill>
                <a:latin typeface="Inter"/>
                <a:ea typeface="Inter"/>
                <a:cs typeface="Inter"/>
                <a:sym typeface="Inter"/>
              </a:rPr>
              <a:t>Added an extra column in each file indicating the season (22-23 or 23-24) using Excel</a:t>
            </a:r>
            <a:endParaRPr sz="2000">
              <a:solidFill>
                <a:schemeClr val="lt1"/>
              </a:solidFill>
              <a:latin typeface="Inter"/>
              <a:ea typeface="Inter"/>
              <a:cs typeface="Inter"/>
              <a:sym typeface="Inter"/>
            </a:endParaRPr>
          </a:p>
          <a:p>
            <a:pPr indent="0" lvl="0" marL="0" rtl="0" algn="l">
              <a:spcBef>
                <a:spcPts val="0"/>
              </a:spcBef>
              <a:spcAft>
                <a:spcPts val="0"/>
              </a:spcAft>
              <a:buNone/>
            </a:pPr>
            <a:r>
              <a:t/>
            </a:r>
            <a:endParaRPr sz="2000">
              <a:solidFill>
                <a:schemeClr val="lt1"/>
              </a:solidFill>
              <a:latin typeface="Inter"/>
              <a:ea typeface="Inter"/>
              <a:cs typeface="Inter"/>
              <a:sym typeface="Inter"/>
            </a:endParaRPr>
          </a:p>
          <a:p>
            <a:pPr indent="-355600" lvl="0" marL="457200" rtl="0" algn="l">
              <a:spcBef>
                <a:spcPts val="0"/>
              </a:spcBef>
              <a:spcAft>
                <a:spcPts val="0"/>
              </a:spcAft>
              <a:buClr>
                <a:schemeClr val="lt1"/>
              </a:buClr>
              <a:buSzPts val="2000"/>
              <a:buFont typeface="Inter"/>
              <a:buChar char="➔"/>
            </a:pPr>
            <a:r>
              <a:rPr b="1" lang="en" sz="2000">
                <a:solidFill>
                  <a:srgbClr val="FF8337"/>
                </a:solidFill>
                <a:latin typeface="Inter"/>
                <a:ea typeface="Inter"/>
                <a:cs typeface="Inter"/>
                <a:sym typeface="Inter"/>
              </a:rPr>
              <a:t>Combination:</a:t>
            </a:r>
            <a:r>
              <a:rPr b="1" lang="en" sz="2000">
                <a:solidFill>
                  <a:schemeClr val="lt1"/>
                </a:solidFill>
                <a:latin typeface="Inter"/>
                <a:ea typeface="Inter"/>
                <a:cs typeface="Inter"/>
                <a:sym typeface="Inter"/>
              </a:rPr>
              <a:t> </a:t>
            </a:r>
            <a:endParaRPr b="1" sz="2000">
              <a:solidFill>
                <a:schemeClr val="lt1"/>
              </a:solidFill>
              <a:latin typeface="Inter"/>
              <a:ea typeface="Inter"/>
              <a:cs typeface="Inter"/>
              <a:sym typeface="Inter"/>
            </a:endParaRPr>
          </a:p>
          <a:p>
            <a:pPr indent="0" lvl="0" marL="457200" rtl="0" algn="l">
              <a:spcBef>
                <a:spcPts val="0"/>
              </a:spcBef>
              <a:spcAft>
                <a:spcPts val="0"/>
              </a:spcAft>
              <a:buNone/>
            </a:pPr>
            <a:r>
              <a:rPr lang="en" sz="2000">
                <a:solidFill>
                  <a:schemeClr val="lt1"/>
                </a:solidFill>
                <a:latin typeface="Inter"/>
                <a:ea typeface="Inter"/>
                <a:cs typeface="Inter"/>
                <a:sym typeface="Inter"/>
              </a:rPr>
              <a:t>Merged all .csv files into a single dataset (nba.csv) with 30 columns and 6201 rows</a:t>
            </a:r>
            <a:endParaRPr sz="2000">
              <a:solidFill>
                <a:schemeClr val="lt1"/>
              </a:solidFill>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8" name="Shape 98"/>
        <p:cNvGrpSpPr/>
        <p:nvPr/>
      </p:nvGrpSpPr>
      <p:grpSpPr>
        <a:xfrm>
          <a:off x="0" y="0"/>
          <a:ext cx="0" cy="0"/>
          <a:chOff x="0" y="0"/>
          <a:chExt cx="0" cy="0"/>
        </a:xfrm>
      </p:grpSpPr>
      <p:grpSp>
        <p:nvGrpSpPr>
          <p:cNvPr id="99" name="Google Shape;99;p16"/>
          <p:cNvGrpSpPr/>
          <p:nvPr/>
        </p:nvGrpSpPr>
        <p:grpSpPr>
          <a:xfrm>
            <a:off x="6397081" y="-250757"/>
            <a:ext cx="3004376" cy="501531"/>
            <a:chOff x="0" y="0"/>
            <a:chExt cx="1582500" cy="264172"/>
          </a:xfrm>
        </p:grpSpPr>
        <p:sp>
          <p:nvSpPr>
            <p:cNvPr id="100" name="Google Shape;100;p16"/>
            <p:cNvSpPr/>
            <p:nvPr/>
          </p:nvSpPr>
          <p:spPr>
            <a:xfrm>
              <a:off x="0" y="0"/>
              <a:ext cx="1582403" cy="264172"/>
            </a:xfrm>
            <a:custGeom>
              <a:rect b="b" l="l" r="r" t="t"/>
              <a:pathLst>
                <a:path extrusionOk="0" h="264172" w="1582403">
                  <a:moveTo>
                    <a:pt x="0" y="0"/>
                  </a:moveTo>
                  <a:lnTo>
                    <a:pt x="1582403" y="0"/>
                  </a:lnTo>
                  <a:lnTo>
                    <a:pt x="1582403" y="264172"/>
                  </a:lnTo>
                  <a:lnTo>
                    <a:pt x="0" y="264172"/>
                  </a:lnTo>
                  <a:close/>
                </a:path>
              </a:pathLst>
            </a:custGeom>
            <a:solidFill>
              <a:srgbClr val="FF8337"/>
            </a:solidFill>
            <a:ln>
              <a:noFill/>
            </a:ln>
          </p:spPr>
        </p:sp>
        <p:sp>
          <p:nvSpPr>
            <p:cNvPr id="101" name="Google Shape;101;p16"/>
            <p:cNvSpPr txBox="1"/>
            <p:nvPr/>
          </p:nvSpPr>
          <p:spPr>
            <a:xfrm>
              <a:off x="0" y="28575"/>
              <a:ext cx="1582500" cy="2355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02" name="Google Shape;102;p16"/>
          <p:cNvGrpSpPr/>
          <p:nvPr/>
        </p:nvGrpSpPr>
        <p:grpSpPr>
          <a:xfrm>
            <a:off x="-466806" y="4935541"/>
            <a:ext cx="6215702" cy="414775"/>
            <a:chOff x="0" y="0"/>
            <a:chExt cx="3274007" cy="218475"/>
          </a:xfrm>
        </p:grpSpPr>
        <p:sp>
          <p:nvSpPr>
            <p:cNvPr id="103" name="Google Shape;103;p16"/>
            <p:cNvSpPr/>
            <p:nvPr/>
          </p:nvSpPr>
          <p:spPr>
            <a:xfrm>
              <a:off x="0" y="0"/>
              <a:ext cx="3274007" cy="218453"/>
            </a:xfrm>
            <a:custGeom>
              <a:rect b="b" l="l" r="r" t="t"/>
              <a:pathLst>
                <a:path extrusionOk="0" h="218453" w="3274007">
                  <a:moveTo>
                    <a:pt x="0" y="0"/>
                  </a:moveTo>
                  <a:lnTo>
                    <a:pt x="3274007" y="0"/>
                  </a:lnTo>
                  <a:lnTo>
                    <a:pt x="3274007" y="218453"/>
                  </a:lnTo>
                  <a:lnTo>
                    <a:pt x="0" y="218453"/>
                  </a:lnTo>
                  <a:close/>
                </a:path>
              </a:pathLst>
            </a:custGeom>
            <a:solidFill>
              <a:srgbClr val="FF8337"/>
            </a:solidFill>
            <a:ln>
              <a:noFill/>
            </a:ln>
          </p:spPr>
        </p:sp>
        <p:sp>
          <p:nvSpPr>
            <p:cNvPr id="104" name="Google Shape;104;p16"/>
            <p:cNvSpPr txBox="1"/>
            <p:nvPr/>
          </p:nvSpPr>
          <p:spPr>
            <a:xfrm>
              <a:off x="0" y="28575"/>
              <a:ext cx="3273900" cy="1899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05" name="Google Shape;105;p16"/>
          <p:cNvSpPr txBox="1"/>
          <p:nvPr/>
        </p:nvSpPr>
        <p:spPr>
          <a:xfrm>
            <a:off x="480950" y="298400"/>
            <a:ext cx="6093900" cy="567900"/>
          </a:xfrm>
          <a:prstGeom prst="rect">
            <a:avLst/>
          </a:prstGeom>
          <a:noFill/>
          <a:ln>
            <a:noFill/>
          </a:ln>
        </p:spPr>
        <p:txBody>
          <a:bodyPr anchorCtr="0" anchor="t" bIns="0" lIns="0" spcFirstLastPara="1" rIns="0" wrap="square" tIns="0">
            <a:spAutoFit/>
          </a:bodyPr>
          <a:lstStyle/>
          <a:p>
            <a:pPr indent="0" lvl="0" marL="0" marR="0" rtl="0" algn="l">
              <a:lnSpc>
                <a:spcPct val="82000"/>
              </a:lnSpc>
              <a:spcBef>
                <a:spcPts val="0"/>
              </a:spcBef>
              <a:spcAft>
                <a:spcPts val="0"/>
              </a:spcAft>
              <a:buNone/>
            </a:pPr>
            <a:r>
              <a:rPr b="1" lang="en" sz="4500">
                <a:solidFill>
                  <a:srgbClr val="FFFFFF"/>
                </a:solidFill>
                <a:latin typeface="DM Sans"/>
                <a:ea typeface="DM Sans"/>
                <a:cs typeface="DM Sans"/>
                <a:sym typeface="DM Sans"/>
              </a:rPr>
              <a:t>Cleaning</a:t>
            </a:r>
            <a:endParaRPr sz="700"/>
          </a:p>
        </p:txBody>
      </p:sp>
      <p:sp>
        <p:nvSpPr>
          <p:cNvPr id="106" name="Google Shape;106;p16"/>
          <p:cNvSpPr txBox="1"/>
          <p:nvPr/>
        </p:nvSpPr>
        <p:spPr>
          <a:xfrm>
            <a:off x="480950" y="1010325"/>
            <a:ext cx="8186100" cy="3232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Inter"/>
              <a:buChar char="➔"/>
            </a:pPr>
            <a:r>
              <a:rPr b="1" lang="en" sz="1800">
                <a:solidFill>
                  <a:srgbClr val="FF8337"/>
                </a:solidFill>
                <a:latin typeface="Inter"/>
                <a:ea typeface="Inter"/>
                <a:cs typeface="Inter"/>
                <a:sym typeface="Inter"/>
              </a:rPr>
              <a:t>TOT Entries</a:t>
            </a:r>
            <a:r>
              <a:rPr b="1" lang="en" sz="1800">
                <a:solidFill>
                  <a:srgbClr val="FF8337"/>
                </a:solidFill>
                <a:latin typeface="Inter"/>
                <a:ea typeface="Inter"/>
                <a:cs typeface="Inter"/>
                <a:sym typeface="Inter"/>
              </a:rPr>
              <a:t>:</a:t>
            </a:r>
            <a:r>
              <a:rPr b="1" lang="en" sz="1800">
                <a:solidFill>
                  <a:schemeClr val="lt1"/>
                </a:solidFill>
                <a:latin typeface="Inter"/>
                <a:ea typeface="Inter"/>
                <a:cs typeface="Inter"/>
                <a:sym typeface="Inter"/>
              </a:rPr>
              <a:t> </a:t>
            </a:r>
            <a:endParaRPr b="1" sz="1800">
              <a:solidFill>
                <a:schemeClr val="lt1"/>
              </a:solidFill>
              <a:latin typeface="Inter"/>
              <a:ea typeface="Inter"/>
              <a:cs typeface="Inter"/>
              <a:sym typeface="Inter"/>
            </a:endParaRPr>
          </a:p>
          <a:p>
            <a:pPr indent="0" lvl="0" marL="457200" rtl="0" algn="l">
              <a:spcBef>
                <a:spcPts val="0"/>
              </a:spcBef>
              <a:spcAft>
                <a:spcPts val="0"/>
              </a:spcAft>
              <a:buNone/>
            </a:pPr>
            <a:r>
              <a:rPr lang="en" sz="1800">
                <a:solidFill>
                  <a:schemeClr val="lt1"/>
                </a:solidFill>
                <a:latin typeface="Inter"/>
                <a:ea typeface="Inter"/>
                <a:cs typeface="Inter"/>
                <a:sym typeface="Inter"/>
              </a:rPr>
              <a:t>Masked</a:t>
            </a:r>
            <a:r>
              <a:rPr lang="en" sz="1800">
                <a:solidFill>
                  <a:schemeClr val="lt1"/>
                </a:solidFill>
                <a:latin typeface="Inter"/>
                <a:ea typeface="Inter"/>
                <a:cs typeface="Inter"/>
                <a:sym typeface="Inter"/>
              </a:rPr>
              <a:t> the original dataset with a subset containing only ‘TOT’ entries to flag players who played for multiple teams in a season</a:t>
            </a:r>
            <a:endParaRPr sz="1800">
              <a:solidFill>
                <a:schemeClr val="lt1"/>
              </a:solidFill>
              <a:latin typeface="Inter"/>
              <a:ea typeface="Inter"/>
              <a:cs typeface="Inter"/>
              <a:sym typeface="Inter"/>
            </a:endParaRPr>
          </a:p>
          <a:p>
            <a:pPr indent="0" lvl="0" marL="0" rtl="0" algn="l">
              <a:spcBef>
                <a:spcPts val="0"/>
              </a:spcBef>
              <a:spcAft>
                <a:spcPts val="0"/>
              </a:spcAft>
              <a:buNone/>
            </a:pPr>
            <a:r>
              <a:t/>
            </a:r>
            <a:endParaRPr sz="1800">
              <a:solidFill>
                <a:schemeClr val="lt1"/>
              </a:solidFill>
              <a:latin typeface="Inter"/>
              <a:ea typeface="Inter"/>
              <a:cs typeface="Inter"/>
              <a:sym typeface="Inter"/>
            </a:endParaRPr>
          </a:p>
          <a:p>
            <a:pPr indent="-342900" lvl="0" marL="457200" rtl="0" algn="l">
              <a:spcBef>
                <a:spcPts val="0"/>
              </a:spcBef>
              <a:spcAft>
                <a:spcPts val="0"/>
              </a:spcAft>
              <a:buClr>
                <a:schemeClr val="lt1"/>
              </a:buClr>
              <a:buSzPts val="1800"/>
              <a:buFont typeface="Inter"/>
              <a:buChar char="➔"/>
            </a:pPr>
            <a:r>
              <a:rPr b="1" lang="en" sz="1800">
                <a:solidFill>
                  <a:srgbClr val="FF8337"/>
                </a:solidFill>
                <a:latin typeface="Inter"/>
                <a:ea typeface="Inter"/>
                <a:cs typeface="Inter"/>
                <a:sym typeface="Inter"/>
              </a:rPr>
              <a:t>Position Filtering:</a:t>
            </a:r>
            <a:r>
              <a:rPr b="1" lang="en" sz="1800">
                <a:solidFill>
                  <a:schemeClr val="lt1"/>
                </a:solidFill>
                <a:latin typeface="Inter"/>
                <a:ea typeface="Inter"/>
                <a:cs typeface="Inter"/>
                <a:sym typeface="Inter"/>
              </a:rPr>
              <a:t> </a:t>
            </a:r>
            <a:endParaRPr b="1" sz="1800">
              <a:solidFill>
                <a:schemeClr val="lt1"/>
              </a:solidFill>
              <a:latin typeface="Inter"/>
              <a:ea typeface="Inter"/>
              <a:cs typeface="Inter"/>
              <a:sym typeface="Inter"/>
            </a:endParaRPr>
          </a:p>
          <a:p>
            <a:pPr indent="0" lvl="0" marL="457200" rtl="0" algn="l">
              <a:spcBef>
                <a:spcPts val="0"/>
              </a:spcBef>
              <a:spcAft>
                <a:spcPts val="0"/>
              </a:spcAft>
              <a:buNone/>
            </a:pPr>
            <a:r>
              <a:rPr lang="en" sz="1800">
                <a:solidFill>
                  <a:schemeClr val="lt1"/>
                </a:solidFill>
                <a:latin typeface="Inter"/>
                <a:ea typeface="Inter"/>
                <a:cs typeface="Inter"/>
                <a:sym typeface="Inter"/>
              </a:rPr>
              <a:t>Filtered the dataset to include only rows where the 'Pos' column value is one of the top 5 positions (SG, SF, PF, C, PG)</a:t>
            </a:r>
            <a:endParaRPr sz="1800">
              <a:solidFill>
                <a:schemeClr val="lt1"/>
              </a:solidFill>
              <a:latin typeface="Inter"/>
              <a:ea typeface="Inter"/>
              <a:cs typeface="Inter"/>
              <a:sym typeface="Inter"/>
            </a:endParaRPr>
          </a:p>
          <a:p>
            <a:pPr indent="0" lvl="0" marL="0" rtl="0" algn="l">
              <a:spcBef>
                <a:spcPts val="0"/>
              </a:spcBef>
              <a:spcAft>
                <a:spcPts val="0"/>
              </a:spcAft>
              <a:buNone/>
            </a:pPr>
            <a:r>
              <a:t/>
            </a:r>
            <a:endParaRPr sz="1800">
              <a:solidFill>
                <a:schemeClr val="lt1"/>
              </a:solidFill>
              <a:latin typeface="Inter"/>
              <a:ea typeface="Inter"/>
              <a:cs typeface="Inter"/>
              <a:sym typeface="Inter"/>
            </a:endParaRPr>
          </a:p>
          <a:p>
            <a:pPr indent="-342900" lvl="0" marL="457200" rtl="0" algn="l">
              <a:spcBef>
                <a:spcPts val="0"/>
              </a:spcBef>
              <a:spcAft>
                <a:spcPts val="0"/>
              </a:spcAft>
              <a:buClr>
                <a:schemeClr val="lt1"/>
              </a:buClr>
              <a:buSzPts val="1800"/>
              <a:buFont typeface="Inter"/>
              <a:buChar char="➔"/>
            </a:pPr>
            <a:r>
              <a:rPr b="1" lang="en" sz="1800">
                <a:solidFill>
                  <a:srgbClr val="FF8337"/>
                </a:solidFill>
                <a:latin typeface="Inter"/>
                <a:ea typeface="Inter"/>
                <a:cs typeface="Inter"/>
                <a:sym typeface="Inter"/>
              </a:rPr>
              <a:t>Handling Null Values:</a:t>
            </a:r>
            <a:r>
              <a:rPr lang="en" sz="1800">
                <a:solidFill>
                  <a:schemeClr val="lt1"/>
                </a:solidFill>
                <a:latin typeface="Inter"/>
                <a:ea typeface="Inter"/>
                <a:cs typeface="Inter"/>
                <a:sym typeface="Inter"/>
              </a:rPr>
              <a:t> </a:t>
            </a:r>
            <a:endParaRPr sz="1800">
              <a:solidFill>
                <a:schemeClr val="lt1"/>
              </a:solidFill>
              <a:latin typeface="Inter"/>
              <a:ea typeface="Inter"/>
              <a:cs typeface="Inter"/>
              <a:sym typeface="Inter"/>
            </a:endParaRPr>
          </a:p>
          <a:p>
            <a:pPr indent="0" lvl="0" marL="457200" rtl="0" algn="l">
              <a:spcBef>
                <a:spcPts val="0"/>
              </a:spcBef>
              <a:spcAft>
                <a:spcPts val="0"/>
              </a:spcAft>
              <a:buNone/>
            </a:pPr>
            <a:r>
              <a:rPr lang="en" sz="1800">
                <a:solidFill>
                  <a:schemeClr val="lt1"/>
                </a:solidFill>
                <a:latin typeface="Inter"/>
                <a:ea typeface="Inter"/>
                <a:cs typeface="Inter"/>
                <a:sym typeface="Inter"/>
              </a:rPr>
              <a:t>Encountered null values in percentage columns (FG%, 3P%, 2P%, eFG%, and FT%)</a:t>
            </a:r>
            <a:endParaRPr sz="1800">
              <a:solidFill>
                <a:schemeClr val="lt1"/>
              </a:solidFill>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10" name="Shape 110"/>
        <p:cNvGrpSpPr/>
        <p:nvPr/>
      </p:nvGrpSpPr>
      <p:grpSpPr>
        <a:xfrm>
          <a:off x="0" y="0"/>
          <a:ext cx="0" cy="0"/>
          <a:chOff x="0" y="0"/>
          <a:chExt cx="0" cy="0"/>
        </a:xfrm>
      </p:grpSpPr>
      <p:grpSp>
        <p:nvGrpSpPr>
          <p:cNvPr id="111" name="Google Shape;111;p17"/>
          <p:cNvGrpSpPr/>
          <p:nvPr/>
        </p:nvGrpSpPr>
        <p:grpSpPr>
          <a:xfrm>
            <a:off x="6397081" y="-250757"/>
            <a:ext cx="3004376" cy="501531"/>
            <a:chOff x="0" y="0"/>
            <a:chExt cx="1582500" cy="264172"/>
          </a:xfrm>
        </p:grpSpPr>
        <p:sp>
          <p:nvSpPr>
            <p:cNvPr id="112" name="Google Shape;112;p17"/>
            <p:cNvSpPr/>
            <p:nvPr/>
          </p:nvSpPr>
          <p:spPr>
            <a:xfrm>
              <a:off x="0" y="0"/>
              <a:ext cx="1582403" cy="264172"/>
            </a:xfrm>
            <a:custGeom>
              <a:rect b="b" l="l" r="r" t="t"/>
              <a:pathLst>
                <a:path extrusionOk="0" h="264172" w="1582403">
                  <a:moveTo>
                    <a:pt x="0" y="0"/>
                  </a:moveTo>
                  <a:lnTo>
                    <a:pt x="1582403" y="0"/>
                  </a:lnTo>
                  <a:lnTo>
                    <a:pt x="1582403" y="264172"/>
                  </a:lnTo>
                  <a:lnTo>
                    <a:pt x="0" y="264172"/>
                  </a:lnTo>
                  <a:close/>
                </a:path>
              </a:pathLst>
            </a:custGeom>
            <a:solidFill>
              <a:srgbClr val="FF8337"/>
            </a:solidFill>
            <a:ln>
              <a:noFill/>
            </a:ln>
          </p:spPr>
        </p:sp>
        <p:sp>
          <p:nvSpPr>
            <p:cNvPr id="113" name="Google Shape;113;p17"/>
            <p:cNvSpPr txBox="1"/>
            <p:nvPr/>
          </p:nvSpPr>
          <p:spPr>
            <a:xfrm>
              <a:off x="0" y="28575"/>
              <a:ext cx="1582500" cy="2355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14" name="Google Shape;114;p17"/>
          <p:cNvGrpSpPr/>
          <p:nvPr/>
        </p:nvGrpSpPr>
        <p:grpSpPr>
          <a:xfrm>
            <a:off x="-466806" y="4935541"/>
            <a:ext cx="6215702" cy="414775"/>
            <a:chOff x="0" y="0"/>
            <a:chExt cx="3274007" cy="218475"/>
          </a:xfrm>
        </p:grpSpPr>
        <p:sp>
          <p:nvSpPr>
            <p:cNvPr id="115" name="Google Shape;115;p17"/>
            <p:cNvSpPr/>
            <p:nvPr/>
          </p:nvSpPr>
          <p:spPr>
            <a:xfrm>
              <a:off x="0" y="0"/>
              <a:ext cx="3274007" cy="218453"/>
            </a:xfrm>
            <a:custGeom>
              <a:rect b="b" l="l" r="r" t="t"/>
              <a:pathLst>
                <a:path extrusionOk="0" h="218453" w="3274007">
                  <a:moveTo>
                    <a:pt x="0" y="0"/>
                  </a:moveTo>
                  <a:lnTo>
                    <a:pt x="3274007" y="0"/>
                  </a:lnTo>
                  <a:lnTo>
                    <a:pt x="3274007" y="218453"/>
                  </a:lnTo>
                  <a:lnTo>
                    <a:pt x="0" y="218453"/>
                  </a:lnTo>
                  <a:close/>
                </a:path>
              </a:pathLst>
            </a:custGeom>
            <a:solidFill>
              <a:srgbClr val="FF8337"/>
            </a:solidFill>
            <a:ln>
              <a:noFill/>
            </a:ln>
          </p:spPr>
        </p:sp>
        <p:sp>
          <p:nvSpPr>
            <p:cNvPr id="116" name="Google Shape;116;p17"/>
            <p:cNvSpPr txBox="1"/>
            <p:nvPr/>
          </p:nvSpPr>
          <p:spPr>
            <a:xfrm>
              <a:off x="0" y="28575"/>
              <a:ext cx="3273900" cy="1899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17" name="Google Shape;117;p17"/>
          <p:cNvSpPr txBox="1"/>
          <p:nvPr/>
        </p:nvSpPr>
        <p:spPr>
          <a:xfrm>
            <a:off x="480950" y="298400"/>
            <a:ext cx="4129800" cy="567900"/>
          </a:xfrm>
          <a:prstGeom prst="rect">
            <a:avLst/>
          </a:prstGeom>
          <a:noFill/>
          <a:ln>
            <a:noFill/>
          </a:ln>
        </p:spPr>
        <p:txBody>
          <a:bodyPr anchorCtr="0" anchor="t" bIns="0" lIns="0" spcFirstLastPara="1" rIns="0" wrap="square" tIns="0">
            <a:spAutoFit/>
          </a:bodyPr>
          <a:lstStyle/>
          <a:p>
            <a:pPr indent="0" lvl="0" marL="0" marR="0" rtl="0" algn="l">
              <a:lnSpc>
                <a:spcPct val="82000"/>
              </a:lnSpc>
              <a:spcBef>
                <a:spcPts val="0"/>
              </a:spcBef>
              <a:spcAft>
                <a:spcPts val="0"/>
              </a:spcAft>
              <a:buNone/>
            </a:pPr>
            <a:r>
              <a:rPr b="1" lang="en" sz="4500">
                <a:solidFill>
                  <a:srgbClr val="FFFFFF"/>
                </a:solidFill>
                <a:latin typeface="DM Sans"/>
                <a:ea typeface="DM Sans"/>
                <a:cs typeface="DM Sans"/>
                <a:sym typeface="DM Sans"/>
              </a:rPr>
              <a:t>EDA</a:t>
            </a:r>
            <a:endParaRPr sz="700"/>
          </a:p>
        </p:txBody>
      </p:sp>
      <p:pic>
        <p:nvPicPr>
          <p:cNvPr id="118" name="Google Shape;118;p17"/>
          <p:cNvPicPr preferRelativeResize="0"/>
          <p:nvPr/>
        </p:nvPicPr>
        <p:blipFill>
          <a:blip r:embed="rId3">
            <a:alphaModFix/>
          </a:blip>
          <a:stretch>
            <a:fillRect/>
          </a:stretch>
        </p:blipFill>
        <p:spPr>
          <a:xfrm>
            <a:off x="1369900" y="968050"/>
            <a:ext cx="6404200" cy="3677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22" name="Shape 122"/>
        <p:cNvGrpSpPr/>
        <p:nvPr/>
      </p:nvGrpSpPr>
      <p:grpSpPr>
        <a:xfrm>
          <a:off x="0" y="0"/>
          <a:ext cx="0" cy="0"/>
          <a:chOff x="0" y="0"/>
          <a:chExt cx="0" cy="0"/>
        </a:xfrm>
      </p:grpSpPr>
      <p:grpSp>
        <p:nvGrpSpPr>
          <p:cNvPr id="123" name="Google Shape;123;p18"/>
          <p:cNvGrpSpPr/>
          <p:nvPr/>
        </p:nvGrpSpPr>
        <p:grpSpPr>
          <a:xfrm>
            <a:off x="6397081" y="-250757"/>
            <a:ext cx="3004376" cy="501531"/>
            <a:chOff x="0" y="0"/>
            <a:chExt cx="1582500" cy="264172"/>
          </a:xfrm>
        </p:grpSpPr>
        <p:sp>
          <p:nvSpPr>
            <p:cNvPr id="124" name="Google Shape;124;p18"/>
            <p:cNvSpPr/>
            <p:nvPr/>
          </p:nvSpPr>
          <p:spPr>
            <a:xfrm>
              <a:off x="0" y="0"/>
              <a:ext cx="1582403" cy="264172"/>
            </a:xfrm>
            <a:custGeom>
              <a:rect b="b" l="l" r="r" t="t"/>
              <a:pathLst>
                <a:path extrusionOk="0" h="264172" w="1582403">
                  <a:moveTo>
                    <a:pt x="0" y="0"/>
                  </a:moveTo>
                  <a:lnTo>
                    <a:pt x="1582403" y="0"/>
                  </a:lnTo>
                  <a:lnTo>
                    <a:pt x="1582403" y="264172"/>
                  </a:lnTo>
                  <a:lnTo>
                    <a:pt x="0" y="264172"/>
                  </a:lnTo>
                  <a:close/>
                </a:path>
              </a:pathLst>
            </a:custGeom>
            <a:solidFill>
              <a:srgbClr val="FF8337"/>
            </a:solidFill>
            <a:ln>
              <a:noFill/>
            </a:ln>
          </p:spPr>
        </p:sp>
        <p:sp>
          <p:nvSpPr>
            <p:cNvPr id="125" name="Google Shape;125;p18"/>
            <p:cNvSpPr txBox="1"/>
            <p:nvPr/>
          </p:nvSpPr>
          <p:spPr>
            <a:xfrm>
              <a:off x="0" y="28575"/>
              <a:ext cx="1582500" cy="2355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26" name="Google Shape;126;p18"/>
          <p:cNvGrpSpPr/>
          <p:nvPr/>
        </p:nvGrpSpPr>
        <p:grpSpPr>
          <a:xfrm>
            <a:off x="-466806" y="4935541"/>
            <a:ext cx="6215702" cy="414775"/>
            <a:chOff x="0" y="0"/>
            <a:chExt cx="3274007" cy="218475"/>
          </a:xfrm>
        </p:grpSpPr>
        <p:sp>
          <p:nvSpPr>
            <p:cNvPr id="127" name="Google Shape;127;p18"/>
            <p:cNvSpPr/>
            <p:nvPr/>
          </p:nvSpPr>
          <p:spPr>
            <a:xfrm>
              <a:off x="0" y="0"/>
              <a:ext cx="3274007" cy="218453"/>
            </a:xfrm>
            <a:custGeom>
              <a:rect b="b" l="l" r="r" t="t"/>
              <a:pathLst>
                <a:path extrusionOk="0" h="218453" w="3274007">
                  <a:moveTo>
                    <a:pt x="0" y="0"/>
                  </a:moveTo>
                  <a:lnTo>
                    <a:pt x="3274007" y="0"/>
                  </a:lnTo>
                  <a:lnTo>
                    <a:pt x="3274007" y="218453"/>
                  </a:lnTo>
                  <a:lnTo>
                    <a:pt x="0" y="218453"/>
                  </a:lnTo>
                  <a:close/>
                </a:path>
              </a:pathLst>
            </a:custGeom>
            <a:solidFill>
              <a:srgbClr val="FF8337"/>
            </a:solidFill>
            <a:ln>
              <a:noFill/>
            </a:ln>
          </p:spPr>
        </p:sp>
        <p:sp>
          <p:nvSpPr>
            <p:cNvPr id="128" name="Google Shape;128;p18"/>
            <p:cNvSpPr txBox="1"/>
            <p:nvPr/>
          </p:nvSpPr>
          <p:spPr>
            <a:xfrm>
              <a:off x="0" y="28575"/>
              <a:ext cx="3273900" cy="1899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29" name="Google Shape;129;p18"/>
          <p:cNvSpPr txBox="1"/>
          <p:nvPr/>
        </p:nvSpPr>
        <p:spPr>
          <a:xfrm>
            <a:off x="480950" y="298400"/>
            <a:ext cx="4129800" cy="567900"/>
          </a:xfrm>
          <a:prstGeom prst="rect">
            <a:avLst/>
          </a:prstGeom>
          <a:noFill/>
          <a:ln>
            <a:noFill/>
          </a:ln>
        </p:spPr>
        <p:txBody>
          <a:bodyPr anchorCtr="0" anchor="t" bIns="0" lIns="0" spcFirstLastPara="1" rIns="0" wrap="square" tIns="0">
            <a:spAutoFit/>
          </a:bodyPr>
          <a:lstStyle/>
          <a:p>
            <a:pPr indent="0" lvl="0" marL="0" marR="0" rtl="0" algn="l">
              <a:lnSpc>
                <a:spcPct val="82000"/>
              </a:lnSpc>
              <a:spcBef>
                <a:spcPts val="0"/>
              </a:spcBef>
              <a:spcAft>
                <a:spcPts val="0"/>
              </a:spcAft>
              <a:buNone/>
            </a:pPr>
            <a:r>
              <a:rPr b="1" lang="en" sz="4500">
                <a:solidFill>
                  <a:srgbClr val="FFFFFF"/>
                </a:solidFill>
                <a:latin typeface="DM Sans"/>
                <a:ea typeface="DM Sans"/>
                <a:cs typeface="DM Sans"/>
                <a:sym typeface="DM Sans"/>
              </a:rPr>
              <a:t>EDA</a:t>
            </a:r>
            <a:endParaRPr sz="700"/>
          </a:p>
        </p:txBody>
      </p:sp>
      <p:pic>
        <p:nvPicPr>
          <p:cNvPr id="130" name="Google Shape;130;p18"/>
          <p:cNvPicPr preferRelativeResize="0"/>
          <p:nvPr/>
        </p:nvPicPr>
        <p:blipFill>
          <a:blip r:embed="rId3">
            <a:alphaModFix/>
          </a:blip>
          <a:stretch>
            <a:fillRect/>
          </a:stretch>
        </p:blipFill>
        <p:spPr>
          <a:xfrm>
            <a:off x="1369900" y="1044250"/>
            <a:ext cx="6404199" cy="3677125"/>
          </a:xfrm>
          <a:prstGeom prst="rect">
            <a:avLst/>
          </a:prstGeom>
          <a:noFill/>
          <a:ln>
            <a:noFill/>
          </a:ln>
        </p:spPr>
      </p:pic>
      <p:pic>
        <p:nvPicPr>
          <p:cNvPr id="131" name="Google Shape;131;p18"/>
          <p:cNvPicPr preferRelativeResize="0"/>
          <p:nvPr/>
        </p:nvPicPr>
        <p:blipFill>
          <a:blip r:embed="rId4">
            <a:alphaModFix/>
          </a:blip>
          <a:stretch>
            <a:fillRect/>
          </a:stretch>
        </p:blipFill>
        <p:spPr>
          <a:xfrm>
            <a:off x="1369900" y="968050"/>
            <a:ext cx="6404201" cy="3677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35" name="Shape 135"/>
        <p:cNvGrpSpPr/>
        <p:nvPr/>
      </p:nvGrpSpPr>
      <p:grpSpPr>
        <a:xfrm>
          <a:off x="0" y="0"/>
          <a:ext cx="0" cy="0"/>
          <a:chOff x="0" y="0"/>
          <a:chExt cx="0" cy="0"/>
        </a:xfrm>
      </p:grpSpPr>
      <p:grpSp>
        <p:nvGrpSpPr>
          <p:cNvPr id="136" name="Google Shape;136;p19"/>
          <p:cNvGrpSpPr/>
          <p:nvPr/>
        </p:nvGrpSpPr>
        <p:grpSpPr>
          <a:xfrm>
            <a:off x="6397081" y="-250757"/>
            <a:ext cx="3004376" cy="501531"/>
            <a:chOff x="0" y="0"/>
            <a:chExt cx="1582500" cy="264172"/>
          </a:xfrm>
        </p:grpSpPr>
        <p:sp>
          <p:nvSpPr>
            <p:cNvPr id="137" name="Google Shape;137;p19"/>
            <p:cNvSpPr/>
            <p:nvPr/>
          </p:nvSpPr>
          <p:spPr>
            <a:xfrm>
              <a:off x="0" y="0"/>
              <a:ext cx="1582403" cy="264172"/>
            </a:xfrm>
            <a:custGeom>
              <a:rect b="b" l="l" r="r" t="t"/>
              <a:pathLst>
                <a:path extrusionOk="0" h="264172" w="1582403">
                  <a:moveTo>
                    <a:pt x="0" y="0"/>
                  </a:moveTo>
                  <a:lnTo>
                    <a:pt x="1582403" y="0"/>
                  </a:lnTo>
                  <a:lnTo>
                    <a:pt x="1582403" y="264172"/>
                  </a:lnTo>
                  <a:lnTo>
                    <a:pt x="0" y="264172"/>
                  </a:lnTo>
                  <a:close/>
                </a:path>
              </a:pathLst>
            </a:custGeom>
            <a:solidFill>
              <a:srgbClr val="FF8337"/>
            </a:solidFill>
            <a:ln>
              <a:noFill/>
            </a:ln>
          </p:spPr>
        </p:sp>
        <p:sp>
          <p:nvSpPr>
            <p:cNvPr id="138" name="Google Shape;138;p19"/>
            <p:cNvSpPr txBox="1"/>
            <p:nvPr/>
          </p:nvSpPr>
          <p:spPr>
            <a:xfrm>
              <a:off x="0" y="28575"/>
              <a:ext cx="1582500" cy="2355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39" name="Google Shape;139;p19"/>
          <p:cNvGrpSpPr/>
          <p:nvPr/>
        </p:nvGrpSpPr>
        <p:grpSpPr>
          <a:xfrm>
            <a:off x="-466806" y="4935541"/>
            <a:ext cx="6215702" cy="414775"/>
            <a:chOff x="0" y="0"/>
            <a:chExt cx="3274007" cy="218475"/>
          </a:xfrm>
        </p:grpSpPr>
        <p:sp>
          <p:nvSpPr>
            <p:cNvPr id="140" name="Google Shape;140;p19"/>
            <p:cNvSpPr/>
            <p:nvPr/>
          </p:nvSpPr>
          <p:spPr>
            <a:xfrm>
              <a:off x="0" y="0"/>
              <a:ext cx="3274007" cy="218453"/>
            </a:xfrm>
            <a:custGeom>
              <a:rect b="b" l="l" r="r" t="t"/>
              <a:pathLst>
                <a:path extrusionOk="0" h="218453" w="3274007">
                  <a:moveTo>
                    <a:pt x="0" y="0"/>
                  </a:moveTo>
                  <a:lnTo>
                    <a:pt x="3274007" y="0"/>
                  </a:lnTo>
                  <a:lnTo>
                    <a:pt x="3274007" y="218453"/>
                  </a:lnTo>
                  <a:lnTo>
                    <a:pt x="0" y="218453"/>
                  </a:lnTo>
                  <a:close/>
                </a:path>
              </a:pathLst>
            </a:custGeom>
            <a:solidFill>
              <a:srgbClr val="FF8337"/>
            </a:solidFill>
            <a:ln>
              <a:noFill/>
            </a:ln>
          </p:spPr>
        </p:sp>
        <p:sp>
          <p:nvSpPr>
            <p:cNvPr id="141" name="Google Shape;141;p19"/>
            <p:cNvSpPr txBox="1"/>
            <p:nvPr/>
          </p:nvSpPr>
          <p:spPr>
            <a:xfrm>
              <a:off x="0" y="28575"/>
              <a:ext cx="3273900" cy="1899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42" name="Google Shape;142;p19"/>
          <p:cNvSpPr txBox="1"/>
          <p:nvPr/>
        </p:nvSpPr>
        <p:spPr>
          <a:xfrm>
            <a:off x="480950" y="298400"/>
            <a:ext cx="4129800" cy="567900"/>
          </a:xfrm>
          <a:prstGeom prst="rect">
            <a:avLst/>
          </a:prstGeom>
          <a:noFill/>
          <a:ln>
            <a:noFill/>
          </a:ln>
        </p:spPr>
        <p:txBody>
          <a:bodyPr anchorCtr="0" anchor="t" bIns="0" lIns="0" spcFirstLastPara="1" rIns="0" wrap="square" tIns="0">
            <a:spAutoFit/>
          </a:bodyPr>
          <a:lstStyle/>
          <a:p>
            <a:pPr indent="0" lvl="0" marL="0" marR="0" rtl="0" algn="l">
              <a:lnSpc>
                <a:spcPct val="82000"/>
              </a:lnSpc>
              <a:spcBef>
                <a:spcPts val="0"/>
              </a:spcBef>
              <a:spcAft>
                <a:spcPts val="0"/>
              </a:spcAft>
              <a:buNone/>
            </a:pPr>
            <a:r>
              <a:rPr b="1" lang="en" sz="4500">
                <a:solidFill>
                  <a:srgbClr val="FFFFFF"/>
                </a:solidFill>
                <a:latin typeface="DM Sans"/>
                <a:ea typeface="DM Sans"/>
                <a:cs typeface="DM Sans"/>
                <a:sym typeface="DM Sans"/>
              </a:rPr>
              <a:t>EDA</a:t>
            </a:r>
            <a:endParaRPr sz="700"/>
          </a:p>
        </p:txBody>
      </p:sp>
      <p:pic>
        <p:nvPicPr>
          <p:cNvPr id="143" name="Google Shape;143;p19"/>
          <p:cNvPicPr preferRelativeResize="0"/>
          <p:nvPr/>
        </p:nvPicPr>
        <p:blipFill>
          <a:blip r:embed="rId3">
            <a:alphaModFix/>
          </a:blip>
          <a:stretch>
            <a:fillRect/>
          </a:stretch>
        </p:blipFill>
        <p:spPr>
          <a:xfrm>
            <a:off x="1369900" y="965500"/>
            <a:ext cx="6404199" cy="3677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47" name="Shape 147"/>
        <p:cNvGrpSpPr/>
        <p:nvPr/>
      </p:nvGrpSpPr>
      <p:grpSpPr>
        <a:xfrm>
          <a:off x="0" y="0"/>
          <a:ext cx="0" cy="0"/>
          <a:chOff x="0" y="0"/>
          <a:chExt cx="0" cy="0"/>
        </a:xfrm>
      </p:grpSpPr>
      <p:grpSp>
        <p:nvGrpSpPr>
          <p:cNvPr id="148" name="Google Shape;148;p20"/>
          <p:cNvGrpSpPr/>
          <p:nvPr/>
        </p:nvGrpSpPr>
        <p:grpSpPr>
          <a:xfrm>
            <a:off x="6397081" y="-250757"/>
            <a:ext cx="3004376" cy="501531"/>
            <a:chOff x="0" y="0"/>
            <a:chExt cx="1582500" cy="264172"/>
          </a:xfrm>
        </p:grpSpPr>
        <p:sp>
          <p:nvSpPr>
            <p:cNvPr id="149" name="Google Shape;149;p20"/>
            <p:cNvSpPr/>
            <p:nvPr/>
          </p:nvSpPr>
          <p:spPr>
            <a:xfrm>
              <a:off x="0" y="0"/>
              <a:ext cx="1582403" cy="264172"/>
            </a:xfrm>
            <a:custGeom>
              <a:rect b="b" l="l" r="r" t="t"/>
              <a:pathLst>
                <a:path extrusionOk="0" h="264172" w="1582403">
                  <a:moveTo>
                    <a:pt x="0" y="0"/>
                  </a:moveTo>
                  <a:lnTo>
                    <a:pt x="1582403" y="0"/>
                  </a:lnTo>
                  <a:lnTo>
                    <a:pt x="1582403" y="264172"/>
                  </a:lnTo>
                  <a:lnTo>
                    <a:pt x="0" y="264172"/>
                  </a:lnTo>
                  <a:close/>
                </a:path>
              </a:pathLst>
            </a:custGeom>
            <a:solidFill>
              <a:srgbClr val="FF8337"/>
            </a:solidFill>
            <a:ln>
              <a:noFill/>
            </a:ln>
          </p:spPr>
        </p:sp>
        <p:sp>
          <p:nvSpPr>
            <p:cNvPr id="150" name="Google Shape;150;p20"/>
            <p:cNvSpPr txBox="1"/>
            <p:nvPr/>
          </p:nvSpPr>
          <p:spPr>
            <a:xfrm>
              <a:off x="0" y="28575"/>
              <a:ext cx="1582500" cy="2355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51" name="Google Shape;151;p20"/>
          <p:cNvGrpSpPr/>
          <p:nvPr/>
        </p:nvGrpSpPr>
        <p:grpSpPr>
          <a:xfrm>
            <a:off x="-466806" y="4935541"/>
            <a:ext cx="6215702" cy="414775"/>
            <a:chOff x="0" y="0"/>
            <a:chExt cx="3274007" cy="218475"/>
          </a:xfrm>
        </p:grpSpPr>
        <p:sp>
          <p:nvSpPr>
            <p:cNvPr id="152" name="Google Shape;152;p20"/>
            <p:cNvSpPr/>
            <p:nvPr/>
          </p:nvSpPr>
          <p:spPr>
            <a:xfrm>
              <a:off x="0" y="0"/>
              <a:ext cx="3274007" cy="218453"/>
            </a:xfrm>
            <a:custGeom>
              <a:rect b="b" l="l" r="r" t="t"/>
              <a:pathLst>
                <a:path extrusionOk="0" h="218453" w="3274007">
                  <a:moveTo>
                    <a:pt x="0" y="0"/>
                  </a:moveTo>
                  <a:lnTo>
                    <a:pt x="3274007" y="0"/>
                  </a:lnTo>
                  <a:lnTo>
                    <a:pt x="3274007" y="218453"/>
                  </a:lnTo>
                  <a:lnTo>
                    <a:pt x="0" y="218453"/>
                  </a:lnTo>
                  <a:close/>
                </a:path>
              </a:pathLst>
            </a:custGeom>
            <a:solidFill>
              <a:srgbClr val="FF8337"/>
            </a:solidFill>
            <a:ln>
              <a:noFill/>
            </a:ln>
          </p:spPr>
        </p:sp>
        <p:sp>
          <p:nvSpPr>
            <p:cNvPr id="153" name="Google Shape;153;p20"/>
            <p:cNvSpPr txBox="1"/>
            <p:nvPr/>
          </p:nvSpPr>
          <p:spPr>
            <a:xfrm>
              <a:off x="0" y="28575"/>
              <a:ext cx="3273900" cy="1899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54" name="Google Shape;154;p20"/>
          <p:cNvSpPr txBox="1"/>
          <p:nvPr/>
        </p:nvSpPr>
        <p:spPr>
          <a:xfrm>
            <a:off x="480950" y="298400"/>
            <a:ext cx="4129800" cy="567900"/>
          </a:xfrm>
          <a:prstGeom prst="rect">
            <a:avLst/>
          </a:prstGeom>
          <a:noFill/>
          <a:ln>
            <a:noFill/>
          </a:ln>
        </p:spPr>
        <p:txBody>
          <a:bodyPr anchorCtr="0" anchor="t" bIns="0" lIns="0" spcFirstLastPara="1" rIns="0" wrap="square" tIns="0">
            <a:spAutoFit/>
          </a:bodyPr>
          <a:lstStyle/>
          <a:p>
            <a:pPr indent="0" lvl="0" marL="0" marR="0" rtl="0" algn="l">
              <a:lnSpc>
                <a:spcPct val="82000"/>
              </a:lnSpc>
              <a:spcBef>
                <a:spcPts val="0"/>
              </a:spcBef>
              <a:spcAft>
                <a:spcPts val="0"/>
              </a:spcAft>
              <a:buNone/>
            </a:pPr>
            <a:r>
              <a:rPr b="1" lang="en" sz="4500">
                <a:solidFill>
                  <a:srgbClr val="FFFFFF"/>
                </a:solidFill>
                <a:latin typeface="DM Sans"/>
                <a:ea typeface="DM Sans"/>
                <a:cs typeface="DM Sans"/>
                <a:sym typeface="DM Sans"/>
              </a:rPr>
              <a:t>EDA</a:t>
            </a:r>
            <a:endParaRPr sz="700"/>
          </a:p>
        </p:txBody>
      </p:sp>
      <p:pic>
        <p:nvPicPr>
          <p:cNvPr id="155" name="Google Shape;155;p20"/>
          <p:cNvPicPr preferRelativeResize="0"/>
          <p:nvPr/>
        </p:nvPicPr>
        <p:blipFill>
          <a:blip r:embed="rId3">
            <a:alphaModFix/>
          </a:blip>
          <a:stretch>
            <a:fillRect/>
          </a:stretch>
        </p:blipFill>
        <p:spPr>
          <a:xfrm>
            <a:off x="480950" y="942488"/>
            <a:ext cx="3823412" cy="3650963"/>
          </a:xfrm>
          <a:prstGeom prst="rect">
            <a:avLst/>
          </a:prstGeom>
          <a:noFill/>
          <a:ln>
            <a:noFill/>
          </a:ln>
        </p:spPr>
      </p:pic>
      <p:sp>
        <p:nvSpPr>
          <p:cNvPr id="156" name="Google Shape;156;p20"/>
          <p:cNvSpPr txBox="1"/>
          <p:nvPr/>
        </p:nvSpPr>
        <p:spPr>
          <a:xfrm>
            <a:off x="1763550" y="4593450"/>
            <a:ext cx="12582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Inter"/>
                <a:ea typeface="Inter"/>
                <a:cs typeface="Inter"/>
                <a:sym typeface="Inter"/>
              </a:rPr>
              <a:t>All-variables</a:t>
            </a:r>
            <a:endParaRPr>
              <a:solidFill>
                <a:schemeClr val="lt1"/>
              </a:solidFill>
              <a:latin typeface="Inter"/>
              <a:ea typeface="Inter"/>
              <a:cs typeface="Inter"/>
              <a:sym typeface="Inter"/>
            </a:endParaRPr>
          </a:p>
        </p:txBody>
      </p:sp>
      <p:pic>
        <p:nvPicPr>
          <p:cNvPr id="157" name="Google Shape;157;p20"/>
          <p:cNvPicPr preferRelativeResize="0"/>
          <p:nvPr/>
        </p:nvPicPr>
        <p:blipFill>
          <a:blip r:embed="rId4">
            <a:alphaModFix/>
          </a:blip>
          <a:stretch>
            <a:fillRect/>
          </a:stretch>
        </p:blipFill>
        <p:spPr>
          <a:xfrm>
            <a:off x="4572000" y="942488"/>
            <a:ext cx="4257761" cy="3650951"/>
          </a:xfrm>
          <a:prstGeom prst="rect">
            <a:avLst/>
          </a:prstGeom>
          <a:noFill/>
          <a:ln>
            <a:noFill/>
          </a:ln>
        </p:spPr>
      </p:pic>
      <p:sp>
        <p:nvSpPr>
          <p:cNvPr id="158" name="Google Shape;158;p20"/>
          <p:cNvSpPr txBox="1"/>
          <p:nvPr/>
        </p:nvSpPr>
        <p:spPr>
          <a:xfrm>
            <a:off x="5340825" y="575000"/>
            <a:ext cx="27201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Inter"/>
                <a:ea typeface="Inter"/>
                <a:cs typeface="Inter"/>
                <a:sym typeface="Inter"/>
              </a:rPr>
              <a:t>Subset of Relevant Variables</a:t>
            </a:r>
            <a:endParaRPr>
              <a:solidFill>
                <a:schemeClr val="lt1"/>
              </a:solidFill>
              <a:latin typeface="Inter"/>
              <a:ea typeface="Inter"/>
              <a:cs typeface="Inter"/>
              <a:sym typeface="Int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62" name="Shape 162"/>
        <p:cNvGrpSpPr/>
        <p:nvPr/>
      </p:nvGrpSpPr>
      <p:grpSpPr>
        <a:xfrm>
          <a:off x="0" y="0"/>
          <a:ext cx="0" cy="0"/>
          <a:chOff x="0" y="0"/>
          <a:chExt cx="0" cy="0"/>
        </a:xfrm>
      </p:grpSpPr>
      <p:grpSp>
        <p:nvGrpSpPr>
          <p:cNvPr id="163" name="Google Shape;163;p21"/>
          <p:cNvGrpSpPr/>
          <p:nvPr/>
        </p:nvGrpSpPr>
        <p:grpSpPr>
          <a:xfrm>
            <a:off x="6397081" y="-250757"/>
            <a:ext cx="3004376" cy="501531"/>
            <a:chOff x="0" y="0"/>
            <a:chExt cx="1582500" cy="264172"/>
          </a:xfrm>
        </p:grpSpPr>
        <p:sp>
          <p:nvSpPr>
            <p:cNvPr id="164" name="Google Shape;164;p21"/>
            <p:cNvSpPr/>
            <p:nvPr/>
          </p:nvSpPr>
          <p:spPr>
            <a:xfrm>
              <a:off x="0" y="0"/>
              <a:ext cx="1582403" cy="264172"/>
            </a:xfrm>
            <a:custGeom>
              <a:rect b="b" l="l" r="r" t="t"/>
              <a:pathLst>
                <a:path extrusionOk="0" h="264172" w="1582403">
                  <a:moveTo>
                    <a:pt x="0" y="0"/>
                  </a:moveTo>
                  <a:lnTo>
                    <a:pt x="1582403" y="0"/>
                  </a:lnTo>
                  <a:lnTo>
                    <a:pt x="1582403" y="264172"/>
                  </a:lnTo>
                  <a:lnTo>
                    <a:pt x="0" y="264172"/>
                  </a:lnTo>
                  <a:close/>
                </a:path>
              </a:pathLst>
            </a:custGeom>
            <a:solidFill>
              <a:srgbClr val="FF8337"/>
            </a:solidFill>
            <a:ln>
              <a:noFill/>
            </a:ln>
          </p:spPr>
        </p:sp>
        <p:sp>
          <p:nvSpPr>
            <p:cNvPr id="165" name="Google Shape;165;p21"/>
            <p:cNvSpPr txBox="1"/>
            <p:nvPr/>
          </p:nvSpPr>
          <p:spPr>
            <a:xfrm>
              <a:off x="0" y="28575"/>
              <a:ext cx="1582500" cy="2355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66" name="Google Shape;166;p21"/>
          <p:cNvGrpSpPr/>
          <p:nvPr/>
        </p:nvGrpSpPr>
        <p:grpSpPr>
          <a:xfrm>
            <a:off x="-466806" y="4935541"/>
            <a:ext cx="6215702" cy="414775"/>
            <a:chOff x="0" y="0"/>
            <a:chExt cx="3274007" cy="218475"/>
          </a:xfrm>
        </p:grpSpPr>
        <p:sp>
          <p:nvSpPr>
            <p:cNvPr id="167" name="Google Shape;167;p21"/>
            <p:cNvSpPr/>
            <p:nvPr/>
          </p:nvSpPr>
          <p:spPr>
            <a:xfrm>
              <a:off x="0" y="0"/>
              <a:ext cx="3274007" cy="218453"/>
            </a:xfrm>
            <a:custGeom>
              <a:rect b="b" l="l" r="r" t="t"/>
              <a:pathLst>
                <a:path extrusionOk="0" h="218453" w="3274007">
                  <a:moveTo>
                    <a:pt x="0" y="0"/>
                  </a:moveTo>
                  <a:lnTo>
                    <a:pt x="3274007" y="0"/>
                  </a:lnTo>
                  <a:lnTo>
                    <a:pt x="3274007" y="218453"/>
                  </a:lnTo>
                  <a:lnTo>
                    <a:pt x="0" y="218453"/>
                  </a:lnTo>
                  <a:close/>
                </a:path>
              </a:pathLst>
            </a:custGeom>
            <a:solidFill>
              <a:srgbClr val="FF8337"/>
            </a:solidFill>
            <a:ln>
              <a:noFill/>
            </a:ln>
          </p:spPr>
        </p:sp>
        <p:sp>
          <p:nvSpPr>
            <p:cNvPr id="168" name="Google Shape;168;p21"/>
            <p:cNvSpPr txBox="1"/>
            <p:nvPr/>
          </p:nvSpPr>
          <p:spPr>
            <a:xfrm>
              <a:off x="0" y="28575"/>
              <a:ext cx="3273900" cy="189900"/>
            </a:xfrm>
            <a:prstGeom prst="rect">
              <a:avLst/>
            </a:prstGeom>
            <a:noFill/>
            <a:ln>
              <a:noFill/>
            </a:ln>
          </p:spPr>
          <p:txBody>
            <a:bodyPr anchorCtr="0" anchor="ctr" bIns="25400" lIns="25400" spcFirstLastPara="1" rIns="25400" wrap="square" tIns="25400">
              <a:noAutofit/>
            </a:bodyPr>
            <a:lstStyle/>
            <a:p>
              <a:pPr indent="0" lvl="0" marL="0" marR="0" rtl="0" algn="ctr">
                <a:lnSpc>
                  <a:spcPct val="120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69" name="Google Shape;169;p21"/>
          <p:cNvSpPr txBox="1"/>
          <p:nvPr/>
        </p:nvSpPr>
        <p:spPr>
          <a:xfrm>
            <a:off x="480950" y="298400"/>
            <a:ext cx="4129800" cy="567900"/>
          </a:xfrm>
          <a:prstGeom prst="rect">
            <a:avLst/>
          </a:prstGeom>
          <a:noFill/>
          <a:ln>
            <a:noFill/>
          </a:ln>
        </p:spPr>
        <p:txBody>
          <a:bodyPr anchorCtr="0" anchor="t" bIns="0" lIns="0" spcFirstLastPara="1" rIns="0" wrap="square" tIns="0">
            <a:spAutoFit/>
          </a:bodyPr>
          <a:lstStyle/>
          <a:p>
            <a:pPr indent="0" lvl="0" marL="0" marR="0" rtl="0" algn="l">
              <a:lnSpc>
                <a:spcPct val="82000"/>
              </a:lnSpc>
              <a:spcBef>
                <a:spcPts val="0"/>
              </a:spcBef>
              <a:spcAft>
                <a:spcPts val="0"/>
              </a:spcAft>
              <a:buNone/>
            </a:pPr>
            <a:r>
              <a:rPr b="1" lang="en" sz="4500">
                <a:solidFill>
                  <a:srgbClr val="FFFFFF"/>
                </a:solidFill>
                <a:latin typeface="DM Sans"/>
                <a:ea typeface="DM Sans"/>
                <a:cs typeface="DM Sans"/>
                <a:sym typeface="DM Sans"/>
              </a:rPr>
              <a:t>EDA</a:t>
            </a:r>
            <a:endParaRPr sz="700"/>
          </a:p>
        </p:txBody>
      </p:sp>
      <p:pic>
        <p:nvPicPr>
          <p:cNvPr id="170" name="Google Shape;170;p21"/>
          <p:cNvPicPr preferRelativeResize="0"/>
          <p:nvPr/>
        </p:nvPicPr>
        <p:blipFill>
          <a:blip r:embed="rId3">
            <a:alphaModFix/>
          </a:blip>
          <a:stretch>
            <a:fillRect/>
          </a:stretch>
        </p:blipFill>
        <p:spPr>
          <a:xfrm>
            <a:off x="4572000" y="942525"/>
            <a:ext cx="4257750" cy="3650951"/>
          </a:xfrm>
          <a:prstGeom prst="rect">
            <a:avLst/>
          </a:prstGeom>
          <a:noFill/>
          <a:ln>
            <a:noFill/>
          </a:ln>
        </p:spPr>
      </p:pic>
      <p:sp>
        <p:nvSpPr>
          <p:cNvPr id="171" name="Google Shape;171;p21"/>
          <p:cNvSpPr txBox="1"/>
          <p:nvPr/>
        </p:nvSpPr>
        <p:spPr>
          <a:xfrm>
            <a:off x="480950" y="1010325"/>
            <a:ext cx="3753900" cy="3632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Inter"/>
              <a:buChar char="➔"/>
            </a:pPr>
            <a:r>
              <a:rPr b="1" lang="en" sz="1600">
                <a:solidFill>
                  <a:srgbClr val="FF8337"/>
                </a:solidFill>
                <a:latin typeface="Inter"/>
                <a:ea typeface="Inter"/>
                <a:cs typeface="Inter"/>
                <a:sym typeface="Inter"/>
              </a:rPr>
              <a:t>Minutes Played (MP):</a:t>
            </a:r>
            <a:r>
              <a:rPr b="1" lang="en" sz="1600">
                <a:solidFill>
                  <a:schemeClr val="lt1"/>
                </a:solidFill>
                <a:latin typeface="Inter"/>
                <a:ea typeface="Inter"/>
                <a:cs typeface="Inter"/>
                <a:sym typeface="Inter"/>
              </a:rPr>
              <a:t> </a:t>
            </a:r>
            <a:endParaRPr b="1" sz="1600">
              <a:solidFill>
                <a:schemeClr val="lt1"/>
              </a:solidFill>
              <a:latin typeface="Inter"/>
              <a:ea typeface="Inter"/>
              <a:cs typeface="Inter"/>
              <a:sym typeface="Inter"/>
            </a:endParaRPr>
          </a:p>
          <a:p>
            <a:pPr indent="0" lvl="0" marL="457200" rtl="0" algn="l">
              <a:spcBef>
                <a:spcPts val="0"/>
              </a:spcBef>
              <a:spcAft>
                <a:spcPts val="0"/>
              </a:spcAft>
              <a:buNone/>
            </a:pPr>
            <a:r>
              <a:rPr lang="en" sz="1600">
                <a:solidFill>
                  <a:schemeClr val="lt1"/>
                </a:solidFill>
                <a:latin typeface="Inter"/>
                <a:ea typeface="Inter"/>
                <a:cs typeface="Inter"/>
                <a:sym typeface="Inter"/>
              </a:rPr>
              <a:t>Strongly correlated with PTS (0.88), TOV (0.80), AST (0.73), and PF (0.77)</a:t>
            </a:r>
            <a:endParaRPr sz="1600">
              <a:solidFill>
                <a:schemeClr val="lt1"/>
              </a:solidFill>
              <a:latin typeface="Inter"/>
              <a:ea typeface="Inter"/>
              <a:cs typeface="Inter"/>
              <a:sym typeface="Inter"/>
            </a:endParaRPr>
          </a:p>
          <a:p>
            <a:pPr indent="-330200" lvl="0" marL="914400" rtl="0" algn="l">
              <a:spcBef>
                <a:spcPts val="0"/>
              </a:spcBef>
              <a:spcAft>
                <a:spcPts val="0"/>
              </a:spcAft>
              <a:buClr>
                <a:schemeClr val="lt1"/>
              </a:buClr>
              <a:buSzPts val="1600"/>
              <a:buFont typeface="Inter"/>
              <a:buChar char="●"/>
            </a:pPr>
            <a:r>
              <a:rPr lang="en" sz="1600">
                <a:solidFill>
                  <a:schemeClr val="lt1"/>
                </a:solidFill>
                <a:latin typeface="Inter"/>
                <a:ea typeface="Inter"/>
                <a:cs typeface="Inter"/>
                <a:sym typeface="Inter"/>
              </a:rPr>
              <a:t>More playing time lends itself to higher values in these areas</a:t>
            </a:r>
            <a:endParaRPr sz="1600">
              <a:solidFill>
                <a:schemeClr val="lt1"/>
              </a:solidFill>
              <a:latin typeface="Inter"/>
              <a:ea typeface="Inter"/>
              <a:cs typeface="Inter"/>
              <a:sym typeface="Inter"/>
            </a:endParaRPr>
          </a:p>
          <a:p>
            <a:pPr indent="0" lvl="0" marL="0" rtl="0" algn="l">
              <a:spcBef>
                <a:spcPts val="0"/>
              </a:spcBef>
              <a:spcAft>
                <a:spcPts val="0"/>
              </a:spcAft>
              <a:buNone/>
            </a:pPr>
            <a:r>
              <a:t/>
            </a:r>
            <a:endParaRPr sz="1600">
              <a:solidFill>
                <a:schemeClr val="lt1"/>
              </a:solidFill>
              <a:latin typeface="Inter"/>
              <a:ea typeface="Inter"/>
              <a:cs typeface="Inter"/>
              <a:sym typeface="Inter"/>
            </a:endParaRPr>
          </a:p>
          <a:p>
            <a:pPr indent="-330200" lvl="0" marL="457200" rtl="0" algn="l">
              <a:spcBef>
                <a:spcPts val="0"/>
              </a:spcBef>
              <a:spcAft>
                <a:spcPts val="0"/>
              </a:spcAft>
              <a:buClr>
                <a:schemeClr val="lt1"/>
              </a:buClr>
              <a:buSzPts val="1600"/>
              <a:buFont typeface="Inter"/>
              <a:buChar char="➔"/>
            </a:pPr>
            <a:r>
              <a:rPr b="1" lang="en" sz="1600">
                <a:solidFill>
                  <a:srgbClr val="FF8337"/>
                </a:solidFill>
                <a:latin typeface="Inter"/>
                <a:ea typeface="Inter"/>
                <a:cs typeface="Inter"/>
                <a:sym typeface="Inter"/>
              </a:rPr>
              <a:t>Points per Game (PTS):</a:t>
            </a:r>
            <a:endParaRPr b="1" sz="1600">
              <a:solidFill>
                <a:schemeClr val="lt1"/>
              </a:solidFill>
              <a:latin typeface="Inter"/>
              <a:ea typeface="Inter"/>
              <a:cs typeface="Inter"/>
              <a:sym typeface="Inter"/>
            </a:endParaRPr>
          </a:p>
          <a:p>
            <a:pPr indent="0" lvl="0" marL="457200" rtl="0" algn="l">
              <a:spcBef>
                <a:spcPts val="0"/>
              </a:spcBef>
              <a:spcAft>
                <a:spcPts val="0"/>
              </a:spcAft>
              <a:buNone/>
            </a:pPr>
            <a:r>
              <a:rPr lang="en" sz="1600">
                <a:solidFill>
                  <a:schemeClr val="lt1"/>
                </a:solidFill>
                <a:latin typeface="Inter"/>
                <a:ea typeface="Inter"/>
                <a:cs typeface="Inter"/>
                <a:sym typeface="Inter"/>
              </a:rPr>
              <a:t>Strongly correlated with FG (0.99), 2P (0.92), FT (0.90)</a:t>
            </a:r>
            <a:endParaRPr sz="1600">
              <a:solidFill>
                <a:schemeClr val="lt1"/>
              </a:solidFill>
              <a:latin typeface="Inter"/>
              <a:ea typeface="Inter"/>
              <a:cs typeface="Inter"/>
              <a:sym typeface="Inter"/>
            </a:endParaRPr>
          </a:p>
          <a:p>
            <a:pPr indent="-330200" lvl="0" marL="914400" rtl="0" algn="l">
              <a:spcBef>
                <a:spcPts val="0"/>
              </a:spcBef>
              <a:spcAft>
                <a:spcPts val="0"/>
              </a:spcAft>
              <a:buClr>
                <a:schemeClr val="lt1"/>
              </a:buClr>
              <a:buSzPts val="1600"/>
              <a:buFont typeface="Inter"/>
              <a:buChar char="●"/>
            </a:pPr>
            <a:r>
              <a:rPr lang="en" sz="1600">
                <a:solidFill>
                  <a:schemeClr val="lt1"/>
                </a:solidFill>
                <a:latin typeface="Inter"/>
                <a:ea typeface="Inter"/>
                <a:cs typeface="Inter"/>
                <a:sym typeface="Inter"/>
              </a:rPr>
              <a:t>Effective shooters tend to have higher points per game</a:t>
            </a:r>
            <a:endParaRPr sz="1600">
              <a:solidFill>
                <a:schemeClr val="lt1"/>
              </a:solidFill>
              <a:latin typeface="Inter"/>
              <a:ea typeface="Inter"/>
              <a:cs typeface="Inter"/>
              <a:sym typeface="Inter"/>
            </a:endParaRPr>
          </a:p>
        </p:txBody>
      </p:sp>
      <p:sp>
        <p:nvSpPr>
          <p:cNvPr id="172" name="Google Shape;172;p21"/>
          <p:cNvSpPr txBox="1"/>
          <p:nvPr/>
        </p:nvSpPr>
        <p:spPr>
          <a:xfrm>
            <a:off x="5340825" y="575000"/>
            <a:ext cx="27201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Inter"/>
                <a:ea typeface="Inter"/>
                <a:cs typeface="Inter"/>
                <a:sym typeface="Inter"/>
              </a:rPr>
              <a:t>Subset of Relevant Variables</a:t>
            </a:r>
            <a:endParaRPr>
              <a:solidFill>
                <a:schemeClr val="lt1"/>
              </a:solidFill>
              <a:latin typeface="Inter"/>
              <a:ea typeface="Inter"/>
              <a:cs typeface="Inter"/>
              <a:sym typeface="Inte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