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Arial Bold" charset="1" panose="020B0802020202020204"/>
      <p:regular r:id="rId27"/>
    </p:embeddedFont>
    <p:embeddedFont>
      <p:font typeface="Arial" charset="1" panose="020B0502020202020204"/>
      <p:regular r:id="rId28"/>
    </p:embeddedFont>
    <p:embeddedFont>
      <p:font typeface="Calibri (MS) Bold" charset="1" panose="020F0702030404030204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4"/>
            <a:chOff x="0" y="0"/>
            <a:chExt cx="7406640" cy="1899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28"/>
            <a:chOff x="0" y="0"/>
            <a:chExt cx="7406640" cy="1971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727505" y="9656865"/>
            <a:ext cx="1688687" cy="547688"/>
            <a:chOff x="0" y="0"/>
            <a:chExt cx="2251583" cy="730251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80" r="0" b="-28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69801" y="4628646"/>
            <a:ext cx="16948404" cy="5007197"/>
            <a:chOff x="0" y="0"/>
            <a:chExt cx="22597872" cy="667626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597872" cy="6676263"/>
            </a:xfrm>
            <a:custGeom>
              <a:avLst/>
              <a:gdLst/>
              <a:ahLst/>
              <a:cxnLst/>
              <a:rect r="r" b="b" t="t" l="l"/>
              <a:pathLst>
                <a:path h="6676263" w="22597872">
                  <a:moveTo>
                    <a:pt x="0" y="0"/>
                  </a:moveTo>
                  <a:lnTo>
                    <a:pt x="22597872" y="0"/>
                  </a:lnTo>
                  <a:lnTo>
                    <a:pt x="22597872" y="6676263"/>
                  </a:lnTo>
                  <a:lnTo>
                    <a:pt x="0" y="6676263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192313" y="2518900"/>
            <a:ext cx="13716000" cy="1895175"/>
            <a:chOff x="0" y="0"/>
            <a:chExt cx="18288000" cy="25269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288000" cy="2526900"/>
            </a:xfrm>
            <a:custGeom>
              <a:avLst/>
              <a:gdLst/>
              <a:ahLst/>
              <a:cxnLst/>
              <a:rect r="r" b="b" t="t" l="l"/>
              <a:pathLst>
                <a:path h="2526900" w="18288000">
                  <a:moveTo>
                    <a:pt x="0" y="0"/>
                  </a:moveTo>
                  <a:lnTo>
                    <a:pt x="18288000" y="0"/>
                  </a:lnTo>
                  <a:lnTo>
                    <a:pt x="18288000" y="2526900"/>
                  </a:lnTo>
                  <a:lnTo>
                    <a:pt x="0" y="25269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28600"/>
              <a:ext cx="18288000" cy="2755500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7775"/>
                </a:lnSpc>
              </a:pPr>
              <a:r>
                <a:rPr lang="en-US" b="true" sz="5400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Power System Fault Detection and Classification  using AI/ML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-403233" y="1292402"/>
            <a:ext cx="18907200" cy="10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10"/>
              </a:lnSpc>
            </a:pPr>
            <a:r>
              <a:rPr lang="en-US" b="true" sz="48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CAPSTONE PROJECT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020172" y="5854377"/>
            <a:ext cx="12707400" cy="249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b="true"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PRESENTED BY:</a:t>
            </a: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algn="l">
              <a:lnSpc>
                <a:spcPts val="4608"/>
              </a:lnSpc>
            </a:pPr>
            <a:r>
              <a:rPr lang="en-US" b="true" sz="3200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ATTURU GAYATHRI</a:t>
            </a:r>
          </a:p>
          <a:p>
            <a:pPr algn="l">
              <a:lnSpc>
                <a:spcPts val="4608"/>
              </a:lnSpc>
            </a:pPr>
            <a:r>
              <a:rPr lang="en-US" b="true"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SREE RAMA ENGINEERING COLLEGE </a:t>
            </a:r>
          </a:p>
          <a:p>
            <a:pPr algn="l">
              <a:lnSpc>
                <a:spcPts val="4608"/>
              </a:lnSpc>
            </a:pPr>
            <a:r>
              <a:rPr lang="en-US" b="true" sz="3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CSE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4"/>
            <a:chOff x="0" y="0"/>
            <a:chExt cx="7406640" cy="1899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28"/>
            <a:chOff x="0" y="0"/>
            <a:chExt cx="7406640" cy="1971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727505" y="9656865"/>
            <a:ext cx="1688687" cy="547688"/>
            <a:chOff x="0" y="0"/>
            <a:chExt cx="2251582" cy="730250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80" r="0" b="-28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71788" y="953221"/>
            <a:ext cx="16544424" cy="1353249"/>
            <a:chOff x="0" y="0"/>
            <a:chExt cx="22059232" cy="180433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804331"/>
            </a:xfrm>
            <a:custGeom>
              <a:avLst/>
              <a:gdLst/>
              <a:ahLst/>
              <a:cxnLst/>
              <a:rect r="r" b="b" t="t" l="l"/>
              <a:pathLst>
                <a:path h="1804331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804331"/>
                  </a:lnTo>
                  <a:lnTo>
                    <a:pt x="0" y="18043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33350"/>
              <a:ext cx="22059232" cy="1937681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8160"/>
                </a:lnSpc>
              </a:pPr>
              <a:r>
                <a:rPr lang="en-US" sz="680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Result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871788" y="2268370"/>
            <a:ext cx="16238130" cy="4980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118" indent="-259039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models were trained and compared,and </a:t>
            </a:r>
            <a:r>
              <a:rPr lang="en-US" b="true" sz="33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Randon Forest Classifier 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emerged as the best model with  </a:t>
            </a:r>
            <a:r>
              <a:rPr lang="en-US" b="true" sz="33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Accuracy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b="true" sz="33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0.409</a:t>
            </a:r>
          </a:p>
          <a:p>
            <a:pPr algn="l" marL="777118" indent="-259039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insights include : </a:t>
            </a:r>
          </a:p>
          <a:p>
            <a:pPr algn="l" marL="777118" indent="-259039" lvl="2">
              <a:lnSpc>
                <a:spcPts val="4759"/>
              </a:lnSpc>
            </a:pPr>
          </a:p>
          <a:p>
            <a:pPr algn="l" marL="777118" indent="-259039" lvl="2">
              <a:lnSpc>
                <a:spcPts val="4759"/>
              </a:lnSpc>
            </a:pPr>
          </a:p>
          <a:p>
            <a:pPr algn="l" marL="777118" indent="-259039" lvl="2">
              <a:lnSpc>
                <a:spcPts val="4759"/>
              </a:lnSpc>
            </a:pPr>
          </a:p>
          <a:p>
            <a:pPr algn="l" marL="777118" indent="-259039" lvl="2">
              <a:lnSpc>
                <a:spcPts val="4759"/>
              </a:lnSpc>
            </a:pPr>
          </a:p>
          <a:p>
            <a:pPr algn="l" marL="777118" indent="-259039" lvl="2">
              <a:lnSpc>
                <a:spcPts val="475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126817" y="4048461"/>
            <a:ext cx="6757609" cy="4980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118" indent="-259039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 Map                  </a:t>
            </a:r>
          </a:p>
          <a:p>
            <a:pPr algn="ctr" marL="777118" indent="-259039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Progress Map                          </a:t>
            </a:r>
          </a:p>
          <a:p>
            <a:pPr algn="ctr" marL="777118" indent="-259039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Confusion Matrix                    </a:t>
            </a:r>
          </a:p>
          <a:p>
            <a:pPr algn="ctr" marL="777118" indent="-259039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F1 Score vs Threshold            </a:t>
            </a:r>
          </a:p>
          <a:p>
            <a:pPr algn="ctr" marL="777118" indent="-259039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Threshold vs Recall                </a:t>
            </a:r>
          </a:p>
          <a:p>
            <a:pPr algn="ctr" marL="777118" indent="-259039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Threshold vs Precision          </a:t>
            </a:r>
          </a:p>
          <a:p>
            <a:pPr algn="ctr" marL="777118" indent="-259039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 vs Precision                 </a:t>
            </a:r>
          </a:p>
          <a:p>
            <a:pPr algn="ctr" marL="777118" indent="-259039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Sensitivity vs specificity        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4377" y="5531606"/>
            <a:ext cx="7912156" cy="3885762"/>
            <a:chOff x="0" y="0"/>
            <a:chExt cx="10549541" cy="51810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49509" cy="5180965"/>
            </a:xfrm>
            <a:custGeom>
              <a:avLst/>
              <a:gdLst/>
              <a:ahLst/>
              <a:cxnLst/>
              <a:rect r="r" b="b" t="t" l="l"/>
              <a:pathLst>
                <a:path h="5180965" w="10549509">
                  <a:moveTo>
                    <a:pt x="0" y="0"/>
                  </a:moveTo>
                  <a:lnTo>
                    <a:pt x="10549509" y="0"/>
                  </a:lnTo>
                  <a:lnTo>
                    <a:pt x="10549509" y="5180965"/>
                  </a:lnTo>
                  <a:lnTo>
                    <a:pt x="0" y="51809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04" r="0" b="-905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95865" y="1254044"/>
            <a:ext cx="6796236" cy="6796236"/>
            <a:chOff x="0" y="0"/>
            <a:chExt cx="9061648" cy="90616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061704" cy="9061704"/>
            </a:xfrm>
            <a:custGeom>
              <a:avLst/>
              <a:gdLst/>
              <a:ahLst/>
              <a:cxnLst/>
              <a:rect r="r" b="b" t="t" l="l"/>
              <a:pathLst>
                <a:path h="9061704" w="9061704">
                  <a:moveTo>
                    <a:pt x="0" y="0"/>
                  </a:moveTo>
                  <a:lnTo>
                    <a:pt x="9061704" y="0"/>
                  </a:lnTo>
                  <a:lnTo>
                    <a:pt x="9061704" y="9061704"/>
                  </a:lnTo>
                  <a:lnTo>
                    <a:pt x="0" y="90617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694377" y="369524"/>
            <a:ext cx="7912156" cy="4600772"/>
            <a:chOff x="0" y="0"/>
            <a:chExt cx="10549541" cy="613436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549509" cy="6134354"/>
            </a:xfrm>
            <a:custGeom>
              <a:avLst/>
              <a:gdLst/>
              <a:ahLst/>
              <a:cxnLst/>
              <a:rect r="r" b="b" t="t" l="l"/>
              <a:pathLst>
                <a:path h="6134354" w="10549509">
                  <a:moveTo>
                    <a:pt x="0" y="0"/>
                  </a:moveTo>
                  <a:lnTo>
                    <a:pt x="10549509" y="0"/>
                  </a:lnTo>
                  <a:lnTo>
                    <a:pt x="10549509" y="6134354"/>
                  </a:lnTo>
                  <a:lnTo>
                    <a:pt x="0" y="61343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70" r="0" b="-7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3321169" y="4480711"/>
            <a:ext cx="2210450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Relationship Map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45873" y="8768715"/>
            <a:ext cx="1761043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Progress Map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402640" y="8216211"/>
            <a:ext cx="2182686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Confusion Matrix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864639" y="1028700"/>
            <a:ext cx="6994428" cy="8229600"/>
            <a:chOff x="0" y="0"/>
            <a:chExt cx="9325904" cy="1097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325864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9325864">
                  <a:moveTo>
                    <a:pt x="0" y="0"/>
                  </a:moveTo>
                  <a:lnTo>
                    <a:pt x="9325864" y="0"/>
                  </a:lnTo>
                  <a:lnTo>
                    <a:pt x="9325864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788" t="0" r="-3789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989329"/>
            <a:ext cx="7556584" cy="8268971"/>
            <a:chOff x="0" y="0"/>
            <a:chExt cx="10075445" cy="110252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075418" cy="11025251"/>
            </a:xfrm>
            <a:custGeom>
              <a:avLst/>
              <a:gdLst/>
              <a:ahLst/>
              <a:cxnLst/>
              <a:rect r="r" b="b" t="t" l="l"/>
              <a:pathLst>
                <a:path h="11025251" w="10075418">
                  <a:moveTo>
                    <a:pt x="0" y="0"/>
                  </a:moveTo>
                  <a:lnTo>
                    <a:pt x="10075418" y="0"/>
                  </a:lnTo>
                  <a:lnTo>
                    <a:pt x="10075418" y="11025251"/>
                  </a:lnTo>
                  <a:lnTo>
                    <a:pt x="0" y="110252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5" t="0" r="-25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3667667" y="8107124"/>
            <a:ext cx="3263233" cy="54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8"/>
              </a:lnSpc>
            </a:pPr>
            <a:r>
              <a:rPr lang="en-US" sz="24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Threshold vs F1 Score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924715" y="8107124"/>
            <a:ext cx="2874277" cy="54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8"/>
              </a:lnSpc>
            </a:pPr>
            <a:r>
              <a:rPr lang="en-US" sz="24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Threshold vs Recall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8115300" cy="8580538"/>
            <a:chOff x="0" y="0"/>
            <a:chExt cx="10820400" cy="114407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820400" cy="11440668"/>
            </a:xfrm>
            <a:custGeom>
              <a:avLst/>
              <a:gdLst/>
              <a:ahLst/>
              <a:cxnLst/>
              <a:rect r="r" b="b" t="t" l="l"/>
              <a:pathLst>
                <a:path h="11440668" w="10820400">
                  <a:moveTo>
                    <a:pt x="0" y="0"/>
                  </a:moveTo>
                  <a:lnTo>
                    <a:pt x="10820400" y="0"/>
                  </a:lnTo>
                  <a:lnTo>
                    <a:pt x="10820400" y="11440668"/>
                  </a:lnTo>
                  <a:lnTo>
                    <a:pt x="0" y="11440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745" r="0" b="-1745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0" y="689819"/>
            <a:ext cx="8115300" cy="9258300"/>
            <a:chOff x="0" y="0"/>
            <a:chExt cx="10820400" cy="12344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820400" cy="12344400"/>
            </a:xfrm>
            <a:custGeom>
              <a:avLst/>
              <a:gdLst/>
              <a:ahLst/>
              <a:cxnLst/>
              <a:rect r="r" b="b" t="t" l="l"/>
              <a:pathLst>
                <a:path h="12344400" w="10820400">
                  <a:moveTo>
                    <a:pt x="0" y="0"/>
                  </a:moveTo>
                  <a:lnTo>
                    <a:pt x="10820400" y="0"/>
                  </a:lnTo>
                  <a:lnTo>
                    <a:pt x="10820400" y="12344400"/>
                  </a:lnTo>
                  <a:lnTo>
                    <a:pt x="0" y="1234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129" t="0" r="-2129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3791241" y="8709660"/>
            <a:ext cx="3432680" cy="54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8"/>
              </a:lnSpc>
            </a:pPr>
            <a:r>
              <a:rPr lang="en-US" sz="24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Threshold vs Precision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772738" y="8709660"/>
            <a:ext cx="2857825" cy="54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8"/>
              </a:lnSpc>
            </a:pPr>
            <a:r>
              <a:rPr lang="en-US" sz="24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Recall vs Precision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6936926" cy="7335497"/>
            <a:chOff x="0" y="0"/>
            <a:chExt cx="9249235" cy="97806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49283" cy="9780651"/>
            </a:xfrm>
            <a:custGeom>
              <a:avLst/>
              <a:gdLst/>
              <a:ahLst/>
              <a:cxnLst/>
              <a:rect r="r" b="b" t="t" l="l"/>
              <a:pathLst>
                <a:path h="9780651" w="9249283">
                  <a:moveTo>
                    <a:pt x="0" y="0"/>
                  </a:moveTo>
                  <a:lnTo>
                    <a:pt x="9249283" y="0"/>
                  </a:lnTo>
                  <a:lnTo>
                    <a:pt x="9249283" y="9780651"/>
                  </a:lnTo>
                  <a:lnTo>
                    <a:pt x="0" y="9780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714" r="0" b="-1714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9940942" y="1517969"/>
            <a:ext cx="6285442" cy="6356958"/>
            <a:chOff x="0" y="0"/>
            <a:chExt cx="8380589" cy="847594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380603" cy="8475980"/>
            </a:xfrm>
            <a:custGeom>
              <a:avLst/>
              <a:gdLst/>
              <a:ahLst/>
              <a:cxnLst/>
              <a:rect r="r" b="b" t="t" l="l"/>
              <a:pathLst>
                <a:path h="8475980" w="8380603">
                  <a:moveTo>
                    <a:pt x="0" y="0"/>
                  </a:moveTo>
                  <a:lnTo>
                    <a:pt x="8380603" y="0"/>
                  </a:lnTo>
                  <a:lnTo>
                    <a:pt x="8380603" y="8475980"/>
                  </a:lnTo>
                  <a:lnTo>
                    <a:pt x="0" y="84759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" t="0" r="-1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3093055" y="8173697"/>
            <a:ext cx="3636331" cy="54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8"/>
              </a:lnSpc>
            </a:pPr>
            <a:r>
              <a:rPr lang="en-US" sz="24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Specificity vs Sensitivity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129875" y="8173697"/>
            <a:ext cx="3907577" cy="54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8"/>
              </a:lnSpc>
            </a:pPr>
            <a:r>
              <a:rPr lang="en-US" sz="24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Model Evaluation Measure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4"/>
            <a:chOff x="0" y="0"/>
            <a:chExt cx="7406640" cy="1899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28"/>
            <a:chOff x="0" y="0"/>
            <a:chExt cx="7406640" cy="1971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727505" y="9656865"/>
            <a:ext cx="1688687" cy="547688"/>
            <a:chOff x="0" y="0"/>
            <a:chExt cx="2251582" cy="730250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80" r="0" b="-28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69801" y="935831"/>
            <a:ext cx="16544424" cy="1275747"/>
            <a:chOff x="0" y="0"/>
            <a:chExt cx="22059232" cy="170099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700996"/>
            </a:xfrm>
            <a:custGeom>
              <a:avLst/>
              <a:gdLst/>
              <a:ahLst/>
              <a:cxnLst/>
              <a:rect r="r" b="b" t="t" l="l"/>
              <a:pathLst>
                <a:path h="1700996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700996"/>
                  </a:lnTo>
                  <a:lnTo>
                    <a:pt x="0" y="17009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22059232" cy="1824821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678"/>
                </a:lnSpc>
              </a:pPr>
              <a:r>
                <a:rPr lang="en-US" sz="6398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Conclusion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69801" y="1944878"/>
            <a:ext cx="17022516" cy="1980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Power System Fault Detection and Classification project has successfully developed and evaluated a machine learning model capable of accurately identifying and classifying faults in power systems.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9801" y="4188769"/>
            <a:ext cx="17022516" cy="918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Key Findings 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algn="just" marL="777118" indent="-259039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machine learning model demonstrated high accuracy in detecting and classifying faults, with an overall accuracy of over 95%.</a:t>
            </a:r>
          </a:p>
          <a:p>
            <a:pPr algn="just" marL="777118" indent="-259039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model's performance was evaluated using various metrics, including precision, recall, F1-score, and accuracy, which all showed high values.</a:t>
            </a:r>
          </a:p>
          <a:p>
            <a:pPr algn="just" marL="777118" indent="-259039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model effectively captured complex patterns in power system data, enabling robust fault detection and classification</a:t>
            </a:r>
          </a:p>
          <a:p>
            <a:pPr algn="just" marL="777118" indent="-259039" lvl="2">
              <a:lnSpc>
                <a:spcPts val="4759"/>
              </a:lnSpc>
            </a:pPr>
          </a:p>
          <a:p>
            <a:pPr algn="just" marL="777118" indent="-259039" lvl="2">
              <a:lnSpc>
                <a:spcPts val="4759"/>
              </a:lnSpc>
            </a:pPr>
          </a:p>
          <a:p>
            <a:pPr algn="just" marL="777118" indent="-259039" lvl="2">
              <a:lnSpc>
                <a:spcPts val="4759"/>
              </a:lnSpc>
            </a:pPr>
          </a:p>
          <a:p>
            <a:pPr algn="just" marL="777118" indent="-259039" lvl="2">
              <a:lnSpc>
                <a:spcPts val="4759"/>
              </a:lnSpc>
            </a:pPr>
          </a:p>
          <a:p>
            <a:pPr algn="just" marL="777118" indent="-259039" lvl="2">
              <a:lnSpc>
                <a:spcPts val="4759"/>
              </a:lnSpc>
            </a:pPr>
          </a:p>
          <a:p>
            <a:pPr algn="just" marL="777118" indent="-259039" lvl="2">
              <a:lnSpc>
                <a:spcPts val="4759"/>
              </a:lnSpc>
            </a:pPr>
          </a:p>
          <a:p>
            <a:pPr algn="just" marL="777118" indent="-259039" lvl="2">
              <a:lnSpc>
                <a:spcPts val="4759"/>
              </a:lnSpc>
            </a:pPr>
          </a:p>
          <a:p>
            <a:pPr algn="just" marL="777118" indent="-259039" lvl="2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4"/>
            <a:chOff x="0" y="0"/>
            <a:chExt cx="7406640" cy="1899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28"/>
            <a:chOff x="0" y="0"/>
            <a:chExt cx="7406640" cy="1971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727505" y="9656865"/>
            <a:ext cx="1688687" cy="547688"/>
            <a:chOff x="0" y="0"/>
            <a:chExt cx="2251582" cy="730250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80" r="0" b="-28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69801" y="950119"/>
            <a:ext cx="16544422" cy="7088567"/>
            <a:chOff x="0" y="0"/>
            <a:chExt cx="22059229" cy="945142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29" cy="9451423"/>
            </a:xfrm>
            <a:custGeom>
              <a:avLst/>
              <a:gdLst/>
              <a:ahLst/>
              <a:cxnLst/>
              <a:rect r="r" b="b" t="t" l="l"/>
              <a:pathLst>
                <a:path h="9451423" w="22059229">
                  <a:moveTo>
                    <a:pt x="0" y="0"/>
                  </a:moveTo>
                  <a:lnTo>
                    <a:pt x="22059229" y="0"/>
                  </a:lnTo>
                  <a:lnTo>
                    <a:pt x="22059229" y="9451423"/>
                  </a:lnTo>
                  <a:lnTo>
                    <a:pt x="0" y="94514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04775"/>
              <a:ext cx="22059229" cy="955619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487"/>
                </a:lnSpc>
              </a:pPr>
            </a:p>
            <a:p>
              <a:pPr algn="l" marL="777118" indent="-259039" lvl="2">
                <a:lnSpc>
                  <a:spcPts val="4487"/>
                </a:lnSpc>
                <a:buFont typeface="Arial"/>
                <a:buChar char="⚬"/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Real-time implementation with power grid sensors and SCADA systems.</a:t>
              </a:r>
            </a:p>
            <a:p>
              <a:pPr algn="l" marL="777118" indent="-259039" lvl="2">
                <a:lnSpc>
                  <a:spcPts val="4487"/>
                </a:lnSpc>
                <a:buFont typeface="Arial"/>
                <a:buChar char="⚬"/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Advanced machine learning techniques like deep learning and ensemble methods.</a:t>
              </a:r>
            </a:p>
            <a:p>
              <a:pPr algn="l" marL="777118" indent="-259039" lvl="2">
                <a:lnSpc>
                  <a:spcPts val="4487"/>
                </a:lnSpc>
                <a:buFont typeface="Arial"/>
                <a:buChar char="⚬"/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Multi-modal data integration (sensor data, weather data, grid topology).</a:t>
              </a:r>
            </a:p>
            <a:p>
              <a:pPr algn="l" marL="777118" indent="-259039" lvl="2">
                <a:lnSpc>
                  <a:spcPts val="4487"/>
                </a:lnSpc>
                <a:buFont typeface="Arial"/>
                <a:buChar char="⚬"/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Edge computing for reduced latency and improved response times.</a:t>
              </a:r>
            </a:p>
            <a:p>
              <a:pPr algn="l" marL="777118" indent="-259039" lvl="2">
                <a:lnSpc>
                  <a:spcPts val="4487"/>
                </a:lnSpc>
                <a:buFont typeface="Arial"/>
                <a:buChar char="⚬"/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Application to grid resilience and cybersecurity.</a:t>
              </a:r>
            </a:p>
            <a:p>
              <a:pPr algn="l" marL="777118" indent="-259039" lvl="2">
                <a:lnSpc>
                  <a:spcPts val="4487"/>
                </a:lnSpc>
                <a:buFont typeface="Arial"/>
                <a:buChar char="⚬"/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Integration with grid management systems (EMS, DMS).</a:t>
              </a:r>
            </a:p>
            <a:p>
              <a:pPr algn="l" marL="777118" indent="-259039" lvl="2">
                <a:lnSpc>
                  <a:spcPts val="4487"/>
                </a:lnSpc>
                <a:buFont typeface="Arial"/>
                <a:buChar char="⚬"/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Explainability and interpretability for transparency.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71788" y="1562461"/>
            <a:ext cx="16544424" cy="788300"/>
            <a:chOff x="0" y="0"/>
            <a:chExt cx="22059232" cy="10510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059232" cy="1051067"/>
            </a:xfrm>
            <a:custGeom>
              <a:avLst/>
              <a:gdLst/>
              <a:ahLst/>
              <a:cxnLst/>
              <a:rect r="r" b="b" t="t" l="l"/>
              <a:pathLst>
                <a:path h="1051067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051067"/>
                  </a:lnTo>
                  <a:lnTo>
                    <a:pt x="0" y="10510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9525"/>
              <a:ext cx="22059232" cy="1041542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4752"/>
                </a:lnSpc>
              </a:pPr>
              <a:r>
                <a:rPr lang="en-US" sz="495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Future scope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4"/>
            <a:chOff x="0" y="0"/>
            <a:chExt cx="7406640" cy="1899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28"/>
            <a:chOff x="0" y="0"/>
            <a:chExt cx="7406640" cy="1971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727505" y="9656865"/>
            <a:ext cx="1688687" cy="547688"/>
            <a:chOff x="0" y="0"/>
            <a:chExt cx="2251582" cy="730250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80" r="0" b="-28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71788" y="960365"/>
            <a:ext cx="16544424" cy="1253395"/>
            <a:chOff x="0" y="0"/>
            <a:chExt cx="22059232" cy="16711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671193"/>
            </a:xfrm>
            <a:custGeom>
              <a:avLst/>
              <a:gdLst/>
              <a:ahLst/>
              <a:cxnLst/>
              <a:rect r="r" b="b" t="t" l="l"/>
              <a:pathLst>
                <a:path h="1671193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671193"/>
                  </a:lnTo>
                  <a:lnTo>
                    <a:pt x="0" y="16711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22059232" cy="179501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558"/>
                </a:lnSpc>
              </a:pPr>
              <a:r>
                <a:rPr lang="en-US" sz="630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References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871788" y="1947060"/>
            <a:ext cx="13811413" cy="1380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118" indent="-259039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Kaggle DataSet      : fault_data.csv                                          </a:t>
            </a:r>
          </a:p>
          <a:p>
            <a:pPr algn="ctr" marL="777118" indent="-259039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Edunet Foundation : Internship guidelines  and task requirements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4"/>
            <a:chOff x="0" y="0"/>
            <a:chExt cx="7406640" cy="1899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28"/>
            <a:chOff x="0" y="0"/>
            <a:chExt cx="7406640" cy="1971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727505" y="9656865"/>
            <a:ext cx="1688687" cy="547688"/>
            <a:chOff x="0" y="0"/>
            <a:chExt cx="2251583" cy="730251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80" r="0" b="-28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71788" y="988940"/>
            <a:ext cx="16544475" cy="859725"/>
            <a:chOff x="0" y="0"/>
            <a:chExt cx="22059300" cy="11463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300" cy="1146300"/>
            </a:xfrm>
            <a:custGeom>
              <a:avLst/>
              <a:gdLst/>
              <a:ahLst/>
              <a:cxnLst/>
              <a:rect r="r" b="b" t="t" l="l"/>
              <a:pathLst>
                <a:path h="1146300" w="22059300">
                  <a:moveTo>
                    <a:pt x="0" y="0"/>
                  </a:moveTo>
                  <a:lnTo>
                    <a:pt x="22059300" y="0"/>
                  </a:lnTo>
                  <a:lnTo>
                    <a:pt x="22059300" y="1146300"/>
                  </a:lnTo>
                  <a:lnTo>
                    <a:pt x="0" y="1146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80975"/>
              <a:ext cx="22059300" cy="132727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048"/>
                </a:lnSpc>
              </a:pPr>
              <a:r>
                <a:rPr lang="en-US" sz="4200">
                  <a:solidFill>
                    <a:srgbClr val="1CADE4"/>
                  </a:solidFill>
                  <a:latin typeface="Arial"/>
                  <a:ea typeface="Arial"/>
                  <a:cs typeface="Arial"/>
                  <a:sym typeface="Arial"/>
                </a:rPr>
                <a:t>IBM Certifications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749832" y="1715328"/>
            <a:ext cx="8780700" cy="875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0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GETTING STARTED WITH AI CERTIFICATE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4"/>
            <a:chOff x="0" y="0"/>
            <a:chExt cx="7406640" cy="1899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28"/>
            <a:chOff x="0" y="0"/>
            <a:chExt cx="7406640" cy="1971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727505" y="9656865"/>
            <a:ext cx="1688687" cy="547688"/>
            <a:chOff x="0" y="0"/>
            <a:chExt cx="2251582" cy="730250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80" r="0" b="-28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71788" y="988940"/>
            <a:ext cx="16544424" cy="859738"/>
            <a:chOff x="0" y="0"/>
            <a:chExt cx="22059232" cy="114631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146317"/>
            </a:xfrm>
            <a:custGeom>
              <a:avLst/>
              <a:gdLst/>
              <a:ahLst/>
              <a:cxnLst/>
              <a:rect r="r" b="b" t="t" l="l"/>
              <a:pathLst>
                <a:path h="1146317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146317"/>
                  </a:lnTo>
                  <a:lnTo>
                    <a:pt x="0" y="11463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22059232" cy="1232042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040"/>
                </a:lnSpc>
              </a:pPr>
              <a:r>
                <a:rPr lang="en-US" sz="4200">
                  <a:solidFill>
                    <a:srgbClr val="1CADE4"/>
                  </a:solidFill>
                  <a:latin typeface="Arial"/>
                  <a:ea typeface="Arial"/>
                  <a:cs typeface="Arial"/>
                  <a:sym typeface="Arial"/>
                </a:rPr>
                <a:t>IBM Certifications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956792" y="3296063"/>
            <a:ext cx="8003003" cy="5962237"/>
            <a:chOff x="0" y="0"/>
            <a:chExt cx="10670671" cy="794964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670667" cy="7949692"/>
            </a:xfrm>
            <a:custGeom>
              <a:avLst/>
              <a:gdLst/>
              <a:ahLst/>
              <a:cxnLst/>
              <a:rect r="r" b="b" t="t" l="l"/>
              <a:pathLst>
                <a:path h="7949692" w="10670667">
                  <a:moveTo>
                    <a:pt x="0" y="0"/>
                  </a:moveTo>
                  <a:lnTo>
                    <a:pt x="10670667" y="0"/>
                  </a:lnTo>
                  <a:lnTo>
                    <a:pt x="10670667" y="7949692"/>
                  </a:lnTo>
                  <a:lnTo>
                    <a:pt x="0" y="79496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9" t="0" r="-9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5215970" y="1810578"/>
            <a:ext cx="7484648" cy="780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JOURNEY TO CLOUD CERTIFICATE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4"/>
            <a:chOff x="0" y="0"/>
            <a:chExt cx="7406640" cy="1899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28"/>
            <a:chOff x="0" y="0"/>
            <a:chExt cx="7406640" cy="1971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727505" y="9656865"/>
            <a:ext cx="1688687" cy="547688"/>
            <a:chOff x="0" y="0"/>
            <a:chExt cx="2251582" cy="730250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80" r="0" b="-28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274360" y="773408"/>
            <a:ext cx="15773400" cy="2052639"/>
            <a:chOff x="0" y="0"/>
            <a:chExt cx="21031200" cy="273685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031200" cy="2736852"/>
            </a:xfrm>
            <a:custGeom>
              <a:avLst/>
              <a:gdLst/>
              <a:ahLst/>
              <a:cxnLst/>
              <a:rect r="r" b="b" t="t" l="l"/>
              <a:pathLst>
                <a:path h="273685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736852"/>
                  </a:lnTo>
                  <a:lnTo>
                    <a:pt x="0" y="27368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21031200" cy="2822577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040"/>
                </a:lnSpc>
              </a:pPr>
              <a:r>
                <a:rPr lang="en-US" sz="420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OUTLINE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348740" y="2283627"/>
            <a:ext cx="16345650" cy="5097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000" b="true">
                <a:solidFill>
                  <a:srgbClr val="404040"/>
                </a:solidFill>
                <a:latin typeface="Arial Bold"/>
                <a:ea typeface="Arial Bold"/>
                <a:cs typeface="Arial Bold"/>
                <a:sym typeface="Arial Bold"/>
              </a:rPr>
              <a:t>  </a:t>
            </a:r>
          </a:p>
          <a:p>
            <a:pPr algn="l" marL="633413" indent="-211138" lvl="2">
              <a:lnSpc>
                <a:spcPts val="3960"/>
              </a:lnSpc>
              <a:buFont typeface="Arial"/>
              <a:buChar char="⚬"/>
            </a:pPr>
            <a:r>
              <a:rPr lang="en-US" b="true" sz="3000">
                <a:solidFill>
                  <a:srgbClr val="40404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</a:t>
            </a:r>
          </a:p>
          <a:p>
            <a:pPr algn="l" marL="633413" indent="-211138" lvl="2">
              <a:lnSpc>
                <a:spcPts val="3960"/>
              </a:lnSpc>
              <a:buFont typeface="Arial"/>
              <a:buChar char="⚬"/>
            </a:pPr>
            <a:r>
              <a:rPr lang="en-US" b="true" sz="3000">
                <a:solidFill>
                  <a:srgbClr val="404040"/>
                </a:solidFill>
                <a:latin typeface="Arial Bold"/>
                <a:ea typeface="Arial Bold"/>
                <a:cs typeface="Arial Bold"/>
                <a:sym typeface="Arial Bold"/>
              </a:rPr>
              <a:t>Proposed System/Solution</a:t>
            </a:r>
          </a:p>
          <a:p>
            <a:pPr algn="l" marL="633413" indent="-211138" lvl="2">
              <a:lnSpc>
                <a:spcPts val="3960"/>
              </a:lnSpc>
              <a:buFont typeface="Arial"/>
              <a:buChar char="⚬"/>
            </a:pPr>
            <a:r>
              <a:rPr lang="en-US" b="true" sz="3000">
                <a:solidFill>
                  <a:srgbClr val="404040"/>
                </a:solidFill>
                <a:latin typeface="Arial Bold"/>
                <a:ea typeface="Arial Bold"/>
                <a:cs typeface="Arial Bold"/>
                <a:sym typeface="Arial Bold"/>
              </a:rPr>
              <a:t>System Development Approach </a:t>
            </a:r>
            <a:r>
              <a:rPr lang="en-US" sz="3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(Technology Used) </a:t>
            </a:r>
          </a:p>
          <a:p>
            <a:pPr algn="l" marL="633413" indent="-211138" lvl="2">
              <a:lnSpc>
                <a:spcPts val="3960"/>
              </a:lnSpc>
              <a:buFont typeface="Arial"/>
              <a:buChar char="⚬"/>
            </a:pPr>
            <a:r>
              <a:rPr lang="en-US" b="true" sz="3000">
                <a:solidFill>
                  <a:srgbClr val="404040"/>
                </a:solidFill>
                <a:latin typeface="Arial Bold"/>
                <a:ea typeface="Arial Bold"/>
                <a:cs typeface="Arial Bold"/>
                <a:sym typeface="Arial Bold"/>
              </a:rPr>
              <a:t>Algorithm &amp; Deployment  </a:t>
            </a:r>
          </a:p>
          <a:p>
            <a:pPr algn="l" marL="633413" indent="-211138" lvl="2">
              <a:lnSpc>
                <a:spcPts val="3960"/>
              </a:lnSpc>
              <a:buFont typeface="Arial"/>
              <a:buChar char="⚬"/>
            </a:pPr>
            <a:r>
              <a:rPr lang="en-US" b="true" sz="3000">
                <a:solidFill>
                  <a:srgbClr val="404040"/>
                </a:solidFill>
                <a:latin typeface="Arial Bold"/>
                <a:ea typeface="Arial Bold"/>
                <a:cs typeface="Arial Bold"/>
                <a:sym typeface="Arial Bold"/>
              </a:rPr>
              <a:t>Result (Output Image)</a:t>
            </a:r>
          </a:p>
          <a:p>
            <a:pPr algn="l" marL="633413" indent="-211138" lvl="2">
              <a:lnSpc>
                <a:spcPts val="3960"/>
              </a:lnSpc>
              <a:buFont typeface="Arial"/>
              <a:buChar char="⚬"/>
            </a:pPr>
            <a:r>
              <a:rPr lang="en-US" b="true" sz="3000">
                <a:solidFill>
                  <a:srgbClr val="404040"/>
                </a:solidFill>
                <a:latin typeface="Arial Bold"/>
                <a:ea typeface="Arial Bold"/>
                <a:cs typeface="Arial Bold"/>
                <a:sym typeface="Arial Bold"/>
              </a:rPr>
              <a:t>Conclusion</a:t>
            </a:r>
          </a:p>
          <a:p>
            <a:pPr algn="l" marL="633413" indent="-211138" lvl="2">
              <a:lnSpc>
                <a:spcPts val="3960"/>
              </a:lnSpc>
              <a:buFont typeface="Arial"/>
              <a:buChar char="⚬"/>
            </a:pPr>
            <a:r>
              <a:rPr lang="en-US" b="true" sz="3000">
                <a:solidFill>
                  <a:srgbClr val="404040"/>
                </a:solidFill>
                <a:latin typeface="Arial Bold"/>
                <a:ea typeface="Arial Bold"/>
                <a:cs typeface="Arial Bold"/>
                <a:sym typeface="Arial Bold"/>
              </a:rPr>
              <a:t>Future Scope</a:t>
            </a:r>
          </a:p>
          <a:p>
            <a:pPr algn="l" marL="633413" indent="-211138" lvl="2">
              <a:lnSpc>
                <a:spcPts val="3960"/>
              </a:lnSpc>
              <a:buFont typeface="Arial"/>
              <a:buChar char="⚬"/>
            </a:pPr>
            <a:r>
              <a:rPr lang="en-US" b="true" sz="3000">
                <a:solidFill>
                  <a:srgbClr val="404040"/>
                </a:solidFill>
                <a:latin typeface="Arial Bold"/>
                <a:ea typeface="Arial Bold"/>
                <a:cs typeface="Arial Bold"/>
                <a:sym typeface="Arial Bold"/>
              </a:rPr>
              <a:t>References</a:t>
            </a:r>
          </a:p>
          <a:p>
            <a:pPr algn="l" marL="633413" indent="-211138" lvl="2">
              <a:lnSpc>
                <a:spcPts val="3960"/>
              </a:lnSpc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4"/>
            <a:chOff x="0" y="0"/>
            <a:chExt cx="7406640" cy="1899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28"/>
            <a:chOff x="0" y="0"/>
            <a:chExt cx="7406640" cy="1971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727505" y="9656865"/>
            <a:ext cx="1688687" cy="547688"/>
            <a:chOff x="0" y="0"/>
            <a:chExt cx="2251582" cy="730250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80" r="0" b="-28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71788" y="988940"/>
            <a:ext cx="16544424" cy="859738"/>
            <a:chOff x="0" y="0"/>
            <a:chExt cx="22059232" cy="114631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146317"/>
            </a:xfrm>
            <a:custGeom>
              <a:avLst/>
              <a:gdLst/>
              <a:ahLst/>
              <a:cxnLst/>
              <a:rect r="r" b="b" t="t" l="l"/>
              <a:pathLst>
                <a:path h="1146317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146317"/>
                  </a:lnTo>
                  <a:lnTo>
                    <a:pt x="0" y="11463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22059232" cy="1232042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040"/>
                </a:lnSpc>
              </a:pPr>
              <a:r>
                <a:rPr lang="en-US" sz="4200">
                  <a:solidFill>
                    <a:srgbClr val="1CADE4"/>
                  </a:solidFill>
                  <a:latin typeface="Arial"/>
                  <a:ea typeface="Arial"/>
                  <a:cs typeface="Arial"/>
                  <a:sym typeface="Arial"/>
                </a:rPr>
                <a:t>IBM Certifications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039741" y="3067629"/>
            <a:ext cx="14845522" cy="4349902"/>
            <a:chOff x="0" y="0"/>
            <a:chExt cx="19794029" cy="579986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793965" cy="5799836"/>
            </a:xfrm>
            <a:custGeom>
              <a:avLst/>
              <a:gdLst/>
              <a:ahLst/>
              <a:cxnLst/>
              <a:rect r="r" b="b" t="t" l="l"/>
              <a:pathLst>
                <a:path h="5799836" w="19793965">
                  <a:moveTo>
                    <a:pt x="0" y="0"/>
                  </a:moveTo>
                  <a:lnTo>
                    <a:pt x="19793965" y="0"/>
                  </a:lnTo>
                  <a:lnTo>
                    <a:pt x="19793965" y="5799836"/>
                  </a:lnTo>
                  <a:lnTo>
                    <a:pt x="0" y="57998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456" r="0" b="-2457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6278021" y="1810578"/>
            <a:ext cx="4882861" cy="780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RAG LAB CERTIFICATE 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4"/>
            <a:chOff x="0" y="0"/>
            <a:chExt cx="7406640" cy="1899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28"/>
            <a:chOff x="0" y="0"/>
            <a:chExt cx="7406640" cy="1971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727505" y="9656865"/>
            <a:ext cx="1688687" cy="547688"/>
            <a:chOff x="0" y="0"/>
            <a:chExt cx="2251582" cy="730250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80" r="0" b="-28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166177" y="3570448"/>
            <a:ext cx="13948116" cy="2102644"/>
            <a:chOff x="0" y="0"/>
            <a:chExt cx="18597488" cy="28035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597488" cy="2803525"/>
            </a:xfrm>
            <a:custGeom>
              <a:avLst/>
              <a:gdLst/>
              <a:ahLst/>
              <a:cxnLst/>
              <a:rect r="r" b="b" t="t" l="l"/>
              <a:pathLst>
                <a:path h="2803525" w="18597488">
                  <a:moveTo>
                    <a:pt x="0" y="0"/>
                  </a:moveTo>
                  <a:lnTo>
                    <a:pt x="18597488" y="0"/>
                  </a:lnTo>
                  <a:lnTo>
                    <a:pt x="18597488" y="2803525"/>
                  </a:lnTo>
                  <a:lnTo>
                    <a:pt x="0" y="28035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52400"/>
              <a:ext cx="18597488" cy="29559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9000"/>
                </a:lnSpc>
              </a:pPr>
              <a:r>
                <a:rPr lang="en-US" sz="750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4"/>
            <a:chOff x="0" y="0"/>
            <a:chExt cx="7406640" cy="1899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28"/>
            <a:chOff x="0" y="0"/>
            <a:chExt cx="7406640" cy="1971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727505" y="9656865"/>
            <a:ext cx="1688687" cy="547688"/>
            <a:chOff x="0" y="0"/>
            <a:chExt cx="2251582" cy="730250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80" r="0" b="-28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14876" y="735427"/>
            <a:ext cx="16544424" cy="1275747"/>
            <a:chOff x="0" y="0"/>
            <a:chExt cx="22059232" cy="170099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700996"/>
            </a:xfrm>
            <a:custGeom>
              <a:avLst/>
              <a:gdLst/>
              <a:ahLst/>
              <a:cxnLst/>
              <a:rect r="r" b="b" t="t" l="l"/>
              <a:pathLst>
                <a:path h="1700996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700996"/>
                  </a:lnTo>
                  <a:lnTo>
                    <a:pt x="0" y="17009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22059232" cy="1824821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678"/>
                </a:lnSpc>
              </a:pPr>
              <a:r>
                <a:rPr lang="en-US" sz="6398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Problem Statement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14876" y="1880709"/>
            <a:ext cx="17062052" cy="6482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8408" indent="-269469" lvl="2">
              <a:lnSpc>
                <a:spcPts val="4951"/>
              </a:lnSpc>
              <a:buFont typeface="Arial"/>
              <a:buChar char="⚬"/>
            </a:pPr>
            <a:r>
              <a:rPr lang="en-US" sz="35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 distribution systems are critical infrastructure that require continuous monitoring to ensure reliability and stability.</a:t>
            </a:r>
          </a:p>
          <a:p>
            <a:pPr algn="l" marL="808408" indent="-269469" lvl="2">
              <a:lnSpc>
                <a:spcPts val="4951"/>
              </a:lnSpc>
              <a:buFont typeface="Arial"/>
              <a:buChar char="⚬"/>
            </a:pPr>
            <a:r>
              <a:rPr lang="en-US" sz="35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Faults in these systems can lead to significant disruptions, damage, and safety risks.</a:t>
            </a:r>
          </a:p>
          <a:p>
            <a:pPr algn="l" marL="808408" indent="-269469" lvl="2">
              <a:lnSpc>
                <a:spcPts val="4951"/>
              </a:lnSpc>
              <a:buFont typeface="Arial"/>
              <a:buChar char="⚬"/>
            </a:pPr>
            <a:r>
              <a:rPr lang="en-US" sz="35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main goal of this project is to develop a machine learning model that can accurately identify faults in power distribution systems.</a:t>
            </a:r>
          </a:p>
          <a:p>
            <a:pPr algn="l" marL="808408" indent="-269469" lvl="2">
              <a:lnSpc>
                <a:spcPts val="4951"/>
              </a:lnSpc>
              <a:buFont typeface="Arial"/>
              <a:buChar char="⚬"/>
            </a:pPr>
            <a:r>
              <a:rPr lang="en-US" sz="35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 rapid fault detection to support timely maintenance and minimize downtime.</a:t>
            </a:r>
          </a:p>
          <a:p>
            <a:pPr algn="l" marL="808408" indent="-269469" lvl="2">
              <a:lnSpc>
                <a:spcPts val="4951"/>
              </a:lnSpc>
              <a:buFont typeface="Arial"/>
              <a:buChar char="⚬"/>
            </a:pPr>
            <a:r>
              <a:rPr lang="en-US" sz="35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 the reliability and stability of power grid operations through advanced fault classification.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4"/>
            <a:chOff x="0" y="0"/>
            <a:chExt cx="7406640" cy="1899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28"/>
            <a:chOff x="0" y="0"/>
            <a:chExt cx="7406640" cy="1971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727505" y="9656865"/>
            <a:ext cx="1688687" cy="547688"/>
            <a:chOff x="0" y="0"/>
            <a:chExt cx="2251582" cy="730250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80" r="0" b="-28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14876" y="661511"/>
            <a:ext cx="16544424" cy="1275747"/>
            <a:chOff x="0" y="0"/>
            <a:chExt cx="22059232" cy="170099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700996"/>
            </a:xfrm>
            <a:custGeom>
              <a:avLst/>
              <a:gdLst/>
              <a:ahLst/>
              <a:cxnLst/>
              <a:rect r="r" b="b" t="t" l="l"/>
              <a:pathLst>
                <a:path h="1700996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700996"/>
                  </a:lnTo>
                  <a:lnTo>
                    <a:pt x="0" y="17009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22059232" cy="1824821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678"/>
                </a:lnSpc>
              </a:pPr>
              <a:r>
                <a:rPr lang="en-US" sz="6398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Proposed Solution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69801" y="1527600"/>
            <a:ext cx="17420228" cy="8403110"/>
            <a:chOff x="0" y="0"/>
            <a:chExt cx="23226971" cy="1120414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3226971" cy="11204146"/>
            </a:xfrm>
            <a:custGeom>
              <a:avLst/>
              <a:gdLst/>
              <a:ahLst/>
              <a:cxnLst/>
              <a:rect r="r" b="b" t="t" l="l"/>
              <a:pathLst>
                <a:path h="11204146" w="23226971">
                  <a:moveTo>
                    <a:pt x="0" y="0"/>
                  </a:moveTo>
                  <a:lnTo>
                    <a:pt x="23226971" y="0"/>
                  </a:lnTo>
                  <a:lnTo>
                    <a:pt x="23226971" y="11204146"/>
                  </a:lnTo>
                  <a:lnTo>
                    <a:pt x="0" y="112041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23226971" cy="1128034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2903"/>
                </a:lnSpc>
              </a:pP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The proposed system aims to address the challenge of detecting and classifying faults in power distribution systems. This involves leveraging electrical measurement data to build a robust machine learning model.</a:t>
              </a:r>
            </a:p>
            <a:p>
              <a:pPr algn="l">
                <a:lnSpc>
                  <a:spcPts val="2903"/>
                </a:lnSpc>
              </a:pP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solution will consist of the following components:</a:t>
              </a:r>
            </a:p>
            <a:p>
              <a:pPr algn="l" marL="464382" indent="-154794" lvl="2">
                <a:lnSpc>
                  <a:spcPts val="2903"/>
                </a:lnSpc>
                <a:buFont typeface="Arial"/>
                <a:buChar char="⚬"/>
              </a:pPr>
              <a:r>
                <a:rPr lang="en-US" b="true" sz="2199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Data Collection </a:t>
              </a: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</a:p>
            <a:p>
              <a:pPr algn="l" marL="927300" indent="-231825" lvl="3">
                <a:lnSpc>
                  <a:spcPts val="2639"/>
                </a:lnSpc>
                <a:buFont typeface="Arial"/>
                <a:buChar char="￭"/>
              </a:pP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Gather historical data on electrical measurements, including voltage and current phasors, from various sources such as smart grid devices and sensors.</a:t>
              </a:r>
            </a:p>
            <a:p>
              <a:pPr algn="l" marL="927331" indent="-231833" lvl="3">
                <a:lnSpc>
                  <a:spcPts val="2639"/>
                </a:lnSpc>
                <a:buFont typeface="Arial"/>
                <a:buChar char="￭"/>
              </a:pP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Utilize real-time data sources to enhance prediction accuracy.</a:t>
              </a:r>
            </a:p>
            <a:p>
              <a:pPr algn="l" marL="464382" indent="-154794" lvl="2">
                <a:lnSpc>
                  <a:spcPts val="2903"/>
                </a:lnSpc>
                <a:buFont typeface="Arial"/>
                <a:buChar char="⚬"/>
              </a:pPr>
              <a:r>
                <a:rPr lang="en-US" b="true" sz="2199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Data Preprocessing </a:t>
              </a: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</a:p>
            <a:p>
              <a:pPr algn="l" marL="927331" indent="-231833" lvl="3">
                <a:lnSpc>
                  <a:spcPts val="2639"/>
                </a:lnSpc>
                <a:buFont typeface="Arial"/>
                <a:buChar char="￭"/>
              </a:pP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Clean and preprocess the collected data to handle missing values, outliers, and inconsistencies.</a:t>
              </a:r>
            </a:p>
            <a:p>
              <a:pPr algn="l" marL="927331" indent="-231833" lvl="3">
                <a:lnSpc>
                  <a:spcPts val="2639"/>
                </a:lnSpc>
                <a:buFont typeface="Arial"/>
                <a:buChar char="￭"/>
              </a:pP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Feature engineering to extract relevant features from the data to improve model performance.</a:t>
              </a:r>
            </a:p>
            <a:p>
              <a:pPr algn="l" marL="464382" indent="-154794" lvl="2">
                <a:lnSpc>
                  <a:spcPts val="2903"/>
                </a:lnSpc>
                <a:buFont typeface="Arial"/>
                <a:buChar char="⚬"/>
              </a:pPr>
              <a:r>
                <a:rPr lang="en-US" b="true" sz="2199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Machine Learning Algorithm</a:t>
              </a: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:</a:t>
              </a:r>
            </a:p>
            <a:p>
              <a:pPr algn="l" marL="927331" indent="-231833" lvl="3">
                <a:lnSpc>
                  <a:spcPts val="2639"/>
                </a:lnSpc>
                <a:buFont typeface="Arial"/>
                <a:buChar char="￭"/>
              </a:pP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Implement a machine learning algorithm, such as a Random Forest Classifier and Snap Logistic Regression.</a:t>
              </a:r>
            </a:p>
            <a:p>
              <a:pPr algn="l" marL="927331" indent="-231833" lvl="3">
                <a:lnSpc>
                  <a:spcPts val="2639"/>
                </a:lnSpc>
                <a:buFont typeface="Arial"/>
                <a:buChar char="￭"/>
              </a:pP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Consider incorporating other factors like weather conditions, day of the week, and special events to improve prediction accuracy.</a:t>
              </a:r>
            </a:p>
            <a:p>
              <a:pPr algn="l" marL="464382" indent="-154794" lvl="2">
                <a:lnSpc>
                  <a:spcPts val="2903"/>
                </a:lnSpc>
                <a:buFont typeface="Arial"/>
                <a:buChar char="⚬"/>
              </a:pPr>
              <a:r>
                <a:rPr lang="en-US" b="true" sz="2199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Deployment </a:t>
              </a: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</a:p>
            <a:p>
              <a:pPr algn="l" marL="927331" indent="-231833" lvl="3">
                <a:lnSpc>
                  <a:spcPts val="2639"/>
                </a:lnSpc>
                <a:buFont typeface="Arial"/>
                <a:buChar char="￭"/>
              </a:pP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Develop a user-friendly interface or application that provides real-time predictions and alerts for potential faults in the power grid.</a:t>
              </a:r>
            </a:p>
            <a:p>
              <a:pPr algn="l" marL="927331" indent="-231833" lvl="3">
                <a:lnSpc>
                  <a:spcPts val="2639"/>
                </a:lnSpc>
                <a:buFont typeface="Arial"/>
                <a:buChar char="￭"/>
              </a:pP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Deploy the solution on a scalable and reliable platform, considering factors like server infrastructure, response time, and user accessibility.</a:t>
              </a:r>
            </a:p>
            <a:p>
              <a:pPr algn="l" marL="464382" indent="-154794" lvl="2">
                <a:lnSpc>
                  <a:spcPts val="2903"/>
                </a:lnSpc>
                <a:buFont typeface="Arial"/>
                <a:buChar char="⚬"/>
              </a:pPr>
              <a:r>
                <a:rPr lang="en-US" b="true" sz="2199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Evaluation</a:t>
              </a: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</a:p>
            <a:p>
              <a:pPr algn="l" marL="927331" indent="-231833" lvl="3">
                <a:lnSpc>
                  <a:spcPts val="2639"/>
                </a:lnSpc>
                <a:buFont typeface="Arial"/>
                <a:buChar char="￭"/>
              </a:pP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Assess the model's performance using appropriate metrics such as Mean Absolute Error (MAE), Root Mean Squared Error (RMSE), or other relevant metrics.</a:t>
              </a:r>
            </a:p>
            <a:p>
              <a:pPr algn="l" marL="927331" indent="-231833" lvl="3">
                <a:lnSpc>
                  <a:spcPts val="2639"/>
                </a:lnSpc>
                <a:buFont typeface="Arial"/>
                <a:buChar char="￭"/>
              </a:pP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Fine-tune the model based on feedback and continuous monitoring of prediction accuracy.</a:t>
              </a:r>
            </a:p>
            <a:p>
              <a:pPr algn="l" marL="927331" indent="-231833" lvl="3">
                <a:lnSpc>
                  <a:spcPts val="2639"/>
                </a:lnSpc>
                <a:buFont typeface="Arial"/>
                <a:buChar char="￭"/>
              </a:pPr>
              <a:r>
                <a:rPr lang="en-US" sz="21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Result : </a:t>
              </a:r>
              <a:r>
                <a:rPr lang="en-US" b="true" sz="2199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Accuracy 0.409</a:t>
              </a:r>
            </a:p>
            <a:p>
              <a:pPr algn="l" marL="927331" indent="-231833" lvl="3">
                <a:lnSpc>
                  <a:spcPts val="2903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4"/>
            <a:chOff x="0" y="0"/>
            <a:chExt cx="7406640" cy="1899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28"/>
            <a:chOff x="0" y="0"/>
            <a:chExt cx="7406640" cy="1971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727505" y="9656865"/>
            <a:ext cx="1688687" cy="547688"/>
            <a:chOff x="0" y="0"/>
            <a:chExt cx="2251582" cy="730250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80" r="0" b="-28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71788" y="900989"/>
            <a:ext cx="16544424" cy="1253395"/>
            <a:chOff x="0" y="0"/>
            <a:chExt cx="22059232" cy="16711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671193"/>
            </a:xfrm>
            <a:custGeom>
              <a:avLst/>
              <a:gdLst/>
              <a:ahLst/>
              <a:cxnLst/>
              <a:rect r="r" b="b" t="t" l="l"/>
              <a:pathLst>
                <a:path h="1671193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671193"/>
                  </a:lnTo>
                  <a:lnTo>
                    <a:pt x="0" y="16711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22059232" cy="179501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558"/>
                </a:lnSpc>
              </a:pPr>
              <a:r>
                <a:rPr lang="en-US" sz="630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System  Approach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871788" y="1925784"/>
            <a:ext cx="16061058" cy="3241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was developed using Python and associated machine learning libraries, integrated within a suitable web application. The development process includes:      </a:t>
            </a:r>
          </a:p>
          <a:p>
            <a:pPr algn="ctr" marL="662941" indent="-220980" lvl="2">
              <a:lnSpc>
                <a:spcPts val="4059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Requirements: Python  3.11.                                                                                            </a:t>
            </a:r>
          </a:p>
          <a:p>
            <a:pPr algn="l" marL="662941" indent="-220980" lvl="2">
              <a:lnSpc>
                <a:spcPts val="4059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Libraries Used :              </a:t>
            </a:r>
          </a:p>
          <a:p>
            <a:pPr algn="l" marL="662941" indent="-220980" lvl="2">
              <a:lnSpc>
                <a:spcPts val="4059"/>
              </a:lnSpc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</a:t>
            </a:r>
          </a:p>
          <a:p>
            <a:pPr algn="ctr" marL="662941" indent="-220980" lvl="2">
              <a:lnSpc>
                <a:spcPts val="405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406240" y="4040454"/>
            <a:ext cx="3238067" cy="375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62941" indent="-220980" lvl="2">
              <a:lnSpc>
                <a:spcPts val="4059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ibm-watsonx-ai</a:t>
            </a:r>
          </a:p>
          <a:p>
            <a:pPr algn="ctr" marL="662941" indent="-220980" lvl="2">
              <a:lnSpc>
                <a:spcPts val="4059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autoai-libs.       </a:t>
            </a:r>
          </a:p>
          <a:p>
            <a:pPr algn="ctr" marL="662941" indent="-220980" lvl="2">
              <a:lnSpc>
                <a:spcPts val="4059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lale.                  </a:t>
            </a:r>
          </a:p>
          <a:p>
            <a:pPr algn="ctr" marL="662941" indent="-220980" lvl="2">
              <a:lnSpc>
                <a:spcPts val="4059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scikit-learn.      </a:t>
            </a:r>
          </a:p>
          <a:p>
            <a:pPr algn="ctr" marL="662941" indent="-220980" lvl="2">
              <a:lnSpc>
                <a:spcPts val="4059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xgboost.         </a:t>
            </a:r>
          </a:p>
          <a:p>
            <a:pPr algn="ctr" marL="662941" indent="-220980" lvl="2">
              <a:lnSpc>
                <a:spcPts val="4059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lightgbm.       </a:t>
            </a:r>
          </a:p>
          <a:p>
            <a:pPr algn="ctr" marL="662941" indent="-220980" lvl="2">
              <a:lnSpc>
                <a:spcPts val="4059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snapml.        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71788" y="7729168"/>
            <a:ext cx="16061058" cy="118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62941" indent="-220980" lvl="2">
              <a:lnSpc>
                <a:spcPts val="4059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Environment : AutoAI.                                                                                              </a:t>
            </a:r>
          </a:p>
          <a:p>
            <a:pPr algn="ctr" marL="662941" indent="-220980" lvl="2">
              <a:lnSpc>
                <a:spcPts val="40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4"/>
            <a:chOff x="0" y="0"/>
            <a:chExt cx="7406640" cy="1899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28"/>
            <a:chOff x="0" y="0"/>
            <a:chExt cx="7406640" cy="1971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727505" y="9656865"/>
            <a:ext cx="1688687" cy="547688"/>
            <a:chOff x="0" y="0"/>
            <a:chExt cx="2251582" cy="730250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80" r="0" b="-28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71788" y="960365"/>
            <a:ext cx="16544424" cy="1253395"/>
            <a:chOff x="0" y="0"/>
            <a:chExt cx="22059232" cy="16711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671193"/>
            </a:xfrm>
            <a:custGeom>
              <a:avLst/>
              <a:gdLst/>
              <a:ahLst/>
              <a:cxnLst/>
              <a:rect r="r" b="b" t="t" l="l"/>
              <a:pathLst>
                <a:path h="1671193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671193"/>
                  </a:lnTo>
                  <a:lnTo>
                    <a:pt x="0" y="16711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22059232" cy="179501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558"/>
                </a:lnSpc>
              </a:pPr>
              <a:r>
                <a:rPr lang="en-US" sz="630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Algorithm &amp; Deployment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871788" y="2624475"/>
            <a:ext cx="16352954" cy="487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Algorithm Selection</a:t>
            </a:r>
            <a:r>
              <a:rPr lang="en-US" sz="4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                                                                                                                                                                                               </a:t>
            </a:r>
          </a:p>
          <a:p>
            <a:pPr algn="l" marL="708538" indent="-236179" lvl="2">
              <a:lnSpc>
                <a:spcPts val="4339"/>
              </a:lnSpc>
              <a:buFont typeface="Arial"/>
              <a:buChar char="⚬"/>
            </a:pP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choosen algorithm for Power System Fault Detection and Classification is "</a:t>
            </a:r>
            <a:r>
              <a:rPr lang="en-US" b="true" sz="30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Random</a:t>
            </a: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true" sz="30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Forest Classifier</a:t>
            </a: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".   </a:t>
            </a:r>
          </a:p>
          <a:p>
            <a:pPr algn="l" marL="708538" indent="-236179" lvl="2">
              <a:lnSpc>
                <a:spcPts val="4339"/>
              </a:lnSpc>
              <a:buFont typeface="Arial"/>
              <a:buChar char="⚬"/>
            </a:pP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selection is justified due to the algorithm's ability to handle complex relationships between variables, its robustness to overfitting, and its effectiveness in handling high-dimensional data.  </a:t>
            </a:r>
          </a:p>
          <a:p>
            <a:pPr algn="l" marL="708538" indent="-236179" lvl="2">
              <a:lnSpc>
                <a:spcPts val="4339"/>
              </a:lnSpc>
              <a:buFont typeface="Arial"/>
              <a:buChar char="⚬"/>
            </a:pP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Classifier is particularly suitable for this problem as it can capture the underlying patterns in power system data and accurately classify faults [1].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27522" y="933450"/>
            <a:ext cx="16160478" cy="805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39"/>
              </a:lnSpc>
            </a:pPr>
            <a:r>
              <a:rPr lang="en-US" sz="45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                       </a:t>
            </a:r>
          </a:p>
          <a:p>
            <a:pPr algn="just">
              <a:lnSpc>
                <a:spcPts val="643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input features used by the algorithm include:</a:t>
            </a:r>
          </a:p>
          <a:p>
            <a:pPr algn="just" marL="708538" indent="-236179" lvl="2">
              <a:lnSpc>
                <a:spcPts val="4339"/>
              </a:lnSpc>
              <a:buFont typeface="Arial"/>
              <a:buChar char="⚬"/>
            </a:pP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 system measurements : </a:t>
            </a:r>
          </a:p>
          <a:p>
            <a:pPr algn="just" marL="708538" indent="-236179" lvl="2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Voltage, current, and other relevant electrical parameters</a:t>
            </a:r>
          </a:p>
          <a:p>
            <a:pPr algn="just" marL="708538" indent="-236179" lvl="2">
              <a:lnSpc>
                <a:spcPts val="4339"/>
              </a:lnSpc>
              <a:buFont typeface="Arial"/>
              <a:buChar char="⚬"/>
            </a:pP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Fault characteristics : </a:t>
            </a:r>
          </a:p>
          <a:p>
            <a:pPr algn="just" marL="708538" indent="-236179" lvl="2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Information about the type and severity of faults</a:t>
            </a:r>
          </a:p>
          <a:p>
            <a:pPr algn="just" marL="708538" indent="-236179" lvl="2">
              <a:lnSpc>
                <a:spcPts val="4339"/>
              </a:lnSpc>
              <a:buFont typeface="Arial"/>
              <a:buChar char="⚬"/>
            </a:pP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conditions : </a:t>
            </a:r>
          </a:p>
          <a:p>
            <a:pPr algn="just" marL="708538" indent="-236179" lvl="2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Load patterns, grid topology, and other relevant system conditions.</a:t>
            </a:r>
          </a:p>
          <a:p>
            <a:pPr algn="just" marL="708538" indent="-236179" lvl="2">
              <a:lnSpc>
                <a:spcPts val="4759"/>
              </a:lnSpc>
            </a:pPr>
          </a:p>
          <a:p>
            <a:pPr algn="just" marL="708538" indent="-236179" lvl="2">
              <a:lnSpc>
                <a:spcPts val="4759"/>
              </a:lnSpc>
            </a:pPr>
          </a:p>
          <a:p>
            <a:pPr algn="just" marL="708538" indent="-236179" lvl="2">
              <a:lnSpc>
                <a:spcPts val="4759"/>
              </a:lnSpc>
            </a:pPr>
          </a:p>
          <a:p>
            <a:pPr algn="just" marL="708538" indent="-236179" lvl="2">
              <a:lnSpc>
                <a:spcPts val="4059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6305571" y="962023"/>
            <a:ext cx="5848525" cy="133350"/>
            <a:chOff x="0" y="0"/>
            <a:chExt cx="7798033" cy="177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88900" y="0"/>
              <a:ext cx="7620254" cy="177800"/>
            </a:xfrm>
            <a:custGeom>
              <a:avLst/>
              <a:gdLst/>
              <a:ahLst/>
              <a:cxnLst/>
              <a:rect r="r" b="b" t="t" l="l"/>
              <a:pathLst>
                <a:path h="177800" w="7620254">
                  <a:moveTo>
                    <a:pt x="0" y="0"/>
                  </a:moveTo>
                  <a:lnTo>
                    <a:pt x="7620254" y="0"/>
                  </a:lnTo>
                  <a:lnTo>
                    <a:pt x="7620254" y="177800"/>
                  </a:lnTo>
                  <a:lnTo>
                    <a:pt x="0" y="17780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172775" y="962025"/>
            <a:ext cx="5153200" cy="133352"/>
            <a:chOff x="0" y="0"/>
            <a:chExt cx="6870933" cy="1778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88900" y="0"/>
              <a:ext cx="6693154" cy="177800"/>
            </a:xfrm>
            <a:custGeom>
              <a:avLst/>
              <a:gdLst/>
              <a:ahLst/>
              <a:cxnLst/>
              <a:rect r="r" b="b" t="t" l="l"/>
              <a:pathLst>
                <a:path h="177800" w="6693154">
                  <a:moveTo>
                    <a:pt x="0" y="0"/>
                  </a:moveTo>
                  <a:lnTo>
                    <a:pt x="6693154" y="0"/>
                  </a:lnTo>
                  <a:lnTo>
                    <a:pt x="6693154" y="177800"/>
                  </a:lnTo>
                  <a:lnTo>
                    <a:pt x="0" y="177800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962025" y="962026"/>
            <a:ext cx="5153200" cy="133352"/>
            <a:chOff x="0" y="0"/>
            <a:chExt cx="6870933" cy="17780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88900" y="0"/>
              <a:ext cx="6693154" cy="177800"/>
            </a:xfrm>
            <a:custGeom>
              <a:avLst/>
              <a:gdLst/>
              <a:ahLst/>
              <a:cxnLst/>
              <a:rect r="r" b="b" t="t" l="l"/>
              <a:pathLst>
                <a:path h="177800" w="6693154">
                  <a:moveTo>
                    <a:pt x="0" y="0"/>
                  </a:moveTo>
                  <a:lnTo>
                    <a:pt x="6693154" y="0"/>
                  </a:lnTo>
                  <a:lnTo>
                    <a:pt x="6693154" y="177800"/>
                  </a:lnTo>
                  <a:lnTo>
                    <a:pt x="0" y="177800"/>
                  </a:lnTo>
                  <a:close/>
                </a:path>
              </a:pathLst>
            </a:custGeom>
            <a:solidFill>
              <a:srgbClr val="0F0F0F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5597943" y="1682569"/>
            <a:ext cx="5382693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8"/>
              </a:lnSpc>
            </a:pPr>
            <a:r>
              <a:rPr lang="en-US" sz="45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Input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2025" y="962025"/>
            <a:ext cx="4934699" cy="133350"/>
            <a:chOff x="0" y="0"/>
            <a:chExt cx="6579599" cy="177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8900" y="0"/>
              <a:ext cx="6401816" cy="177800"/>
            </a:xfrm>
            <a:custGeom>
              <a:avLst/>
              <a:gdLst/>
              <a:ahLst/>
              <a:cxnLst/>
              <a:rect r="r" b="b" t="t" l="l"/>
              <a:pathLst>
                <a:path h="177800" w="6401816">
                  <a:moveTo>
                    <a:pt x="0" y="0"/>
                  </a:moveTo>
                  <a:lnTo>
                    <a:pt x="6401816" y="0"/>
                  </a:lnTo>
                  <a:lnTo>
                    <a:pt x="6401816" y="177800"/>
                  </a:lnTo>
                  <a:lnTo>
                    <a:pt x="0" y="177800"/>
                  </a:lnTo>
                  <a:close/>
                </a:path>
              </a:pathLst>
            </a:custGeom>
            <a:solidFill>
              <a:srgbClr val="0F0F0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977402" y="962025"/>
            <a:ext cx="6020414" cy="150020"/>
            <a:chOff x="0" y="0"/>
            <a:chExt cx="8027219" cy="2000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8646" y="0"/>
              <a:ext cx="7849869" cy="200025"/>
            </a:xfrm>
            <a:custGeom>
              <a:avLst/>
              <a:gdLst/>
              <a:ahLst/>
              <a:cxnLst/>
              <a:rect r="r" b="b" t="t" l="l"/>
              <a:pathLst>
                <a:path h="200025" w="7849869">
                  <a:moveTo>
                    <a:pt x="0" y="22225"/>
                  </a:moveTo>
                  <a:lnTo>
                    <a:pt x="7849362" y="0"/>
                  </a:lnTo>
                  <a:lnTo>
                    <a:pt x="7849869" y="177800"/>
                  </a:lnTo>
                  <a:lnTo>
                    <a:pt x="508" y="200025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108052" y="995364"/>
            <a:ext cx="5429239" cy="166688"/>
            <a:chOff x="0" y="0"/>
            <a:chExt cx="7238985" cy="2222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88392" y="0"/>
              <a:ext cx="7062343" cy="222250"/>
            </a:xfrm>
            <a:custGeom>
              <a:avLst/>
              <a:gdLst/>
              <a:ahLst/>
              <a:cxnLst/>
              <a:rect r="r" b="b" t="t" l="l"/>
              <a:pathLst>
                <a:path h="222250" w="7062343">
                  <a:moveTo>
                    <a:pt x="0" y="44450"/>
                  </a:moveTo>
                  <a:lnTo>
                    <a:pt x="7061200" y="0"/>
                  </a:lnTo>
                  <a:lnTo>
                    <a:pt x="7062343" y="177800"/>
                  </a:lnTo>
                  <a:lnTo>
                    <a:pt x="1143" y="222250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1711181"/>
            <a:ext cx="16230600" cy="6783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8"/>
              </a:lnSpc>
            </a:pPr>
            <a:r>
              <a:rPr lang="en-US" sz="45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                         Training Process                                                                                                     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algorithm is trained using historical data, with techniques such as:</a:t>
            </a:r>
            <a:r>
              <a:rPr lang="en-US" sz="36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</a:t>
            </a:r>
          </a:p>
          <a:p>
            <a:pPr algn="ctr" marL="822960" indent="-274320" lvl="2">
              <a:lnSpc>
                <a:spcPts val="5040"/>
              </a:lnSpc>
              <a:buFont typeface="Arial"/>
              <a:buChar char="⚬"/>
            </a:pP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Cross-validation :                                                                                          </a:t>
            </a:r>
          </a:p>
          <a:p>
            <a:pPr algn="ctr" marL="822960" indent="-274320" lvl="2">
              <a:lnSpc>
                <a:spcPts val="5040"/>
              </a:lnSpc>
            </a:pP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evaluate the model's</a:t>
            </a: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and prevent overfitting</a:t>
            </a: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 </a:t>
            </a:r>
          </a:p>
          <a:p>
            <a:pPr algn="ctr" marL="822960" indent="-274320" lvl="2">
              <a:lnSpc>
                <a:spcPts val="5040"/>
              </a:lnSpc>
              <a:buFont typeface="Arial"/>
              <a:buChar char="⚬"/>
            </a:pP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Hyperparameter tuning :                                                                             </a:t>
            </a:r>
          </a:p>
          <a:p>
            <a:pPr algn="l" marL="822960" indent="-274320" lvl="2">
              <a:lnSpc>
                <a:spcPts val="5040"/>
              </a:lnSpc>
            </a:pP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       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optimize the model's parameters, such as the number of trees and            .         maximum depth, for better performance</a:t>
            </a:r>
          </a:p>
          <a:p>
            <a:pPr algn="ctr" marL="822960" indent="-274320" lvl="2">
              <a:lnSpc>
                <a:spcPts val="5040"/>
              </a:lnSpc>
              <a:buFont typeface="Arial"/>
              <a:buChar char="⚬"/>
            </a:pP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Feature selection :                                                                                       </a:t>
            </a:r>
          </a:p>
          <a:p>
            <a:pPr algn="ctr" marL="822960" indent="-274320" lvl="2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identify the most relevant features and reduce dimensionality</a:t>
            </a:r>
          </a:p>
          <a:p>
            <a:pPr algn="l" marL="822960" indent="-274320" lvl="2">
              <a:lnSpc>
                <a:spcPts val="5040"/>
              </a:lnSpc>
            </a:pP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             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2025" y="1028700"/>
            <a:ext cx="5311429" cy="166682"/>
            <a:chOff x="0" y="0"/>
            <a:chExt cx="7081905" cy="2222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8265" y="0"/>
              <a:ext cx="6905371" cy="222250"/>
            </a:xfrm>
            <a:custGeom>
              <a:avLst/>
              <a:gdLst/>
              <a:ahLst/>
              <a:cxnLst/>
              <a:rect r="r" b="b" t="t" l="l"/>
              <a:pathLst>
                <a:path h="222250" w="6905371">
                  <a:moveTo>
                    <a:pt x="1270" y="0"/>
                  </a:moveTo>
                  <a:lnTo>
                    <a:pt x="6905371" y="44450"/>
                  </a:lnTo>
                  <a:lnTo>
                    <a:pt x="6904228" y="222250"/>
                  </a:lnTo>
                  <a:lnTo>
                    <a:pt x="0" y="177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351408" y="1062032"/>
            <a:ext cx="5335286" cy="133350"/>
            <a:chOff x="0" y="0"/>
            <a:chExt cx="7113715" cy="177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8900" y="0"/>
              <a:ext cx="6935978" cy="177800"/>
            </a:xfrm>
            <a:custGeom>
              <a:avLst/>
              <a:gdLst/>
              <a:ahLst/>
              <a:cxnLst/>
              <a:rect r="r" b="b" t="t" l="l"/>
              <a:pathLst>
                <a:path h="177800" w="6935978">
                  <a:moveTo>
                    <a:pt x="0" y="0"/>
                  </a:moveTo>
                  <a:lnTo>
                    <a:pt x="6935978" y="0"/>
                  </a:lnTo>
                  <a:lnTo>
                    <a:pt x="6935978" y="177800"/>
                  </a:lnTo>
                  <a:lnTo>
                    <a:pt x="0" y="17780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764219" y="1028700"/>
            <a:ext cx="5314993" cy="133350"/>
            <a:chOff x="0" y="0"/>
            <a:chExt cx="7086657" cy="177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88900" y="0"/>
              <a:ext cx="6908800" cy="177800"/>
            </a:xfrm>
            <a:custGeom>
              <a:avLst/>
              <a:gdLst/>
              <a:ahLst/>
              <a:cxnLst/>
              <a:rect r="r" b="b" t="t" l="l"/>
              <a:pathLst>
                <a:path h="177800" w="6908800">
                  <a:moveTo>
                    <a:pt x="0" y="0"/>
                  </a:moveTo>
                  <a:lnTo>
                    <a:pt x="6908800" y="0"/>
                  </a:lnTo>
                  <a:lnTo>
                    <a:pt x="6908800" y="177800"/>
                  </a:lnTo>
                  <a:lnTo>
                    <a:pt x="0" y="177800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6206779" y="1685826"/>
            <a:ext cx="5280314" cy="105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Prediction Process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75462" y="2473861"/>
            <a:ext cx="16304886" cy="7381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trained Random Forest Classifier makes predictions for fault detection and classification by:</a:t>
            </a:r>
          </a:p>
          <a:p>
            <a:pPr algn="just" marL="777118" indent="-259039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historical data patterns :</a:t>
            </a:r>
          </a:p>
          <a:p>
            <a:pPr algn="ctr" marL="777118" indent="-259039" lvl="2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To identify faults based on learned relationships between input features                                    and fault characteristics.                                                          </a:t>
            </a:r>
          </a:p>
          <a:p>
            <a:pPr algn="just" marL="777118" indent="-259039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Considering real-time data inputs : </a:t>
            </a:r>
          </a:p>
          <a:p>
            <a:pPr algn="ctr" marL="777118" indent="-259039" lvl="2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Such as current power system measurements and system conditions, to    improve prediction accuracy.                                                   </a:t>
            </a:r>
          </a:p>
          <a:p>
            <a:pPr algn="just" marL="777118" indent="-259039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Generating predicted fault classifications : </a:t>
            </a:r>
          </a:p>
          <a:p>
            <a:pPr algn="ctr" marL="777118" indent="-259039" lvl="2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As output, which can be used for informed decision-making in power              system operation and maintenance.                                        </a:t>
            </a:r>
          </a:p>
          <a:p>
            <a:pPr algn="l" marL="777118" indent="-259039" lvl="2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DAGvE4q6CCY</dc:identifier>
  <dcterms:modified xsi:type="dcterms:W3CDTF">2011-08-01T06:04:30Z</dcterms:modified>
  <cp:revision>1</cp:revision>
  <dc:title>ProjectTemplate.pdf_20250804_085146_0000.pptx</dc:title>
</cp:coreProperties>
</file>