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59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51.xml" ContentType="application/vnd.openxmlformats-officedocument.presentationml.notesSlide+xml"/>
  <Override PartName="/ppt/slides/slide157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53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158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commentAuthors.xml" ContentType="application/vnd.openxmlformats-officedocument.presentationml.commentAuthors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3"/>
  </p:notesMasterIdLst>
  <p:handoutMasterIdLst>
    <p:handoutMasterId r:id="rId184"/>
  </p:handoutMasterIdLst>
  <p:sldIdLst>
    <p:sldId id="545" r:id="rId2"/>
    <p:sldId id="738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739" r:id="rId11"/>
    <p:sldId id="740" r:id="rId12"/>
    <p:sldId id="556" r:id="rId13"/>
    <p:sldId id="557" r:id="rId14"/>
    <p:sldId id="741" r:id="rId15"/>
    <p:sldId id="742" r:id="rId16"/>
    <p:sldId id="743" r:id="rId17"/>
    <p:sldId id="558" r:id="rId18"/>
    <p:sldId id="951" r:id="rId19"/>
    <p:sldId id="799" r:id="rId20"/>
    <p:sldId id="800" r:id="rId21"/>
    <p:sldId id="801" r:id="rId22"/>
    <p:sldId id="744" r:id="rId23"/>
    <p:sldId id="797" r:id="rId24"/>
    <p:sldId id="885" r:id="rId25"/>
    <p:sldId id="886" r:id="rId26"/>
    <p:sldId id="887" r:id="rId27"/>
    <p:sldId id="888" r:id="rId28"/>
    <p:sldId id="889" r:id="rId29"/>
    <p:sldId id="890" r:id="rId30"/>
    <p:sldId id="891" r:id="rId31"/>
    <p:sldId id="892" r:id="rId32"/>
    <p:sldId id="893" r:id="rId33"/>
    <p:sldId id="894" r:id="rId34"/>
    <p:sldId id="895" r:id="rId35"/>
    <p:sldId id="896" r:id="rId36"/>
    <p:sldId id="897" r:id="rId37"/>
    <p:sldId id="898" r:id="rId38"/>
    <p:sldId id="899" r:id="rId39"/>
    <p:sldId id="900" r:id="rId40"/>
    <p:sldId id="901" r:id="rId41"/>
    <p:sldId id="902" r:id="rId42"/>
    <p:sldId id="903" r:id="rId43"/>
    <p:sldId id="904" r:id="rId44"/>
    <p:sldId id="905" r:id="rId45"/>
    <p:sldId id="906" r:id="rId46"/>
    <p:sldId id="907" r:id="rId47"/>
    <p:sldId id="908" r:id="rId48"/>
    <p:sldId id="909" r:id="rId49"/>
    <p:sldId id="910" r:id="rId50"/>
    <p:sldId id="748" r:id="rId51"/>
    <p:sldId id="746" r:id="rId52"/>
    <p:sldId id="749" r:id="rId53"/>
    <p:sldId id="869" r:id="rId54"/>
    <p:sldId id="457" r:id="rId55"/>
    <p:sldId id="751" r:id="rId56"/>
    <p:sldId id="752" r:id="rId57"/>
    <p:sldId id="463" r:id="rId58"/>
    <p:sldId id="464" r:id="rId59"/>
    <p:sldId id="753" r:id="rId60"/>
    <p:sldId id="754" r:id="rId61"/>
    <p:sldId id="755" r:id="rId62"/>
    <p:sldId id="756" r:id="rId63"/>
    <p:sldId id="757" r:id="rId64"/>
    <p:sldId id="791" r:id="rId65"/>
    <p:sldId id="870" r:id="rId66"/>
    <p:sldId id="911" r:id="rId67"/>
    <p:sldId id="912" r:id="rId68"/>
    <p:sldId id="913" r:id="rId69"/>
    <p:sldId id="914" r:id="rId70"/>
    <p:sldId id="915" r:id="rId71"/>
    <p:sldId id="916" r:id="rId72"/>
    <p:sldId id="917" r:id="rId73"/>
    <p:sldId id="918" r:id="rId74"/>
    <p:sldId id="871" r:id="rId75"/>
    <p:sldId id="760" r:id="rId76"/>
    <p:sldId id="873" r:id="rId77"/>
    <p:sldId id="874" r:id="rId78"/>
    <p:sldId id="875" r:id="rId79"/>
    <p:sldId id="876" r:id="rId80"/>
    <p:sldId id="761" r:id="rId81"/>
    <p:sldId id="762" r:id="rId82"/>
    <p:sldId id="763" r:id="rId83"/>
    <p:sldId id="877" r:id="rId84"/>
    <p:sldId id="765" r:id="rId85"/>
    <p:sldId id="766" r:id="rId86"/>
    <p:sldId id="767" r:id="rId87"/>
    <p:sldId id="598" r:id="rId88"/>
    <p:sldId id="599" r:id="rId89"/>
    <p:sldId id="768" r:id="rId90"/>
    <p:sldId id="769" r:id="rId91"/>
    <p:sldId id="602" r:id="rId92"/>
    <p:sldId id="770" r:id="rId93"/>
    <p:sldId id="771" r:id="rId94"/>
    <p:sldId id="878" r:id="rId95"/>
    <p:sldId id="504" r:id="rId96"/>
    <p:sldId id="775" r:id="rId97"/>
    <p:sldId id="506" r:id="rId98"/>
    <p:sldId id="776" r:id="rId99"/>
    <p:sldId id="777" r:id="rId100"/>
    <p:sldId id="510" r:id="rId101"/>
    <p:sldId id="793" r:id="rId102"/>
    <p:sldId id="794" r:id="rId103"/>
    <p:sldId id="879" r:id="rId104"/>
    <p:sldId id="434" r:id="rId105"/>
    <p:sldId id="442" r:id="rId106"/>
    <p:sldId id="524" r:id="rId107"/>
    <p:sldId id="778" r:id="rId108"/>
    <p:sldId id="779" r:id="rId109"/>
    <p:sldId id="438" r:id="rId110"/>
    <p:sldId id="880" r:id="rId111"/>
    <p:sldId id="919" r:id="rId112"/>
    <p:sldId id="920" r:id="rId113"/>
    <p:sldId id="921" r:id="rId114"/>
    <p:sldId id="922" r:id="rId115"/>
    <p:sldId id="923" r:id="rId116"/>
    <p:sldId id="924" r:id="rId117"/>
    <p:sldId id="925" r:id="rId118"/>
    <p:sldId id="926" r:id="rId119"/>
    <p:sldId id="927" r:id="rId120"/>
    <p:sldId id="928" r:id="rId121"/>
    <p:sldId id="929" r:id="rId122"/>
    <p:sldId id="930" r:id="rId123"/>
    <p:sldId id="931" r:id="rId124"/>
    <p:sldId id="932" r:id="rId125"/>
    <p:sldId id="933" r:id="rId126"/>
    <p:sldId id="934" r:id="rId127"/>
    <p:sldId id="935" r:id="rId128"/>
    <p:sldId id="936" r:id="rId129"/>
    <p:sldId id="937" r:id="rId130"/>
    <p:sldId id="938" r:id="rId131"/>
    <p:sldId id="939" r:id="rId132"/>
    <p:sldId id="940" r:id="rId133"/>
    <p:sldId id="941" r:id="rId134"/>
    <p:sldId id="942" r:id="rId135"/>
    <p:sldId id="943" r:id="rId136"/>
    <p:sldId id="944" r:id="rId137"/>
    <p:sldId id="945" r:id="rId138"/>
    <p:sldId id="946" r:id="rId139"/>
    <p:sldId id="947" r:id="rId140"/>
    <p:sldId id="948" r:id="rId141"/>
    <p:sldId id="949" r:id="rId142"/>
    <p:sldId id="950" r:id="rId143"/>
    <p:sldId id="782" r:id="rId144"/>
    <p:sldId id="618" r:id="rId145"/>
    <p:sldId id="642" r:id="rId146"/>
    <p:sldId id="881" r:id="rId147"/>
    <p:sldId id="473" r:id="rId148"/>
    <p:sldId id="358" r:id="rId149"/>
    <p:sldId id="648" r:id="rId150"/>
    <p:sldId id="649" r:id="rId151"/>
    <p:sldId id="650" r:id="rId152"/>
    <p:sldId id="651" r:id="rId153"/>
    <p:sldId id="795" r:id="rId154"/>
    <p:sldId id="883" r:id="rId155"/>
    <p:sldId id="785" r:id="rId156"/>
    <p:sldId id="480" r:id="rId157"/>
    <p:sldId id="796" r:id="rId158"/>
    <p:sldId id="526" r:id="rId159"/>
    <p:sldId id="527" r:id="rId160"/>
    <p:sldId id="528" r:id="rId161"/>
    <p:sldId id="787" r:id="rId162"/>
    <p:sldId id="788" r:id="rId163"/>
    <p:sldId id="884" r:id="rId164"/>
    <p:sldId id="362" r:id="rId165"/>
    <p:sldId id="363" r:id="rId166"/>
    <p:sldId id="656" r:id="rId167"/>
    <p:sldId id="657" r:id="rId168"/>
    <p:sldId id="868" r:id="rId169"/>
    <p:sldId id="544" r:id="rId170"/>
    <p:sldId id="392" r:id="rId171"/>
    <p:sldId id="393" r:id="rId172"/>
    <p:sldId id="798" r:id="rId173"/>
    <p:sldId id="394" r:id="rId174"/>
    <p:sldId id="952" r:id="rId175"/>
    <p:sldId id="953" r:id="rId176"/>
    <p:sldId id="954" r:id="rId177"/>
    <p:sldId id="955" r:id="rId178"/>
    <p:sldId id="956" r:id="rId179"/>
    <p:sldId id="957" r:id="rId180"/>
    <p:sldId id="958" r:id="rId181"/>
    <p:sldId id="959" r:id="rId182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33CC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iw" initials="w" lastIdx="27" clrIdx="0"/>
  <p:cmAuthor id="1" name="yi" initials="y" lastIdx="7" clrIdx="1"/>
  <p:cmAuthor id="2" name="ziyang" initials="z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A46"/>
    <a:srgbClr val="FFFF66"/>
    <a:srgbClr val="006699"/>
    <a:srgbClr val="CA0689"/>
    <a:srgbClr val="CC6600"/>
    <a:srgbClr val="00CC00"/>
    <a:srgbClr val="77FF65"/>
    <a:srgbClr val="800080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9" autoAdjust="0"/>
    <p:restoredTop sz="86667" autoAdjust="0"/>
  </p:normalViewPr>
  <p:slideViewPr>
    <p:cSldViewPr>
      <p:cViewPr>
        <p:scale>
          <a:sx n="100" d="100"/>
          <a:sy n="100" d="100"/>
        </p:scale>
        <p:origin x="-918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656"/>
    </p:cViewPr>
  </p:sorterViewPr>
  <p:notesViewPr>
    <p:cSldViewPr>
      <p:cViewPr varScale="1">
        <p:scale>
          <a:sx n="65" d="100"/>
          <a:sy n="65" d="100"/>
        </p:scale>
        <p:origin x="-2904" y="-102"/>
      </p:cViewPr>
      <p:guideLst>
        <p:guide orient="horz" pos="3127"/>
        <p:guide pos="21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handoutMaster" Target="handoutMasters/handoutMaster1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fld id="{8B5318E6-A3EB-40F3-B7A3-CF94AE60CE47}" type="datetime1">
              <a:rPr lang="zh-CN" altLang="en-US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fld id="{6C1893D7-F730-4654-ACD0-93FFCBD495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fld id="{6D887E79-7A34-4E32-B389-3122C00B0300}" type="datetime1">
              <a:rPr lang="zh-CN" altLang="en-US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fld id="{1042D856-A125-4750-9D80-C961BC7981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87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43E7A7A-CFC2-475A-8B82-4FCAF1BFE3D3}" type="datetime1">
              <a:rPr lang="zh-CN" altLang="en-US" smtClean="0"/>
              <a:pPr/>
              <a:t>2011/6/9</a:t>
            </a:fld>
            <a:endParaRPr lang="en-US" altLang="zh-CN" smtClean="0"/>
          </a:p>
        </p:txBody>
      </p:sp>
      <p:sp>
        <p:nvSpPr>
          <p:cNvPr id="118789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/>
              <a:t>Dr. Wei Wang @ CSE, UNSW</a:t>
            </a:r>
          </a:p>
        </p:txBody>
      </p:sp>
      <p:sp>
        <p:nvSpPr>
          <p:cNvPr id="1187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33E7D-F1B6-4F5F-BCCA-C01E5934F3B5}" type="slidenum">
              <a:rPr lang="zh-CN" altLang="en-US" smtClean="0"/>
              <a:pPr/>
              <a:t>109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674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8F1BC5-9B1C-497D-B513-66D4404B7224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F7A40-AF4F-46FC-B639-56D7A4D933EF}" type="slidenum">
              <a:rPr lang="zh-CN" altLang="en-US"/>
              <a:pPr/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99A12F4-1A29-4EBB-B24E-E98D9A47A926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77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F7F04-E749-4895-8A23-4AF0CFD65E34}" type="slidenum">
              <a:rPr lang="zh-CN" altLang="en-US"/>
              <a:pPr/>
              <a:t>112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87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A1157B0-95DD-4AB6-97C3-ADD48CF1D8DE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87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52A02-0DDB-4F96-BCEF-404A88D59454}" type="slidenum">
              <a:rPr lang="zh-CN" altLang="en-US"/>
              <a:pPr/>
              <a:t>113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ACEC4FA-2219-4434-9DA9-EC7E5DA3CDE3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98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F557E-6A70-4A1A-A5E0-599A30289314}" type="slidenum">
              <a:rPr lang="zh-CN" altLang="en-US"/>
              <a:pPr/>
              <a:t>114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12083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2752EEF-6039-4CED-99D3-E4565756AADA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08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BAC412-50A3-4F17-8F24-0566B19F7452}" type="slidenum">
              <a:rPr lang="zh-CN" altLang="en-US"/>
              <a:pPr/>
              <a:t>115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F77BF5-31FE-44CC-9981-2614C88BAACC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Dr. Wei Wang @ CSE, UNSW</a:t>
            </a:r>
            <a:endParaRPr lang="en-US" altLang="zh-CN"/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36D1D-D9B3-4CC2-8C18-004A4D783FD7}" type="slidenum">
              <a:rPr lang="zh-CN" altLang="en-US"/>
              <a:pPr/>
              <a:t>116</a:t>
            </a:fld>
            <a:endParaRPr lang="en-US" altLang="zh-CN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674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8F1BC5-9B1C-497D-B513-66D4404B7224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F7A40-AF4F-46FC-B639-56D7A4D933EF}" type="slidenum">
              <a:rPr lang="zh-CN" altLang="en-US"/>
              <a:pPr/>
              <a:t>118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2288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484921A-9634-48C5-A04D-D0023B42E810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28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89E18-1A55-4471-841D-7178AED3B5E6}" type="slidenum">
              <a:rPr lang="zh-CN" altLang="en-US"/>
              <a:pPr/>
              <a:t>119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32C604-DEAB-4596-A6D7-4E35FD91313A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39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67E30-9951-48C3-AFDD-A70E3A27395C}" type="slidenum">
              <a:rPr lang="zh-CN" altLang="en-US"/>
              <a:pPr/>
              <a:t>121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249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F3DA10-FDAC-4FE3-9AD5-3D640C0255C5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49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A1C4F-68C5-46C6-8C3C-E6C8AD5836B5}" type="slidenum">
              <a:rPr lang="zh-CN" altLang="en-US"/>
              <a:pPr/>
              <a:t>122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50D62A6-8773-4AF1-B25B-A3EDE2B16669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59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EE5AB-34CE-4197-8F3D-3F74C2594AE1}" type="slidenum">
              <a:rPr lang="zh-CN" altLang="en-US"/>
              <a:pPr/>
              <a:t>123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2698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378DD8D-5431-412B-A9F2-B2528ED507D6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69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AAE86-F90C-4944-8946-7473861D884F}" type="slidenum">
              <a:rPr lang="zh-CN" altLang="en-US"/>
              <a:pPr/>
              <a:t>124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C14759B-7EF8-4D00-A713-9CDB632F1A40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80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70E0E-7E72-44A9-A792-0771DA6B4325}" type="slidenum">
              <a:rPr lang="zh-CN" altLang="en-US"/>
              <a:pPr/>
              <a:t>125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12902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A8C725A-EA8C-4299-9D46-82A67A85DD12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290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529CB-EF6E-451D-A134-CCE6BC18FB6D}" type="slidenum">
              <a:rPr lang="zh-CN" altLang="en-US"/>
              <a:pPr/>
              <a:t>126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3B9682-4AD7-4268-8282-F8644BE89C56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00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AE2C6-E9B8-4F75-838A-82B239523A4A}" type="slidenum">
              <a:rPr lang="zh-CN" altLang="en-US"/>
              <a:pPr/>
              <a:t>127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3107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C76BC94-481E-40B5-BF89-BBA78AD3DF93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10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66451-CFE6-41AB-82BA-5AED3999B27E}" type="slidenum">
              <a:rPr lang="zh-CN" altLang="en-US"/>
              <a:pPr/>
              <a:t>128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zh-CN" altLang="zh-CN" smtClean="0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B36D40D-D573-4543-8A8A-D1490FA9BD5C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21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D9F57-33EA-4679-ABB7-07CE4857BCD4}" type="slidenum">
              <a:rPr lang="zh-CN" altLang="en-US"/>
              <a:pPr/>
              <a:t>129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>
              <a:buFontTx/>
              <a:buChar char="•"/>
            </a:pPr>
            <a:endParaRPr lang="en-US" altLang="zh-CN" dirty="0" smtClean="0"/>
          </a:p>
        </p:txBody>
      </p:sp>
      <p:sp>
        <p:nvSpPr>
          <p:cNvPr id="13312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587FAEF-2BBD-4BBA-8991-EDD4D44FA9BA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31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71361-6016-46E7-B0CD-F34D460CFE72}" type="slidenum">
              <a:rPr lang="zh-CN" altLang="en-US"/>
              <a:pPr/>
              <a:t>130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01FE971-C40D-455C-9745-ED04E2EC881D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41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6EED9-A452-447D-9E74-DEECE81BE244}" type="slidenum">
              <a:rPr lang="zh-CN" altLang="en-US"/>
              <a:pPr/>
              <a:t>131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3517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992222B-C727-42A9-8C4E-7ADE8897A2BD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51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72D55-3580-4B47-B0A6-0945002BFADC}" type="slidenum">
              <a:rPr lang="zh-CN" altLang="en-US"/>
              <a:pPr/>
              <a:t>132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smtClean="0"/>
          </a:p>
          <a:p>
            <a:pPr>
              <a:buFontTx/>
              <a:buChar char="•"/>
            </a:pPr>
            <a:endParaRPr lang="en-US" altLang="zh-CN" smtClean="0">
              <a:ea typeface="宋体" pitchFamily="2" charset="-122"/>
            </a:endParaRPr>
          </a:p>
          <a:p>
            <a:pPr lvl="1">
              <a:buFontTx/>
              <a:buChar char="•"/>
            </a:pPr>
            <a:endParaRPr lang="en-US" altLang="zh-CN" smtClean="0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38820B4-0E2C-4280-A745-CD360B77D2B8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61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4F637-5746-4879-9FCD-73899EF2018A}" type="slidenum">
              <a:rPr lang="zh-CN" altLang="en-US"/>
              <a:pPr/>
              <a:t>133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13722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A0E0454-C1AD-4AE5-9556-89AE85171C67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72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AF8D3-D5DF-49C7-AD53-05DF12391834}" type="slidenum">
              <a:rPr lang="zh-CN" altLang="en-US"/>
              <a:pPr/>
              <a:t>134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4AB94D-D201-4E89-9B13-1692A12D868D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82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33DC3-8B5D-47A3-B8E6-51A06008A6DB}" type="slidenum">
              <a:rPr lang="zh-CN" altLang="en-US"/>
              <a:pPr/>
              <a:t>135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674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8F1BC5-9B1C-497D-B513-66D4404B7224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F7A40-AF4F-46FC-B639-56D7A4D933EF}" type="slidenum">
              <a:rPr lang="zh-CN" altLang="en-US"/>
              <a:pPr/>
              <a:t>136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3926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0EB5B4C-E5D6-4E16-8D1E-862AECB71C74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39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A6242-23A5-4EDD-93D1-0FE56A36209F}" type="slidenum">
              <a:rPr lang="zh-CN" altLang="en-US"/>
              <a:pPr/>
              <a:t>137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AEE8A4-CECC-469D-87F5-DF48449C5BD9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02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854B0-FBC1-4751-93B0-D04577997218}" type="slidenum">
              <a:rPr lang="zh-CN" altLang="en-US"/>
              <a:pPr/>
              <a:t>138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131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780E562-BBCD-4019-8007-0185A0B584F7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13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DC674-06DF-4A33-9D54-DB1661E3EFE0}" type="slidenum">
              <a:rPr lang="zh-CN" altLang="en-US"/>
              <a:pPr/>
              <a:t>139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F3DB8CF-2AE4-491D-9825-3404050ACA12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23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9E-077C-403C-9FE7-5AF1E224DB22}" type="slidenum">
              <a:rPr lang="zh-CN" altLang="en-US"/>
              <a:pPr/>
              <a:t>140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336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9604D26-D16C-4E9B-B049-77A038656220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33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63FFD-AE51-428F-AE41-FA5FFD451878}" type="slidenum">
              <a:rPr lang="zh-CN" altLang="en-US"/>
              <a:pPr/>
              <a:t>141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2B4A91-99CA-4E3B-9930-D571D152411C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43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DC2F81-F0ED-44EC-AA82-A6FD566B78F6}" type="slidenum">
              <a:rPr lang="zh-CN" altLang="en-US"/>
              <a:pPr/>
              <a:t>142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icde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085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2FFD3D-E56F-466D-BE4E-7A1315751249}" type="datetime1">
              <a:rPr lang="zh-CN" altLang="en-US" smtClean="0"/>
              <a:pPr/>
              <a:t>2011/6/9</a:t>
            </a:fld>
            <a:endParaRPr lang="en-US" altLang="zh-CN" smtClean="0"/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8D5D8-BA08-4E92-B590-A8A92FE2D3A8}" type="slidenum">
              <a:rPr lang="zh-CN" altLang="en-US" smtClean="0"/>
              <a:pPr/>
              <a:t>148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3CD1D-3D60-4B89-93E7-9A224A9B1203}" type="slidenum">
              <a:rPr lang="zh-CN" altLang="en-US" smtClean="0"/>
              <a:pPr/>
              <a:t>152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BD7F4-D2C3-DA40-B0A0-DA675C8A7B90}" type="slidenum">
              <a:rPr lang="zh-CN" altLang="en-AU" smtClean="0"/>
              <a:pPr/>
              <a:t>158</a:t>
            </a:fld>
            <a:endParaRPr lang="en-AU" altLang="zh-CN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BD7F4-D2C3-DA40-B0A0-DA675C8A7B90}" type="slidenum">
              <a:rPr lang="zh-CN" altLang="en-AU" smtClean="0"/>
              <a:pPr/>
              <a:t>159</a:t>
            </a:fld>
            <a:endParaRPr lang="en-AU" altLang="zh-CN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469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6DDDBA7-00C5-4A58-A7C1-648AB6F11032}" type="datetime1">
              <a:rPr lang="zh-CN" altLang="en-US" smtClean="0"/>
              <a:pPr/>
              <a:t>2011/6/9</a:t>
            </a:fld>
            <a:endParaRPr lang="en-US" altLang="zh-CN" smtClean="0"/>
          </a:p>
        </p:txBody>
      </p:sp>
      <p:sp>
        <p:nvSpPr>
          <p:cNvPr id="11469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/>
              <a:t>Dr. Wei Wang @ CSE, UNSW</a:t>
            </a:r>
          </a:p>
        </p:txBody>
      </p:sp>
      <p:sp>
        <p:nvSpPr>
          <p:cNvPr id="1146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20BAC-5977-4E32-A293-B74A3266819A}" type="slidenum">
              <a:rPr lang="zh-CN" altLang="en-US" smtClean="0"/>
              <a:pPr/>
              <a:t>164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364985F-5FC8-456E-9532-0265779DCFD1}" type="datetime1">
              <a:rPr lang="zh-CN" altLang="en-US" smtClean="0"/>
              <a:pPr/>
              <a:t>2011/6/9</a:t>
            </a:fld>
            <a:endParaRPr lang="en-US" altLang="zh-CN" smtClean="0"/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/>
              <a:t>Dr. Wei Wang @ CSE, UNSW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DF3E7-AA36-4C43-8806-853EE8F51B87}" type="slidenum">
              <a:rPr lang="zh-CN" altLang="en-US" smtClean="0"/>
              <a:pPr/>
              <a:t>165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2"/>
            <a:endParaRPr lang="en-US" altLang="zh-C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5360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3280A8B-3B82-45F9-AC17-6D65D540145F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53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B5FFF-84F9-4565-9F21-EAC04C327356}" type="slidenum">
              <a:rPr lang="zh-CN" altLang="en-US"/>
              <a:pPr/>
              <a:t>168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85E627F-4109-45D8-A343-11EA6CAAD037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538A8-060B-49BA-8111-427D524513D8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35B4649-192C-4ED7-B497-A37EC0B50D93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64D54-70AA-4461-B98E-6A0A4DE93D7F}" type="slidenum">
              <a:rPr lang="zh-CN" altLang="en-US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5FC86EC-FEE2-4A5C-A275-4D3D4337F210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82DEA-38CC-4E07-83A2-B36CC46C27B6}" type="slidenum">
              <a:rPr lang="zh-CN" altLang="en-US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5D9B497-582E-4144-B177-29F935574A69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Dr. Wei Wang @ CSE, UNSW</a:t>
            </a:r>
            <a:endParaRPr lang="en-US" altLang="zh-CN"/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49D8D-F431-4130-9BA5-5D3AC6ED8DF3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2BE0330-881D-4CB4-9EE1-9B2BACF066B7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1C271-FEF6-40DE-A6C8-19C887C7DA06}" type="slidenum">
              <a:rPr lang="zh-CN" altLang="en-US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D36992-611C-4C18-93D5-23D1BE235924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Dr. Wei Wang @ CSE, UNSW</a:t>
            </a:r>
            <a:endParaRPr lang="en-US" altLang="zh-CN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E973C-9688-4278-8D89-4964EFA7405B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191968F-CD5A-4DD8-B009-0866783774DD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Dr. Wei Wang @ CSE, UNSW</a:t>
            </a:r>
            <a:endParaRPr lang="en-US" altLang="zh-CN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643A8-265E-48C2-BA49-2358E50653FF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2F25B08-43D6-4FA6-8C39-07AE612FC6DE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Dr. Wei Wang @ CSE, UNSW</a:t>
            </a:r>
            <a:endParaRPr lang="en-US" altLang="zh-CN"/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CCC5C-71B8-415F-A115-1679B8D2522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9750661-BAA3-45F9-96C8-E26B9BB3635D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993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F1C16-D306-467A-B483-A04680F49C74}" type="slidenum">
              <a:rPr lang="zh-CN" altLang="en-US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9C100-8CD8-423C-9CEE-1CBFD2B54778}" type="slidenum">
              <a:rPr lang="zh-CN" altLang="en-US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BAF7730-2B58-4AAD-992A-228748D7AF9E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Dr. Wei Wang @ CSE, UNSW</a:t>
            </a:r>
            <a:endParaRPr lang="en-US" altLang="zh-CN"/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AD67B-7F11-41C6-A500-6C6AFD020A9F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98BCC2E-2E28-4C74-81A0-45143DCBA090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24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4BB39-8B80-45F3-A98F-94015C2FF1FD}" type="slidenum">
              <a:rPr lang="zh-CN" altLang="en-US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320AAEF-A91D-4B81-8F6D-BC1CDDFBF8F3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Dr. Wei Wang @ CSE, UNSW</a:t>
            </a:r>
            <a:endParaRPr lang="en-US" altLang="zh-CN"/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ADA5A-F5CC-4058-B572-DBF084DEBDA0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044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754DABB-21BF-49F5-987A-A08FFEACA33C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44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AA28D-0995-4721-B98D-DE53C710A9B0}" type="slidenum">
              <a:rPr lang="zh-CN" altLang="en-US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6A59497-EF56-44A3-9BD8-C7964AEB3324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54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D93ED-540E-4F96-A5F9-4AD773B74082}" type="slidenum">
              <a:rPr lang="zh-CN" altLang="en-US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065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084F6CE-10E3-4A17-B338-819C288ACD52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65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846EB-4528-45DD-8870-C5299550DBA1}" type="slidenum">
              <a:rPr lang="zh-CN" altLang="en-US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998D783-B742-4E36-A94E-8D01C2AEED2B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BAE52-4044-4467-9671-187DD34A50AF}" type="slidenum">
              <a:rPr lang="zh-CN" altLang="en-US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085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32D9674-7121-43F5-994A-644477E4174D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85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0EE7A-73E2-4B1D-A3E8-899929ED1608}" type="slidenum">
              <a:rPr lang="zh-CN" altLang="en-US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E34F273-7A66-4E0C-84BF-8F86977C9A4E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095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31263-A426-4520-8743-0AD45371D4EC}" type="slidenum">
              <a:rPr lang="zh-CN" altLang="en-US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059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E8B7E0-DAB2-4F45-B9F7-8D9858B07254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32565-ABAD-47DD-9076-3C606CE2DED4}" type="slidenum">
              <a:rPr lang="zh-CN" altLang="en-US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Char char="•"/>
            </a:pPr>
            <a:endParaRPr lang="en-US" altLang="zh-CN" dirty="0" smtClean="0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F72D219-DC43-4109-A3A0-F2607C8291F8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16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5F70C-931E-4296-AD27-37A153019ECD}" type="slidenum">
              <a:rPr lang="zh-CN" altLang="en-US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1264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60CAD39-A0A7-43B7-871B-4A84F2A428D9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26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278BD-CE1E-4F9F-A257-A1CBD51B46B8}" type="slidenum">
              <a:rPr lang="zh-CN" altLang="en-US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3600DEE-B4BA-48B1-8EAB-AABFCFEEA18E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36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25D2A-916F-437A-98DA-7E645229B860}" type="slidenum">
              <a:rPr lang="zh-CN" altLang="en-US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1469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0FFF108-1640-40D2-BE08-FF5CF2A2B923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46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DAF15-1BCE-4148-91E9-D0BEAA281F7E}" type="slidenum">
              <a:rPr lang="zh-CN" altLang="en-US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A531FF-4458-433F-B69A-85A65032AEE2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157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8E10B-8B40-4EC8-B3DA-648A4CFEC524}" type="slidenum">
              <a:rPr lang="zh-CN" altLang="en-US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FE736-E51C-419E-8D69-6AC519FA555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1E41A74-CE04-4428-809A-D2D8EF954599}" type="datetime1">
              <a:rPr lang="zh-CN" altLang="en-US" smtClean="0"/>
              <a:pPr/>
              <a:t>2011/6/9</a:t>
            </a:fld>
            <a:endParaRPr lang="en-US" altLang="zh-CN" smtClean="0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0C436-CDC8-4ADD-8510-D022DC76A4EF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4F9FAA2-FFA6-46CA-9C18-E303074CDDCA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64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567DE-BC6F-465D-BAFF-554B54520E97}" type="slidenum">
              <a:rPr lang="zh-CN" altLang="en-US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4746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26A27F8-CEEB-412D-BDFF-696D03E597F0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7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CC802-063D-4CA2-8BF0-689ADF2ABA69}" type="slidenum">
              <a:rPr lang="zh-CN" altLang="en-US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8C051B5-5A41-45D2-B200-D3826C60E3F0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8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EF133-E6BC-4B74-8978-948D9549C819}" type="slidenum">
              <a:rPr lang="zh-CN" altLang="en-US"/>
              <a:pPr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950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45B7350-F6D9-43FA-B4AB-BEA870576B3A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495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F43F5-0E04-4A2D-A831-EAC05ACC70A1}" type="slidenum">
              <a:rPr lang="zh-CN" altLang="en-US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421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FFD08-138E-4073-9376-F8508DEFA4C5}" type="datetime1">
              <a:rPr lang="zh-CN" altLang="en-US" smtClean="0"/>
              <a:pPr/>
              <a:t>2011/6/9</a:t>
            </a:fld>
            <a:endParaRPr lang="en-US" altLang="zh-CN" smtClean="0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C9B93-561A-4DDD-B775-D06E1E95E3EF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0C3B98-447A-4933-90F1-A861F51E9559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50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7AA71-E1A4-4983-AE43-93C83426E2E4}" type="slidenum">
              <a:rPr lang="zh-CN" altLang="en-US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515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BC53FA-8AF5-4A2B-A767-575F165ED6F2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51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17A20-8FD2-48FC-8811-EA0AC3BEAE58}" type="slidenum">
              <a:rPr lang="zh-CN" altLang="en-US"/>
              <a:pPr/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en-US" altLang="zh-CN" dirty="0" smtClean="0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21DAF5E-7A1F-40BB-B483-E9E9DF4A7886}" type="datetime1">
              <a:rPr lang="zh-CN" altLang="en-US"/>
              <a:pPr/>
              <a:t>2011/6/9</a:t>
            </a:fld>
            <a:endParaRPr lang="en-US" altLang="zh-CN"/>
          </a:p>
        </p:txBody>
      </p:sp>
      <p:sp>
        <p:nvSpPr>
          <p:cNvPr id="152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59815-2055-449B-B22D-5EED67489E2A}" type="slidenum">
              <a:rPr lang="zh-CN" altLang="en-US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626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FEA5561-9BEF-4A80-9F97-83A36D79F26C}" type="datetime1">
              <a:rPr lang="zh-CN" altLang="en-US" smtClean="0"/>
              <a:pPr/>
              <a:t>2011/6/9</a:t>
            </a:fld>
            <a:endParaRPr lang="en-US" altLang="zh-CN" smtClean="0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16DB6-2373-463A-B342-49344967F694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82AC1-2880-4F14-8E5B-4129EC732EF2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9A51C-8A00-4FB3-84E0-8EB52A11217C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D887E79-7A34-4E32-B389-3122C00B0300}" type="datetime1">
              <a:rPr lang="zh-CN" altLang="en-US" smtClean="0"/>
              <a:pPr>
                <a:defRPr/>
              </a:pPr>
              <a:t>2011/6/9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42D856-A125-4750-9D80-C961BC7981E9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4493A-CE8A-49DA-97A7-77B8D76522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84202-D89A-4442-8656-580C39DF6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ED0E-88CA-4EFD-8B24-1913418D5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A0FD6-FBDF-46BA-8E06-076EED68CE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2B36-1024-4E48-8D7F-B22FEAD157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9AE47-67A5-4243-863D-F8BDE64DE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76CE6-56AD-42DB-82CF-B12F624FAB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9A42E-6DC6-4BA9-80D5-57B33C8860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2AEB4-F9AF-4B99-A927-BD8B0221DD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B1FE2-46C0-4505-B505-7F81250C88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5E6C4-C19B-47C6-9BE8-815722481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6529388"/>
            <a:ext cx="9144000" cy="328612"/>
          </a:xfrm>
          <a:prstGeom prst="rect">
            <a:avLst/>
          </a:prstGeom>
          <a:solidFill>
            <a:srgbClr val="0033CC">
              <a:alpha val="75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565900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1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553200"/>
            <a:ext cx="1150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1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pPr>
              <a:defRPr/>
            </a:pPr>
            <a:fld id="{8FC006AF-3EAC-48FC-9CC2-E02951C656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12750" y="0"/>
            <a:ext cx="8731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659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1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333375"/>
          </a:xfrm>
          <a:prstGeom prst="rect">
            <a:avLst/>
          </a:prstGeom>
          <a:solidFill>
            <a:srgbClr val="0033CC">
              <a:alpha val="75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Palatino Linotype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Palatino Linotyp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Palatino Linotyp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Palatino Linotyp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CC00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Arial Narrow" pitchFamily="34" charset="0"/>
        <a:buChar char="►"/>
        <a:defRPr sz="2400">
          <a:solidFill>
            <a:schemeClr val="tx1"/>
          </a:solidFill>
          <a:latin typeface="Arial Narrow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¡"/>
        <a:defRPr sz="22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à"/>
        <a:defRPr sz="2200">
          <a:solidFill>
            <a:schemeClr val="tx1"/>
          </a:solidFill>
          <a:latin typeface="Arial Narrow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://en.wikipedia.org/wiki/File:Bing_logo.svg" TargetMode="Externa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unsw.edu.au/~weiw/project/SPARKdem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828800"/>
            <a:ext cx="6477000" cy="22098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CC00"/>
                </a:solidFill>
              </a:rPr>
              <a:t>Keyword-based Search and Exploration on Databases</a:t>
            </a:r>
            <a:endParaRPr lang="zh-CN" altLang="en-US" sz="4000" dirty="0">
              <a:solidFill>
                <a:srgbClr val="00CC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267200"/>
            <a:ext cx="7848600" cy="2057400"/>
          </a:xfrm>
        </p:spPr>
        <p:txBody>
          <a:bodyPr/>
          <a:lstStyle/>
          <a:p>
            <a:pPr eaLnBrk="1" hangingPunct="1"/>
            <a:r>
              <a:rPr lang="en-AU" altLang="zh-CN" sz="3300" dirty="0" smtClean="0">
                <a:solidFill>
                  <a:srgbClr val="0033CC"/>
                </a:solidFill>
                <a:ea typeface="宋体" pitchFamily="2" charset="-122"/>
              </a:rPr>
              <a:t>Yi Chen</a:t>
            </a:r>
          </a:p>
          <a:p>
            <a:pPr eaLnBrk="1" hangingPunct="1"/>
            <a:r>
              <a:rPr lang="en-US" altLang="zh-CN" sz="3300" dirty="0" smtClean="0">
                <a:solidFill>
                  <a:srgbClr val="00CC00"/>
                </a:solidFill>
                <a:ea typeface="宋体" pitchFamily="2" charset="-122"/>
              </a:rPr>
              <a:t>Wei Wang</a:t>
            </a:r>
          </a:p>
          <a:p>
            <a:pPr eaLnBrk="1" hangingPunct="1"/>
            <a:r>
              <a:rPr lang="en-AU" altLang="zh-CN" sz="3300" dirty="0" err="1" smtClean="0">
                <a:solidFill>
                  <a:srgbClr val="0033CC"/>
                </a:solidFill>
                <a:ea typeface="宋体" pitchFamily="2" charset="-122"/>
              </a:rPr>
              <a:t>Ziyang</a:t>
            </a:r>
            <a:r>
              <a:rPr lang="en-AU" altLang="zh-CN" sz="3300" dirty="0" smtClean="0">
                <a:solidFill>
                  <a:srgbClr val="0033CC"/>
                </a:solidFill>
                <a:ea typeface="宋体" pitchFamily="2" charset="-122"/>
              </a:rPr>
              <a:t> Liu</a:t>
            </a:r>
            <a:endParaRPr lang="en-US" altLang="zh-CN" sz="33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6600" y="4932402"/>
            <a:ext cx="586740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000" dirty="0">
                <a:solidFill>
                  <a:srgbClr val="00CC00"/>
                </a:solidFill>
                <a:latin typeface="Arial Narrow" pitchFamily="34" charset="0"/>
              </a:rPr>
              <a:t>University of New South </a:t>
            </a:r>
            <a:r>
              <a:rPr lang="en-US" altLang="zh-CN" sz="3000" dirty="0" smtClean="0">
                <a:solidFill>
                  <a:srgbClr val="00CC00"/>
                </a:solidFill>
                <a:latin typeface="Arial Narrow" pitchFamily="34" charset="0"/>
              </a:rPr>
              <a:t>Wales, </a:t>
            </a:r>
            <a:r>
              <a:rPr lang="en-US" altLang="zh-CN" sz="3000" dirty="0">
                <a:solidFill>
                  <a:srgbClr val="00CC00"/>
                </a:solidFill>
                <a:latin typeface="Arial Narrow" pitchFamily="34" charset="0"/>
              </a:rPr>
              <a:t>Australia</a:t>
            </a:r>
            <a:endParaRPr lang="zh-CN" altLang="en-US" sz="3000" dirty="0">
              <a:solidFill>
                <a:srgbClr val="00CC00"/>
              </a:solidFill>
              <a:latin typeface="Arial Narrow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52800" y="4343400"/>
            <a:ext cx="4343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3000" dirty="0">
                <a:latin typeface="Arial Narrow" pitchFamily="34" charset="0"/>
              </a:rPr>
              <a:t>Arizona State University, USA</a:t>
            </a:r>
            <a:endParaRPr lang="zh-CN" altLang="en-US" sz="3000" dirty="0">
              <a:latin typeface="Arial Narrow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52800" y="5470525"/>
            <a:ext cx="4343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3000" dirty="0">
                <a:latin typeface="Arial Narrow" pitchFamily="34" charset="0"/>
              </a:rPr>
              <a:t>Arizona State University, USA</a:t>
            </a:r>
            <a:endParaRPr lang="zh-CN" altLang="en-US" sz="30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r>
              <a:rPr lang="en-US" sz="2200" dirty="0" smtClean="0">
                <a:solidFill>
                  <a:srgbClr val="C00000"/>
                </a:solidFill>
              </a:rPr>
              <a:t>No structure</a:t>
            </a:r>
            <a:r>
              <a:rPr lang="en-US" sz="2200" dirty="0" smtClean="0"/>
              <a:t> specified in keyword queries </a:t>
            </a:r>
          </a:p>
          <a:p>
            <a:pPr>
              <a:buNone/>
            </a:pPr>
            <a:r>
              <a:rPr lang="en-US" sz="2200" dirty="0" smtClean="0"/>
              <a:t>	e.g. an </a:t>
            </a:r>
            <a:r>
              <a:rPr lang="en-US" sz="2200" dirty="0" smtClean="0">
                <a:solidFill>
                  <a:srgbClr val="0000FF"/>
                </a:solidFill>
              </a:rPr>
              <a:t>SQL query</a:t>
            </a:r>
            <a:r>
              <a:rPr lang="en-US" sz="2200" dirty="0" smtClean="0"/>
              <a:t>: find titles of SIGMOD papers by John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000" dirty="0" smtClean="0">
                <a:solidFill>
                  <a:srgbClr val="7030A0"/>
                </a:solidFill>
              </a:rPr>
              <a:t>select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paper.title</a:t>
            </a:r>
            <a:r>
              <a:rPr lang="en-US" altLang="zh-CN" sz="20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      from author a, write w, paper p, conference c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      where a.aid = w.aid AND w.pid = p.pid AND p.cid=c.cid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                AND a.name = ‘John’ AND c.name = ‘SIGMOD’</a:t>
            </a: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sz="2000" b="1" dirty="0" smtClean="0"/>
              <a:t>     </a:t>
            </a:r>
            <a:r>
              <a:rPr lang="en-US" sz="2000" b="1" dirty="0" smtClean="0">
                <a:solidFill>
                  <a:srgbClr val="0000FF"/>
                </a:solidFill>
              </a:rPr>
              <a:t>keyword query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dirty="0" smtClean="0"/>
              <a:t>                                    --- no structure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200" dirty="0" smtClean="0"/>
              <a:t>Structured data: how to generate “structured queries” from keyword queries? </a:t>
            </a:r>
          </a:p>
          <a:p>
            <a:pPr lvl="1"/>
            <a:r>
              <a:rPr lang="en-US" sz="2200" dirty="0" smtClean="0"/>
              <a:t>Infer keyword connection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	e.g. “</a:t>
            </a:r>
            <a:r>
              <a:rPr lang="en-US" sz="1800" dirty="0" smtClean="0">
                <a:solidFill>
                  <a:srgbClr val="0000FF"/>
                </a:solidFill>
              </a:rPr>
              <a:t>John, SIGMOD</a:t>
            </a:r>
            <a:r>
              <a:rPr lang="en-US" sz="1800" dirty="0" smtClean="0"/>
              <a:t>” 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Find John and his paper published in SIGMOD?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Find John and his role taken in a SIGMOD conference?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Find John and the workshops organized by him associated with SIGMOD?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Challenge: Structural Ambiguity (I)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ight Brace 5"/>
          <p:cNvSpPr/>
          <p:nvPr/>
        </p:nvSpPr>
        <p:spPr bwMode="auto">
          <a:xfrm>
            <a:off x="6934200" y="2743200"/>
            <a:ext cx="76200" cy="609600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096000" y="3124200"/>
            <a:ext cx="685800" cy="914400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6324600" y="2819400"/>
            <a:ext cx="304800" cy="91440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6324600" y="2438400"/>
            <a:ext cx="228600" cy="22860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2152710"/>
            <a:ext cx="1269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Return info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(projection)</a:t>
            </a:r>
            <a:endParaRPr lang="en-US" sz="2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294971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Predicates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(selection, joins)</a:t>
            </a:r>
            <a:endParaRPr lang="en-US" sz="2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38400" y="3810000"/>
            <a:ext cx="1828800" cy="457200"/>
          </a:xfrm>
          <a:prstGeom prst="roundRect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chemeClr val="tx1"/>
                </a:solidFill>
              </a:rPr>
              <a:t>“John, SIGMOD”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Translation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r>
              <a:rPr lang="en-US" altLang="zh-CN" sz="2400" dirty="0" smtClean="0"/>
              <a:t>Step 1: compute the best mapping for each keyword k in the query log.</a:t>
            </a:r>
          </a:p>
          <a:p>
            <a:r>
              <a:rPr lang="en-US" altLang="zh-CN" sz="2400" dirty="0" smtClean="0"/>
              <a:t>Step 2: compute the best segmentation of the query.</a:t>
            </a:r>
          </a:p>
          <a:p>
            <a:pPr lvl="1"/>
            <a:r>
              <a:rPr lang="en-US" altLang="zh-CN" sz="2000" dirty="0" smtClean="0"/>
              <a:t>Linear-time Dynamic programming.</a:t>
            </a:r>
          </a:p>
          <a:p>
            <a:pPr lvl="2"/>
            <a:r>
              <a:rPr lang="en-US" altLang="zh-CN" sz="2000" dirty="0" smtClean="0"/>
              <a:t>Suppose we consider 1-gram and 2-gram</a:t>
            </a:r>
          </a:p>
          <a:p>
            <a:pPr lvl="2"/>
            <a:r>
              <a:rPr lang="en-US" altLang="zh-CN" sz="2000" dirty="0" smtClean="0"/>
              <a:t>To compute best segmentation of </a:t>
            </a:r>
            <a:r>
              <a:rPr lang="en-US" altLang="zh-CN" sz="2000" dirty="0" smtClean="0">
                <a:solidFill>
                  <a:srgbClr val="C00000"/>
                </a:solidFill>
              </a:rPr>
              <a:t>t</a:t>
            </a:r>
            <a:r>
              <a:rPr lang="en-US" altLang="zh-CN" sz="200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000" dirty="0" smtClean="0">
                <a:solidFill>
                  <a:srgbClr val="C00000"/>
                </a:solidFill>
              </a:rPr>
              <a:t>,…t</a:t>
            </a:r>
            <a:r>
              <a:rPr lang="en-US" altLang="zh-CN" sz="2000" baseline="-25000" dirty="0" smtClean="0">
                <a:solidFill>
                  <a:srgbClr val="C00000"/>
                </a:solidFill>
              </a:rPr>
              <a:t>n-2</a:t>
            </a:r>
            <a:r>
              <a:rPr lang="en-US" altLang="zh-CN" sz="2000" dirty="0" smtClean="0">
                <a:solidFill>
                  <a:srgbClr val="C00000"/>
                </a:solidFill>
              </a:rPr>
              <a:t>, t</a:t>
            </a:r>
            <a:r>
              <a:rPr lang="en-US" altLang="zh-CN" sz="2000" baseline="-25000" dirty="0" smtClean="0">
                <a:solidFill>
                  <a:srgbClr val="C00000"/>
                </a:solidFill>
              </a:rPr>
              <a:t>n-1</a:t>
            </a:r>
            <a:r>
              <a:rPr lang="en-US" altLang="zh-CN" sz="2000" dirty="0" smtClean="0">
                <a:solidFill>
                  <a:srgbClr val="C00000"/>
                </a:solidFill>
              </a:rPr>
              <a:t>,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t</a:t>
            </a:r>
            <a:r>
              <a:rPr lang="en-US" altLang="zh-CN" sz="20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zh-CN" sz="2000" dirty="0" smtClean="0"/>
              <a:t>:</a:t>
            </a:r>
            <a:endParaRPr lang="en-US" altLang="zh-CN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743200" y="428171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Option 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47244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(t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,…t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n-2</a:t>
            </a:r>
            <a:r>
              <a:rPr lang="en-US" altLang="zh-CN" dirty="0" smtClean="0">
                <a:solidFill>
                  <a:srgbClr val="0000FF"/>
                </a:solidFill>
              </a:rPr>
              <a:t>, t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n-1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en-US" altLang="zh-CN" dirty="0" smtClean="0">
                <a:solidFill>
                  <a:srgbClr val="C00000"/>
                </a:solidFill>
              </a:rPr>
              <a:t>, {</a:t>
            </a:r>
            <a:r>
              <a:rPr lang="en-US" altLang="zh-CN" dirty="0" err="1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27808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Option 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1600" y="474254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(t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,…t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n-2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en-US" altLang="zh-CN" dirty="0" smtClean="0">
                <a:solidFill>
                  <a:srgbClr val="C00000"/>
                </a:solidFill>
              </a:rPr>
              <a:t>, {t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n-1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5715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Recursively computed.</a:t>
            </a:r>
            <a:endParaRPr lang="zh-CN" altLang="en-US" dirty="0"/>
          </a:p>
        </p:txBody>
      </p:sp>
      <p:cxnSp>
        <p:nvCxnSpPr>
          <p:cNvPr id="14" name="Straight Arrow Connector 13"/>
          <p:cNvCxnSpPr>
            <a:stCxn id="16" idx="2"/>
            <a:endCxn id="7" idx="0"/>
          </p:cNvCxnSpPr>
          <p:nvPr/>
        </p:nvCxnSpPr>
        <p:spPr bwMode="auto">
          <a:xfrm rot="5400000">
            <a:off x="3801121" y="3899545"/>
            <a:ext cx="376535" cy="1273175"/>
          </a:xfrm>
          <a:prstGeom prst="straightConnector1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6" idx="2"/>
            <a:endCxn id="10" idx="0"/>
          </p:cNvCxnSpPr>
          <p:nvPr/>
        </p:nvCxnSpPr>
        <p:spPr bwMode="auto">
          <a:xfrm rot="16200000" flipH="1">
            <a:off x="5354148" y="3619691"/>
            <a:ext cx="394679" cy="1851025"/>
          </a:xfrm>
          <a:prstGeom prst="straightConnector1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657600" y="3886200"/>
            <a:ext cx="1936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,…t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n-2</a:t>
            </a:r>
            <a:r>
              <a:rPr lang="en-US" altLang="zh-CN" dirty="0" smtClean="0">
                <a:solidFill>
                  <a:srgbClr val="C00000"/>
                </a:solidFill>
              </a:rPr>
              <a:t>, t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n-1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n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stCxn id="12" idx="0"/>
          </p:cNvCxnSpPr>
          <p:nvPr/>
        </p:nvCxnSpPr>
        <p:spPr bwMode="auto">
          <a:xfrm rot="16200000" flipV="1">
            <a:off x="3695701" y="4610101"/>
            <a:ext cx="457201" cy="1752598"/>
          </a:xfrm>
          <a:prstGeom prst="straightConnector1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2" idx="0"/>
          </p:cNvCxnSpPr>
          <p:nvPr/>
        </p:nvCxnSpPr>
        <p:spPr bwMode="auto">
          <a:xfrm rot="5400000" flipH="1" flipV="1">
            <a:off x="5029201" y="5029201"/>
            <a:ext cx="457199" cy="914400"/>
          </a:xfrm>
          <a:prstGeom prst="straightConnector1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Query Rewriting Using Click Logs </a:t>
            </a:r>
            <a:r>
              <a:rPr lang="en-US" altLang="zh-CN" sz="4000" baseline="30000" dirty="0" smtClean="0"/>
              <a:t>[Cheng et al. ICDE 10]</a:t>
            </a:r>
            <a:endParaRPr lang="zh-CN" altLang="en-US" sz="40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733800"/>
          </a:xfrm>
        </p:spPr>
        <p:txBody>
          <a:bodyPr/>
          <a:lstStyle/>
          <a:p>
            <a:r>
              <a:rPr lang="en-US" altLang="zh-CN" sz="2800" dirty="0" smtClean="0"/>
              <a:t>Motivation: the availability of query logs can be used to assess “ground truth”</a:t>
            </a:r>
          </a:p>
          <a:p>
            <a:endParaRPr lang="en-US" altLang="zh-CN" sz="1600" dirty="0" smtClean="0"/>
          </a:p>
          <a:p>
            <a:r>
              <a:rPr lang="en-US" altLang="zh-CN" sz="2800" dirty="0" smtClean="0"/>
              <a:t>Problem definition</a:t>
            </a:r>
          </a:p>
          <a:p>
            <a:pPr lvl="1"/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query Q, query log, click log</a:t>
            </a:r>
          </a:p>
          <a:p>
            <a:pPr lvl="1"/>
            <a:r>
              <a:rPr lang="en-US" altLang="zh-CN" sz="2400" dirty="0" smtClean="0"/>
              <a:t>Output: the set of synonyms, </a:t>
            </a:r>
            <a:r>
              <a:rPr lang="en-US" altLang="zh-CN" sz="2400" dirty="0" err="1" smtClean="0"/>
              <a:t>hypernyms</a:t>
            </a:r>
            <a:r>
              <a:rPr lang="en-US" altLang="zh-CN" sz="2400" dirty="0" smtClean="0"/>
              <a:t> and hyponyms for Q.</a:t>
            </a:r>
          </a:p>
          <a:p>
            <a:pPr lvl="1"/>
            <a:r>
              <a:rPr lang="en-US" altLang="zh-CN" sz="2400" dirty="0" smtClean="0"/>
              <a:t>E.g.  “Indiana Jones IV”  </a:t>
            </a:r>
            <a:r>
              <a:rPr lang="en-US" altLang="zh-CN" sz="2400" dirty="0" err="1" smtClean="0"/>
              <a:t>vs</a:t>
            </a:r>
            <a:r>
              <a:rPr lang="en-US" altLang="zh-CN" sz="2400" dirty="0" smtClean="0"/>
              <a:t> “Indian Jones 4”</a:t>
            </a:r>
          </a:p>
          <a:p>
            <a:pPr lvl="1"/>
            <a:endParaRPr lang="en-US" altLang="zh-CN" sz="1600" dirty="0" smtClean="0"/>
          </a:p>
          <a:p>
            <a:r>
              <a:rPr lang="en-US" altLang="zh-CN" sz="2800" dirty="0" smtClean="0"/>
              <a:t>Key idea: find historical queries whose “ground truth” significantly overlap the top k results of Q, and use them as suggested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Query Rewriting using Data Only </a:t>
            </a:r>
            <a:r>
              <a:rPr lang="en-US" altLang="zh-CN" sz="4000" baseline="30000" dirty="0" smtClean="0"/>
              <a:t>[</a:t>
            </a:r>
            <a:r>
              <a:rPr lang="en-US" altLang="zh-CN" sz="4000" baseline="30000" dirty="0" err="1" smtClean="0"/>
              <a:t>Nambiar</a:t>
            </a:r>
            <a:r>
              <a:rPr lang="en-US" altLang="zh-CN" sz="4000" baseline="30000" dirty="0" smtClean="0"/>
              <a:t> and</a:t>
            </a:r>
            <a:r>
              <a:rPr lang="en-US" altLang="zh-CN" sz="4000" dirty="0" smtClean="0"/>
              <a:t> </a:t>
            </a:r>
            <a:r>
              <a:rPr lang="en-US" altLang="zh-CN" sz="4000" baseline="30000" dirty="0" err="1" smtClean="0"/>
              <a:t>Kambhampati</a:t>
            </a:r>
            <a:r>
              <a:rPr lang="en-US" altLang="zh-CN" sz="4000" baseline="30000" dirty="0" smtClean="0"/>
              <a:t> ICDE 06]</a:t>
            </a:r>
            <a:endParaRPr lang="zh-CN" altLang="en-US" sz="40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Motivation:</a:t>
            </a:r>
          </a:p>
          <a:p>
            <a:pPr lvl="1"/>
            <a:r>
              <a:rPr lang="en-US" altLang="zh-CN" sz="2400" dirty="0" smtClean="0"/>
              <a:t>A user that searches for low-price used “Honda civic” cars might be interested in “Toyota corolla” cars</a:t>
            </a:r>
          </a:p>
          <a:p>
            <a:pPr lvl="1"/>
            <a:r>
              <a:rPr lang="en-US" altLang="zh-CN" sz="2400" dirty="0" smtClean="0"/>
              <a:t> How to find that “Honda civic” and “Toyota corolla” cars are “similar” using data only?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Key idea</a:t>
            </a:r>
          </a:p>
          <a:p>
            <a:pPr lvl="1"/>
            <a:r>
              <a:rPr lang="en-US" altLang="zh-CN" sz="2400" dirty="0" smtClean="0"/>
              <a:t>Find the sets of </a:t>
            </a:r>
            <a:r>
              <a:rPr lang="en-US" altLang="zh-CN" sz="2400" dirty="0" err="1" smtClean="0"/>
              <a:t>tuples</a:t>
            </a:r>
            <a:r>
              <a:rPr lang="en-US" altLang="zh-CN" sz="2400" dirty="0" smtClean="0"/>
              <a:t> on “Honda” and “Toyota”, respectively</a:t>
            </a:r>
          </a:p>
          <a:p>
            <a:pPr lvl="1"/>
            <a:r>
              <a:rPr lang="en-US" altLang="zh-CN" sz="2400" dirty="0" smtClean="0"/>
              <a:t>Measure the similarities between this two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Evaluation</a:t>
            </a:r>
          </a:p>
          <a:p>
            <a:r>
              <a:rPr lang="en-US" sz="2600" dirty="0" smtClean="0"/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INEX - INitiative for the Evaluation of XML Retrieval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Benchmarks for DB: TPC,  for IR: TREC</a:t>
            </a:r>
          </a:p>
          <a:p>
            <a:r>
              <a:rPr lang="en-US" altLang="zh-CN" sz="2800" dirty="0" smtClean="0">
                <a:ea typeface="宋体" pitchFamily="2" charset="-122"/>
              </a:rPr>
              <a:t>A large-scale campaign for the evaluation of XML retrieval systems</a:t>
            </a:r>
          </a:p>
          <a:p>
            <a:r>
              <a:rPr lang="en-US" altLang="zh-CN" sz="2800" dirty="0" smtClean="0"/>
              <a:t>Participating groups submit benchmark queries, and provide ground truths</a:t>
            </a:r>
          </a:p>
          <a:p>
            <a:pPr lvl="1"/>
            <a:r>
              <a:rPr lang="en-US" altLang="zh-CN" sz="2400" dirty="0" smtClean="0"/>
              <a:t>Assessor highlight relevant data fragments as ground truth 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5100935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http://inex.is.informatik.uni-duisburg.de/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00138"/>
          </a:xfrm>
        </p:spPr>
        <p:txBody>
          <a:bodyPr/>
          <a:lstStyle/>
          <a:p>
            <a:r>
              <a:rPr lang="en-US" altLang="zh-CN" dirty="0" smtClean="0"/>
              <a:t>INEX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638800" cy="5486400"/>
          </a:xfrm>
        </p:spPr>
        <p:txBody>
          <a:bodyPr/>
          <a:lstStyle/>
          <a:p>
            <a:r>
              <a:rPr lang="en-US" altLang="zh-CN" sz="2000" dirty="0" smtClean="0"/>
              <a:t>Data set: IEEE, </a:t>
            </a:r>
            <a:r>
              <a:rPr lang="en-US" altLang="zh-CN" sz="2000" dirty="0" err="1" smtClean="0"/>
              <a:t>Wikipeida</a:t>
            </a:r>
            <a:r>
              <a:rPr lang="en-US" altLang="zh-CN" sz="2000" dirty="0" smtClean="0"/>
              <a:t>, IMDB, etc.</a:t>
            </a:r>
          </a:p>
          <a:p>
            <a:r>
              <a:rPr lang="en-US" altLang="zh-CN" sz="2000" dirty="0" smtClean="0"/>
              <a:t>Measure: 	</a:t>
            </a:r>
          </a:p>
          <a:p>
            <a:pPr lvl="1"/>
            <a:r>
              <a:rPr lang="en-US" altLang="zh-CN" sz="2000" dirty="0" smtClean="0"/>
              <a:t>Assume user stops reading when there are too many consecutive non-relevant result fragments.</a:t>
            </a:r>
          </a:p>
          <a:p>
            <a:pPr lvl="1"/>
            <a:r>
              <a:rPr lang="en-US" altLang="zh-CN" sz="2000" dirty="0" smtClean="0"/>
              <a:t>Score of a single result: precision, recall, F-measure</a:t>
            </a:r>
          </a:p>
          <a:p>
            <a:pPr lvl="2"/>
            <a:r>
              <a:rPr lang="en-US" altLang="zh-CN" sz="1800" dirty="0" smtClean="0"/>
              <a:t>Precision: % of relevant characters in result</a:t>
            </a:r>
          </a:p>
          <a:p>
            <a:pPr lvl="2">
              <a:buNone/>
            </a:pP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 smtClean="0"/>
          </a:p>
          <a:p>
            <a:pPr lvl="2"/>
            <a:r>
              <a:rPr lang="en-US" altLang="zh-CN" sz="1800" dirty="0" smtClean="0"/>
              <a:t>Recall: % of relevant characters retrieved.</a:t>
            </a:r>
          </a:p>
          <a:p>
            <a:pPr lvl="3"/>
            <a:endParaRPr lang="en-US" altLang="zh-CN" sz="1600" dirty="0" smtClean="0"/>
          </a:p>
          <a:p>
            <a:pPr lvl="3"/>
            <a:endParaRPr lang="en-US" altLang="zh-CN" sz="1600" dirty="0" smtClean="0"/>
          </a:p>
          <a:p>
            <a:pPr lvl="2"/>
            <a:r>
              <a:rPr lang="en-US" altLang="zh-CN" sz="1800" dirty="0" smtClean="0"/>
              <a:t>F-measure: harmonic mean of precision and recall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00200" y="5715000"/>
          <a:ext cx="3657600" cy="698643"/>
        </p:xfrm>
        <a:graphic>
          <a:graphicData uri="http://schemas.openxmlformats.org/presentationml/2006/ole">
            <p:oleObj spid="_x0000_s1026" name="Equation" r:id="rId4" imgW="7315200" imgH="1397000" progId="">
              <p:embed/>
            </p:oleObj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324600" y="4114800"/>
            <a:ext cx="1219200" cy="12954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934200" y="4114800"/>
            <a:ext cx="1295400" cy="1295400"/>
          </a:xfrm>
          <a:prstGeom prst="ellipse">
            <a:avLst/>
          </a:prstGeom>
          <a:solidFill>
            <a:srgbClr val="CA0689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454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P1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4559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P2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9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P3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797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</a:t>
            </a:r>
            <a:endParaRPr lang="zh-CN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7277100" y="3581400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A0689"/>
                </a:solidFill>
              </a:rPr>
              <a:t>Ground truth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 bwMode="auto">
          <a:xfrm>
            <a:off x="6032500" y="1905000"/>
            <a:ext cx="1447800" cy="1371600"/>
          </a:xfrm>
          <a:prstGeom prst="flowChartDocument">
            <a:avLst/>
          </a:pr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21760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Read by user (D)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32500" y="1905000"/>
            <a:ext cx="1447800" cy="381000"/>
          </a:xfrm>
          <a:prstGeom prst="rect">
            <a:avLst/>
          </a:prstGeom>
          <a:solidFill>
            <a:srgbClr val="00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32500" y="2286000"/>
            <a:ext cx="1447800" cy="6096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727700" y="1905000"/>
            <a:ext cx="2743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715000" y="2743200"/>
            <a:ext cx="2743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Result</a:t>
            </a:r>
            <a:endParaRPr lang="zh-CN" altLang="en-US" sz="1800" dirty="0"/>
          </a:p>
        </p:txBody>
      </p:sp>
      <p:sp>
        <p:nvSpPr>
          <p:cNvPr id="24" name="Right Brace 23"/>
          <p:cNvSpPr/>
          <p:nvPr/>
        </p:nvSpPr>
        <p:spPr bwMode="auto">
          <a:xfrm>
            <a:off x="6172200" y="2286000"/>
            <a:ext cx="228600" cy="457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336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Tolerance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33600" y="3581400"/>
          <a:ext cx="2217271" cy="673100"/>
        </p:xfrm>
        <a:graphic>
          <a:graphicData uri="http://schemas.openxmlformats.org/presentationml/2006/ole">
            <p:oleObj spid="_x0000_s1027" name="Equation" r:id="rId5" imgW="7315200" imgH="2222500" progId="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73300" y="4470400"/>
          <a:ext cx="1900518" cy="673100"/>
        </p:xfrm>
        <a:graphic>
          <a:graphicData uri="http://schemas.openxmlformats.org/presentationml/2006/ole">
            <p:oleObj spid="_x0000_s1028" name="Equation" r:id="rId6" imgW="7315200" imgH="259080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 animBg="1"/>
      <p:bldP spid="23" grpId="0"/>
      <p:bldP spid="24" grpId="0" animBg="1"/>
      <p:bldP spid="2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INEX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4650"/>
            <a:ext cx="8229600" cy="4679950"/>
          </a:xfrm>
        </p:spPr>
        <p:txBody>
          <a:bodyPr/>
          <a:lstStyle/>
          <a:p>
            <a:r>
              <a:rPr lang="en-US" altLang="zh-CN" sz="2800" dirty="0" smtClean="0"/>
              <a:t>Measure: 	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Score of a ranked list of results: average generalized precision (</a:t>
            </a:r>
            <a:r>
              <a:rPr lang="en-US" altLang="zh-CN" sz="2400" dirty="0" err="1" smtClean="0"/>
              <a:t>AgP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en-US" altLang="zh-CN" dirty="0" smtClean="0"/>
              <a:t>Generalized precision (</a:t>
            </a:r>
            <a:r>
              <a:rPr lang="en-US" altLang="zh-CN" dirty="0" err="1" smtClean="0"/>
              <a:t>gP</a:t>
            </a:r>
            <a:r>
              <a:rPr lang="en-US" altLang="zh-CN" dirty="0" smtClean="0"/>
              <a:t>) at rank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: the average score of the first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results returned.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Average </a:t>
            </a:r>
            <a:r>
              <a:rPr lang="en-US" altLang="zh-CN" dirty="0" err="1" smtClean="0"/>
              <a:t>gP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AgP</a:t>
            </a:r>
            <a:r>
              <a:rPr lang="en-US" altLang="zh-CN" dirty="0" smtClean="0"/>
              <a:t>): average </a:t>
            </a:r>
            <a:r>
              <a:rPr lang="en-US" altLang="zh-CN" dirty="0" err="1" smtClean="0"/>
              <a:t>gP</a:t>
            </a:r>
            <a:r>
              <a:rPr lang="en-US" altLang="zh-CN" dirty="0" smtClean="0"/>
              <a:t> for all values of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790825" y="3733800"/>
          <a:ext cx="1735138" cy="935038"/>
        </p:xfrm>
        <a:graphic>
          <a:graphicData uri="http://schemas.openxmlformats.org/presentationml/2006/ole">
            <p:oleObj spid="_x0000_s135171" name="Equation" r:id="rId4" imgW="7315200" imgH="394970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Axiomatic Framework for Evaluation</a:t>
            </a:r>
            <a:endParaRPr lang="zh-CN" altLang="en-US" sz="3600" baseline="30000" dirty="0" smtClean="0">
              <a:ea typeface="宋体" pitchFamily="2" charset="-122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720850"/>
            <a:ext cx="8229600" cy="4679950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Formalize broad intuitions as a collection of simple axioms and evaluate strategies based on the axioms.</a:t>
            </a:r>
          </a:p>
          <a:p>
            <a:endParaRPr lang="en-US" altLang="zh-CN" sz="12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It has been successful in many areas, e.g. mathematical economics, clustering, location theory, collaborative filtering, etc</a:t>
            </a:r>
          </a:p>
          <a:p>
            <a:endParaRPr lang="en-US" altLang="zh-CN" sz="12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Compared with benchmark evaluation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Cost-effective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General, independent of any query, data set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Axioms </a:t>
            </a:r>
            <a:r>
              <a:rPr lang="en-US" altLang="zh-CN" baseline="30000" dirty="0" smtClean="0">
                <a:ea typeface="宋体" pitchFamily="2" charset="-122"/>
              </a:rPr>
              <a:t>[Liu et al. VLDB 08]</a:t>
            </a:r>
            <a:endParaRPr lang="zh-CN" altLang="en-US" baseline="30000" dirty="0" smtClean="0">
              <a:ea typeface="宋体" pitchFamily="2" charset="-122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304800" y="1339850"/>
            <a:ext cx="8305800" cy="4679950"/>
          </a:xfrm>
        </p:spPr>
        <p:txBody>
          <a:bodyPr/>
          <a:lstStyle/>
          <a:p>
            <a:pPr>
              <a:buNone/>
            </a:pPr>
            <a:r>
              <a:rPr lang="en-US" altLang="zh-CN" sz="2600" dirty="0" smtClean="0">
                <a:ea typeface="宋体" pitchFamily="2" charset="-122"/>
              </a:rPr>
              <a:t>	Axioms for XML keyword search have been proposed for identifying relevant keyword matches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Challenge: It is hard or impossible to “describe” desirable results for any query on any data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Proposal: Some abnormal behaviors can be identified when examining results of two similar queries or one query on two similar documents produced by the same search engine.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Assuming “AND” semantics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Four axioms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Data </a:t>
            </a:r>
            <a:r>
              <a:rPr lang="en-US" altLang="zh-CN" sz="2000" dirty="0" err="1" smtClean="0">
                <a:ea typeface="宋体" pitchFamily="2" charset="-122"/>
              </a:rPr>
              <a:t>Monotonicity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Query </a:t>
            </a:r>
            <a:r>
              <a:rPr lang="en-US" altLang="zh-CN" sz="2000" dirty="0" err="1" smtClean="0">
                <a:ea typeface="宋体" pitchFamily="2" charset="-122"/>
              </a:rPr>
              <a:t>Monotonicity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Data Consistency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Query Consistency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Violation of Query Consistency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75853" name="TextBox 78"/>
          <p:cNvSpPr txBox="1">
            <a:spLocks noChangeArrowheads="1"/>
          </p:cNvSpPr>
          <p:nvPr/>
        </p:nvSpPr>
        <p:spPr bwMode="auto">
          <a:xfrm>
            <a:off x="5195248" y="1434152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/>
              <a:t>Q1: paper, Mark</a:t>
            </a:r>
            <a:endParaRPr lang="zh-CN" altLang="en-US" dirty="0"/>
          </a:p>
        </p:txBody>
      </p:sp>
      <p:sp>
        <p:nvSpPr>
          <p:cNvPr id="96" name="TextBox 5"/>
          <p:cNvSpPr txBox="1">
            <a:spLocks noChangeArrowheads="1"/>
          </p:cNvSpPr>
          <p:nvPr/>
        </p:nvSpPr>
        <p:spPr bwMode="auto">
          <a:xfrm>
            <a:off x="838200" y="5083175"/>
            <a:ext cx="760412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dirty="0"/>
              <a:t>An XML keyword search engine that considers this </a:t>
            </a:r>
            <a:r>
              <a:rPr lang="en-US" altLang="zh-CN" sz="2000" dirty="0" err="1" smtClean="0"/>
              <a:t>subtree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as </a:t>
            </a:r>
            <a:r>
              <a:rPr lang="en-US" altLang="zh-CN" sz="2000" dirty="0" smtClean="0"/>
              <a:t>irrelevant for Q1, but relevant for Q2  </a:t>
            </a:r>
            <a:r>
              <a:rPr lang="en-US" altLang="zh-CN" sz="2000" b="1" i="1" u="sng" dirty="0"/>
              <a:t>violates query consistency </a:t>
            </a:r>
            <a:r>
              <a:rPr lang="en-US" altLang="zh-CN" sz="2000" dirty="0"/>
              <a:t>.</a:t>
            </a:r>
          </a:p>
        </p:txBody>
      </p:sp>
      <p:sp>
        <p:nvSpPr>
          <p:cNvPr id="95" name="TextBox 7"/>
          <p:cNvSpPr txBox="1">
            <a:spLocks noChangeArrowheads="1"/>
          </p:cNvSpPr>
          <p:nvPr/>
        </p:nvSpPr>
        <p:spPr bwMode="auto">
          <a:xfrm>
            <a:off x="3196277" y="1835150"/>
            <a:ext cx="571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conf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457200" y="3058759"/>
            <a:ext cx="966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SIGMOD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595952" y="2482850"/>
            <a:ext cx="695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stCxn id="98" idx="2"/>
            <a:endCxn id="97" idx="0"/>
          </p:cNvCxnSpPr>
          <p:nvPr/>
        </p:nvCxnSpPr>
        <p:spPr>
          <a:xfrm rot="5400000">
            <a:off x="823428" y="2938571"/>
            <a:ext cx="237355" cy="3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5" idx="2"/>
            <a:endCxn id="98" idx="0"/>
          </p:cNvCxnSpPr>
          <p:nvPr/>
        </p:nvCxnSpPr>
        <p:spPr>
          <a:xfrm rot="5400000">
            <a:off x="2058248" y="1059071"/>
            <a:ext cx="309146" cy="2538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2"/>
          <p:cNvSpPr txBox="1">
            <a:spLocks noChangeArrowheads="1"/>
          </p:cNvSpPr>
          <p:nvPr/>
        </p:nvSpPr>
        <p:spPr bwMode="auto">
          <a:xfrm>
            <a:off x="2991490" y="2482850"/>
            <a:ext cx="7381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paper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TextBox 13"/>
          <p:cNvSpPr txBox="1">
            <a:spLocks noChangeArrowheads="1"/>
          </p:cNvSpPr>
          <p:nvPr/>
        </p:nvSpPr>
        <p:spPr bwMode="auto">
          <a:xfrm>
            <a:off x="1812572" y="3042267"/>
            <a:ext cx="6429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bg2">
                    <a:lumMod val="60000"/>
                    <a:lumOff val="40000"/>
                  </a:schemeClr>
                </a:solidFill>
              </a:rPr>
              <a:t>title</a:t>
            </a:r>
            <a:endParaRPr lang="zh-CN" altLang="en-US" sz="16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Box 14"/>
          <p:cNvSpPr txBox="1">
            <a:spLocks noChangeArrowheads="1"/>
          </p:cNvSpPr>
          <p:nvPr/>
        </p:nvSpPr>
        <p:spPr bwMode="auto">
          <a:xfrm>
            <a:off x="1667161" y="3610860"/>
            <a:ext cx="952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keyword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TextBox 15"/>
          <p:cNvSpPr txBox="1">
            <a:spLocks noChangeArrowheads="1"/>
          </p:cNvSpPr>
          <p:nvPr/>
        </p:nvSpPr>
        <p:spPr bwMode="auto">
          <a:xfrm>
            <a:off x="2512396" y="3597982"/>
            <a:ext cx="746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TextBox 16"/>
          <p:cNvSpPr txBox="1">
            <a:spLocks noChangeArrowheads="1"/>
          </p:cNvSpPr>
          <p:nvPr/>
        </p:nvSpPr>
        <p:spPr bwMode="auto">
          <a:xfrm>
            <a:off x="2487590" y="3060038"/>
            <a:ext cx="784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author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6" name="Straight Arrow Connector 105"/>
          <p:cNvCxnSpPr>
            <a:stCxn id="105" idx="2"/>
            <a:endCxn id="104" idx="0"/>
          </p:cNvCxnSpPr>
          <p:nvPr/>
        </p:nvCxnSpPr>
        <p:spPr>
          <a:xfrm rot="16200000" flipH="1">
            <a:off x="2783128" y="3495497"/>
            <a:ext cx="199390" cy="5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8"/>
          <p:cNvSpPr txBox="1">
            <a:spLocks noChangeArrowheads="1"/>
          </p:cNvSpPr>
          <p:nvPr/>
        </p:nvSpPr>
        <p:spPr bwMode="auto">
          <a:xfrm>
            <a:off x="2303485" y="4149948"/>
            <a:ext cx="1170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Mark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04" idx="2"/>
            <a:endCxn id="107" idx="0"/>
          </p:cNvCxnSpPr>
          <p:nvPr/>
        </p:nvCxnSpPr>
        <p:spPr>
          <a:xfrm rot="16200000" flipH="1">
            <a:off x="2780417" y="4041732"/>
            <a:ext cx="213412" cy="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2"/>
            <a:endCxn id="103" idx="0"/>
          </p:cNvCxnSpPr>
          <p:nvPr/>
        </p:nvCxnSpPr>
        <p:spPr>
          <a:xfrm rot="16200000" flipH="1">
            <a:off x="2023707" y="3491155"/>
            <a:ext cx="230039" cy="9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1" idx="2"/>
            <a:endCxn id="102" idx="0"/>
          </p:cNvCxnSpPr>
          <p:nvPr/>
        </p:nvCxnSpPr>
        <p:spPr>
          <a:xfrm rot="5400000">
            <a:off x="2636882" y="2318564"/>
            <a:ext cx="220863" cy="12265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1" idx="2"/>
            <a:endCxn id="105" idx="0"/>
          </p:cNvCxnSpPr>
          <p:nvPr/>
        </p:nvCxnSpPr>
        <p:spPr>
          <a:xfrm rot="5400000">
            <a:off x="3000992" y="2700446"/>
            <a:ext cx="238634" cy="48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37"/>
          <p:cNvSpPr txBox="1">
            <a:spLocks noChangeArrowheads="1"/>
          </p:cNvSpPr>
          <p:nvPr/>
        </p:nvSpPr>
        <p:spPr bwMode="auto">
          <a:xfrm>
            <a:off x="4768256" y="2540000"/>
            <a:ext cx="795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paper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TextBox 38"/>
          <p:cNvSpPr txBox="1">
            <a:spLocks noChangeArrowheads="1"/>
          </p:cNvSpPr>
          <p:nvPr/>
        </p:nvSpPr>
        <p:spPr bwMode="auto">
          <a:xfrm>
            <a:off x="4267200" y="3044825"/>
            <a:ext cx="6372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title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TextBox 39"/>
          <p:cNvSpPr txBox="1">
            <a:spLocks noChangeArrowheads="1"/>
          </p:cNvSpPr>
          <p:nvPr/>
        </p:nvSpPr>
        <p:spPr bwMode="auto">
          <a:xfrm>
            <a:off x="4159581" y="3599149"/>
            <a:ext cx="8715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XML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TextBox 40"/>
          <p:cNvSpPr txBox="1">
            <a:spLocks noChangeArrowheads="1"/>
          </p:cNvSpPr>
          <p:nvPr/>
        </p:nvSpPr>
        <p:spPr bwMode="auto">
          <a:xfrm>
            <a:off x="4830808" y="3607086"/>
            <a:ext cx="795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TextBox 41"/>
          <p:cNvSpPr txBox="1">
            <a:spLocks noChangeArrowheads="1"/>
          </p:cNvSpPr>
          <p:nvPr/>
        </p:nvSpPr>
        <p:spPr bwMode="auto">
          <a:xfrm>
            <a:off x="4811118" y="3044825"/>
            <a:ext cx="828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author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7" name="Straight Arrow Connector 116"/>
          <p:cNvCxnSpPr>
            <a:stCxn id="116" idx="2"/>
            <a:endCxn id="115" idx="0"/>
          </p:cNvCxnSpPr>
          <p:nvPr/>
        </p:nvCxnSpPr>
        <p:spPr>
          <a:xfrm rot="16200000" flipH="1">
            <a:off x="5115113" y="3493721"/>
            <a:ext cx="223707" cy="3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43"/>
          <p:cNvSpPr txBox="1">
            <a:spLocks noChangeArrowheads="1"/>
          </p:cNvSpPr>
          <p:nvPr/>
        </p:nvSpPr>
        <p:spPr bwMode="auto">
          <a:xfrm>
            <a:off x="4852371" y="4110855"/>
            <a:ext cx="7572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Liu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115" idx="2"/>
            <a:endCxn id="118" idx="0"/>
          </p:cNvCxnSpPr>
          <p:nvPr/>
        </p:nvCxnSpPr>
        <p:spPr>
          <a:xfrm rot="16200000" flipH="1">
            <a:off x="5147126" y="4026990"/>
            <a:ext cx="165215" cy="2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114" idx="0"/>
          </p:cNvCxnSpPr>
          <p:nvPr/>
        </p:nvCxnSpPr>
        <p:spPr>
          <a:xfrm rot="16200000" flipH="1">
            <a:off x="4482697" y="3486496"/>
            <a:ext cx="215770" cy="95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2"/>
            <a:endCxn id="113" idx="0"/>
          </p:cNvCxnSpPr>
          <p:nvPr/>
        </p:nvCxnSpPr>
        <p:spPr>
          <a:xfrm rot="5400000">
            <a:off x="4792735" y="2671634"/>
            <a:ext cx="166271" cy="580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2" idx="2"/>
            <a:endCxn id="116" idx="0"/>
          </p:cNvCxnSpPr>
          <p:nvPr/>
        </p:nvCxnSpPr>
        <p:spPr>
          <a:xfrm rot="16200000" flipH="1">
            <a:off x="5112555" y="2931923"/>
            <a:ext cx="166271" cy="59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2"/>
            <a:endCxn id="112" idx="0"/>
          </p:cNvCxnSpPr>
          <p:nvPr/>
        </p:nvCxnSpPr>
        <p:spPr>
          <a:xfrm rot="16200000" flipH="1">
            <a:off x="4140828" y="1514903"/>
            <a:ext cx="366296" cy="1683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5" idx="2"/>
            <a:endCxn id="101" idx="0"/>
          </p:cNvCxnSpPr>
          <p:nvPr/>
        </p:nvCxnSpPr>
        <p:spPr>
          <a:xfrm rot="5400000">
            <a:off x="3266733" y="2267556"/>
            <a:ext cx="309146" cy="121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50"/>
          <p:cNvSpPr txBox="1">
            <a:spLocks noChangeArrowheads="1"/>
          </p:cNvSpPr>
          <p:nvPr/>
        </p:nvSpPr>
        <p:spPr bwMode="auto">
          <a:xfrm>
            <a:off x="6396677" y="2540000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demo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51"/>
          <p:cNvSpPr txBox="1">
            <a:spLocks noChangeArrowheads="1"/>
          </p:cNvSpPr>
          <p:nvPr/>
        </p:nvSpPr>
        <p:spPr bwMode="auto">
          <a:xfrm>
            <a:off x="6224941" y="3044825"/>
            <a:ext cx="519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title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TextBox 52"/>
          <p:cNvSpPr txBox="1">
            <a:spLocks noChangeArrowheads="1"/>
          </p:cNvSpPr>
          <p:nvPr/>
        </p:nvSpPr>
        <p:spPr bwMode="auto">
          <a:xfrm>
            <a:off x="6121445" y="3558205"/>
            <a:ext cx="7286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Top-k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53"/>
          <p:cNvSpPr txBox="1">
            <a:spLocks noChangeArrowheads="1"/>
          </p:cNvSpPr>
          <p:nvPr/>
        </p:nvSpPr>
        <p:spPr bwMode="auto">
          <a:xfrm>
            <a:off x="6725004" y="3579790"/>
            <a:ext cx="795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TextBox 54"/>
          <p:cNvSpPr txBox="1">
            <a:spLocks noChangeArrowheads="1"/>
          </p:cNvSpPr>
          <p:nvPr/>
        </p:nvSpPr>
        <p:spPr bwMode="auto">
          <a:xfrm>
            <a:off x="6664370" y="3044825"/>
            <a:ext cx="904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author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0" name="Straight Arrow Connector 129"/>
          <p:cNvCxnSpPr>
            <a:stCxn id="129" idx="2"/>
            <a:endCxn id="128" idx="0"/>
          </p:cNvCxnSpPr>
          <p:nvPr/>
        </p:nvCxnSpPr>
        <p:spPr>
          <a:xfrm rot="16200000" flipH="1">
            <a:off x="7021535" y="3478651"/>
            <a:ext cx="196411" cy="5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56"/>
          <p:cNvSpPr txBox="1">
            <a:spLocks noChangeArrowheads="1"/>
          </p:cNvSpPr>
          <p:nvPr/>
        </p:nvSpPr>
        <p:spPr bwMode="auto">
          <a:xfrm>
            <a:off x="6646577" y="4117930"/>
            <a:ext cx="963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Soliman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2" name="Straight Arrow Connector 131"/>
          <p:cNvCxnSpPr>
            <a:stCxn id="128" idx="2"/>
            <a:endCxn id="131" idx="0"/>
          </p:cNvCxnSpPr>
          <p:nvPr/>
        </p:nvCxnSpPr>
        <p:spPr>
          <a:xfrm rot="16200000" flipH="1">
            <a:off x="7025735" y="4015282"/>
            <a:ext cx="199586" cy="5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6" idx="2"/>
            <a:endCxn id="127" idx="0"/>
          </p:cNvCxnSpPr>
          <p:nvPr/>
        </p:nvCxnSpPr>
        <p:spPr>
          <a:xfrm rot="16200000" flipH="1">
            <a:off x="6397724" y="3470152"/>
            <a:ext cx="174826" cy="1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2"/>
            <a:endCxn id="126" idx="0"/>
          </p:cNvCxnSpPr>
          <p:nvPr/>
        </p:nvCxnSpPr>
        <p:spPr>
          <a:xfrm rot="5400000">
            <a:off x="6547953" y="2815100"/>
            <a:ext cx="166271" cy="293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5" idx="2"/>
            <a:endCxn id="129" idx="0"/>
          </p:cNvCxnSpPr>
          <p:nvPr/>
        </p:nvCxnSpPr>
        <p:spPr>
          <a:xfrm rot="16200000" flipH="1">
            <a:off x="6864107" y="2792123"/>
            <a:ext cx="166271" cy="3391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61"/>
          <p:cNvSpPr txBox="1">
            <a:spLocks noChangeArrowheads="1"/>
          </p:cNvSpPr>
          <p:nvPr/>
        </p:nvSpPr>
        <p:spPr bwMode="auto">
          <a:xfrm>
            <a:off x="5502982" y="3599765"/>
            <a:ext cx="806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Box 62"/>
          <p:cNvSpPr txBox="1">
            <a:spLocks noChangeArrowheads="1"/>
          </p:cNvSpPr>
          <p:nvPr/>
        </p:nvSpPr>
        <p:spPr bwMode="auto">
          <a:xfrm>
            <a:off x="5584870" y="4103534"/>
            <a:ext cx="6429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bg2">
                    <a:lumMod val="60000"/>
                    <a:lumOff val="40000"/>
                  </a:schemeClr>
                </a:solidFill>
              </a:rPr>
              <a:t>Chen</a:t>
            </a:r>
            <a:endParaRPr lang="zh-CN" altLang="en-US" sz="16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8" name="Straight Arrow Connector 137"/>
          <p:cNvCxnSpPr>
            <a:stCxn id="136" idx="2"/>
            <a:endCxn id="137" idx="0"/>
          </p:cNvCxnSpPr>
          <p:nvPr/>
        </p:nvCxnSpPr>
        <p:spPr>
          <a:xfrm rot="16200000" flipH="1">
            <a:off x="5823666" y="4020860"/>
            <a:ext cx="165215" cy="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45" idx="2"/>
            <a:endCxn id="136" idx="0"/>
          </p:cNvCxnSpPr>
          <p:nvPr/>
        </p:nvCxnSpPr>
        <p:spPr>
          <a:xfrm rot="16200000" flipH="1">
            <a:off x="5790066" y="3483623"/>
            <a:ext cx="228469" cy="3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5" idx="2"/>
            <a:endCxn id="125" idx="0"/>
          </p:cNvCxnSpPr>
          <p:nvPr/>
        </p:nvCxnSpPr>
        <p:spPr>
          <a:xfrm rot="16200000" flipH="1">
            <a:off x="4946704" y="709027"/>
            <a:ext cx="366296" cy="3295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66"/>
          <p:cNvSpPr txBox="1">
            <a:spLocks noChangeArrowheads="1"/>
          </p:cNvSpPr>
          <p:nvPr/>
        </p:nvSpPr>
        <p:spPr bwMode="auto">
          <a:xfrm>
            <a:off x="1214438" y="3069872"/>
            <a:ext cx="852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bg2">
                    <a:lumMod val="60000"/>
                    <a:lumOff val="40000"/>
                  </a:schemeClr>
                </a:solidFill>
              </a:rPr>
              <a:t>2007</a:t>
            </a:r>
            <a:endParaRPr lang="zh-CN" altLang="en-US" sz="16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TextBox 67"/>
          <p:cNvSpPr txBox="1">
            <a:spLocks noChangeArrowheads="1"/>
          </p:cNvSpPr>
          <p:nvPr/>
        </p:nvSpPr>
        <p:spPr bwMode="auto">
          <a:xfrm>
            <a:off x="1329377" y="2493963"/>
            <a:ext cx="604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bg2">
                    <a:lumMod val="60000"/>
                    <a:lumOff val="40000"/>
                  </a:schemeClr>
                </a:solidFill>
              </a:rPr>
              <a:t>year</a:t>
            </a:r>
            <a:endParaRPr lang="zh-CN" altLang="en-US" sz="16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3" name="Straight Arrow Connector 142"/>
          <p:cNvCxnSpPr>
            <a:stCxn id="142" idx="2"/>
            <a:endCxn id="141" idx="0"/>
          </p:cNvCxnSpPr>
          <p:nvPr/>
        </p:nvCxnSpPr>
        <p:spPr>
          <a:xfrm rot="16200000" flipH="1">
            <a:off x="1517562" y="2946751"/>
            <a:ext cx="237355" cy="8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95" idx="2"/>
            <a:endCxn id="142" idx="0"/>
          </p:cNvCxnSpPr>
          <p:nvPr/>
        </p:nvCxnSpPr>
        <p:spPr>
          <a:xfrm rot="5400000">
            <a:off x="2396783" y="1408718"/>
            <a:ext cx="320259" cy="18502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70"/>
          <p:cNvSpPr txBox="1">
            <a:spLocks noChangeArrowheads="1"/>
          </p:cNvSpPr>
          <p:nvPr/>
        </p:nvSpPr>
        <p:spPr bwMode="auto">
          <a:xfrm>
            <a:off x="5481705" y="3032742"/>
            <a:ext cx="8413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author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6" name="Straight Arrow Connector 145"/>
          <p:cNvCxnSpPr>
            <a:stCxn id="112" idx="2"/>
            <a:endCxn id="145" idx="0"/>
          </p:cNvCxnSpPr>
          <p:nvPr/>
        </p:nvCxnSpPr>
        <p:spPr>
          <a:xfrm rot="16200000" flipH="1">
            <a:off x="5457065" y="2587414"/>
            <a:ext cx="154188" cy="736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80"/>
          <p:cNvSpPr txBox="1">
            <a:spLocks noChangeArrowheads="1"/>
          </p:cNvSpPr>
          <p:nvPr/>
        </p:nvSpPr>
        <p:spPr bwMode="auto">
          <a:xfrm>
            <a:off x="3266436" y="3602963"/>
            <a:ext cx="7191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8" name="TextBox 81"/>
          <p:cNvSpPr txBox="1">
            <a:spLocks noChangeArrowheads="1"/>
          </p:cNvSpPr>
          <p:nvPr/>
        </p:nvSpPr>
        <p:spPr bwMode="auto">
          <a:xfrm>
            <a:off x="3205802" y="3054350"/>
            <a:ext cx="828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author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9" name="Straight Arrow Connector 148"/>
          <p:cNvCxnSpPr>
            <a:stCxn id="148" idx="2"/>
            <a:endCxn id="147" idx="0"/>
          </p:cNvCxnSpPr>
          <p:nvPr/>
        </p:nvCxnSpPr>
        <p:spPr>
          <a:xfrm rot="16200000" flipH="1">
            <a:off x="3518043" y="3495000"/>
            <a:ext cx="210059" cy="5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83"/>
          <p:cNvSpPr txBox="1">
            <a:spLocks noChangeArrowheads="1"/>
          </p:cNvSpPr>
          <p:nvPr/>
        </p:nvSpPr>
        <p:spPr bwMode="auto">
          <a:xfrm>
            <a:off x="3307380" y="4163596"/>
            <a:ext cx="6429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Yang</a:t>
            </a:r>
            <a:endParaRPr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47" idx="2"/>
            <a:endCxn id="150" idx="0"/>
          </p:cNvCxnSpPr>
          <p:nvPr/>
        </p:nvCxnSpPr>
        <p:spPr>
          <a:xfrm rot="16200000" flipH="1">
            <a:off x="3516388" y="4051134"/>
            <a:ext cx="222079" cy="2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1" idx="2"/>
            <a:endCxn id="148" idx="0"/>
          </p:cNvCxnSpPr>
          <p:nvPr/>
        </p:nvCxnSpPr>
        <p:spPr>
          <a:xfrm rot="16200000" flipH="1">
            <a:off x="3373889" y="2808099"/>
            <a:ext cx="232946" cy="2595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07"/>
          <p:cNvSpPr txBox="1">
            <a:spLocks noChangeArrowheads="1"/>
          </p:cNvSpPr>
          <p:nvPr/>
        </p:nvSpPr>
        <p:spPr bwMode="auto">
          <a:xfrm>
            <a:off x="3832865" y="3074987"/>
            <a:ext cx="6429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sz="16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4" name="Straight Arrow Connector 153"/>
          <p:cNvCxnSpPr>
            <a:stCxn id="101" idx="2"/>
            <a:endCxn id="153" idx="0"/>
          </p:cNvCxnSpPr>
          <p:nvPr/>
        </p:nvCxnSpPr>
        <p:spPr>
          <a:xfrm rot="16200000" flipH="1">
            <a:off x="3630668" y="2551320"/>
            <a:ext cx="253583" cy="793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8"/>
          <p:cNvSpPr>
            <a:spLocks noChangeArrowheads="1"/>
          </p:cNvSpPr>
          <p:nvPr/>
        </p:nvSpPr>
        <p:spPr bwMode="auto">
          <a:xfrm>
            <a:off x="2936544" y="2465079"/>
            <a:ext cx="838200" cy="381000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56" name="Oval 8"/>
          <p:cNvSpPr>
            <a:spLocks noChangeArrowheads="1"/>
          </p:cNvSpPr>
          <p:nvPr/>
        </p:nvSpPr>
        <p:spPr bwMode="auto">
          <a:xfrm>
            <a:off x="4724400" y="2506023"/>
            <a:ext cx="83820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7" name="TextBox 78"/>
          <p:cNvSpPr txBox="1">
            <a:spLocks noChangeArrowheads="1"/>
          </p:cNvSpPr>
          <p:nvPr/>
        </p:nvSpPr>
        <p:spPr bwMode="auto">
          <a:xfrm>
            <a:off x="5638800" y="1748135"/>
            <a:ext cx="3521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/>
              <a:t>Q2: </a:t>
            </a:r>
            <a:r>
              <a:rPr lang="en-US" altLang="zh-CN" b="1" i="1" u="sng" dirty="0" smtClean="0"/>
              <a:t>SIGMOD</a:t>
            </a:r>
            <a:r>
              <a:rPr lang="en-US" altLang="zh-CN" dirty="0" smtClean="0"/>
              <a:t>, paper, Mark</a:t>
            </a:r>
            <a:endParaRPr lang="zh-CN" altLang="en-US" dirty="0"/>
          </a:p>
        </p:txBody>
      </p:sp>
      <p:sp>
        <p:nvSpPr>
          <p:cNvPr id="158" name="Oval 8"/>
          <p:cNvSpPr>
            <a:spLocks noChangeArrowheads="1"/>
          </p:cNvSpPr>
          <p:nvPr/>
        </p:nvSpPr>
        <p:spPr bwMode="auto">
          <a:xfrm>
            <a:off x="2473656" y="4141479"/>
            <a:ext cx="838200" cy="381000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160" name="Straight Connector 159"/>
          <p:cNvCxnSpPr/>
          <p:nvPr/>
        </p:nvCxnSpPr>
        <p:spPr bwMode="auto">
          <a:xfrm rot="5400000">
            <a:off x="4838700" y="4511675"/>
            <a:ext cx="609600" cy="53340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Oval 8"/>
          <p:cNvSpPr>
            <a:spLocks noChangeArrowheads="1"/>
          </p:cNvSpPr>
          <p:nvPr/>
        </p:nvSpPr>
        <p:spPr bwMode="auto">
          <a:xfrm>
            <a:off x="498144" y="3025775"/>
            <a:ext cx="838200" cy="381000"/>
          </a:xfrm>
          <a:prstGeom prst="ellipse">
            <a:avLst/>
          </a:prstGeom>
          <a:noFill/>
          <a:ln w="25400" algn="ctr">
            <a:solidFill>
              <a:srgbClr val="00B050"/>
            </a:solidFill>
            <a:round/>
            <a:headEnd/>
            <a:tailEnd/>
          </a:ln>
        </p:spPr>
        <p:txBody>
          <a:bodyPr wrap="none"/>
          <a:lstStyle/>
          <a:p>
            <a:pPr algn="ctr" eaLnBrk="0" hangingPunct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73" name="Isosceles Triangle 72"/>
          <p:cNvSpPr/>
          <p:nvPr/>
        </p:nvSpPr>
        <p:spPr bwMode="auto">
          <a:xfrm>
            <a:off x="1524000" y="2416175"/>
            <a:ext cx="3505200" cy="2197147"/>
          </a:xfrm>
          <a:prstGeom prst="triangle">
            <a:avLst>
              <a:gd name="adj" fmla="val 47636"/>
            </a:avLst>
          </a:prstGeom>
          <a:noFill/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5" name="Isosceles Triangle 74"/>
          <p:cNvSpPr/>
          <p:nvPr/>
        </p:nvSpPr>
        <p:spPr bwMode="auto">
          <a:xfrm>
            <a:off x="3886200" y="2263775"/>
            <a:ext cx="2743200" cy="2209800"/>
          </a:xfrm>
          <a:prstGeom prst="triangle">
            <a:avLst>
              <a:gd name="adj" fmla="val 47636"/>
            </a:avLst>
          </a:prstGeom>
          <a:noFill/>
          <a:ln w="19050" cap="flat" cmpd="sng" algn="ctr">
            <a:solidFill>
              <a:srgbClr val="CA06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3500" y="6019800"/>
            <a:ext cx="899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CC0000"/>
                </a:solidFill>
              </a:rPr>
              <a:t>Query Consistency</a:t>
            </a:r>
            <a:r>
              <a:rPr lang="en-US" altLang="zh-CN" sz="1800" b="1" dirty="0">
                <a:solidFill>
                  <a:srgbClr val="CC0000"/>
                </a:solidFill>
              </a:rPr>
              <a:t>:</a:t>
            </a:r>
            <a:r>
              <a:rPr lang="en-US" altLang="zh-CN" sz="1800" dirty="0">
                <a:solidFill>
                  <a:srgbClr val="CC0000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the new result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subtree</a:t>
            </a:r>
            <a:r>
              <a:rPr lang="en-US" altLang="zh-CN" sz="1800" dirty="0" smtClean="0">
                <a:solidFill>
                  <a:schemeClr val="tx1"/>
                </a:solidFill>
              </a:rPr>
              <a:t> contains the new query keyword.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56" grpId="0" animBg="1"/>
      <p:bldP spid="157" grpId="0"/>
      <p:bldP spid="161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6096000" y="3779580"/>
            <a:ext cx="2362200" cy="9779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Challenge: Structural Ambiguity (II)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458200" cy="1143000"/>
          </a:xfrm>
        </p:spPr>
        <p:txBody>
          <a:bodyPr/>
          <a:lstStyle/>
          <a:p>
            <a:pPr lvl="1"/>
            <a:r>
              <a:rPr lang="en-US" sz="2200" dirty="0" smtClean="0"/>
              <a:t>Infer return information 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e.g. Assume the user wants to find John and his SIGMOD papers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What to be returned? Paper title, abstract, author, conference year, location?</a:t>
            </a:r>
            <a:endParaRPr lang="en-US" sz="2000" dirty="0" smtClean="0"/>
          </a:p>
          <a:p>
            <a:pPr lvl="1"/>
            <a:r>
              <a:rPr lang="en-US" sz="2200" dirty="0" smtClean="0"/>
              <a:t>Infer structures from existing structured query templates (query forms) </a:t>
            </a:r>
          </a:p>
          <a:p>
            <a:pPr lvl="1">
              <a:buNone/>
            </a:pPr>
            <a:r>
              <a:rPr lang="en-US" sz="2000" dirty="0" smtClean="0"/>
              <a:t>	suppose there are query forms designed for popular/allowed queries</a:t>
            </a:r>
          </a:p>
          <a:p>
            <a:pPr lvl="1">
              <a:buNone/>
            </a:pPr>
            <a:r>
              <a:rPr lang="en-US" sz="1800" dirty="0" smtClean="0"/>
              <a:t>	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which forms can be used to resolve keyword query ambiguity?</a:t>
            </a:r>
            <a:endParaRPr lang="en-US" sz="1800" dirty="0" smtClean="0">
              <a:solidFill>
                <a:srgbClr val="C00000"/>
              </a:solidFill>
            </a:endParaRPr>
          </a:p>
          <a:p>
            <a:r>
              <a:rPr lang="en-US" sz="2200" dirty="0" smtClean="0"/>
              <a:t>Semi-structured data: the absence of schema may prevent generating structured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14400" y="392944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Author Name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905000" y="3929440"/>
            <a:ext cx="533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514600" y="3929440"/>
            <a:ext cx="609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14400" y="3764340"/>
            <a:ext cx="23622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4386640"/>
            <a:ext cx="882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Conf Name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05000" y="4386640"/>
            <a:ext cx="533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514600" y="4386640"/>
            <a:ext cx="609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1700" y="3777040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Person Name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432300" y="3777040"/>
            <a:ext cx="533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041900" y="3777040"/>
            <a:ext cx="609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441700" y="3764340"/>
            <a:ext cx="2362200" cy="1219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1700" y="4145340"/>
            <a:ext cx="882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Conf Name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432300" y="4145340"/>
            <a:ext cx="533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041900" y="4145340"/>
            <a:ext cx="609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919280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Journal Name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086600" y="3931980"/>
            <a:ext cx="533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7696200" y="3931980"/>
            <a:ext cx="609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0" y="4389180"/>
            <a:ext cx="941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Journal Year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086600" y="4389180"/>
            <a:ext cx="533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696200" y="4389180"/>
            <a:ext cx="609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343400" y="1447800"/>
            <a:ext cx="2971800" cy="533400"/>
          </a:xfrm>
          <a:prstGeom prst="roundRect">
            <a:avLst/>
          </a:prstGeom>
          <a:noFill/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 smtClean="0">
                <a:solidFill>
                  <a:schemeClr val="tx1"/>
                </a:solidFill>
              </a:rPr>
              <a:t>Query:  “John, SIGMOD”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91000" y="3505200"/>
            <a:ext cx="2895600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smtClean="0">
                <a:solidFill>
                  <a:schemeClr val="tx1"/>
                </a:solidFill>
              </a:rPr>
              <a:t>select *  </a:t>
            </a:r>
            <a:r>
              <a:rPr lang="en-US" altLang="zh-CN" sz="1600" dirty="0" smtClean="0">
                <a:solidFill>
                  <a:schemeClr val="tx1"/>
                </a:solidFill>
              </a:rPr>
              <a:t>from author a, write w, paper p, conference c where a.aid = w.aid AND w.pid = p.pid AND p.cid=c.cid AND a.name =  $1  AND c.name = $2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29000" y="4500940"/>
            <a:ext cx="82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Workshop</a:t>
            </a: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Name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419600" y="4500940"/>
            <a:ext cx="533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029200" y="4500940"/>
            <a:ext cx="6096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3429000" y="4114800"/>
            <a:ext cx="609600" cy="38100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5" grpId="0"/>
      <p:bldP spid="16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6" grpId="0" animBg="1"/>
      <p:bldP spid="28" grpId="0"/>
      <p:bldP spid="29" grpId="0" animBg="1"/>
      <p:bldP spid="30" grpId="0" animBg="1"/>
      <p:bldP spid="32" grpId="0" animBg="1"/>
      <p:bldP spid="32" grpId="1" animBg="1"/>
      <p:bldP spid="33" grpId="0"/>
      <p:bldP spid="34" grpId="0" animBg="1"/>
      <p:bldP spid="35" grpId="0" animBg="1"/>
      <p:bldP spid="36" grpId="0" animBg="1"/>
      <p:bldP spid="36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r>
              <a:rPr lang="en-US" sz="2600" dirty="0" smtClean="0"/>
              <a:t>Evaluation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in Query Processing</a:t>
            </a:r>
            <a:endParaRPr lang="zh-CN" altLang="en-US" baseline="30000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 processing is another challenging issue for keyword search systems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Inherent complexity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Large search space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Work with scoring functions</a:t>
            </a:r>
          </a:p>
          <a:p>
            <a:pPr>
              <a:buClr>
                <a:srgbClr val="00007D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Performance improving ideas</a:t>
            </a:r>
          </a:p>
          <a:p>
            <a:pPr>
              <a:buClr>
                <a:srgbClr val="00007D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Query processing methods for XML KWS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43E874-646A-4030-939F-0BED1E721F30}" type="slidenum">
              <a:rPr lang="zh-CN" altLang="en-US"/>
              <a:pPr/>
              <a:t>111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Inherent Complexity</a:t>
            </a:r>
            <a:endParaRPr lang="zh-CN" altLang="en-US" baseline="3000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RDMBS / Graph</a:t>
            </a:r>
          </a:p>
          <a:p>
            <a:pPr lvl="1"/>
            <a:r>
              <a:rPr lang="en-US" altLang="zh-CN" dirty="0" smtClean="0"/>
              <a:t>Computing GST-1: </a:t>
            </a:r>
            <a:r>
              <a:rPr lang="en-US" altLang="zh-CN" dirty="0" smtClean="0">
                <a:sym typeface="Wingdings" pitchFamily="2" charset="2"/>
              </a:rPr>
              <a:t>NP-complete &amp; NP-hard to find (1+ε)-approximation for any fixed ε &gt; 0</a:t>
            </a:r>
          </a:p>
          <a:p>
            <a:r>
              <a:rPr lang="en-US" altLang="zh-CN" dirty="0" smtClean="0">
                <a:sym typeface="Wingdings" pitchFamily="2" charset="2"/>
              </a:rPr>
              <a:t>XML / Tree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# of ?LCA nodes = O(min(N, </a:t>
            </a:r>
            <a:r>
              <a:rPr lang="en-US" altLang="zh-CN" dirty="0" err="1" smtClean="0">
                <a:sym typeface="Wingdings" pitchFamily="2" charset="2"/>
              </a:rPr>
              <a:t>Π</a:t>
            </a:r>
            <a:r>
              <a:rPr lang="en-US" altLang="zh-CN" baseline="-25000" dirty="0" err="1" smtClean="0">
                <a:sym typeface="Wingdings" pitchFamily="2" charset="2"/>
              </a:rPr>
              <a:t>i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n</a:t>
            </a:r>
            <a:r>
              <a:rPr lang="en-US" altLang="zh-CN" baseline="-25000" dirty="0" err="1" smtClean="0">
                <a:sym typeface="Wingdings" pitchFamily="2" charset="2"/>
              </a:rPr>
              <a:t>i</a:t>
            </a:r>
            <a:r>
              <a:rPr lang="en-US" altLang="zh-CN" dirty="0" smtClean="0">
                <a:sym typeface="Wingdings" pitchFamily="2" charset="2"/>
              </a:rPr>
              <a:t>))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646D77-847C-42F8-8392-66018411C2D2}" type="slidenum">
              <a:rPr lang="zh-CN" altLang="en-US"/>
              <a:pPr/>
              <a:t>112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Specialized Algorithms</a:t>
            </a:r>
            <a:endParaRPr lang="zh-CN" altLang="en-US" baseline="3000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Top-1 Group Steiner Tree</a:t>
            </a:r>
          </a:p>
          <a:p>
            <a:pPr lvl="1"/>
            <a:r>
              <a:rPr lang="en-US" altLang="zh-CN" dirty="0" smtClean="0"/>
              <a:t>Dynamic programming for top-1 (group) Steiner Tree </a:t>
            </a:r>
            <a:r>
              <a:rPr lang="en-US" altLang="zh-CN" baseline="30000" dirty="0" smtClean="0"/>
              <a:t>[Ding et al, ICDE07]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MIP </a:t>
            </a:r>
            <a:r>
              <a:rPr lang="en-US" altLang="zh-CN" baseline="30000" dirty="0" smtClean="0">
                <a:ea typeface="宋体" pitchFamily="2" charset="-122"/>
              </a:rPr>
              <a:t>[</a:t>
            </a:r>
            <a:r>
              <a:rPr lang="en-US" altLang="zh-CN" baseline="30000" dirty="0" err="1" smtClean="0">
                <a:ea typeface="宋体" pitchFamily="2" charset="-122"/>
              </a:rPr>
              <a:t>Talukdar</a:t>
            </a:r>
            <a:r>
              <a:rPr lang="en-US" altLang="zh-CN" baseline="30000" dirty="0" smtClean="0">
                <a:ea typeface="宋体" pitchFamily="2" charset="-122"/>
              </a:rPr>
              <a:t> </a:t>
            </a:r>
            <a:r>
              <a:rPr lang="en-US" altLang="zh-CN" i="1" baseline="30000" dirty="0" smtClean="0">
                <a:ea typeface="宋体" pitchFamily="2" charset="-122"/>
              </a:rPr>
              <a:t>et al</a:t>
            </a:r>
            <a:r>
              <a:rPr lang="en-US" altLang="zh-CN" baseline="30000" dirty="0" smtClean="0">
                <a:ea typeface="宋体" pitchFamily="2" charset="-122"/>
              </a:rPr>
              <a:t>, VLDB08] </a:t>
            </a:r>
            <a:r>
              <a:rPr lang="en-US" altLang="zh-CN" dirty="0" smtClean="0">
                <a:ea typeface="宋体" pitchFamily="2" charset="-122"/>
              </a:rPr>
              <a:t>use Mixed Linear Programming to find the min Steiner Tree (rooted at a node r)</a:t>
            </a:r>
            <a:endParaRPr lang="en-US" altLang="zh-CN" dirty="0" smtClean="0"/>
          </a:p>
          <a:p>
            <a:r>
              <a:rPr lang="en-US" altLang="zh-CN" dirty="0" smtClean="0"/>
              <a:t>Approximate Methods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STAR </a:t>
            </a:r>
            <a:r>
              <a:rPr lang="en-US" altLang="zh-CN" baseline="30000" dirty="0" smtClean="0">
                <a:ea typeface="宋体" pitchFamily="2" charset="-122"/>
                <a:sym typeface="Wingdings" pitchFamily="2" charset="2"/>
              </a:rPr>
              <a:t>[</a:t>
            </a:r>
            <a:r>
              <a:rPr lang="en-US" altLang="zh-CN" baseline="30000" dirty="0" err="1" smtClean="0">
                <a:ea typeface="宋体" pitchFamily="2" charset="-122"/>
                <a:sym typeface="Wingdings" pitchFamily="2" charset="2"/>
              </a:rPr>
              <a:t>Kasneci</a:t>
            </a:r>
            <a:r>
              <a:rPr lang="en-US" altLang="zh-CN" baseline="30000" dirty="0" smtClean="0">
                <a:ea typeface="宋体" pitchFamily="2" charset="-122"/>
                <a:sym typeface="Wingdings" pitchFamily="2" charset="2"/>
              </a:rPr>
              <a:t> et al, ICDE 09]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4(log n + 1) approximation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Empirically outperforms other methods</a:t>
            </a:r>
            <a:endParaRPr lang="en-US" altLang="zh-CN" dirty="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5D1B6A-18F1-4E25-BA43-684EDA600F66}" type="slidenum">
              <a:rPr lang="zh-CN" altLang="en-US"/>
              <a:pPr/>
              <a:t>113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Specialized Algorithms</a:t>
            </a:r>
            <a:endParaRPr lang="zh-CN" altLang="en-US" baseline="30000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Approximate Methods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BANKS I </a:t>
            </a:r>
            <a:r>
              <a:rPr lang="en-AU" altLang="zh-CN" baseline="30000" smtClean="0">
                <a:ea typeface="宋体" pitchFamily="2" charset="-122"/>
              </a:rPr>
              <a:t>[Bhalotia et al, ICDE02]</a:t>
            </a: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Equi-distance expansion from each keyword instances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Found one candidate solution when a node is found to be reachable from all query keyword sources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Buffer enough candidate solution to output top-k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BANKS II </a:t>
            </a:r>
            <a:r>
              <a:rPr lang="en-US" altLang="zh-CN" baseline="30000" smtClean="0">
                <a:ea typeface="宋体" pitchFamily="2" charset="-122"/>
              </a:rPr>
              <a:t>[Kacholia et al, VLDB05]</a:t>
            </a: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Use bi-directional search + activation spreading mechanism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BANKS III </a:t>
            </a:r>
            <a:r>
              <a:rPr lang="en-AU" altLang="zh-CN" baseline="30000" smtClean="0">
                <a:sym typeface="Wingdings" pitchFamily="2" charset="2"/>
              </a:rPr>
              <a:t>[Dalvi et al, VLDB08]</a:t>
            </a:r>
          </a:p>
          <a:p>
            <a:pPr lvl="2" eaLnBrk="1" hangingPunct="1"/>
            <a:r>
              <a:rPr lang="en-AU" altLang="zh-CN" smtClean="0">
                <a:ea typeface="宋体" pitchFamily="2" charset="-122"/>
                <a:sym typeface="Wingdings" pitchFamily="2" charset="2"/>
              </a:rPr>
              <a:t>Handles graphs in the external memory</a:t>
            </a:r>
            <a:endParaRPr lang="en-US" altLang="zh-CN" smtClean="0">
              <a:ea typeface="宋体" pitchFamily="2" charset="-122"/>
              <a:sym typeface="Wingdings" pitchFamily="2" charset="2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6BF715-FBD2-417E-975B-96DCFED9C08D}" type="slidenum">
              <a:rPr lang="zh-CN" altLang="en-US"/>
              <a:pPr/>
              <a:t>114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Large Search Space</a:t>
            </a:r>
            <a:endParaRPr lang="zh-CN" altLang="en-US" baseline="3000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Typically thousands of 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CNs</a:t>
            </a:r>
            <a:endParaRPr lang="en-US" altLang="zh-CN" dirty="0" smtClean="0">
              <a:ea typeface="宋体" pitchFamily="2" charset="-122"/>
              <a:sym typeface="Wingdings" pitchFamily="2" charset="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SG: Author, Write, Paper, Cite</a:t>
            </a:r>
          </a:p>
          <a:p>
            <a:pPr lvl="1" eaLnBrk="1" hangingPunct="1"/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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 ≅0.2M 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CNs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, &gt;0.5M Joins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Solutions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Efficient generation of 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CNs</a:t>
            </a:r>
            <a:endParaRPr lang="en-US" altLang="zh-CN" dirty="0" smtClean="0">
              <a:ea typeface="宋体" pitchFamily="2" charset="-122"/>
              <a:sym typeface="Wingdings" pitchFamily="2" charset="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Breadth-first enumeration on the schema graph </a:t>
            </a:r>
            <a:r>
              <a:rPr lang="en-US" altLang="zh-CN" baseline="30000" dirty="0" smtClean="0">
                <a:ea typeface="宋体" pitchFamily="2" charset="-122"/>
              </a:rPr>
              <a:t>[</a:t>
            </a:r>
            <a:r>
              <a:rPr lang="en-US" altLang="zh-CN" baseline="30000" dirty="0" err="1" smtClean="0">
                <a:ea typeface="宋体" pitchFamily="2" charset="-122"/>
              </a:rPr>
              <a:t>Hristidis</a:t>
            </a:r>
            <a:r>
              <a:rPr lang="en-US" altLang="zh-CN" baseline="30000" dirty="0" smtClean="0">
                <a:ea typeface="宋体" pitchFamily="2" charset="-122"/>
              </a:rPr>
              <a:t> et al, VLDB 02] [</a:t>
            </a:r>
            <a:r>
              <a:rPr lang="en-US" altLang="zh-CN" baseline="30000" dirty="0" err="1" smtClean="0">
                <a:ea typeface="宋体" pitchFamily="2" charset="-122"/>
              </a:rPr>
              <a:t>Hristidis</a:t>
            </a:r>
            <a:r>
              <a:rPr lang="en-US" altLang="zh-CN" baseline="30000" dirty="0" smtClean="0">
                <a:ea typeface="宋体" pitchFamily="2" charset="-122"/>
              </a:rPr>
              <a:t> et al, VLDB 03]</a:t>
            </a:r>
            <a:endParaRPr lang="en-US" altLang="zh-CN" dirty="0" smtClean="0">
              <a:ea typeface="宋体" pitchFamily="2" charset="-122"/>
              <a:sym typeface="Wingdings" pitchFamily="2" charset="2"/>
            </a:endParaRPr>
          </a:p>
          <a:p>
            <a:pPr lvl="2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Duplicate-free CN generation </a:t>
            </a:r>
            <a:r>
              <a:rPr lang="en-US" altLang="zh-CN" baseline="30000" dirty="0" smtClean="0">
                <a:ea typeface="宋体" pitchFamily="2" charset="-122"/>
                <a:sym typeface="Wingdings" pitchFamily="2" charset="2"/>
              </a:rPr>
              <a:t>[</a:t>
            </a:r>
            <a:r>
              <a:rPr lang="en-US" altLang="zh-CN" baseline="30000" dirty="0" err="1" smtClean="0">
                <a:ea typeface="宋体" pitchFamily="2" charset="-122"/>
                <a:sym typeface="Wingdings" pitchFamily="2" charset="2"/>
              </a:rPr>
              <a:t>Markowetz</a:t>
            </a:r>
            <a:r>
              <a:rPr lang="en-US" altLang="zh-CN" baseline="30000" dirty="0" smtClean="0">
                <a:ea typeface="宋体" pitchFamily="2" charset="-122"/>
                <a:sym typeface="Wingdings" pitchFamily="2" charset="2"/>
              </a:rPr>
              <a:t> et al, SIGMOD 07] [</a:t>
            </a:r>
            <a:r>
              <a:rPr lang="en-US" altLang="zh-CN" baseline="30000" dirty="0" err="1" smtClean="0">
                <a:ea typeface="宋体" pitchFamily="2" charset="-122"/>
                <a:sym typeface="Wingdings" pitchFamily="2" charset="2"/>
              </a:rPr>
              <a:t>Luo</a:t>
            </a:r>
            <a:r>
              <a:rPr lang="en-US" altLang="zh-CN" baseline="30000" dirty="0" smtClean="0">
                <a:ea typeface="宋体" pitchFamily="2" charset="-122"/>
                <a:sym typeface="Wingdings" pitchFamily="2" charset="2"/>
              </a:rPr>
              <a:t> 2009]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Other means (e.g., combined with forms, pruning 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CNs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 with indexes, top-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 processing)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67400" y="6096000"/>
            <a:ext cx="32766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Will be discussed later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0" y="0"/>
          <a:ext cx="2743200" cy="3343275"/>
        </p:xfrm>
        <a:graphic>
          <a:graphicData uri="http://schemas.openxmlformats.org/drawingml/2006/table">
            <a:tbl>
              <a:tblPr/>
              <a:tblGrid>
                <a:gridCol w="533400"/>
                <a:gridCol w="2209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4343400"/>
            <a:ext cx="1219200" cy="3810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19200" y="5410200"/>
            <a:ext cx="1219200" cy="3810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3. Work with Scoring Functions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51816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zh-CN" sz="2800" dirty="0" smtClean="0">
                <a:ea typeface="宋体" pitchFamily="2" charset="-122"/>
                <a:sym typeface="Wingdings" pitchFamily="2" charset="2"/>
              </a:rPr>
              <a:t>Top-k query processing</a:t>
            </a:r>
          </a:p>
          <a:p>
            <a:pPr>
              <a:lnSpc>
                <a:spcPct val="90000"/>
              </a:lnSpc>
              <a:buNone/>
            </a:pPr>
            <a:r>
              <a:rPr lang="en-AU" altLang="zh-CN" sz="2800" dirty="0" smtClean="0">
                <a:ea typeface="宋体" pitchFamily="2" charset="-122"/>
                <a:sym typeface="Wingdings" pitchFamily="2" charset="2"/>
              </a:rPr>
              <a:t>   Discover 2 </a:t>
            </a:r>
            <a:r>
              <a:rPr lang="en-US" altLang="zh-CN" sz="2800" baseline="30000" dirty="0" smtClean="0">
                <a:ea typeface="宋体" pitchFamily="2" charset="-122"/>
              </a:rPr>
              <a:t>[</a:t>
            </a:r>
            <a:r>
              <a:rPr lang="en-US" altLang="zh-CN" sz="2800" baseline="30000" dirty="0" err="1" smtClean="0">
                <a:ea typeface="宋体" pitchFamily="2" charset="-122"/>
              </a:rPr>
              <a:t>Hristidis</a:t>
            </a:r>
            <a:r>
              <a:rPr lang="en-US" altLang="zh-CN" sz="2800" baseline="30000" dirty="0" smtClean="0">
                <a:ea typeface="宋体" pitchFamily="2" charset="-122"/>
              </a:rPr>
              <a:t> et al, VLDB 03]</a:t>
            </a:r>
          </a:p>
          <a:p>
            <a:pPr lvl="1">
              <a:lnSpc>
                <a:spcPct val="90000"/>
              </a:lnSpc>
            </a:pPr>
            <a:r>
              <a:rPr lang="en-AU" altLang="zh-CN" sz="2400" dirty="0" smtClean="0">
                <a:ea typeface="宋体" pitchFamily="2" charset="-122"/>
                <a:sym typeface="Wingdings" pitchFamily="2" charset="2"/>
              </a:rPr>
              <a:t>Naive </a:t>
            </a:r>
            <a:endParaRPr lang="en-US" altLang="zh-CN" sz="2400" dirty="0" smtClean="0">
              <a:ea typeface="宋体" pitchFamily="2" charset="-122"/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Retrieve top-k results from all </a:t>
            </a:r>
            <a:r>
              <a:rPr lang="en-US" altLang="zh-CN" sz="2000" dirty="0" err="1" smtClean="0">
                <a:ea typeface="宋体" pitchFamily="2" charset="-122"/>
                <a:sym typeface="Wingdings" pitchFamily="2" charset="2"/>
              </a:rPr>
              <a:t>CNs</a:t>
            </a:r>
            <a:endParaRPr lang="en-US" altLang="zh-CN" sz="2000" dirty="0" smtClean="0">
              <a:ea typeface="宋体" pitchFamily="2" charset="-122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Sparse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Retrieve top-k results from each CN in turn.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Stop ASAP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Single Pipeline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Perform a slice of the CN each time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sym typeface="Wingdings" pitchFamily="2" charset="2"/>
              </a:rPr>
              <a:t>Stop ASAP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Global pipeline</a:t>
            </a:r>
          </a:p>
          <a:p>
            <a:pPr lvl="2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  <a:sym typeface="Wingdings" pitchFamily="2" charset="2"/>
            </a:endParaRPr>
          </a:p>
          <a:p>
            <a:pPr lvl="2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  <a:sym typeface="Wingdings" pitchFamily="2" charset="2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029200" y="3200400"/>
          <a:ext cx="4038600" cy="1485900"/>
        </p:xfrm>
        <a:graphic>
          <a:graphicData uri="http://schemas.openxmlformats.org/drawingml/2006/table">
            <a:tbl>
              <a:tblPr/>
              <a:tblGrid>
                <a:gridCol w="2971800"/>
                <a:gridCol w="1066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Result (CN1)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Score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P1-W1-A2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3.0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P2-W5-A3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029200" y="4918075"/>
          <a:ext cx="4038600" cy="1485900"/>
        </p:xfrm>
        <a:graphic>
          <a:graphicData uri="http://schemas.openxmlformats.org/drawingml/2006/table">
            <a:tbl>
              <a:tblPr/>
              <a:tblGrid>
                <a:gridCol w="2971800"/>
                <a:gridCol w="1066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Result (CN2)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Score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P2-W2-A1-W3-P7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1.0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P2-W9-A5-W6-P8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0.6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</a:tbl>
          </a:graphicData>
        </a:graphic>
      </p:graphicFrame>
      <p:sp>
        <p:nvSpPr>
          <p:cNvPr id="52264" name="Rectangle 33"/>
          <p:cNvSpPr>
            <a:spLocks noChangeArrowheads="1"/>
          </p:cNvSpPr>
          <p:nvPr/>
        </p:nvSpPr>
        <p:spPr bwMode="auto">
          <a:xfrm>
            <a:off x="6324600" y="1295400"/>
            <a:ext cx="11430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 altLang="zh-CN" b="1">
                <a:solidFill>
                  <a:schemeClr val="tx1"/>
                </a:solidFill>
                <a:latin typeface="Garamond" pitchFamily="18" charset="0"/>
              </a:rPr>
              <a:t>top-2</a:t>
            </a:r>
            <a:endParaRPr lang="en-US" altLang="zh-CN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22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52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B33222-C080-4172-8AC7-9FBCC6666581}" type="slidenum">
              <a:rPr lang="zh-CN" altLang="en-US"/>
              <a:pPr/>
              <a:t>116</a:t>
            </a:fld>
            <a:endParaRPr lang="en-US" altLang="zh-CN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410200" y="1752600"/>
          <a:ext cx="3352800" cy="1114425"/>
        </p:xfrm>
        <a:graphic>
          <a:graphicData uri="http://schemas.openxmlformats.org/drawingml/2006/table">
            <a:tbl>
              <a:tblPr/>
              <a:tblGrid>
                <a:gridCol w="533400"/>
                <a:gridCol w="2819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05000" y="6324600"/>
            <a:ext cx="5486400" cy="461963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Georgia" pitchFamily="18" charset="0"/>
              </a:rPr>
              <a:t>Requiring monotonic scoring function </a:t>
            </a:r>
          </a:p>
        </p:txBody>
      </p:sp>
      <p:cxnSp>
        <p:nvCxnSpPr>
          <p:cNvPr id="14" name="Straight Arrow Connector 13"/>
          <p:cNvCxnSpPr>
            <a:cxnSpLocks noChangeShapeType="1"/>
            <a:endCxn id="12" idx="0"/>
          </p:cNvCxnSpPr>
          <p:nvPr/>
        </p:nvCxnSpPr>
        <p:spPr bwMode="auto">
          <a:xfrm>
            <a:off x="2438400" y="4495800"/>
            <a:ext cx="2209800" cy="182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14"/>
          <p:cNvCxnSpPr>
            <a:cxnSpLocks noChangeShapeType="1"/>
            <a:endCxn id="12" idx="0"/>
          </p:cNvCxnSpPr>
          <p:nvPr/>
        </p:nvCxnSpPr>
        <p:spPr bwMode="auto">
          <a:xfrm>
            <a:off x="2438400" y="5638800"/>
            <a:ext cx="2209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Working with Non-monotonic Scoring Function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228600" y="1773238"/>
            <a:ext cx="8229600" cy="4679950"/>
          </a:xfrm>
        </p:spPr>
        <p:txBody>
          <a:bodyPr/>
          <a:lstStyle/>
          <a:p>
            <a:r>
              <a:rPr lang="en-US" altLang="zh-CN" smtClean="0"/>
              <a:t>SPARK </a:t>
            </a:r>
            <a:r>
              <a:rPr lang="en-US" altLang="zh-CN" baseline="30000" smtClean="0"/>
              <a:t>[Luo et al, SIGMOD 07]</a:t>
            </a:r>
          </a:p>
          <a:p>
            <a:r>
              <a:rPr lang="en-US" altLang="zh-CN" smtClean="0"/>
              <a:t>Why non-monotonic function</a:t>
            </a:r>
          </a:p>
          <a:p>
            <a:pPr lvl="1"/>
            <a:r>
              <a:rPr lang="en-US" altLang="zh-CN" smtClean="0"/>
              <a:t>P</a:t>
            </a:r>
            <a:r>
              <a:rPr lang="en-US" altLang="zh-CN" baseline="-25000" smtClean="0"/>
              <a:t>1</a:t>
            </a:r>
            <a:r>
              <a:rPr lang="en-US" altLang="zh-CN" b="1" baseline="30000" smtClean="0">
                <a:solidFill>
                  <a:srgbClr val="FF0000"/>
                </a:solidFill>
              </a:rPr>
              <a:t>k1</a:t>
            </a:r>
            <a:r>
              <a:rPr lang="en-US" altLang="zh-CN" smtClean="0"/>
              <a:t> </a:t>
            </a:r>
            <a:r>
              <a:rPr lang="en-AU" altLang="zh-CN" smtClean="0"/>
              <a:t>– W – A</a:t>
            </a:r>
            <a:r>
              <a:rPr lang="en-AU" altLang="zh-CN" baseline="-25000" smtClean="0"/>
              <a:t>1</a:t>
            </a:r>
            <a:r>
              <a:rPr lang="en-AU" altLang="zh-CN" b="1" baseline="30000" smtClean="0">
                <a:solidFill>
                  <a:srgbClr val="FF0000"/>
                </a:solidFill>
              </a:rPr>
              <a:t>k1</a:t>
            </a:r>
            <a:endParaRPr lang="en-US" altLang="zh-CN" b="1" baseline="30000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b="1" baseline="30000" smtClean="0">
                <a:solidFill>
                  <a:srgbClr val="FF0000"/>
                </a:solidFill>
              </a:rPr>
              <a:t>k1</a:t>
            </a:r>
            <a:r>
              <a:rPr lang="en-US" altLang="zh-CN" smtClean="0"/>
              <a:t> </a:t>
            </a:r>
            <a:r>
              <a:rPr lang="en-AU" altLang="zh-CN" smtClean="0"/>
              <a:t>– W – A</a:t>
            </a:r>
            <a:r>
              <a:rPr lang="en-AU" altLang="zh-CN" baseline="-25000" smtClean="0"/>
              <a:t>3</a:t>
            </a:r>
            <a:r>
              <a:rPr lang="en-AU" altLang="zh-CN" b="1" baseline="30000" smtClean="0">
                <a:solidFill>
                  <a:srgbClr val="0000FF"/>
                </a:solidFill>
              </a:rPr>
              <a:t>k2</a:t>
            </a:r>
          </a:p>
          <a:p>
            <a:r>
              <a:rPr lang="en-US" altLang="zh-CN" smtClean="0"/>
              <a:t>Solution</a:t>
            </a:r>
          </a:p>
          <a:p>
            <a:pPr lvl="1"/>
            <a:r>
              <a:rPr lang="en-US" altLang="zh-CN" smtClean="0"/>
              <a:t>sort P</a:t>
            </a:r>
            <a:r>
              <a:rPr lang="en-US" altLang="zh-CN" baseline="-25000" smtClean="0"/>
              <a:t>i</a:t>
            </a:r>
            <a:r>
              <a:rPr lang="en-US" altLang="zh-CN" smtClean="0"/>
              <a:t> and A</a:t>
            </a:r>
            <a:r>
              <a:rPr lang="en-US" altLang="zh-CN" baseline="-25000" smtClean="0"/>
              <a:t>j</a:t>
            </a:r>
            <a:r>
              <a:rPr lang="en-US" altLang="zh-CN" smtClean="0"/>
              <a:t> in a salient order</a:t>
            </a:r>
          </a:p>
          <a:p>
            <a:pPr lvl="2"/>
            <a:r>
              <a:rPr lang="en-US" altLang="zh-CN" smtClean="0">
                <a:solidFill>
                  <a:srgbClr val="0000FF"/>
                </a:solidFill>
              </a:rPr>
              <a:t>watf(tuple) </a:t>
            </a:r>
            <a:r>
              <a:rPr lang="en-US" altLang="zh-CN" smtClean="0"/>
              <a:t>works for SPARK’s scoring function</a:t>
            </a:r>
          </a:p>
          <a:p>
            <a:pPr lvl="1"/>
            <a:r>
              <a:rPr lang="en-US" altLang="zh-CN" smtClean="0"/>
              <a:t>Skyline sweeping algorithm</a:t>
            </a:r>
          </a:p>
          <a:p>
            <a:pPr lvl="1"/>
            <a:r>
              <a:rPr lang="en-US" altLang="zh-CN" smtClean="0"/>
              <a:t>Block pipeline algorithm </a:t>
            </a:r>
          </a:p>
          <a:p>
            <a:pPr lvl="1"/>
            <a:endParaRPr lang="en-US" altLang="zh-CN" smtClean="0"/>
          </a:p>
        </p:txBody>
      </p:sp>
      <p:sp>
        <p:nvSpPr>
          <p:cNvPr id="20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59D02D-0B27-4425-ABD1-7FE1659AABDE}" type="slidenum">
              <a:rPr lang="zh-CN" altLang="en-US"/>
              <a:pPr/>
              <a:t>117</a:t>
            </a:fld>
            <a:endParaRPr lang="en-US" altLang="zh-C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1066800"/>
          <a:ext cx="4038600" cy="1485900"/>
        </p:xfrm>
        <a:graphic>
          <a:graphicData uri="http://schemas.openxmlformats.org/drawingml/2006/table">
            <a:tbl>
              <a:tblPr/>
              <a:tblGrid>
                <a:gridCol w="2971800"/>
                <a:gridCol w="1066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Result (CN1)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Score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P1 – W – A1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3.0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P2 – W – A3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2.3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01000" y="1787525"/>
            <a:ext cx="1066800" cy="369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4999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0000"/>
                </a:solidFill>
                <a:latin typeface="Georgia" pitchFamily="18" charset="0"/>
              </a:rPr>
              <a:t>10.0</a:t>
            </a:r>
          </a:p>
        </p:txBody>
      </p:sp>
      <p:sp>
        <p:nvSpPr>
          <p:cNvPr id="2073" name="TextBox 8"/>
          <p:cNvSpPr txBox="1">
            <a:spLocks noChangeArrowheads="1"/>
          </p:cNvSpPr>
          <p:nvPr/>
        </p:nvSpPr>
        <p:spPr bwMode="auto">
          <a:xfrm>
            <a:off x="5334000" y="2667000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Score(P1) &gt; Score(P2) &gt; …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003925" y="3911600"/>
          <a:ext cx="3076575" cy="1052513"/>
        </p:xfrm>
        <a:graphic>
          <a:graphicData uri="http://schemas.openxmlformats.org/presentationml/2006/ole">
            <p:oleObj spid="_x0000_s1221634" name="Equation" r:id="rId3" imgW="7315200" imgH="2501900" progId="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62600" y="1447800"/>
            <a:ext cx="381000" cy="3698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4999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0000"/>
                </a:solidFill>
                <a:latin typeface="Georgia" pitchFamily="18" charset="0"/>
              </a:rPr>
              <a:t>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in Query Processing</a:t>
            </a:r>
            <a:endParaRPr lang="zh-CN" altLang="en-US" baseline="30000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 processing is another challenging issue for keyword search systems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Inherent complexity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Large search space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Work with scoring functions</a:t>
            </a:r>
          </a:p>
          <a:p>
            <a:pPr>
              <a:buClr>
                <a:srgbClr val="00007D"/>
              </a:buClr>
            </a:pPr>
            <a:r>
              <a:rPr lang="en-US" altLang="zh-CN" dirty="0" smtClean="0">
                <a:solidFill>
                  <a:srgbClr val="FF0000"/>
                </a:solidFill>
              </a:rPr>
              <a:t>Performance improving ideas</a:t>
            </a:r>
          </a:p>
          <a:p>
            <a:pPr>
              <a:buClr>
                <a:srgbClr val="00007D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Query processing methods for XML KWS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43E874-646A-4030-939F-0BED1E721F30}" type="slidenum">
              <a:rPr lang="zh-CN" altLang="en-US"/>
              <a:pPr/>
              <a:t>118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Improvement Ideas</a:t>
            </a:r>
            <a:endParaRPr lang="zh-CN" altLang="en-US" baseline="30000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Keyword Search + Form Search </a:t>
            </a:r>
            <a:r>
              <a:rPr lang="en-US" altLang="zh-CN" baseline="30000" smtClean="0">
                <a:ea typeface="宋体" pitchFamily="2" charset="-122"/>
                <a:sym typeface="Wingdings" pitchFamily="2" charset="2"/>
              </a:rPr>
              <a:t>[Baid et al, ICDE 10]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idea: leave hard queries to users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Build specialized indexes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idea: precompute reachability info for pruning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Leverage RDBMS </a:t>
            </a:r>
            <a:r>
              <a:rPr lang="en-US" altLang="zh-CN" baseline="30000" smtClean="0">
                <a:ea typeface="宋体" pitchFamily="2" charset="-122"/>
                <a:sym typeface="Wingdings" pitchFamily="2" charset="2"/>
              </a:rPr>
              <a:t>[Qin et al, SIGMOD 09]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Idea: utilizing semi-join, join, and set operations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Explore parallelism / Share computaiton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Idea: exploit the fact that many CNs are overlapping substantially with each other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Challenge: Keyword Ambiguity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8229600" cy="4679950"/>
          </a:xfrm>
        </p:spPr>
        <p:txBody>
          <a:bodyPr/>
          <a:lstStyle/>
          <a:p>
            <a:r>
              <a:rPr lang="en-US" sz="2200" dirty="0" smtClean="0"/>
              <a:t>A user may not know which</a:t>
            </a:r>
            <a:r>
              <a:rPr lang="en-US" sz="2200" dirty="0" smtClean="0">
                <a:solidFill>
                  <a:srgbClr val="0000FF"/>
                </a:solidFill>
              </a:rPr>
              <a:t> keywords </a:t>
            </a:r>
            <a:r>
              <a:rPr lang="en-US" sz="2200" dirty="0" smtClean="0"/>
              <a:t>to use for their search needs</a:t>
            </a:r>
          </a:p>
          <a:p>
            <a:pPr lvl="1"/>
            <a:r>
              <a:rPr lang="en-US" sz="2200" dirty="0" smtClean="0"/>
              <a:t>Syntactically misspelled/unfinished words</a:t>
            </a:r>
          </a:p>
          <a:p>
            <a:pPr lvl="1">
              <a:buNone/>
            </a:pPr>
            <a:r>
              <a:rPr lang="en-US" sz="1800" dirty="0" smtClean="0"/>
              <a:t>		E.g. </a:t>
            </a:r>
            <a:r>
              <a:rPr lang="en-US" sz="1800" dirty="0" err="1" smtClean="0"/>
              <a:t>datbase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		    database conf</a:t>
            </a:r>
          </a:p>
          <a:p>
            <a:pPr lvl="1"/>
            <a:r>
              <a:rPr lang="en-US" altLang="zh-CN" sz="2200" dirty="0" smtClean="0"/>
              <a:t>Under-specified words </a:t>
            </a:r>
          </a:p>
          <a:p>
            <a:pPr lvl="2"/>
            <a:r>
              <a:rPr lang="en-US" altLang="zh-CN" sz="1800" dirty="0" err="1" smtClean="0"/>
              <a:t>Polysemy</a:t>
            </a:r>
            <a:r>
              <a:rPr lang="en-US" altLang="zh-CN" sz="1800" dirty="0" smtClean="0"/>
              <a:t>:  </a:t>
            </a:r>
            <a:r>
              <a:rPr lang="en-US" sz="1800" dirty="0" smtClean="0"/>
              <a:t>e.g. “Java”</a:t>
            </a:r>
          </a:p>
          <a:p>
            <a:pPr lvl="2"/>
            <a:r>
              <a:rPr lang="en-US" sz="1800" dirty="0" smtClean="0"/>
              <a:t>Too general:  e.g. “database query” --- thousands of papers</a:t>
            </a:r>
          </a:p>
          <a:p>
            <a:pPr lvl="1"/>
            <a:r>
              <a:rPr lang="en-US" sz="2200" dirty="0" smtClean="0"/>
              <a:t>Over-specified words</a:t>
            </a:r>
          </a:p>
          <a:p>
            <a:pPr lvl="2"/>
            <a:r>
              <a:rPr lang="en-US" sz="1800" dirty="0" smtClean="0"/>
              <a:t>Synonyms: e.g. IBM -&gt; Lenovo</a:t>
            </a:r>
          </a:p>
          <a:p>
            <a:pPr lvl="2"/>
            <a:r>
              <a:rPr lang="en-US" sz="1800" dirty="0" smtClean="0"/>
              <a:t>Too specific: e.g. “Honda civic car in 2006 with price $2-2.2k”</a:t>
            </a:r>
          </a:p>
          <a:p>
            <a:pPr lvl="1"/>
            <a:r>
              <a:rPr lang="en-US" sz="2200" dirty="0" smtClean="0"/>
              <a:t>Non-quantitative queries </a:t>
            </a:r>
          </a:p>
          <a:p>
            <a:pPr lvl="2"/>
            <a:r>
              <a:rPr lang="en-US" sz="1800" dirty="0" smtClean="0"/>
              <a:t> e.g. “small laptop”  </a:t>
            </a:r>
            <a:r>
              <a:rPr lang="en-US" sz="1800" dirty="0" err="1" smtClean="0"/>
              <a:t>vs</a:t>
            </a:r>
            <a:r>
              <a:rPr lang="en-US" sz="1800" dirty="0" smtClean="0"/>
              <a:t>  “laptop with weight &lt;5lb”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ight Brace 6"/>
          <p:cNvSpPr/>
          <p:nvPr/>
        </p:nvSpPr>
        <p:spPr bwMode="auto">
          <a:xfrm>
            <a:off x="6705600" y="2057400"/>
            <a:ext cx="304800" cy="83820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211151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Query cleaning/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auto-completion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6705600" y="2984500"/>
            <a:ext cx="304800" cy="91440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32701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Query refinement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6705600" y="4203700"/>
            <a:ext cx="304800" cy="144780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0" y="47052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Narrow" pitchFamily="34" charset="0"/>
              </a:rPr>
              <a:t>Query rewriting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Selecting Relevant Query Forms </a:t>
            </a:r>
            <a:r>
              <a:rPr lang="en-US" altLang="zh-CN" baseline="30000" smtClean="0"/>
              <a:t>[Chu et al. SIGMOD 09]</a:t>
            </a:r>
            <a:endParaRPr lang="zh-CN" altLang="en-US" baseline="3000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Run keyword search for a preset amount of time</a:t>
            </a:r>
          </a:p>
          <a:p>
            <a:pPr lvl="1"/>
            <a:r>
              <a:rPr lang="en-US" altLang="zh-CN" dirty="0" smtClean="0">
                <a:solidFill>
                  <a:srgbClr val="FF6600"/>
                </a:solidFill>
              </a:rPr>
              <a:t>Summarize the rest of unexplored &amp; incompletely explored search space with forms</a:t>
            </a:r>
          </a:p>
          <a:p>
            <a:endParaRPr lang="en-US" altLang="zh-CN" dirty="0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3CC56E-7194-4F74-926C-BA9FE5BDF422}" type="slidenum">
              <a:rPr lang="zh-CN" altLang="en-US"/>
              <a:pPr/>
              <a:t>120</a:t>
            </a:fld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72400" y="2065338"/>
            <a:ext cx="1295400" cy="83026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+mn-ea"/>
              </a:rPr>
              <a:t>easy queries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72400" y="3055938"/>
            <a:ext cx="1295400" cy="83026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latin typeface="+mn-lt"/>
                <a:ea typeface="+mn-ea"/>
              </a:rPr>
              <a:t>hard queries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Specialized Indexes for KWS</a:t>
            </a:r>
            <a:endParaRPr lang="zh-CN" altLang="en-US" baseline="3000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Graph reachability index</a:t>
            </a:r>
          </a:p>
          <a:p>
            <a:pPr lvl="1" eaLnBrk="1" hangingPunct="1"/>
            <a:r>
              <a:rPr lang="en-US" altLang="zh-CN" smtClean="0"/>
              <a:t>Proximity search </a:t>
            </a:r>
            <a:r>
              <a:rPr lang="en-US" altLang="zh-CN" baseline="30000" smtClean="0">
                <a:ea typeface="宋体" pitchFamily="2" charset="-122"/>
              </a:rPr>
              <a:t>[Goldman et al, VLDB98]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Special reachability indexes</a:t>
            </a:r>
            <a:r>
              <a:rPr lang="en-US" altLang="zh-CN" baseline="30000" smtClean="0"/>
              <a:t> </a:t>
            </a:r>
          </a:p>
          <a:p>
            <a:pPr lvl="1" eaLnBrk="1" hangingPunct="1"/>
            <a:r>
              <a:rPr lang="en-US" altLang="zh-CN" smtClean="0"/>
              <a:t>BLINKS </a:t>
            </a:r>
            <a:r>
              <a:rPr lang="en-US" altLang="zh-CN" baseline="30000" smtClean="0"/>
              <a:t>[He et al, SIGMOD 07]</a:t>
            </a:r>
          </a:p>
          <a:p>
            <a:pPr lvl="1" eaLnBrk="1" hangingPunct="1"/>
            <a:r>
              <a:rPr lang="en-US" altLang="zh-CN" smtClean="0"/>
              <a:t>Reachability indexes </a:t>
            </a:r>
            <a:r>
              <a:rPr lang="en-US" altLang="zh-CN" baseline="30000" smtClean="0"/>
              <a:t>[Markowetz et al, ICDE 09]</a:t>
            </a:r>
          </a:p>
          <a:p>
            <a:pPr lvl="1" eaLnBrk="1" hangingPunct="1"/>
            <a:r>
              <a:rPr lang="en-US" altLang="zh-CN" smtClean="0"/>
              <a:t>TASTIER </a:t>
            </a:r>
            <a:r>
              <a:rPr lang="en-US" altLang="zh-CN" baseline="30000" smtClean="0"/>
              <a:t>[Li et al, SIGMOD 09]</a:t>
            </a:r>
          </a:p>
          <a:p>
            <a:pPr lvl="1" eaLnBrk="1" hangingPunct="1"/>
            <a:r>
              <a:rPr lang="en-US" altLang="zh-CN" smtClean="0"/>
              <a:t>Leveraging RDBMS </a:t>
            </a:r>
            <a:r>
              <a:rPr lang="en-US" altLang="zh-CN" baseline="30000" smtClean="0"/>
              <a:t>[Qin et al,</a:t>
            </a:r>
            <a:r>
              <a:rPr lang="en-US" altLang="zh-CN" smtClean="0"/>
              <a:t> </a:t>
            </a:r>
            <a:r>
              <a:rPr lang="en-US" altLang="zh-CN" baseline="30000" smtClean="0"/>
              <a:t>SIGMOD09]</a:t>
            </a:r>
          </a:p>
          <a:p>
            <a:pPr eaLnBrk="1" hangingPunct="1"/>
            <a:r>
              <a:rPr lang="en-US" altLang="zh-CN" smtClean="0">
                <a:solidFill>
                  <a:srgbClr val="7F7F7F"/>
                </a:solidFill>
              </a:rPr>
              <a:t>Index for Trees</a:t>
            </a:r>
          </a:p>
          <a:p>
            <a:pPr lvl="1" eaLnBrk="1" hangingPunct="1"/>
            <a:r>
              <a:rPr lang="en-US" altLang="zh-CN" smtClean="0">
                <a:solidFill>
                  <a:srgbClr val="7F7F7F"/>
                </a:solidFill>
              </a:rPr>
              <a:t>Dewey, JDewey </a:t>
            </a:r>
            <a:r>
              <a:rPr lang="en-US" altLang="zh-CN" baseline="30000" smtClean="0">
                <a:solidFill>
                  <a:srgbClr val="7F7F7F"/>
                </a:solidFill>
              </a:rPr>
              <a:t>[Chen &amp; Papakonstantinou, ICDE 10]</a:t>
            </a:r>
          </a:p>
        </p:txBody>
      </p:sp>
      <p:sp>
        <p:nvSpPr>
          <p:cNvPr id="55300" name="Right Brace 3"/>
          <p:cNvSpPr>
            <a:spLocks/>
          </p:cNvSpPr>
          <p:nvPr/>
        </p:nvSpPr>
        <p:spPr bwMode="auto">
          <a:xfrm>
            <a:off x="7010400" y="2438400"/>
            <a:ext cx="3048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7431088" y="2667000"/>
            <a:ext cx="17129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Over the </a:t>
            </a:r>
          </a:p>
          <a:p>
            <a:r>
              <a:rPr lang="en-US" altLang="zh-CN"/>
              <a:t>entire graph</a:t>
            </a:r>
          </a:p>
        </p:txBody>
      </p:sp>
      <p:sp>
        <p:nvSpPr>
          <p:cNvPr id="55302" name="Right Brace 5"/>
          <p:cNvSpPr>
            <a:spLocks/>
          </p:cNvSpPr>
          <p:nvPr/>
        </p:nvSpPr>
        <p:spPr bwMode="auto">
          <a:xfrm>
            <a:off x="7010400" y="3810000"/>
            <a:ext cx="304800" cy="1600200"/>
          </a:xfrm>
          <a:prstGeom prst="rightBrace">
            <a:avLst>
              <a:gd name="adj1" fmla="val 83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7467600" y="3810000"/>
            <a:ext cx="1676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Local neighbor-</a:t>
            </a:r>
          </a:p>
          <a:p>
            <a:r>
              <a:rPr lang="en-US" altLang="zh-CN"/>
              <a:t>hood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Proximity Search </a:t>
            </a:r>
            <a:r>
              <a:rPr lang="en-US" altLang="zh-CN" baseline="30000" smtClean="0">
                <a:ea typeface="宋体" pitchFamily="2" charset="-122"/>
              </a:rPr>
              <a:t>[Goldman et al, VLDB98]</a:t>
            </a:r>
            <a:endParaRPr lang="zh-CN" altLang="en-US" baseline="30000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4800600" cy="4679950"/>
          </a:xfrm>
        </p:spPr>
        <p:txBody>
          <a:bodyPr/>
          <a:lstStyle/>
          <a:p>
            <a:pPr eaLnBrk="1" hangingPunct="1"/>
            <a:r>
              <a:rPr lang="en-US" altLang="zh-CN" smtClean="0"/>
              <a:t>Index node-to-node min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O(|V|</a:t>
            </a:r>
            <a:r>
              <a:rPr lang="en-US" altLang="zh-CN" baseline="30000" smtClean="0"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) space is impractical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Select hub nodes (H</a:t>
            </a:r>
            <a:r>
              <a:rPr lang="en-US" altLang="zh-CN" baseline="-25000" smtClean="0">
                <a:ea typeface="宋体" pitchFamily="2" charset="-122"/>
                <a:sym typeface="Wingdings" pitchFamily="2" charset="2"/>
              </a:rPr>
              <a:t>i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) – ideally </a:t>
            </a:r>
            <a:r>
              <a:rPr lang="en-US" altLang="zh-CN" i="1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balanced separators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d*(u, v) records min distance between u and v </a:t>
            </a:r>
            <a:r>
              <a:rPr lang="en-US" altLang="zh-CN" i="1" smtClean="0">
                <a:solidFill>
                  <a:srgbClr val="0033CC"/>
                </a:solidFill>
                <a:ea typeface="宋体" pitchFamily="2" charset="-122"/>
                <a:sym typeface="Wingdings" pitchFamily="2" charset="2"/>
              </a:rPr>
              <a:t>without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 crossing any H</a:t>
            </a:r>
            <a:r>
              <a:rPr lang="en-US" altLang="zh-CN" baseline="-25000" smtClean="0">
                <a:ea typeface="宋体" pitchFamily="2" charset="-122"/>
                <a:sym typeface="Wingdings" pitchFamily="2" charset="2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Using the </a:t>
            </a:r>
            <a:r>
              <a:rPr lang="en-US" altLang="zh-CN" b="1" i="1" smtClean="0">
                <a:solidFill>
                  <a:srgbClr val="0033CC"/>
                </a:solidFill>
                <a:ea typeface="宋体" pitchFamily="2" charset="-122"/>
                <a:sym typeface="Wingdings" pitchFamily="2" charset="2"/>
              </a:rPr>
              <a:t>Hub Index</a:t>
            </a:r>
          </a:p>
          <a:p>
            <a:pPr eaLnBrk="1" hangingPunct="1">
              <a:lnSpc>
                <a:spcPct val="90000"/>
              </a:lnSpc>
            </a:pPr>
            <a:endParaRPr lang="en-US" altLang="zh-CN" b="1" i="1" smtClean="0">
              <a:solidFill>
                <a:srgbClr val="0033CC"/>
              </a:solidFill>
              <a:ea typeface="宋体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i="1" smtClean="0">
              <a:solidFill>
                <a:srgbClr val="0033CC"/>
              </a:solidFill>
              <a:ea typeface="宋体" pitchFamily="2" charset="-122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endParaRPr lang="en-US" altLang="zh-CN" baseline="30000" smtClean="0"/>
          </a:p>
        </p:txBody>
      </p:sp>
      <p:grpSp>
        <p:nvGrpSpPr>
          <p:cNvPr id="2" name="Group 74"/>
          <p:cNvGrpSpPr>
            <a:grpSpLocks noChangeAspect="1"/>
          </p:cNvGrpSpPr>
          <p:nvPr/>
        </p:nvGrpSpPr>
        <p:grpSpPr bwMode="auto">
          <a:xfrm>
            <a:off x="4648200" y="1295400"/>
            <a:ext cx="4381500" cy="2667000"/>
            <a:chOff x="5029200" y="1219200"/>
            <a:chExt cx="3505200" cy="2133600"/>
          </a:xfrm>
        </p:grpSpPr>
        <p:sp>
          <p:nvSpPr>
            <p:cNvPr id="5" name="Oval 4"/>
            <p:cNvSpPr/>
            <p:nvPr/>
          </p:nvSpPr>
          <p:spPr bwMode="auto">
            <a:xfrm>
              <a:off x="6477000" y="1219200"/>
              <a:ext cx="685800" cy="213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endParaRPr lang="en-AU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27" name="Oval 5"/>
            <p:cNvSpPr>
              <a:spLocks noChangeArrowheads="1"/>
            </p:cNvSpPr>
            <p:nvPr/>
          </p:nvSpPr>
          <p:spPr bwMode="auto">
            <a:xfrm>
              <a:off x="6629400" y="1600200"/>
              <a:ext cx="228600" cy="2286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28" name="Oval 6"/>
            <p:cNvSpPr>
              <a:spLocks noChangeArrowheads="1"/>
            </p:cNvSpPr>
            <p:nvPr/>
          </p:nvSpPr>
          <p:spPr bwMode="auto">
            <a:xfrm>
              <a:off x="6629400" y="2590800"/>
              <a:ext cx="228600" cy="2286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29" name="Oval 7"/>
            <p:cNvSpPr>
              <a:spLocks noChangeArrowheads="1"/>
            </p:cNvSpPr>
            <p:nvPr/>
          </p:nvSpPr>
          <p:spPr bwMode="auto">
            <a:xfrm>
              <a:off x="6858000" y="2057400"/>
              <a:ext cx="228600" cy="2286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0" name="Oval 8"/>
            <p:cNvSpPr>
              <a:spLocks noChangeArrowheads="1"/>
            </p:cNvSpPr>
            <p:nvPr/>
          </p:nvSpPr>
          <p:spPr bwMode="auto">
            <a:xfrm>
              <a:off x="5257800" y="1981200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1" name="Oval 9"/>
            <p:cNvSpPr>
              <a:spLocks noChangeArrowheads="1"/>
            </p:cNvSpPr>
            <p:nvPr/>
          </p:nvSpPr>
          <p:spPr bwMode="auto">
            <a:xfrm>
              <a:off x="5715000" y="2133600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2" name="Oval 10"/>
            <p:cNvSpPr>
              <a:spLocks noChangeArrowheads="1"/>
            </p:cNvSpPr>
            <p:nvPr/>
          </p:nvSpPr>
          <p:spPr bwMode="auto">
            <a:xfrm>
              <a:off x="5334000" y="2590800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3" name="Oval 11"/>
            <p:cNvSpPr>
              <a:spLocks noChangeArrowheads="1"/>
            </p:cNvSpPr>
            <p:nvPr/>
          </p:nvSpPr>
          <p:spPr bwMode="auto">
            <a:xfrm>
              <a:off x="7848600" y="1676400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4" name="Oval 12"/>
            <p:cNvSpPr>
              <a:spLocks noChangeArrowheads="1"/>
            </p:cNvSpPr>
            <p:nvPr/>
          </p:nvSpPr>
          <p:spPr bwMode="auto">
            <a:xfrm>
              <a:off x="8305800" y="2057400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5" name="Oval 13"/>
            <p:cNvSpPr>
              <a:spLocks noChangeArrowheads="1"/>
            </p:cNvSpPr>
            <p:nvPr/>
          </p:nvSpPr>
          <p:spPr bwMode="auto">
            <a:xfrm>
              <a:off x="7696200" y="2209800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6" name="Oval 14"/>
            <p:cNvSpPr>
              <a:spLocks noChangeArrowheads="1"/>
            </p:cNvSpPr>
            <p:nvPr/>
          </p:nvSpPr>
          <p:spPr bwMode="auto">
            <a:xfrm>
              <a:off x="8229600" y="2514600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6337" name="Oval 15"/>
            <p:cNvSpPr>
              <a:spLocks noChangeArrowheads="1"/>
            </p:cNvSpPr>
            <p:nvPr/>
          </p:nvSpPr>
          <p:spPr bwMode="auto">
            <a:xfrm>
              <a:off x="7848600" y="2895600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56338" name="Straight Connector 16"/>
            <p:cNvCxnSpPr>
              <a:cxnSpLocks noChangeShapeType="1"/>
              <a:stCxn id="56331" idx="6"/>
              <a:endCxn id="56327" idx="2"/>
            </p:cNvCxnSpPr>
            <p:nvPr/>
          </p:nvCxnSpPr>
          <p:spPr bwMode="auto">
            <a:xfrm flipV="1">
              <a:off x="5943600" y="1714500"/>
              <a:ext cx="685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39" name="Straight Connector 17"/>
            <p:cNvCxnSpPr>
              <a:cxnSpLocks noChangeShapeType="1"/>
              <a:stCxn id="56329" idx="6"/>
              <a:endCxn id="56333" idx="2"/>
            </p:cNvCxnSpPr>
            <p:nvPr/>
          </p:nvCxnSpPr>
          <p:spPr bwMode="auto">
            <a:xfrm flipV="1">
              <a:off x="7086600" y="1790700"/>
              <a:ext cx="762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0" name="Straight Connector 18"/>
            <p:cNvCxnSpPr>
              <a:cxnSpLocks noChangeShapeType="1"/>
              <a:stCxn id="56333" idx="6"/>
              <a:endCxn id="56334" idx="0"/>
            </p:cNvCxnSpPr>
            <p:nvPr/>
          </p:nvCxnSpPr>
          <p:spPr bwMode="auto">
            <a:xfrm>
              <a:off x="8077200" y="1790700"/>
              <a:ext cx="342900" cy="266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1" name="Straight Arrow Connector 19"/>
            <p:cNvCxnSpPr>
              <a:cxnSpLocks noChangeShapeType="1"/>
              <a:stCxn id="56330" idx="6"/>
              <a:endCxn id="56331" idx="2"/>
            </p:cNvCxnSpPr>
            <p:nvPr/>
          </p:nvCxnSpPr>
          <p:spPr bwMode="auto">
            <a:xfrm>
              <a:off x="5486400" y="2095500"/>
              <a:ext cx="228600" cy="1524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2" name="Straight Arrow Connector 20"/>
            <p:cNvCxnSpPr>
              <a:cxnSpLocks noChangeShapeType="1"/>
              <a:stCxn id="56330" idx="7"/>
              <a:endCxn id="56327" idx="2"/>
            </p:cNvCxnSpPr>
            <p:nvPr/>
          </p:nvCxnSpPr>
          <p:spPr bwMode="auto">
            <a:xfrm rot="5400000" flipH="1" flipV="1">
              <a:off x="5891072" y="1276350"/>
              <a:ext cx="300178" cy="11764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3" name="Straight Arrow Connector 21"/>
            <p:cNvCxnSpPr>
              <a:cxnSpLocks noChangeShapeType="1"/>
              <a:stCxn id="56330" idx="4"/>
              <a:endCxn id="56332" idx="0"/>
            </p:cNvCxnSpPr>
            <p:nvPr/>
          </p:nvCxnSpPr>
          <p:spPr bwMode="auto">
            <a:xfrm rot="16200000" flipH="1">
              <a:off x="5219700" y="2362200"/>
              <a:ext cx="3810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4" name="Straight Arrow Connector 22"/>
            <p:cNvCxnSpPr>
              <a:cxnSpLocks noChangeShapeType="1"/>
              <a:stCxn id="56332" idx="6"/>
              <a:endCxn id="56329" idx="3"/>
            </p:cNvCxnSpPr>
            <p:nvPr/>
          </p:nvCxnSpPr>
          <p:spPr bwMode="auto">
            <a:xfrm flipV="1">
              <a:off x="5562600" y="2252522"/>
              <a:ext cx="1328878" cy="4525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5" name="Straight Arrow Connector 23"/>
            <p:cNvCxnSpPr>
              <a:cxnSpLocks noChangeShapeType="1"/>
              <a:stCxn id="56328" idx="6"/>
              <a:endCxn id="56336" idx="2"/>
            </p:cNvCxnSpPr>
            <p:nvPr/>
          </p:nvCxnSpPr>
          <p:spPr bwMode="auto">
            <a:xfrm flipV="1">
              <a:off x="6858000" y="2628900"/>
              <a:ext cx="1371600" cy="76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6" name="Straight Arrow Connector 24"/>
            <p:cNvCxnSpPr>
              <a:cxnSpLocks noChangeShapeType="1"/>
              <a:stCxn id="56327" idx="5"/>
              <a:endCxn id="56329" idx="0"/>
            </p:cNvCxnSpPr>
            <p:nvPr/>
          </p:nvCxnSpPr>
          <p:spPr bwMode="auto">
            <a:xfrm rot="16200000" flipH="1">
              <a:off x="6767372" y="1852472"/>
              <a:ext cx="262078" cy="1477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7" name="Straight Arrow Connector 25"/>
            <p:cNvCxnSpPr>
              <a:cxnSpLocks noChangeShapeType="1"/>
              <a:stCxn id="56332" idx="5"/>
              <a:endCxn id="56328" idx="2"/>
            </p:cNvCxnSpPr>
            <p:nvPr/>
          </p:nvCxnSpPr>
          <p:spPr bwMode="auto">
            <a:xfrm rot="5400000" flipH="1" flipV="1">
              <a:off x="6038850" y="2195372"/>
              <a:ext cx="80822" cy="11002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8" name="Straight Arrow Connector 26"/>
            <p:cNvCxnSpPr>
              <a:cxnSpLocks noChangeShapeType="1"/>
              <a:stCxn id="56328" idx="5"/>
              <a:endCxn id="56337" idx="2"/>
            </p:cNvCxnSpPr>
            <p:nvPr/>
          </p:nvCxnSpPr>
          <p:spPr bwMode="auto">
            <a:xfrm rot="16200000" flipH="1">
              <a:off x="7224572" y="2385872"/>
              <a:ext cx="223978" cy="10240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349" name="Rectangle 27"/>
            <p:cNvSpPr>
              <a:spLocks noChangeArrowheads="1"/>
            </p:cNvSpPr>
            <p:nvPr/>
          </p:nvSpPr>
          <p:spPr bwMode="auto">
            <a:xfrm>
              <a:off x="5029200" y="28956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2800" b="1">
                  <a:solidFill>
                    <a:srgbClr val="0066FF"/>
                  </a:solidFill>
                  <a:latin typeface="Garamond" pitchFamily="18" charset="0"/>
                </a:rPr>
                <a:t>x</a:t>
              </a:r>
            </a:p>
          </p:txBody>
        </p:sp>
        <p:sp>
          <p:nvSpPr>
            <p:cNvPr id="56350" name="Rectangle 28"/>
            <p:cNvSpPr>
              <a:spLocks noChangeArrowheads="1"/>
            </p:cNvSpPr>
            <p:nvPr/>
          </p:nvSpPr>
          <p:spPr bwMode="auto">
            <a:xfrm>
              <a:off x="7772400" y="21336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2800" b="1">
                  <a:solidFill>
                    <a:srgbClr val="0066FF"/>
                  </a:solidFill>
                  <a:latin typeface="Garamond" pitchFamily="18" charset="0"/>
                </a:rPr>
                <a:t>y</a:t>
              </a:r>
            </a:p>
          </p:txBody>
        </p:sp>
        <p:cxnSp>
          <p:nvCxnSpPr>
            <p:cNvPr id="56351" name="Straight Connector 29"/>
            <p:cNvCxnSpPr>
              <a:cxnSpLocks noChangeShapeType="1"/>
              <a:endCxn id="56335" idx="0"/>
            </p:cNvCxnSpPr>
            <p:nvPr/>
          </p:nvCxnSpPr>
          <p:spPr bwMode="auto">
            <a:xfrm rot="5400000">
              <a:off x="7715250" y="2000250"/>
              <a:ext cx="30480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2" name="Straight Connector 30"/>
            <p:cNvCxnSpPr>
              <a:cxnSpLocks noChangeShapeType="1"/>
              <a:stCxn id="56336" idx="1"/>
              <a:endCxn id="56335" idx="5"/>
            </p:cNvCxnSpPr>
            <p:nvPr/>
          </p:nvCxnSpPr>
          <p:spPr bwMode="auto">
            <a:xfrm rot="16200000" flipV="1">
              <a:off x="8005622" y="2290622"/>
              <a:ext cx="143156" cy="3717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353" name="Rectangle 31"/>
            <p:cNvSpPr>
              <a:spLocks noChangeArrowheads="1"/>
            </p:cNvSpPr>
            <p:nvPr/>
          </p:nvSpPr>
          <p:spPr bwMode="auto">
            <a:xfrm>
              <a:off x="6187440" y="124968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b="1">
                  <a:solidFill>
                    <a:srgbClr val="C00000"/>
                  </a:solidFill>
                  <a:latin typeface="Garamond" pitchFamily="18" charset="0"/>
                </a:rPr>
                <a:t>H</a:t>
              </a:r>
            </a:p>
          </p:txBody>
        </p:sp>
      </p:grpSp>
      <p:sp>
        <p:nvSpPr>
          <p:cNvPr id="56325" name="Rectangle 34"/>
          <p:cNvSpPr>
            <a:spLocks noChangeArrowheads="1"/>
          </p:cNvSpPr>
          <p:nvPr/>
        </p:nvSpPr>
        <p:spPr bwMode="auto">
          <a:xfrm>
            <a:off x="76200" y="5599113"/>
            <a:ext cx="8001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ym typeface="Wingdings" pitchFamily="2" charset="2"/>
              </a:rPr>
              <a:t>d(x, y) = min( d*(x, y), 					           	 d*(x, A) + d</a:t>
            </a:r>
            <a:r>
              <a:rPr lang="en-US" altLang="zh-CN" sz="2800" baseline="30000">
                <a:sym typeface="Wingdings" pitchFamily="2" charset="2"/>
              </a:rPr>
              <a:t>H</a:t>
            </a:r>
            <a:r>
              <a:rPr lang="en-US" altLang="zh-CN" sz="2800">
                <a:sym typeface="Wingdings" pitchFamily="2" charset="2"/>
              </a:rPr>
              <a:t>(A, B) + d*(B, y),   </a:t>
            </a:r>
            <a:r>
              <a:rPr lang="en-US" altLang="zh-CN" sz="2800">
                <a:sym typeface="Symbol" pitchFamily="18" charset="2"/>
              </a:rPr>
              <a:t>A, B H  )</a:t>
            </a:r>
            <a:endParaRPr lang="en-US" altLang="zh-CN" sz="2800">
              <a:sym typeface="Wingdings" pitchFamily="2" charset="2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00138"/>
          </a:xfrm>
        </p:spPr>
        <p:txBody>
          <a:bodyPr/>
          <a:lstStyle/>
          <a:p>
            <a:r>
              <a:rPr lang="en-US" altLang="zh-CN" smtClean="0"/>
              <a:t>BLINKS </a:t>
            </a:r>
            <a:r>
              <a:rPr lang="en-US" altLang="zh-CN" baseline="30000" smtClean="0">
                <a:ea typeface="宋体" pitchFamily="2" charset="-122"/>
              </a:rPr>
              <a:t>[He et al, SIGMOD 07]</a:t>
            </a:r>
            <a:endParaRPr lang="zh-CN" altLang="en-US" baseline="3000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7239000" cy="4679950"/>
          </a:xfrm>
        </p:spPr>
        <p:txBody>
          <a:bodyPr/>
          <a:lstStyle/>
          <a:p>
            <a:pPr eaLnBrk="1" hangingPunct="1"/>
            <a:r>
              <a:rPr lang="en-US" altLang="zh-CN" smtClean="0"/>
              <a:t>SLINKS </a:t>
            </a:r>
            <a:r>
              <a:rPr lang="en-US" altLang="zh-CN" baseline="30000" smtClean="0"/>
              <a:t>[He et al, SIGMOD 07] </a:t>
            </a:r>
            <a:r>
              <a:rPr lang="en-US" altLang="zh-CN" smtClean="0"/>
              <a:t>indexes node-to-keyword distances</a:t>
            </a:r>
            <a:endParaRPr lang="en-US" altLang="zh-CN" baseline="30000" smtClean="0"/>
          </a:p>
          <a:p>
            <a:pPr lvl="1" eaLnBrk="1" hangingPunct="1"/>
            <a:r>
              <a:rPr lang="en-AU" altLang="zh-CN" smtClean="0"/>
              <a:t>Thus O(K*|V|) space </a:t>
            </a:r>
            <a:r>
              <a:rPr lang="en-AU" altLang="zh-CN" smtClean="0">
                <a:solidFill>
                  <a:srgbClr val="0033CC"/>
                </a:solidFill>
                <a:sym typeface="Symbol" pitchFamily="18" charset="2"/>
              </a:rPr>
              <a:t> O(|V|</a:t>
            </a:r>
            <a:r>
              <a:rPr lang="en-AU" altLang="zh-CN" baseline="30000" smtClean="0">
                <a:solidFill>
                  <a:srgbClr val="0033CC"/>
                </a:solidFill>
                <a:sym typeface="Symbol" pitchFamily="18" charset="2"/>
              </a:rPr>
              <a:t>2</a:t>
            </a:r>
            <a:r>
              <a:rPr lang="en-AU" altLang="zh-CN" smtClean="0">
                <a:solidFill>
                  <a:srgbClr val="0033CC"/>
                </a:solidFill>
                <a:sym typeface="Symbol" pitchFamily="18" charset="2"/>
              </a:rPr>
              <a:t>) in practice</a:t>
            </a:r>
            <a:endParaRPr lang="en-AU" altLang="zh-CN" smtClean="0">
              <a:solidFill>
                <a:srgbClr val="0033CC"/>
              </a:solidFill>
            </a:endParaRPr>
          </a:p>
          <a:p>
            <a:pPr lvl="1" eaLnBrk="1" hangingPunct="1"/>
            <a:r>
              <a:rPr lang="en-US" altLang="zh-CN" smtClean="0"/>
              <a:t>Then apply Fagin’s TA algorithm</a:t>
            </a:r>
          </a:p>
          <a:p>
            <a:r>
              <a:rPr lang="en-AU" altLang="zh-CN" smtClean="0"/>
              <a:t>BLINKS </a:t>
            </a:r>
          </a:p>
          <a:p>
            <a:pPr lvl="1"/>
            <a:r>
              <a:rPr lang="en-AU" altLang="zh-CN" smtClean="0"/>
              <a:t>Partition the graph into blocks</a:t>
            </a:r>
          </a:p>
          <a:p>
            <a:pPr lvl="2"/>
            <a:r>
              <a:rPr lang="en-AU" altLang="zh-CN" smtClean="0"/>
              <a:t>Portal nodes shared by blocks</a:t>
            </a:r>
          </a:p>
          <a:p>
            <a:pPr lvl="1"/>
            <a:r>
              <a:rPr lang="en-AU" altLang="zh-CN" smtClean="0"/>
              <a:t>Build intra-block, inter-block, and keyword-to-block indexes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867400" y="304800"/>
            <a:ext cx="3352800" cy="1600200"/>
            <a:chOff x="5638800" y="304800"/>
            <a:chExt cx="3352800" cy="1600200"/>
          </a:xfrm>
        </p:grpSpPr>
        <p:sp>
          <p:nvSpPr>
            <p:cNvPr id="57366" name="Oval 4"/>
            <p:cNvSpPr>
              <a:spLocks noChangeArrowheads="1"/>
            </p:cNvSpPr>
            <p:nvPr/>
          </p:nvSpPr>
          <p:spPr bwMode="auto">
            <a:xfrm>
              <a:off x="6858000" y="3048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7367" name="Oval 5"/>
            <p:cNvSpPr>
              <a:spLocks noChangeArrowheads="1"/>
            </p:cNvSpPr>
            <p:nvPr/>
          </p:nvSpPr>
          <p:spPr bwMode="auto">
            <a:xfrm>
              <a:off x="8534400" y="1524000"/>
              <a:ext cx="228600" cy="228600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7368" name="Oval 6"/>
            <p:cNvSpPr>
              <a:spLocks noChangeArrowheads="1"/>
            </p:cNvSpPr>
            <p:nvPr/>
          </p:nvSpPr>
          <p:spPr bwMode="auto">
            <a:xfrm>
              <a:off x="8077200" y="457200"/>
              <a:ext cx="152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7369" name="Oval 7"/>
            <p:cNvSpPr>
              <a:spLocks noChangeArrowheads="1"/>
            </p:cNvSpPr>
            <p:nvPr/>
          </p:nvSpPr>
          <p:spPr bwMode="auto">
            <a:xfrm>
              <a:off x="6400800" y="1447800"/>
              <a:ext cx="152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57370" name="Straight Connector 8"/>
            <p:cNvCxnSpPr>
              <a:cxnSpLocks noChangeShapeType="1"/>
              <a:stCxn id="57366" idx="6"/>
              <a:endCxn id="57368" idx="2"/>
            </p:cNvCxnSpPr>
            <p:nvPr/>
          </p:nvCxnSpPr>
          <p:spPr bwMode="auto">
            <a:xfrm>
              <a:off x="7086600" y="419100"/>
              <a:ext cx="990600" cy="114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1" name="Straight Connector 9"/>
            <p:cNvCxnSpPr>
              <a:cxnSpLocks noChangeShapeType="1"/>
              <a:stCxn id="57368" idx="5"/>
              <a:endCxn id="57367" idx="0"/>
            </p:cNvCxnSpPr>
            <p:nvPr/>
          </p:nvCxnSpPr>
          <p:spPr bwMode="auto">
            <a:xfrm rot="16200000" flipH="1">
              <a:off x="7959632" y="834932"/>
              <a:ext cx="936718" cy="4414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372" name="Rectangle 10"/>
            <p:cNvSpPr>
              <a:spLocks noChangeArrowheads="1"/>
            </p:cNvSpPr>
            <p:nvPr/>
          </p:nvSpPr>
          <p:spPr bwMode="auto">
            <a:xfrm>
              <a:off x="6858000" y="457200"/>
              <a:ext cx="762000" cy="3048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chemeClr val="tx1"/>
                  </a:solidFill>
                  <a:latin typeface="Garamond" pitchFamily="18" charset="0"/>
                </a:rPr>
                <a:t>d1=5</a:t>
              </a:r>
            </a:p>
          </p:txBody>
        </p:sp>
        <p:sp>
          <p:nvSpPr>
            <p:cNvPr id="57373" name="Rectangle 11"/>
            <p:cNvSpPr>
              <a:spLocks noChangeArrowheads="1"/>
            </p:cNvSpPr>
            <p:nvPr/>
          </p:nvSpPr>
          <p:spPr bwMode="auto">
            <a:xfrm>
              <a:off x="8229600" y="762000"/>
              <a:ext cx="762000" cy="3048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chemeClr val="tx1"/>
                  </a:solidFill>
                  <a:latin typeface="Garamond" pitchFamily="18" charset="0"/>
                </a:rPr>
                <a:t>d2=6</a:t>
              </a:r>
            </a:p>
          </p:txBody>
        </p:sp>
        <p:cxnSp>
          <p:nvCxnSpPr>
            <p:cNvPr id="57374" name="Straight Connector 12"/>
            <p:cNvCxnSpPr>
              <a:cxnSpLocks noChangeShapeType="1"/>
              <a:stCxn id="57369" idx="0"/>
              <a:endCxn id="57376" idx="5"/>
            </p:cNvCxnSpPr>
            <p:nvPr/>
          </p:nvCxnSpPr>
          <p:spPr bwMode="auto">
            <a:xfrm rot="16200000" flipV="1">
              <a:off x="6138722" y="1109522"/>
              <a:ext cx="490678" cy="185878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</p:cxnSp>
        <p:cxnSp>
          <p:nvCxnSpPr>
            <p:cNvPr id="57375" name="Straight Connector 13"/>
            <p:cNvCxnSpPr>
              <a:cxnSpLocks noChangeShapeType="1"/>
              <a:stCxn id="57369" idx="6"/>
              <a:endCxn id="57367" idx="2"/>
            </p:cNvCxnSpPr>
            <p:nvPr/>
          </p:nvCxnSpPr>
          <p:spPr bwMode="auto">
            <a:xfrm>
              <a:off x="6553200" y="1524000"/>
              <a:ext cx="1981200" cy="11430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</p:cxnSp>
        <p:sp>
          <p:nvSpPr>
            <p:cNvPr id="57376" name="Oval 14"/>
            <p:cNvSpPr>
              <a:spLocks noChangeArrowheads="1"/>
            </p:cNvSpPr>
            <p:nvPr/>
          </p:nvSpPr>
          <p:spPr bwMode="auto">
            <a:xfrm>
              <a:off x="6096000" y="762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AU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7377" name="Rectangle 15"/>
            <p:cNvSpPr>
              <a:spLocks noChangeArrowheads="1"/>
            </p:cNvSpPr>
            <p:nvPr/>
          </p:nvSpPr>
          <p:spPr bwMode="auto">
            <a:xfrm>
              <a:off x="5638800" y="1066800"/>
              <a:ext cx="762000" cy="3048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0066FF"/>
                  </a:solidFill>
                  <a:latin typeface="Garamond" pitchFamily="18" charset="0"/>
                </a:rPr>
                <a:t>d1’=3</a:t>
              </a:r>
            </a:p>
          </p:txBody>
        </p:sp>
        <p:sp>
          <p:nvSpPr>
            <p:cNvPr id="57378" name="Rectangle 16"/>
            <p:cNvSpPr>
              <a:spLocks noChangeArrowheads="1"/>
            </p:cNvSpPr>
            <p:nvPr/>
          </p:nvSpPr>
          <p:spPr bwMode="auto">
            <a:xfrm>
              <a:off x="7086600" y="1600200"/>
              <a:ext cx="914400" cy="3048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0066FF"/>
                  </a:solidFill>
                  <a:latin typeface="Garamond" pitchFamily="18" charset="0"/>
                </a:rPr>
                <a:t>d2’ =9</a:t>
              </a:r>
            </a:p>
          </p:txBody>
        </p:sp>
        <p:sp>
          <p:nvSpPr>
            <p:cNvPr id="57379" name="Rectangle 17"/>
            <p:cNvSpPr>
              <a:spLocks noChangeArrowheads="1"/>
            </p:cNvSpPr>
            <p:nvPr/>
          </p:nvSpPr>
          <p:spPr bwMode="auto">
            <a:xfrm>
              <a:off x="8077200" y="381000"/>
              <a:ext cx="762000" cy="3048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3200" b="1">
                  <a:solidFill>
                    <a:schemeClr val="tx1"/>
                  </a:solidFill>
                  <a:latin typeface="Garamond" pitchFamily="18" charset="0"/>
                </a:rPr>
                <a:t>r</a:t>
              </a:r>
              <a:r>
                <a:rPr lang="en-AU" altLang="zh-CN" sz="3200" b="1" baseline="-25000">
                  <a:solidFill>
                    <a:schemeClr val="tx1"/>
                  </a:solidFill>
                  <a:latin typeface="Garamond" pitchFamily="18" charset="0"/>
                </a:rPr>
                <a:t>i</a:t>
              </a:r>
              <a:endParaRPr lang="en-AU" altLang="zh-CN" sz="1800" b="1" baseline="-25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57380" name="Rectangle 18"/>
            <p:cNvSpPr>
              <a:spLocks noChangeArrowheads="1"/>
            </p:cNvSpPr>
            <p:nvPr/>
          </p:nvSpPr>
          <p:spPr bwMode="auto">
            <a:xfrm>
              <a:off x="6400800" y="1066800"/>
              <a:ext cx="762000" cy="3048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3200" b="1">
                  <a:solidFill>
                    <a:schemeClr val="tx1"/>
                  </a:solidFill>
                  <a:latin typeface="Garamond" pitchFamily="18" charset="0"/>
                </a:rPr>
                <a:t>r</a:t>
              </a:r>
              <a:r>
                <a:rPr lang="en-AU" altLang="zh-CN" sz="3200" b="1" baseline="-25000">
                  <a:solidFill>
                    <a:schemeClr val="tx1"/>
                  </a:solidFill>
                  <a:latin typeface="Garamond" pitchFamily="18" charset="0"/>
                </a:rPr>
                <a:t>j</a:t>
              </a:r>
              <a:endParaRPr lang="en-AU" altLang="zh-CN" sz="1800" b="1" baseline="-25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57381" name="Straight Connector 19"/>
            <p:cNvCxnSpPr>
              <a:cxnSpLocks noChangeShapeType="1"/>
              <a:stCxn id="57376" idx="6"/>
              <a:endCxn id="57368" idx="4"/>
            </p:cNvCxnSpPr>
            <p:nvPr/>
          </p:nvCxnSpPr>
          <p:spPr bwMode="auto">
            <a:xfrm flipV="1">
              <a:off x="6324600" y="609600"/>
              <a:ext cx="1828800" cy="266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239000" y="2743200"/>
          <a:ext cx="1828800" cy="120205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8A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8A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8AB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A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F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0" lang="en-AU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A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Down Arrow 21"/>
          <p:cNvSpPr/>
          <p:nvPr/>
        </p:nvSpPr>
        <p:spPr bwMode="auto">
          <a:xfrm>
            <a:off x="8001000" y="1981200"/>
            <a:ext cx="304800" cy="6096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AU" sz="1800" b="1">
              <a:solidFill>
                <a:schemeClr val="tx1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D-Reachability Indexes </a:t>
            </a:r>
            <a:r>
              <a:rPr lang="en-US" altLang="zh-CN" baseline="30000" smtClean="0"/>
              <a:t>[Markowetz et al, ICDE 09]</a:t>
            </a:r>
            <a:endParaRPr lang="zh-CN" altLang="en-US" baseline="3000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Precompute various reachability information</a:t>
            </a:r>
          </a:p>
          <a:p>
            <a:pPr lvl="1" eaLnBrk="1" hangingPunct="1"/>
            <a:r>
              <a:rPr lang="en-US" altLang="zh-CN" sz="2400" smtClean="0"/>
              <a:t>with a size/range </a:t>
            </a:r>
            <a:r>
              <a:rPr lang="en-US" altLang="zh-CN" sz="2400" b="1" i="1" smtClean="0">
                <a:solidFill>
                  <a:srgbClr val="FF0000"/>
                </a:solidFill>
              </a:rPr>
              <a:t>threshold (D)</a:t>
            </a:r>
            <a:r>
              <a:rPr lang="en-US" altLang="zh-CN" sz="2400" smtClean="0"/>
              <a:t> to cap their index sizes</a:t>
            </a:r>
          </a:p>
          <a:p>
            <a:pPr lvl="1" eaLnBrk="1" hangingPunct="1"/>
            <a:endParaRPr lang="en-US" altLang="zh-CN" sz="2400" smtClean="0"/>
          </a:p>
          <a:p>
            <a:pPr eaLnBrk="1" hangingPunct="1"/>
            <a:r>
              <a:rPr lang="en-US" altLang="zh-CN" sz="2800" smtClean="0"/>
              <a:t>Node </a:t>
            </a:r>
            <a:r>
              <a:rPr lang="en-US" altLang="zh-CN" sz="2800" smtClean="0">
                <a:sym typeface="Wingdings" pitchFamily="2" charset="2"/>
              </a:rPr>
              <a:t> Set(</a:t>
            </a:r>
            <a:r>
              <a:rPr lang="en-US" altLang="zh-CN" sz="2800" smtClean="0"/>
              <a:t>Term)				      (</a:t>
            </a:r>
            <a:r>
              <a:rPr lang="en-US" altLang="zh-CN" sz="2800" smtClean="0">
                <a:solidFill>
                  <a:srgbClr val="0000FF"/>
                </a:solidFill>
              </a:rPr>
              <a:t>N2T</a:t>
            </a:r>
            <a:r>
              <a:rPr lang="en-US" altLang="zh-CN" sz="2800" smtClean="0"/>
              <a:t>)</a:t>
            </a:r>
          </a:p>
          <a:p>
            <a:pPr eaLnBrk="1" hangingPunct="1"/>
            <a:r>
              <a:rPr lang="en-US" altLang="zh-CN" sz="2800" smtClean="0"/>
              <a:t>(Node, Relation) </a:t>
            </a:r>
            <a:r>
              <a:rPr lang="en-US" altLang="zh-CN" sz="2800" smtClean="0">
                <a:sym typeface="Wingdings" pitchFamily="2" charset="2"/>
              </a:rPr>
              <a:t> Set(</a:t>
            </a:r>
            <a:r>
              <a:rPr lang="en-US" altLang="zh-CN" sz="2800" smtClean="0"/>
              <a:t>Term) 		                 (</a:t>
            </a:r>
            <a:r>
              <a:rPr lang="en-US" altLang="zh-CN" sz="2800" smtClean="0">
                <a:solidFill>
                  <a:srgbClr val="0000FF"/>
                </a:solidFill>
              </a:rPr>
              <a:t>N2R</a:t>
            </a:r>
            <a:r>
              <a:rPr lang="en-US" altLang="zh-CN" sz="2800" smtClean="0"/>
              <a:t>)</a:t>
            </a:r>
          </a:p>
          <a:p>
            <a:pPr eaLnBrk="1" hangingPunct="1"/>
            <a:r>
              <a:rPr lang="en-US" altLang="zh-CN" sz="2800" smtClean="0"/>
              <a:t>(Node, Relation) </a:t>
            </a:r>
            <a:r>
              <a:rPr lang="en-US" altLang="zh-CN" sz="2800" smtClean="0">
                <a:sym typeface="Wingdings" pitchFamily="2" charset="2"/>
              </a:rPr>
              <a:t> Set(Node) 		                 (</a:t>
            </a:r>
            <a:r>
              <a:rPr lang="en-US" altLang="zh-CN" sz="2800" smtClean="0">
                <a:solidFill>
                  <a:srgbClr val="0000FF"/>
                </a:solidFill>
                <a:sym typeface="Wingdings" pitchFamily="2" charset="2"/>
              </a:rPr>
              <a:t>N2N</a:t>
            </a:r>
            <a:r>
              <a:rPr lang="en-US" altLang="zh-CN" sz="2800" smtClean="0">
                <a:sym typeface="Wingdings" pitchFamily="2" charset="2"/>
              </a:rPr>
              <a:t>)</a:t>
            </a:r>
          </a:p>
          <a:p>
            <a:pPr eaLnBrk="1" hangingPunct="1"/>
            <a:r>
              <a:rPr lang="en-US" altLang="zh-CN" sz="2800" smtClean="0">
                <a:sym typeface="Wingdings" pitchFamily="2" charset="2"/>
              </a:rPr>
              <a:t>(Relation1, Term, Relation2)  Set(Term)            (</a:t>
            </a:r>
            <a:r>
              <a:rPr lang="en-US" altLang="zh-CN" sz="2800" smtClean="0">
                <a:solidFill>
                  <a:srgbClr val="0000FF"/>
                </a:solidFill>
                <a:sym typeface="Wingdings" pitchFamily="2" charset="2"/>
              </a:rPr>
              <a:t>R2R</a:t>
            </a:r>
            <a:r>
              <a:rPr lang="en-US" altLang="zh-CN" sz="2800" smtClean="0">
                <a:sym typeface="Wingdings" pitchFamily="2" charset="2"/>
              </a:rPr>
              <a:t>)</a:t>
            </a:r>
            <a:endParaRPr lang="en-US" altLang="zh-CN" sz="2800" smtClean="0"/>
          </a:p>
        </p:txBody>
      </p:sp>
      <p:cxnSp>
        <p:nvCxnSpPr>
          <p:cNvPr id="58372" name="Straight Connector 4"/>
          <p:cNvCxnSpPr>
            <a:cxnSpLocks noChangeShapeType="1"/>
          </p:cNvCxnSpPr>
          <p:nvPr/>
        </p:nvCxnSpPr>
        <p:spPr bwMode="auto">
          <a:xfrm>
            <a:off x="457200" y="3657600"/>
            <a:ext cx="86868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" name="Up Arrow 5"/>
          <p:cNvSpPr>
            <a:spLocks noChangeArrowheads="1"/>
          </p:cNvSpPr>
          <p:nvPr/>
        </p:nvSpPr>
        <p:spPr bwMode="auto">
          <a:xfrm>
            <a:off x="8610600" y="3200400"/>
            <a:ext cx="304800" cy="3810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0" y="2814638"/>
            <a:ext cx="304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Prune partial solutions</a:t>
            </a: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8610600" y="3733800"/>
            <a:ext cx="304800" cy="1600200"/>
          </a:xfrm>
          <a:prstGeom prst="down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43800" y="53340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Prune CNs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5486400"/>
          <a:ext cx="6096000" cy="74295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Proximity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Node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(Hub, dist)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SLINKS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Node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(Keyword, dist)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TASTIER </a:t>
            </a:r>
            <a:r>
              <a:rPr lang="en-US" altLang="zh-CN" baseline="30000" smtClean="0"/>
              <a:t>[Li</a:t>
            </a:r>
            <a:r>
              <a:rPr lang="en-US" altLang="zh-CN" smtClean="0"/>
              <a:t> </a:t>
            </a:r>
            <a:r>
              <a:rPr lang="en-US" altLang="zh-CN" baseline="30000" smtClean="0"/>
              <a:t>et al, SIGMOD 09]</a:t>
            </a:r>
            <a:endParaRPr lang="zh-CN" altLang="en-US" baseline="3000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595959"/>
                </a:solidFill>
              </a:rPr>
              <a:t>Precompute various reachability information</a:t>
            </a:r>
          </a:p>
          <a:p>
            <a:pPr lvl="1" eaLnBrk="1" hangingPunct="1"/>
            <a:r>
              <a:rPr lang="en-US" altLang="zh-CN" smtClean="0">
                <a:solidFill>
                  <a:srgbClr val="595959"/>
                </a:solidFill>
              </a:rPr>
              <a:t>with a size/range threshold to cap their index sizes</a:t>
            </a:r>
          </a:p>
          <a:p>
            <a:pPr lvl="1" eaLnBrk="1" hangingPunct="1"/>
            <a:endParaRPr lang="en-US" altLang="zh-CN" smtClean="0">
              <a:solidFill>
                <a:srgbClr val="595959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595959"/>
                </a:solidFill>
              </a:rPr>
              <a:t>Node </a:t>
            </a:r>
            <a:r>
              <a:rPr lang="en-US" altLang="zh-CN" smtClean="0">
                <a:solidFill>
                  <a:srgbClr val="595959"/>
                </a:solidFill>
                <a:sym typeface="Wingdings" pitchFamily="2" charset="2"/>
              </a:rPr>
              <a:t> Set(</a:t>
            </a:r>
            <a:r>
              <a:rPr lang="en-US" altLang="zh-CN" smtClean="0">
                <a:solidFill>
                  <a:srgbClr val="595959"/>
                </a:solidFill>
              </a:rPr>
              <a:t>Term)				      (N2T)</a:t>
            </a:r>
          </a:p>
          <a:p>
            <a:pPr eaLnBrk="1" hangingPunct="1"/>
            <a:r>
              <a:rPr lang="en-US" altLang="zh-CN" smtClean="0"/>
              <a:t>(Node, dist) </a:t>
            </a:r>
            <a:r>
              <a:rPr lang="en-US" altLang="zh-CN" smtClean="0">
                <a:sym typeface="Wingdings" pitchFamily="2" charset="2"/>
              </a:rPr>
              <a:t> Set(</a:t>
            </a:r>
            <a:r>
              <a:rPr lang="en-US" altLang="zh-CN" smtClean="0"/>
              <a:t>Term)	       (</a:t>
            </a:r>
            <a:r>
              <a:rPr lang="en-US" altLang="zh-CN" sz="2400" smtClean="0">
                <a:solidFill>
                  <a:srgbClr val="0000FF"/>
                </a:solidFill>
              </a:rPr>
              <a:t>δ-Step Forward Index</a:t>
            </a:r>
            <a:r>
              <a:rPr lang="en-US" altLang="zh-CN" smtClean="0"/>
              <a:t>) 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Also employ trie-based indexes to</a:t>
            </a:r>
          </a:p>
          <a:p>
            <a:pPr lvl="1" eaLnBrk="1" hangingPunct="1"/>
            <a:r>
              <a:rPr lang="en-US" altLang="zh-CN" smtClean="0"/>
              <a:t>Support prefix-match semantics</a:t>
            </a:r>
          </a:p>
          <a:p>
            <a:pPr lvl="1" eaLnBrk="1" hangingPunct="1"/>
            <a:r>
              <a:rPr lang="en-US" altLang="zh-CN" smtClean="0"/>
              <a:t>Support query auto-completion (via 2-tier trie)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6" name="Up Arrow 5"/>
          <p:cNvSpPr>
            <a:spLocks noChangeArrowheads="1"/>
          </p:cNvSpPr>
          <p:nvPr/>
        </p:nvSpPr>
        <p:spPr bwMode="auto">
          <a:xfrm>
            <a:off x="8610600" y="3200400"/>
            <a:ext cx="304800" cy="1295400"/>
          </a:xfrm>
          <a:prstGeom prst="up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9397" name="TextBox 6"/>
          <p:cNvSpPr txBox="1">
            <a:spLocks noChangeArrowheads="1"/>
          </p:cNvSpPr>
          <p:nvPr/>
        </p:nvSpPr>
        <p:spPr bwMode="auto">
          <a:xfrm>
            <a:off x="6096000" y="2814638"/>
            <a:ext cx="304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Prune partial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100138"/>
          </a:xfrm>
        </p:spPr>
        <p:txBody>
          <a:bodyPr/>
          <a:lstStyle/>
          <a:p>
            <a:r>
              <a:rPr lang="en-US" altLang="zh-CN" smtClean="0"/>
              <a:t>Leveraging RDBMS </a:t>
            </a:r>
            <a:r>
              <a:rPr lang="en-US" altLang="zh-CN" baseline="30000" smtClean="0"/>
              <a:t>[Qin et al,</a:t>
            </a:r>
            <a:r>
              <a:rPr lang="en-US" altLang="zh-CN" smtClean="0"/>
              <a:t> </a:t>
            </a:r>
            <a:r>
              <a:rPr lang="en-US" altLang="zh-CN" baseline="30000" smtClean="0"/>
              <a:t>SIGMOD09]</a:t>
            </a:r>
            <a:endParaRPr lang="zh-CN" altLang="en-US" baseline="3000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797050"/>
            <a:ext cx="8229600" cy="46799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Goal: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Perform all the operations via SQL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Semi-join, Join, Union, Set difference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Steiner Tree Semantics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Semi-joins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Distinct core semantics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Pairs(n1, n2, dist), dist ≤ D</a:t>
            </a:r>
            <a:r>
              <a:rPr lang="en-US" altLang="zh-CN" baseline="-25000" smtClean="0">
                <a:ea typeface="宋体" pitchFamily="2" charset="-122"/>
                <a:sym typeface="Wingdings" pitchFamily="2" charset="2"/>
              </a:rPr>
              <a:t>max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 = Pairs</a:t>
            </a:r>
            <a:r>
              <a:rPr lang="en-US" altLang="zh-CN" baseline="-25000" smtClean="0">
                <a:ea typeface="宋体" pitchFamily="2" charset="-122"/>
                <a:sym typeface="Wingdings" pitchFamily="2" charset="2"/>
              </a:rPr>
              <a:t>k1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(</a:t>
            </a:r>
            <a:r>
              <a:rPr lang="en-US" altLang="zh-CN" smtClean="0">
                <a:solidFill>
                  <a:srgbClr val="00CC00"/>
                </a:solidFill>
                <a:ea typeface="宋体" pitchFamily="2" charset="-122"/>
                <a:sym typeface="Wingdings" pitchFamily="2" charset="2"/>
              </a:rPr>
              <a:t>x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, 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, i) ⋈</a:t>
            </a:r>
            <a:r>
              <a:rPr lang="en-US" altLang="zh-CN" baseline="-25000" smtClean="0">
                <a:solidFill>
                  <a:srgbClr val="00CC00"/>
                </a:solidFill>
                <a:ea typeface="宋体" pitchFamily="2" charset="-122"/>
                <a:sym typeface="Wingdings" pitchFamily="2" charset="2"/>
              </a:rPr>
              <a:t>x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 Pairs</a:t>
            </a:r>
            <a:r>
              <a:rPr lang="en-US" altLang="zh-CN" baseline="-25000" smtClean="0">
                <a:ea typeface="宋体" pitchFamily="2" charset="-122"/>
                <a:sym typeface="Wingdings" pitchFamily="2" charset="2"/>
              </a:rPr>
              <a:t>k2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(</a:t>
            </a:r>
            <a:r>
              <a:rPr lang="en-US" altLang="zh-CN" smtClean="0">
                <a:solidFill>
                  <a:srgbClr val="00CC00"/>
                </a:solidFill>
                <a:ea typeface="宋体" pitchFamily="2" charset="-122"/>
                <a:sym typeface="Wingdings" pitchFamily="2" charset="2"/>
              </a:rPr>
              <a:t>x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, 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  <a:sym typeface="Wingdings" pitchFamily="2" charset="2"/>
              </a:rPr>
              <a:t>b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, j)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Ans = S GROUP BY (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, 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  <a:sym typeface="Wingdings" pitchFamily="2" charset="2"/>
              </a:rPr>
              <a:t>b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) </a:t>
            </a:r>
          </a:p>
          <a:p>
            <a:pPr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endParaRPr lang="en-US" altLang="zh-CN" smtClean="0"/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6400800" y="5410200"/>
            <a:ext cx="228600" cy="2286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endParaRPr lang="en-AU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610600" y="5410200"/>
            <a:ext cx="228600" cy="2286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endParaRPr lang="en-AU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60422" name="Straight Connector 5"/>
          <p:cNvCxnSpPr>
            <a:cxnSpLocks noChangeShapeType="1"/>
            <a:stCxn id="60420" idx="7"/>
            <a:endCxn id="60423" idx="3"/>
          </p:cNvCxnSpPr>
          <p:nvPr/>
        </p:nvCxnSpPr>
        <p:spPr bwMode="auto">
          <a:xfrm rot="5400000" flipH="1" flipV="1">
            <a:off x="6977063" y="4691063"/>
            <a:ext cx="371475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0423" name="Oval 10"/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ellipse">
            <a:avLst/>
          </a:prstGeom>
          <a:solidFill>
            <a:srgbClr val="00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endParaRPr lang="en-AU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13" name="Straight Connector 12"/>
          <p:cNvCxnSpPr>
            <a:cxnSpLocks noChangeShapeType="1"/>
            <a:stCxn id="60423" idx="5"/>
            <a:endCxn id="5" idx="1"/>
          </p:cNvCxnSpPr>
          <p:nvPr/>
        </p:nvCxnSpPr>
        <p:spPr bwMode="auto">
          <a:xfrm rot="16200000" flipH="1">
            <a:off x="8081963" y="4881563"/>
            <a:ext cx="371475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0425" name="TextBox 17"/>
          <p:cNvSpPr txBox="1">
            <a:spLocks noChangeArrowheads="1"/>
          </p:cNvSpPr>
          <p:nvPr/>
        </p:nvSpPr>
        <p:spPr bwMode="auto">
          <a:xfrm>
            <a:off x="8001000" y="4495800"/>
            <a:ext cx="38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426" name="TextBox 18"/>
          <p:cNvSpPr txBox="1">
            <a:spLocks noChangeArrowheads="1"/>
          </p:cNvSpPr>
          <p:nvPr/>
        </p:nvSpPr>
        <p:spPr bwMode="auto">
          <a:xfrm>
            <a:off x="6248400" y="4953000"/>
            <a:ext cx="38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610600" y="4953000"/>
            <a:ext cx="38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696200" y="5334000"/>
            <a:ext cx="228600" cy="228600"/>
          </a:xfrm>
          <a:prstGeom prst="ellipse">
            <a:avLst/>
          </a:prstGeom>
          <a:solidFill>
            <a:srgbClr val="00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endParaRPr lang="en-AU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696200" y="6248400"/>
            <a:ext cx="228600" cy="228600"/>
          </a:xfrm>
          <a:prstGeom prst="ellipse">
            <a:avLst/>
          </a:prstGeom>
          <a:solidFill>
            <a:srgbClr val="00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endParaRPr lang="en-AU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24" name="Straight Connector 23"/>
          <p:cNvCxnSpPr>
            <a:cxnSpLocks noChangeShapeType="1"/>
            <a:stCxn id="60420" idx="6"/>
            <a:endCxn id="22" idx="2"/>
          </p:cNvCxnSpPr>
          <p:nvPr/>
        </p:nvCxnSpPr>
        <p:spPr bwMode="auto">
          <a:xfrm flipV="1">
            <a:off x="6629400" y="5448300"/>
            <a:ext cx="1066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5400000">
            <a:off x="7496175" y="5305425"/>
            <a:ext cx="38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8" name="Straight Connector 27"/>
          <p:cNvCxnSpPr>
            <a:cxnSpLocks noChangeShapeType="1"/>
            <a:stCxn id="22" idx="6"/>
            <a:endCxn id="5" idx="2"/>
          </p:cNvCxnSpPr>
          <p:nvPr/>
        </p:nvCxnSpPr>
        <p:spPr bwMode="auto">
          <a:xfrm>
            <a:off x="7924800" y="5448300"/>
            <a:ext cx="6858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Straight Connector 31"/>
          <p:cNvCxnSpPr>
            <a:cxnSpLocks noChangeShapeType="1"/>
            <a:stCxn id="60420" idx="5"/>
            <a:endCxn id="23" idx="1"/>
          </p:cNvCxnSpPr>
          <p:nvPr/>
        </p:nvCxnSpPr>
        <p:spPr bwMode="auto">
          <a:xfrm rot="16200000" flipH="1">
            <a:off x="6824663" y="5376863"/>
            <a:ext cx="676275" cy="1133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Straight Connector 34"/>
          <p:cNvCxnSpPr>
            <a:cxnSpLocks noChangeShapeType="1"/>
            <a:stCxn id="23" idx="7"/>
            <a:endCxn id="5" idx="3"/>
          </p:cNvCxnSpPr>
          <p:nvPr/>
        </p:nvCxnSpPr>
        <p:spPr bwMode="auto">
          <a:xfrm rot="5400000" flipH="1" flipV="1">
            <a:off x="7929563" y="5567363"/>
            <a:ext cx="676275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2" grpId="0" animBg="1"/>
      <p:bldP spid="23" grpId="0" animBg="1"/>
      <p:bldP spid="2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1797050"/>
            <a:ext cx="8534400" cy="46799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How to compute Pairs(n1, n2, dist) 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within RDBMS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?</a:t>
            </a:r>
          </a:p>
          <a:p>
            <a:pPr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Can use semi-join idea to further prune the core nodes, center nodes, and path nodes</a:t>
            </a:r>
          </a:p>
          <a:p>
            <a:pPr lvl="1"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endParaRPr lang="en-US" altLang="zh-CN" smtClean="0"/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1100138"/>
          </a:xfrm>
        </p:spPr>
        <p:txBody>
          <a:bodyPr/>
          <a:lstStyle/>
          <a:p>
            <a:r>
              <a:rPr lang="en-US" altLang="zh-CN" smtClean="0"/>
              <a:t>Leveraging RDBMS </a:t>
            </a:r>
            <a:r>
              <a:rPr lang="en-US" altLang="zh-CN" baseline="30000" smtClean="0"/>
              <a:t>[Qin et al,</a:t>
            </a:r>
            <a:r>
              <a:rPr lang="en-US" altLang="zh-CN" smtClean="0"/>
              <a:t> </a:t>
            </a:r>
            <a:r>
              <a:rPr lang="en-US" altLang="zh-CN" baseline="30000" smtClean="0"/>
              <a:t>SIGMOD09]</a:t>
            </a:r>
            <a:endParaRPr lang="zh-CN" altLang="en-US" baseline="3000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05200" y="2590800"/>
            <a:ext cx="990600" cy="533400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chemeClr val="tx1"/>
                </a:solidFill>
                <a:latin typeface="Garamond" pitchFamily="18" charset="0"/>
              </a:rPr>
              <a:t>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6400" y="2590800"/>
            <a:ext cx="990600" cy="533400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chemeClr val="tx1"/>
                </a:solidFill>
                <a:latin typeface="Garamond" pitchFamily="18" charset="0"/>
              </a:rPr>
              <a:t>S</a:t>
            </a:r>
          </a:p>
        </p:txBody>
      </p:sp>
      <p:cxnSp>
        <p:nvCxnSpPr>
          <p:cNvPr id="61446" name="Straight Connector 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495800" y="2857500"/>
            <a:ext cx="990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" y="358140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Pairs</a:t>
            </a:r>
            <a:r>
              <a:rPr lang="en-US" altLang="zh-CN" baseline="-25000"/>
              <a:t>S</a:t>
            </a:r>
            <a:r>
              <a:rPr lang="en-US" altLang="zh-CN"/>
              <a:t>(s, x, i) ⋈ R </a:t>
            </a:r>
            <a:r>
              <a:rPr lang="en-US" altLang="zh-CN">
                <a:sym typeface="Wingdings" pitchFamily="2" charset="2"/>
              </a:rPr>
              <a:t> Pairs</a:t>
            </a:r>
            <a:r>
              <a:rPr lang="en-US" altLang="zh-CN" baseline="-25000">
                <a:sym typeface="Wingdings" pitchFamily="2" charset="2"/>
              </a:rPr>
              <a:t>R</a:t>
            </a:r>
            <a:r>
              <a:rPr lang="en-US" altLang="zh-CN">
                <a:sym typeface="Wingdings" pitchFamily="2" charset="2"/>
              </a:rPr>
              <a:t>(r, x, i+1)</a:t>
            </a:r>
            <a:r>
              <a:rPr lang="en-US" altLang="zh-CN"/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600" y="2590800"/>
            <a:ext cx="990600" cy="533400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>
                <a:solidFill>
                  <a:schemeClr val="tx1"/>
                </a:solidFill>
                <a:latin typeface="Garamond" pitchFamily="18" charset="0"/>
              </a:rPr>
              <a:t>T</a:t>
            </a:r>
          </a:p>
        </p:txBody>
      </p:sp>
      <p:cxnSp>
        <p:nvCxnSpPr>
          <p:cNvPr id="12" name="Straight Connector 11"/>
          <p:cNvCxnSpPr>
            <a:cxnSpLocks noChangeShapeType="1"/>
            <a:stCxn id="11" idx="3"/>
            <a:endCxn id="4" idx="1"/>
          </p:cNvCxnSpPr>
          <p:nvPr/>
        </p:nvCxnSpPr>
        <p:spPr bwMode="auto">
          <a:xfrm>
            <a:off x="2362200" y="2857500"/>
            <a:ext cx="11430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200" y="4033838"/>
            <a:ext cx="457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Pairs</a:t>
            </a:r>
            <a:r>
              <a:rPr lang="en-US" altLang="zh-CN" baseline="-25000"/>
              <a:t>T</a:t>
            </a:r>
            <a:r>
              <a:rPr lang="en-US" altLang="zh-CN"/>
              <a:t>(t, y, i) ⋈ R </a:t>
            </a:r>
            <a:r>
              <a:rPr lang="en-US" altLang="zh-CN">
                <a:sym typeface="Wingdings" pitchFamily="2" charset="2"/>
              </a:rPr>
              <a:t> Pairs</a:t>
            </a:r>
            <a:r>
              <a:rPr lang="en-US" altLang="zh-CN" baseline="-25000">
                <a:sym typeface="Wingdings" pitchFamily="2" charset="2"/>
              </a:rPr>
              <a:t>R</a:t>
            </a:r>
            <a:r>
              <a:rPr lang="en-US" altLang="zh-CN">
                <a:sym typeface="Wingdings" pitchFamily="2" charset="2"/>
              </a:rPr>
              <a:t>(r’, y, i+1)</a:t>
            </a:r>
            <a:r>
              <a:rPr lang="en-US" altLang="zh-CN"/>
              <a:t> </a:t>
            </a:r>
          </a:p>
        </p:txBody>
      </p:sp>
      <p:sp>
        <p:nvSpPr>
          <p:cNvPr id="16" name="Right Brace 15"/>
          <p:cNvSpPr>
            <a:spLocks/>
          </p:cNvSpPr>
          <p:nvPr/>
        </p:nvSpPr>
        <p:spPr bwMode="auto">
          <a:xfrm>
            <a:off x="4495800" y="3733800"/>
            <a:ext cx="2286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733800"/>
            <a:ext cx="3657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Min</a:t>
            </a:r>
            <a:r>
              <a:rPr lang="en-US" altLang="zh-CN" baseline="-25000"/>
              <a:t>dist</a:t>
            </a:r>
            <a:r>
              <a:rPr lang="en-US" altLang="zh-CN"/>
              <a:t>   Pairs</a:t>
            </a:r>
            <a:r>
              <a:rPr lang="en-US" altLang="zh-CN" baseline="-25000"/>
              <a:t>R</a:t>
            </a:r>
            <a:r>
              <a:rPr lang="en-US" altLang="zh-CN">
                <a:sym typeface="Wingdings" pitchFamily="2" charset="2"/>
              </a:rPr>
              <a:t>(r, x, 0) U            </a:t>
            </a:r>
          </a:p>
          <a:p>
            <a:r>
              <a:rPr lang="en-US" altLang="zh-CN"/>
              <a:t>               Pairs</a:t>
            </a:r>
            <a:r>
              <a:rPr lang="en-US" altLang="zh-CN" baseline="-25000"/>
              <a:t>R</a:t>
            </a:r>
            <a:r>
              <a:rPr lang="en-US" altLang="zh-CN">
                <a:sym typeface="Wingdings" pitchFamily="2" charset="2"/>
              </a:rPr>
              <a:t>(r, x, 1) U</a:t>
            </a:r>
          </a:p>
          <a:p>
            <a:r>
              <a:rPr lang="en-US" altLang="zh-CN">
                <a:sym typeface="Wingdings" pitchFamily="2" charset="2"/>
              </a:rPr>
              <a:t>               …</a:t>
            </a:r>
          </a:p>
          <a:p>
            <a:r>
              <a:rPr lang="en-US" altLang="zh-CN">
                <a:sym typeface="Wingdings" pitchFamily="2" charset="2"/>
              </a:rPr>
              <a:t>               </a:t>
            </a:r>
            <a:r>
              <a:rPr lang="en-US" altLang="zh-CN"/>
              <a:t>Pairs</a:t>
            </a:r>
            <a:r>
              <a:rPr lang="en-US" altLang="zh-CN" baseline="-25000"/>
              <a:t>R</a:t>
            </a:r>
            <a:r>
              <a:rPr lang="en-US" altLang="zh-CN">
                <a:sym typeface="Wingdings" pitchFamily="2" charset="2"/>
              </a:rPr>
              <a:t>(r, x, D</a:t>
            </a:r>
            <a:r>
              <a:rPr lang="en-US" altLang="zh-CN" baseline="-25000">
                <a:sym typeface="Wingdings" pitchFamily="2" charset="2"/>
              </a:rPr>
              <a:t>max</a:t>
            </a:r>
            <a:r>
              <a:rPr lang="en-US" altLang="zh-CN">
                <a:sym typeface="Wingdings" pitchFamily="2" charset="2"/>
              </a:rPr>
              <a:t>)              </a:t>
            </a:r>
            <a:r>
              <a:rPr lang="en-US" altLang="zh-CN"/>
              <a:t> </a:t>
            </a:r>
          </a:p>
        </p:txBody>
      </p:sp>
      <p:sp>
        <p:nvSpPr>
          <p:cNvPr id="18" name="Double Brace 17"/>
          <p:cNvSpPr>
            <a:spLocks noChangeArrowheads="1"/>
          </p:cNvSpPr>
          <p:nvPr/>
        </p:nvSpPr>
        <p:spPr bwMode="auto">
          <a:xfrm>
            <a:off x="6019800" y="3810000"/>
            <a:ext cx="2743200" cy="1524000"/>
          </a:xfrm>
          <a:prstGeom prst="bracePair">
            <a:avLst>
              <a:gd name="adj" fmla="val 8333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9" name="Right Arrow 18"/>
          <p:cNvSpPr>
            <a:spLocks noChangeArrowheads="1"/>
          </p:cNvSpPr>
          <p:nvPr/>
        </p:nvSpPr>
        <p:spPr bwMode="auto">
          <a:xfrm>
            <a:off x="4800600" y="39624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8600" y="4948238"/>
            <a:ext cx="5562600" cy="46196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Also propose more efficient alternatives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858000" y="2438400"/>
            <a:ext cx="2133600" cy="1066800"/>
            <a:chOff x="6858000" y="2438400"/>
            <a:chExt cx="2133600" cy="1066800"/>
          </a:xfrm>
        </p:grpSpPr>
        <p:sp>
          <p:nvSpPr>
            <p:cNvPr id="61457" name="TextBox 32"/>
            <p:cNvSpPr txBox="1">
              <a:spLocks noChangeArrowheads="1"/>
            </p:cNvSpPr>
            <p:nvPr/>
          </p:nvSpPr>
          <p:spPr bwMode="auto">
            <a:xfrm>
              <a:off x="6858000" y="2438400"/>
              <a:ext cx="2133600" cy="1066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772400" y="31242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s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010400" y="27432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x</a:t>
              </a:r>
            </a:p>
          </p:txBody>
        </p:sp>
        <p:cxnSp>
          <p:nvCxnSpPr>
            <p:cNvPr id="61460" name="Shape 23"/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 rot="10800000">
              <a:off x="7162800" y="2743200"/>
              <a:ext cx="609600" cy="533400"/>
            </a:xfrm>
            <a:prstGeom prst="curvedConnector4">
              <a:avLst>
                <a:gd name="adj1" fmla="val 37500"/>
                <a:gd name="adj2" fmla="val 142856"/>
              </a:avLst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8534400" y="31242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r</a:t>
              </a:r>
            </a:p>
          </p:txBody>
        </p:sp>
        <p:cxnSp>
          <p:nvCxnSpPr>
            <p:cNvPr id="61462" name="Straight Connector 26"/>
            <p:cNvCxnSpPr>
              <a:cxnSpLocks noChangeShapeType="1"/>
              <a:stCxn id="25" idx="2"/>
              <a:endCxn id="21" idx="6"/>
            </p:cNvCxnSpPr>
            <p:nvPr/>
          </p:nvCxnSpPr>
          <p:spPr bwMode="auto">
            <a:xfrm rot="10800000">
              <a:off x="8077200" y="3276600"/>
              <a:ext cx="4572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Other Kinds of Index</a:t>
            </a:r>
            <a:endParaRPr lang="zh-CN" altLang="en-US" baseline="30000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EASE </a:t>
            </a:r>
            <a:r>
              <a:rPr lang="en-US" altLang="zh-CN" sz="2800" baseline="30000" smtClean="0"/>
              <a:t>[Li et al, SIGMOD 08]</a:t>
            </a:r>
          </a:p>
          <a:p>
            <a:pPr lvl="1" eaLnBrk="1" hangingPunct="1"/>
            <a:r>
              <a:rPr lang="en-US" altLang="zh-CN" sz="2400" smtClean="0"/>
              <a:t>(Term1, Term2) </a:t>
            </a:r>
            <a:r>
              <a:rPr lang="en-US" altLang="zh-CN" sz="2400" smtClean="0">
                <a:sym typeface="Wingdings" pitchFamily="2" charset="2"/>
              </a:rPr>
              <a:t> (maximal r-Radius Graph, sim)</a:t>
            </a:r>
            <a:endParaRPr lang="en-US" altLang="zh-CN" sz="2400" smtClean="0"/>
          </a:p>
          <a:p>
            <a:pPr eaLnBrk="1" hangingPunct="1"/>
            <a:r>
              <a:rPr lang="en-US" altLang="zh-CN" sz="2800" smtClean="0"/>
              <a:t>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971800"/>
          <a:ext cx="8001000" cy="3616960"/>
        </p:xfrm>
        <a:graphic>
          <a:graphicData uri="http://schemas.openxmlformats.org/drawingml/2006/table">
            <a:tbl>
              <a:tblPr/>
              <a:tblGrid>
                <a:gridCol w="2590800"/>
                <a:gridCol w="541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Index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Mapping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Proximity Search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Node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(Hub, dist)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SLINKS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Node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(Keyword, dist)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N2T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Node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(Keyword, Y/N) | 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N2R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(Node, R)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(Keyword, Y/N) |D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N2N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(Node, R)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(Node, Y/N) | 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R2R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(R1, Keyword, R2)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(Keyword, Y/N) |D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[Qin et al, SIGMOD09]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Node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(Node, dist) | 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max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EASE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(K1, K2)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 (maximal r-SG, sim) |r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Multi-query Optimization</a:t>
            </a:r>
            <a:endParaRPr lang="zh-CN" altLang="en-US" baseline="30000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Issues: A keyword query generates too many SQL queries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Solution 1: Guess the most likely SQL/CN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Solution 2: Parallelize the computation</a:t>
            </a:r>
          </a:p>
          <a:p>
            <a:pPr lvl="1" eaLnBrk="1" hangingPunct="1"/>
            <a:r>
              <a:rPr lang="en-US" altLang="zh-CN" baseline="30000" smtClean="0"/>
              <a:t>[Qin et al, VLDB 10]</a:t>
            </a: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Solution 3: Share computation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Operator Mesh [</a:t>
            </a:r>
            <a:r>
              <a:rPr lang="en-US" altLang="zh-CN" baseline="30000" smtClean="0"/>
              <a:t>[Markowetz et al, SIGMOD 07]</a:t>
            </a:r>
            <a:r>
              <a:rPr lang="en-US" altLang="zh-CN" smtClean="0">
                <a:sym typeface="Wingdings" pitchFamily="2" charset="2"/>
              </a:rPr>
              <a:t>]</a:t>
            </a:r>
          </a:p>
          <a:p>
            <a:pPr lvl="1" eaLnBrk="1" hangingPunct="1"/>
            <a:r>
              <a:rPr lang="en-US" altLang="zh-CN" smtClean="0">
                <a:sym typeface="Wingdings" pitchFamily="2" charset="2"/>
              </a:rPr>
              <a:t>SPARK2 </a:t>
            </a:r>
            <a:r>
              <a:rPr lang="en-US" altLang="zh-CN" baseline="30000" smtClean="0">
                <a:sym typeface="Wingdings" pitchFamily="2" charset="2"/>
              </a:rPr>
              <a:t>[Luo et al, TKDE]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 – Efficiency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79950"/>
          </a:xfrm>
        </p:spPr>
        <p:txBody>
          <a:bodyPr/>
          <a:lstStyle/>
          <a:p>
            <a:r>
              <a:rPr lang="en-US" sz="2800" dirty="0" smtClean="0"/>
              <a:t>Complexity of data and its schema</a:t>
            </a:r>
          </a:p>
          <a:p>
            <a:pPr lvl="1"/>
            <a:r>
              <a:rPr lang="en-US" sz="2400" dirty="0" smtClean="0"/>
              <a:t>Millions of nodes/</a:t>
            </a:r>
            <a:r>
              <a:rPr lang="en-US" sz="2400" dirty="0" err="1" smtClean="0"/>
              <a:t>tuples</a:t>
            </a:r>
            <a:endParaRPr lang="en-US" sz="2400" dirty="0" smtClean="0"/>
          </a:p>
          <a:p>
            <a:pPr lvl="1"/>
            <a:r>
              <a:rPr lang="en-US" sz="2400" dirty="0" smtClean="0"/>
              <a:t>Cyclic / complex schema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Inherent complexity of the problem</a:t>
            </a:r>
          </a:p>
          <a:p>
            <a:pPr lvl="1"/>
            <a:r>
              <a:rPr lang="en-US" sz="2400" dirty="0" smtClean="0"/>
              <a:t>NP-hard sub-problems</a:t>
            </a:r>
          </a:p>
          <a:p>
            <a:pPr lvl="1"/>
            <a:r>
              <a:rPr lang="en-US" sz="2400" dirty="0" smtClean="0"/>
              <a:t>Large search space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Working with potentially complex scoring functions</a:t>
            </a:r>
          </a:p>
          <a:p>
            <a:pPr lvl="1"/>
            <a:r>
              <a:rPr lang="en-US" sz="2400" dirty="0" smtClean="0"/>
              <a:t>Optimize for Top-k  answers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Query Processing </a:t>
            </a:r>
            <a:r>
              <a:rPr lang="en-US" altLang="zh-CN" baseline="30000" smtClean="0"/>
              <a:t>[Qin et al, VLDB 10]</a:t>
            </a:r>
            <a:endParaRPr lang="zh-CN" altLang="en-US" baseline="30000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99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Many CNs share common sub-expressions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Capture such sharing in a </a:t>
            </a:r>
            <a:r>
              <a:rPr lang="en-US" altLang="zh-CN" i="1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shared execution graph</a:t>
            </a: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Each node annotated with its estimated cost</a:t>
            </a:r>
            <a:endParaRPr lang="en-US" altLang="zh-CN" i="1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357563"/>
          <a:ext cx="2743200" cy="2971800"/>
        </p:xfrm>
        <a:graphic>
          <a:graphicData uri="http://schemas.openxmlformats.org/drawingml/2006/table">
            <a:tbl>
              <a:tblPr/>
              <a:tblGrid>
                <a:gridCol w="533400"/>
                <a:gridCol w="2209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886200" y="3276600"/>
            <a:ext cx="4343400" cy="3124200"/>
            <a:chOff x="3886200" y="3276600"/>
            <a:chExt cx="4343400" cy="3124200"/>
          </a:xfrm>
        </p:grpSpPr>
        <p:sp>
          <p:nvSpPr>
            <p:cNvPr id="64549" name="Rounded Rectangle 4"/>
            <p:cNvSpPr>
              <a:spLocks noChangeArrowheads="1"/>
            </p:cNvSpPr>
            <p:nvPr/>
          </p:nvSpPr>
          <p:spPr bwMode="auto">
            <a:xfrm>
              <a:off x="4191000" y="5943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C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4550" name="Rounded Rectangle 5"/>
            <p:cNvSpPr>
              <a:spLocks noChangeArrowheads="1"/>
            </p:cNvSpPr>
            <p:nvPr/>
          </p:nvSpPr>
          <p:spPr bwMode="auto">
            <a:xfrm>
              <a:off x="4876800" y="5943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4551" name="Rounded Rectangle 6"/>
            <p:cNvSpPr>
              <a:spLocks noChangeArrowheads="1"/>
            </p:cNvSpPr>
            <p:nvPr/>
          </p:nvSpPr>
          <p:spPr bwMode="auto">
            <a:xfrm>
              <a:off x="5486400" y="5943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U</a:t>
              </a:r>
              <a:endParaRPr lang="en-US" altLang="zh-CN" sz="1800" b="1" baseline="30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64552" name="Rounded Rectangle 7"/>
            <p:cNvSpPr>
              <a:spLocks noChangeArrowheads="1"/>
            </p:cNvSpPr>
            <p:nvPr/>
          </p:nvSpPr>
          <p:spPr bwMode="auto">
            <a:xfrm>
              <a:off x="6096000" y="5943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endParaRPr lang="en-US" altLang="zh-CN" sz="1800" b="1" baseline="30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64553" name="Rounded Rectangle 8"/>
            <p:cNvSpPr>
              <a:spLocks noChangeArrowheads="1"/>
            </p:cNvSpPr>
            <p:nvPr/>
          </p:nvSpPr>
          <p:spPr bwMode="auto">
            <a:xfrm>
              <a:off x="6705600" y="5943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C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4554" name="Rounded Rectangle 9"/>
            <p:cNvSpPr>
              <a:spLocks noChangeArrowheads="1"/>
            </p:cNvSpPr>
            <p:nvPr/>
          </p:nvSpPr>
          <p:spPr bwMode="auto">
            <a:xfrm>
              <a:off x="4495800" y="52578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4555" name="Straight Connector 11"/>
            <p:cNvCxnSpPr>
              <a:cxnSpLocks noChangeShapeType="1"/>
              <a:stCxn id="64549" idx="0"/>
              <a:endCxn id="64554" idx="2"/>
            </p:cNvCxnSpPr>
            <p:nvPr/>
          </p:nvCxnSpPr>
          <p:spPr bwMode="auto">
            <a:xfrm rot="5400000" flipH="1" flipV="1">
              <a:off x="4457700" y="56769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6" name="Straight Connector 16"/>
            <p:cNvCxnSpPr>
              <a:cxnSpLocks noChangeShapeType="1"/>
              <a:stCxn id="64550" idx="0"/>
              <a:endCxn id="64554" idx="2"/>
            </p:cNvCxnSpPr>
            <p:nvPr/>
          </p:nvCxnSpPr>
          <p:spPr bwMode="auto">
            <a:xfrm rot="16200000" flipV="1">
              <a:off x="4800600" y="5638800"/>
              <a:ext cx="228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7" name="Straight Connector 19"/>
            <p:cNvCxnSpPr>
              <a:cxnSpLocks noChangeShapeType="1"/>
              <a:stCxn id="64554" idx="0"/>
              <a:endCxn id="23" idx="5"/>
            </p:cNvCxnSpPr>
            <p:nvPr/>
          </p:nvCxnSpPr>
          <p:spPr bwMode="auto">
            <a:xfrm rot="16200000" flipV="1">
              <a:off x="4374964" y="4908363"/>
              <a:ext cx="4256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191000" y="4572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3</a:t>
              </a:r>
            </a:p>
          </p:txBody>
        </p:sp>
        <p:sp>
          <p:nvSpPr>
            <p:cNvPr id="64559" name="Rounded Rectangle 23"/>
            <p:cNvSpPr>
              <a:spLocks noChangeArrowheads="1"/>
            </p:cNvSpPr>
            <p:nvPr/>
          </p:nvSpPr>
          <p:spPr bwMode="auto">
            <a:xfrm>
              <a:off x="4953000" y="44958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4560" name="Straight Connector 24"/>
            <p:cNvCxnSpPr>
              <a:cxnSpLocks noChangeShapeType="1"/>
              <a:stCxn id="64554" idx="0"/>
              <a:endCxn id="64559" idx="2"/>
            </p:cNvCxnSpPr>
            <p:nvPr/>
          </p:nvCxnSpPr>
          <p:spPr bwMode="auto">
            <a:xfrm rot="5400000" flipH="1" flipV="1">
              <a:off x="4800600" y="4876800"/>
              <a:ext cx="3048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61" name="Straight Connector 25"/>
            <p:cNvCxnSpPr>
              <a:cxnSpLocks noChangeShapeType="1"/>
              <a:stCxn id="64553" idx="0"/>
              <a:endCxn id="64559" idx="2"/>
            </p:cNvCxnSpPr>
            <p:nvPr/>
          </p:nvCxnSpPr>
          <p:spPr bwMode="auto">
            <a:xfrm rot="16200000" flipV="1">
              <a:off x="5562600" y="4572000"/>
              <a:ext cx="990600" cy="1752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62" name="Straight Connector 30"/>
            <p:cNvCxnSpPr>
              <a:cxnSpLocks noChangeShapeType="1"/>
              <a:stCxn id="64559" idx="0"/>
              <a:endCxn id="32" idx="5"/>
            </p:cNvCxnSpPr>
            <p:nvPr/>
          </p:nvCxnSpPr>
          <p:spPr bwMode="auto">
            <a:xfrm rot="16200000" flipV="1">
              <a:off x="4794064" y="41082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572000" y="3810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64564" name="Rounded Rectangle 36"/>
            <p:cNvSpPr>
              <a:spLocks noChangeArrowheads="1"/>
            </p:cNvSpPr>
            <p:nvPr/>
          </p:nvSpPr>
          <p:spPr bwMode="auto">
            <a:xfrm>
              <a:off x="5105400" y="52578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4565" name="Straight Connector 37"/>
            <p:cNvCxnSpPr>
              <a:cxnSpLocks noChangeShapeType="1"/>
              <a:stCxn id="64549" idx="0"/>
              <a:endCxn id="64564" idx="2"/>
            </p:cNvCxnSpPr>
            <p:nvPr/>
          </p:nvCxnSpPr>
          <p:spPr bwMode="auto">
            <a:xfrm rot="5400000" flipH="1" flipV="1">
              <a:off x="4762500" y="5372100"/>
              <a:ext cx="2286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66" name="Straight Connector 38"/>
            <p:cNvCxnSpPr>
              <a:cxnSpLocks noChangeShapeType="1"/>
              <a:stCxn id="64551" idx="0"/>
              <a:endCxn id="64564" idx="2"/>
            </p:cNvCxnSpPr>
            <p:nvPr/>
          </p:nvCxnSpPr>
          <p:spPr bwMode="auto">
            <a:xfrm rot="16200000" flipV="1">
              <a:off x="5410200" y="5638800"/>
              <a:ext cx="228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67" name="Rounded Rectangle 44"/>
            <p:cNvSpPr>
              <a:spLocks noChangeArrowheads="1"/>
            </p:cNvSpPr>
            <p:nvPr/>
          </p:nvSpPr>
          <p:spPr bwMode="auto">
            <a:xfrm>
              <a:off x="6629400" y="37338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4568" name="Straight Connector 45"/>
            <p:cNvCxnSpPr>
              <a:cxnSpLocks noChangeShapeType="1"/>
              <a:stCxn id="64576" idx="0"/>
              <a:endCxn id="64567" idx="2"/>
            </p:cNvCxnSpPr>
            <p:nvPr/>
          </p:nvCxnSpPr>
          <p:spPr bwMode="auto">
            <a:xfrm rot="5400000" flipH="1" flipV="1">
              <a:off x="6172200" y="3810000"/>
              <a:ext cx="3048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69" name="Straight Connector 46"/>
            <p:cNvCxnSpPr>
              <a:cxnSpLocks noChangeShapeType="1"/>
              <a:stCxn id="64585" idx="0"/>
              <a:endCxn id="64567" idx="2"/>
            </p:cNvCxnSpPr>
            <p:nvPr/>
          </p:nvCxnSpPr>
          <p:spPr bwMode="auto">
            <a:xfrm rot="16200000" flipV="1">
              <a:off x="6362700" y="4686300"/>
              <a:ext cx="175260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70" name="Rounded Rectangle 47"/>
            <p:cNvSpPr>
              <a:spLocks noChangeArrowheads="1"/>
            </p:cNvSpPr>
            <p:nvPr/>
          </p:nvSpPr>
          <p:spPr bwMode="auto">
            <a:xfrm>
              <a:off x="6172200" y="44958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4571" name="Straight Connector 48"/>
            <p:cNvCxnSpPr>
              <a:cxnSpLocks noChangeShapeType="1"/>
              <a:stCxn id="64573" idx="0"/>
              <a:endCxn id="64570" idx="2"/>
            </p:cNvCxnSpPr>
            <p:nvPr/>
          </p:nvCxnSpPr>
          <p:spPr bwMode="auto">
            <a:xfrm rot="5400000" flipH="1" flipV="1">
              <a:off x="5981700" y="4838700"/>
              <a:ext cx="304800" cy="533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72" name="Straight Connector 49"/>
            <p:cNvCxnSpPr>
              <a:cxnSpLocks noChangeShapeType="1"/>
              <a:stCxn id="64553" idx="0"/>
              <a:endCxn id="64570" idx="2"/>
            </p:cNvCxnSpPr>
            <p:nvPr/>
          </p:nvCxnSpPr>
          <p:spPr bwMode="auto">
            <a:xfrm rot="16200000" flipV="1">
              <a:off x="6172200" y="5181600"/>
              <a:ext cx="990600" cy="533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73" name="Rounded Rectangle 59"/>
            <p:cNvSpPr>
              <a:spLocks noChangeArrowheads="1"/>
            </p:cNvSpPr>
            <p:nvPr/>
          </p:nvSpPr>
          <p:spPr bwMode="auto">
            <a:xfrm>
              <a:off x="5638800" y="52578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4574" name="Straight Connector 60"/>
            <p:cNvCxnSpPr>
              <a:cxnSpLocks noChangeShapeType="1"/>
              <a:stCxn id="64549" idx="0"/>
              <a:endCxn id="64573" idx="2"/>
            </p:cNvCxnSpPr>
            <p:nvPr/>
          </p:nvCxnSpPr>
          <p:spPr bwMode="auto">
            <a:xfrm rot="5400000" flipH="1" flipV="1">
              <a:off x="5029200" y="5105400"/>
              <a:ext cx="228600" cy="1447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75" name="Straight Connector 61"/>
            <p:cNvCxnSpPr>
              <a:cxnSpLocks noChangeShapeType="1"/>
              <a:stCxn id="64552" idx="0"/>
              <a:endCxn id="64573" idx="2"/>
            </p:cNvCxnSpPr>
            <p:nvPr/>
          </p:nvCxnSpPr>
          <p:spPr bwMode="auto">
            <a:xfrm rot="16200000" flipV="1">
              <a:off x="5981700" y="5600700"/>
              <a:ext cx="2286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76" name="Rounded Rectangle 62"/>
            <p:cNvSpPr>
              <a:spLocks noChangeArrowheads="1"/>
            </p:cNvSpPr>
            <p:nvPr/>
          </p:nvSpPr>
          <p:spPr bwMode="auto">
            <a:xfrm>
              <a:off x="5562600" y="44958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4577" name="Straight Connector 63"/>
            <p:cNvCxnSpPr>
              <a:cxnSpLocks noChangeShapeType="1"/>
              <a:stCxn id="64564" idx="0"/>
              <a:endCxn id="64576" idx="2"/>
            </p:cNvCxnSpPr>
            <p:nvPr/>
          </p:nvCxnSpPr>
          <p:spPr bwMode="auto">
            <a:xfrm rot="5400000" flipH="1" flipV="1">
              <a:off x="5410200" y="4876800"/>
              <a:ext cx="3048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78" name="Straight Connector 64"/>
            <p:cNvCxnSpPr>
              <a:cxnSpLocks noChangeShapeType="1"/>
              <a:stCxn id="64553" idx="0"/>
              <a:endCxn id="64576" idx="2"/>
            </p:cNvCxnSpPr>
            <p:nvPr/>
          </p:nvCxnSpPr>
          <p:spPr bwMode="auto">
            <a:xfrm rot="16200000" flipV="1">
              <a:off x="5867400" y="4876800"/>
              <a:ext cx="990600" cy="1143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79" name="Straight Connector 69"/>
            <p:cNvCxnSpPr>
              <a:cxnSpLocks noChangeShapeType="1"/>
              <a:stCxn id="64576" idx="0"/>
              <a:endCxn id="71" idx="5"/>
            </p:cNvCxnSpPr>
            <p:nvPr/>
          </p:nvCxnSpPr>
          <p:spPr bwMode="auto">
            <a:xfrm rot="16200000" flipV="1">
              <a:off x="5403664" y="41082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181600" y="3810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5</a:t>
              </a:r>
            </a:p>
          </p:txBody>
        </p:sp>
        <p:cxnSp>
          <p:nvCxnSpPr>
            <p:cNvPr id="64581" name="Straight Connector 71"/>
            <p:cNvCxnSpPr>
              <a:cxnSpLocks noChangeShapeType="1"/>
              <a:stCxn id="64567" idx="0"/>
              <a:endCxn id="73" idx="5"/>
            </p:cNvCxnSpPr>
            <p:nvPr/>
          </p:nvCxnSpPr>
          <p:spPr bwMode="auto">
            <a:xfrm rot="16200000" flipV="1">
              <a:off x="6622864" y="3498663"/>
              <a:ext cx="1970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6324600" y="3276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7</a:t>
              </a:r>
            </a:p>
          </p:txBody>
        </p:sp>
        <p:cxnSp>
          <p:nvCxnSpPr>
            <p:cNvPr id="64583" name="Straight Connector 78"/>
            <p:cNvCxnSpPr>
              <a:cxnSpLocks noChangeShapeType="1"/>
              <a:stCxn id="64570" idx="0"/>
              <a:endCxn id="80" idx="5"/>
            </p:cNvCxnSpPr>
            <p:nvPr/>
          </p:nvCxnSpPr>
          <p:spPr bwMode="auto">
            <a:xfrm rot="16200000" flipV="1">
              <a:off x="6013264" y="41082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5791200" y="3810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6</a:t>
              </a:r>
            </a:p>
          </p:txBody>
        </p:sp>
        <p:sp>
          <p:nvSpPr>
            <p:cNvPr id="64585" name="Rounded Rectangle 81"/>
            <p:cNvSpPr>
              <a:spLocks noChangeArrowheads="1"/>
            </p:cNvSpPr>
            <p:nvPr/>
          </p:nvSpPr>
          <p:spPr bwMode="auto">
            <a:xfrm>
              <a:off x="7391400" y="5943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cxnSp>
          <p:nvCxnSpPr>
            <p:cNvPr id="64586" name="Straight Connector 85"/>
            <p:cNvCxnSpPr>
              <a:cxnSpLocks noChangeShapeType="1"/>
              <a:endCxn id="87" idx="5"/>
            </p:cNvCxnSpPr>
            <p:nvPr/>
          </p:nvCxnSpPr>
          <p:spPr bwMode="auto">
            <a:xfrm rot="16200000" flipV="1">
              <a:off x="4070164" y="5594163"/>
              <a:ext cx="4256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886200" y="52578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2</a:t>
              </a:r>
            </a:p>
          </p:txBody>
        </p:sp>
        <p:cxnSp>
          <p:nvCxnSpPr>
            <p:cNvPr id="64588" name="Straight Connector 87"/>
            <p:cNvCxnSpPr>
              <a:cxnSpLocks noChangeShapeType="1"/>
              <a:stCxn id="64585" idx="0"/>
              <a:endCxn id="89" idx="3"/>
            </p:cNvCxnSpPr>
            <p:nvPr/>
          </p:nvCxnSpPr>
          <p:spPr bwMode="auto">
            <a:xfrm rot="5400000" flipH="1" flipV="1">
              <a:off x="7581900" y="5556064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7924800" y="52578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1</a:t>
              </a:r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0" y="5181600"/>
            <a:ext cx="3124200" cy="3810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0" y="5943600"/>
            <a:ext cx="3124200" cy="3810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629400" y="3810000"/>
            <a:ext cx="533400" cy="381000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Query Processing </a:t>
            </a:r>
            <a:r>
              <a:rPr lang="en-US" altLang="zh-CN" baseline="30000" smtClean="0"/>
              <a:t>[Qin et al, VLDB 10]</a:t>
            </a:r>
            <a:endParaRPr lang="zh-CN" altLang="en-US" baseline="3000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91000" cy="46799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CN Partitioning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Assign the largest job to the core with the lightest load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72000" y="1295400"/>
            <a:ext cx="4343400" cy="3124200"/>
            <a:chOff x="2438400" y="3124200"/>
            <a:chExt cx="4343400" cy="3124200"/>
          </a:xfrm>
        </p:grpSpPr>
        <p:sp>
          <p:nvSpPr>
            <p:cNvPr id="65596" name="Rounded Rectangle 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C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5597" name="Rounded Rectangle 5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5598" name="Rounded Rectangle 6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U</a:t>
              </a:r>
              <a:endParaRPr lang="en-US" altLang="zh-CN" sz="1800" b="1" baseline="30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65599" name="Rounded Rectangle 7"/>
            <p:cNvSpPr>
              <a:spLocks noChangeArrowheads="1"/>
            </p:cNvSpPr>
            <p:nvPr/>
          </p:nvSpPr>
          <p:spPr bwMode="auto">
            <a:xfrm>
              <a:off x="46482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endParaRPr lang="en-US" altLang="zh-CN" sz="1800" b="1" baseline="30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65600" name="Rounded Rectangle 8"/>
            <p:cNvSpPr>
              <a:spLocks noChangeArrowheads="1"/>
            </p:cNvSpPr>
            <p:nvPr/>
          </p:nvSpPr>
          <p:spPr bwMode="auto">
            <a:xfrm>
              <a:off x="52578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C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5601" name="Rounded Rectangle 9"/>
            <p:cNvSpPr>
              <a:spLocks noChangeArrowheads="1"/>
            </p:cNvSpPr>
            <p:nvPr/>
          </p:nvSpPr>
          <p:spPr bwMode="auto">
            <a:xfrm>
              <a:off x="3048000" y="5105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5602" name="Straight Connector 11"/>
            <p:cNvCxnSpPr>
              <a:cxnSpLocks noChangeShapeType="1"/>
              <a:stCxn id="65596" idx="0"/>
              <a:endCxn id="65601" idx="2"/>
            </p:cNvCxnSpPr>
            <p:nvPr/>
          </p:nvCxnSpPr>
          <p:spPr bwMode="auto">
            <a:xfrm rot="5400000" flipH="1" flipV="1">
              <a:off x="3009900" y="55245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03" name="Straight Connector 16"/>
            <p:cNvCxnSpPr>
              <a:cxnSpLocks noChangeShapeType="1"/>
              <a:stCxn id="65597" idx="0"/>
              <a:endCxn id="65601" idx="2"/>
            </p:cNvCxnSpPr>
            <p:nvPr/>
          </p:nvCxnSpPr>
          <p:spPr bwMode="auto">
            <a:xfrm rot="16200000" flipV="1">
              <a:off x="3352800" y="5486400"/>
              <a:ext cx="228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04" name="Straight Connector 19"/>
            <p:cNvCxnSpPr>
              <a:cxnSpLocks noChangeShapeType="1"/>
              <a:stCxn id="65601" idx="0"/>
              <a:endCxn id="23" idx="5"/>
            </p:cNvCxnSpPr>
            <p:nvPr/>
          </p:nvCxnSpPr>
          <p:spPr bwMode="auto">
            <a:xfrm rot="16200000" flipV="1">
              <a:off x="2927164" y="4755963"/>
              <a:ext cx="4256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743200" y="4419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3</a:t>
              </a:r>
            </a:p>
          </p:txBody>
        </p:sp>
        <p:sp>
          <p:nvSpPr>
            <p:cNvPr id="65606" name="Rounded Rectangle 23"/>
            <p:cNvSpPr>
              <a:spLocks noChangeArrowheads="1"/>
            </p:cNvSpPr>
            <p:nvPr/>
          </p:nvSpPr>
          <p:spPr bwMode="auto">
            <a:xfrm>
              <a:off x="3505200" y="4343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5607" name="Straight Connector 24"/>
            <p:cNvCxnSpPr>
              <a:cxnSpLocks noChangeShapeType="1"/>
              <a:stCxn id="65601" idx="0"/>
              <a:endCxn id="65606" idx="2"/>
            </p:cNvCxnSpPr>
            <p:nvPr/>
          </p:nvCxnSpPr>
          <p:spPr bwMode="auto">
            <a:xfrm rot="5400000" flipH="1" flipV="1">
              <a:off x="3352800" y="4724400"/>
              <a:ext cx="3048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08" name="Straight Connector 25"/>
            <p:cNvCxnSpPr>
              <a:cxnSpLocks noChangeShapeType="1"/>
              <a:stCxn id="65600" idx="0"/>
              <a:endCxn id="65606" idx="2"/>
            </p:cNvCxnSpPr>
            <p:nvPr/>
          </p:nvCxnSpPr>
          <p:spPr bwMode="auto">
            <a:xfrm rot="16200000" flipV="1">
              <a:off x="4114800" y="4419600"/>
              <a:ext cx="990600" cy="1752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09" name="Straight Connector 30"/>
            <p:cNvCxnSpPr>
              <a:cxnSpLocks noChangeShapeType="1"/>
              <a:stCxn id="65606" idx="0"/>
              <a:endCxn id="32" idx="5"/>
            </p:cNvCxnSpPr>
            <p:nvPr/>
          </p:nvCxnSpPr>
          <p:spPr bwMode="auto">
            <a:xfrm rot="16200000" flipV="1">
              <a:off x="3346264" y="39558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124200" y="3657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65611" name="Rounded Rectangle 36"/>
            <p:cNvSpPr>
              <a:spLocks noChangeArrowheads="1"/>
            </p:cNvSpPr>
            <p:nvPr/>
          </p:nvSpPr>
          <p:spPr bwMode="auto">
            <a:xfrm>
              <a:off x="3657600" y="5105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5612" name="Straight Connector 37"/>
            <p:cNvCxnSpPr>
              <a:cxnSpLocks noChangeShapeType="1"/>
              <a:stCxn id="65596" idx="0"/>
              <a:endCxn id="65611" idx="2"/>
            </p:cNvCxnSpPr>
            <p:nvPr/>
          </p:nvCxnSpPr>
          <p:spPr bwMode="auto">
            <a:xfrm rot="5400000" flipH="1" flipV="1">
              <a:off x="3314700" y="5219700"/>
              <a:ext cx="2286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13" name="Straight Connector 38"/>
            <p:cNvCxnSpPr>
              <a:cxnSpLocks noChangeShapeType="1"/>
              <a:stCxn id="65598" idx="0"/>
              <a:endCxn id="65611" idx="2"/>
            </p:cNvCxnSpPr>
            <p:nvPr/>
          </p:nvCxnSpPr>
          <p:spPr bwMode="auto">
            <a:xfrm rot="16200000" flipV="1">
              <a:off x="3962400" y="5486400"/>
              <a:ext cx="228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614" name="Rounded Rectangle 44"/>
            <p:cNvSpPr>
              <a:spLocks noChangeArrowheads="1"/>
            </p:cNvSpPr>
            <p:nvPr/>
          </p:nvSpPr>
          <p:spPr bwMode="auto">
            <a:xfrm>
              <a:off x="5181600" y="3581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5615" name="Straight Connector 45"/>
            <p:cNvCxnSpPr>
              <a:cxnSpLocks noChangeShapeType="1"/>
              <a:stCxn id="65623" idx="0"/>
              <a:endCxn id="65614" idx="2"/>
            </p:cNvCxnSpPr>
            <p:nvPr/>
          </p:nvCxnSpPr>
          <p:spPr bwMode="auto">
            <a:xfrm rot="5400000" flipH="1" flipV="1">
              <a:off x="4724400" y="3657600"/>
              <a:ext cx="3048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16" name="Straight Connector 46"/>
            <p:cNvCxnSpPr>
              <a:cxnSpLocks noChangeShapeType="1"/>
              <a:stCxn id="65632" idx="0"/>
              <a:endCxn id="65614" idx="2"/>
            </p:cNvCxnSpPr>
            <p:nvPr/>
          </p:nvCxnSpPr>
          <p:spPr bwMode="auto">
            <a:xfrm rot="16200000" flipV="1">
              <a:off x="4914900" y="4533900"/>
              <a:ext cx="175260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617" name="Rounded Rectangle 47"/>
            <p:cNvSpPr>
              <a:spLocks noChangeArrowheads="1"/>
            </p:cNvSpPr>
            <p:nvPr/>
          </p:nvSpPr>
          <p:spPr bwMode="auto">
            <a:xfrm>
              <a:off x="4724400" y="4343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5618" name="Straight Connector 48"/>
            <p:cNvCxnSpPr>
              <a:cxnSpLocks noChangeShapeType="1"/>
              <a:stCxn id="65620" idx="0"/>
              <a:endCxn id="65617" idx="2"/>
            </p:cNvCxnSpPr>
            <p:nvPr/>
          </p:nvCxnSpPr>
          <p:spPr bwMode="auto">
            <a:xfrm rot="5400000" flipH="1" flipV="1">
              <a:off x="4533900" y="4686300"/>
              <a:ext cx="304800" cy="533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19" name="Straight Connector 49"/>
            <p:cNvCxnSpPr>
              <a:cxnSpLocks noChangeShapeType="1"/>
              <a:stCxn id="65600" idx="0"/>
              <a:endCxn id="65617" idx="2"/>
            </p:cNvCxnSpPr>
            <p:nvPr/>
          </p:nvCxnSpPr>
          <p:spPr bwMode="auto">
            <a:xfrm rot="16200000" flipV="1">
              <a:off x="4724400" y="5029200"/>
              <a:ext cx="990600" cy="533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620" name="Rounded Rectangle 59"/>
            <p:cNvSpPr>
              <a:spLocks noChangeArrowheads="1"/>
            </p:cNvSpPr>
            <p:nvPr/>
          </p:nvSpPr>
          <p:spPr bwMode="auto">
            <a:xfrm>
              <a:off x="4191000" y="5105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5621" name="Straight Connector 60"/>
            <p:cNvCxnSpPr>
              <a:cxnSpLocks noChangeShapeType="1"/>
              <a:stCxn id="65596" idx="0"/>
              <a:endCxn id="65620" idx="2"/>
            </p:cNvCxnSpPr>
            <p:nvPr/>
          </p:nvCxnSpPr>
          <p:spPr bwMode="auto">
            <a:xfrm rot="5400000" flipH="1" flipV="1">
              <a:off x="3581400" y="4953000"/>
              <a:ext cx="228600" cy="1447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22" name="Straight Connector 61"/>
            <p:cNvCxnSpPr>
              <a:cxnSpLocks noChangeShapeType="1"/>
              <a:stCxn id="65599" idx="0"/>
              <a:endCxn id="65620" idx="2"/>
            </p:cNvCxnSpPr>
            <p:nvPr/>
          </p:nvCxnSpPr>
          <p:spPr bwMode="auto">
            <a:xfrm rot="16200000" flipV="1">
              <a:off x="4533900" y="5448300"/>
              <a:ext cx="2286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623" name="Rounded Rectangle 62"/>
            <p:cNvSpPr>
              <a:spLocks noChangeArrowheads="1"/>
            </p:cNvSpPr>
            <p:nvPr/>
          </p:nvSpPr>
          <p:spPr bwMode="auto">
            <a:xfrm>
              <a:off x="4114800" y="4343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5624" name="Straight Connector 63"/>
            <p:cNvCxnSpPr>
              <a:cxnSpLocks noChangeShapeType="1"/>
              <a:stCxn id="65611" idx="0"/>
              <a:endCxn id="65623" idx="2"/>
            </p:cNvCxnSpPr>
            <p:nvPr/>
          </p:nvCxnSpPr>
          <p:spPr bwMode="auto">
            <a:xfrm rot="5400000" flipH="1" flipV="1">
              <a:off x="3962400" y="4724400"/>
              <a:ext cx="3048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25" name="Straight Connector 64"/>
            <p:cNvCxnSpPr>
              <a:cxnSpLocks noChangeShapeType="1"/>
              <a:stCxn id="65600" idx="0"/>
              <a:endCxn id="65623" idx="2"/>
            </p:cNvCxnSpPr>
            <p:nvPr/>
          </p:nvCxnSpPr>
          <p:spPr bwMode="auto">
            <a:xfrm rot="16200000" flipV="1">
              <a:off x="4419600" y="4724400"/>
              <a:ext cx="990600" cy="1143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626" name="Straight Connector 69"/>
            <p:cNvCxnSpPr>
              <a:cxnSpLocks noChangeShapeType="1"/>
              <a:stCxn id="65623" idx="0"/>
              <a:endCxn id="71" idx="5"/>
            </p:cNvCxnSpPr>
            <p:nvPr/>
          </p:nvCxnSpPr>
          <p:spPr bwMode="auto">
            <a:xfrm rot="16200000" flipV="1">
              <a:off x="3955864" y="39558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733800" y="3657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5</a:t>
              </a:r>
            </a:p>
          </p:txBody>
        </p:sp>
        <p:cxnSp>
          <p:nvCxnSpPr>
            <p:cNvPr id="65628" name="Straight Connector 71"/>
            <p:cNvCxnSpPr>
              <a:cxnSpLocks noChangeShapeType="1"/>
              <a:stCxn id="65614" idx="0"/>
              <a:endCxn id="73" idx="5"/>
            </p:cNvCxnSpPr>
            <p:nvPr/>
          </p:nvCxnSpPr>
          <p:spPr bwMode="auto">
            <a:xfrm rot="16200000" flipV="1">
              <a:off x="5175064" y="3346263"/>
              <a:ext cx="1970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7</a:t>
              </a:r>
            </a:p>
          </p:txBody>
        </p:sp>
        <p:cxnSp>
          <p:nvCxnSpPr>
            <p:cNvPr id="65630" name="Straight Connector 78"/>
            <p:cNvCxnSpPr>
              <a:cxnSpLocks noChangeShapeType="1"/>
              <a:stCxn id="65617" idx="0"/>
              <a:endCxn id="80" idx="5"/>
            </p:cNvCxnSpPr>
            <p:nvPr/>
          </p:nvCxnSpPr>
          <p:spPr bwMode="auto">
            <a:xfrm rot="16200000" flipV="1">
              <a:off x="4565464" y="39558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343400" y="3657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6</a:t>
              </a:r>
            </a:p>
          </p:txBody>
        </p:sp>
        <p:sp>
          <p:nvSpPr>
            <p:cNvPr id="65632" name="Rounded Rectangle 81"/>
            <p:cNvSpPr>
              <a:spLocks noChangeArrowheads="1"/>
            </p:cNvSpPr>
            <p:nvPr/>
          </p:nvSpPr>
          <p:spPr bwMode="auto">
            <a:xfrm>
              <a:off x="59436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cxnSp>
          <p:nvCxnSpPr>
            <p:cNvPr id="65633" name="Straight Connector 85"/>
            <p:cNvCxnSpPr>
              <a:cxnSpLocks noChangeShapeType="1"/>
              <a:endCxn id="87" idx="5"/>
            </p:cNvCxnSpPr>
            <p:nvPr/>
          </p:nvCxnSpPr>
          <p:spPr bwMode="auto">
            <a:xfrm rot="16200000" flipV="1">
              <a:off x="2622364" y="5441763"/>
              <a:ext cx="4256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438400" y="51054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2</a:t>
              </a:r>
            </a:p>
          </p:txBody>
        </p:sp>
        <p:cxnSp>
          <p:nvCxnSpPr>
            <p:cNvPr id="65635" name="Straight Connector 87"/>
            <p:cNvCxnSpPr>
              <a:cxnSpLocks noChangeShapeType="1"/>
              <a:stCxn id="65632" idx="0"/>
              <a:endCxn id="89" idx="3"/>
            </p:cNvCxnSpPr>
            <p:nvPr/>
          </p:nvCxnSpPr>
          <p:spPr bwMode="auto">
            <a:xfrm rot="5400000" flipH="1" flipV="1">
              <a:off x="6134100" y="5403664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6477000" y="51054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1</a:t>
              </a: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029200" y="4689475"/>
          <a:ext cx="3352800" cy="1522095"/>
        </p:xfrm>
        <a:graphic>
          <a:graphicData uri="http://schemas.openxmlformats.org/drawingml/2006/table">
            <a:tbl>
              <a:tblPr/>
              <a:tblGrid>
                <a:gridCol w="784225"/>
                <a:gridCol w="857250"/>
                <a:gridCol w="855663"/>
                <a:gridCol w="8556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⑦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⑥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⑤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28600" y="3509963"/>
          <a:ext cx="2743200" cy="2971800"/>
        </p:xfrm>
        <a:graphic>
          <a:graphicData uri="http://schemas.openxmlformats.org/drawingml/2006/table">
            <a:tbl>
              <a:tblPr/>
              <a:tblGrid>
                <a:gridCol w="533400"/>
                <a:gridCol w="2209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Query Processing </a:t>
            </a:r>
            <a:r>
              <a:rPr lang="en-US" altLang="zh-CN" baseline="30000" smtClean="0"/>
              <a:t>[Qin et al, VLDB 10]</a:t>
            </a:r>
            <a:endParaRPr lang="zh-CN" altLang="en-US" baseline="30000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4191000" cy="46799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Sharing-aware CN Partitioning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Assign the largest job to the core that has the lightest resulting load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Update the cost of the rest of the jobs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72000" y="1295400"/>
            <a:ext cx="4343400" cy="3124200"/>
            <a:chOff x="2438400" y="3124200"/>
            <a:chExt cx="4343400" cy="3124200"/>
          </a:xfrm>
        </p:grpSpPr>
        <p:sp>
          <p:nvSpPr>
            <p:cNvPr id="66592" name="Rounded Rectangle 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C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6593" name="Rounded Rectangle 5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6594" name="Rounded Rectangle 6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U</a:t>
              </a:r>
              <a:endParaRPr lang="en-US" altLang="zh-CN" sz="1800" b="1" baseline="30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66595" name="Rounded Rectangle 7"/>
            <p:cNvSpPr>
              <a:spLocks noChangeArrowheads="1"/>
            </p:cNvSpPr>
            <p:nvPr/>
          </p:nvSpPr>
          <p:spPr bwMode="auto">
            <a:xfrm>
              <a:off x="46482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endParaRPr lang="en-US" altLang="zh-CN" sz="1800" b="1" baseline="3000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66596" name="Rounded Rectangle 8"/>
            <p:cNvSpPr>
              <a:spLocks noChangeArrowheads="1"/>
            </p:cNvSpPr>
            <p:nvPr/>
          </p:nvSpPr>
          <p:spPr bwMode="auto">
            <a:xfrm>
              <a:off x="52578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C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sp>
          <p:nvSpPr>
            <p:cNvPr id="66597" name="Rounded Rectangle 9"/>
            <p:cNvSpPr>
              <a:spLocks noChangeArrowheads="1"/>
            </p:cNvSpPr>
            <p:nvPr/>
          </p:nvSpPr>
          <p:spPr bwMode="auto">
            <a:xfrm>
              <a:off x="3048000" y="5105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6598" name="Straight Connector 11"/>
            <p:cNvCxnSpPr>
              <a:cxnSpLocks noChangeShapeType="1"/>
              <a:stCxn id="66592" idx="0"/>
              <a:endCxn id="66597" idx="2"/>
            </p:cNvCxnSpPr>
            <p:nvPr/>
          </p:nvCxnSpPr>
          <p:spPr bwMode="auto">
            <a:xfrm rot="5400000" flipH="1" flipV="1">
              <a:off x="3009900" y="5524500"/>
              <a:ext cx="2286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599" name="Straight Connector 16"/>
            <p:cNvCxnSpPr>
              <a:cxnSpLocks noChangeShapeType="1"/>
              <a:stCxn id="66593" idx="0"/>
              <a:endCxn id="66597" idx="2"/>
            </p:cNvCxnSpPr>
            <p:nvPr/>
          </p:nvCxnSpPr>
          <p:spPr bwMode="auto">
            <a:xfrm rot="16200000" flipV="1">
              <a:off x="3352800" y="5486400"/>
              <a:ext cx="228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00" name="Straight Connector 19"/>
            <p:cNvCxnSpPr>
              <a:cxnSpLocks noChangeShapeType="1"/>
              <a:stCxn id="66597" idx="0"/>
              <a:endCxn id="23" idx="5"/>
            </p:cNvCxnSpPr>
            <p:nvPr/>
          </p:nvCxnSpPr>
          <p:spPr bwMode="auto">
            <a:xfrm rot="16200000" flipV="1">
              <a:off x="2927164" y="4755963"/>
              <a:ext cx="4256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743200" y="4419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3</a:t>
              </a:r>
            </a:p>
          </p:txBody>
        </p:sp>
        <p:sp>
          <p:nvSpPr>
            <p:cNvPr id="66602" name="Rounded Rectangle 23"/>
            <p:cNvSpPr>
              <a:spLocks noChangeArrowheads="1"/>
            </p:cNvSpPr>
            <p:nvPr/>
          </p:nvSpPr>
          <p:spPr bwMode="auto">
            <a:xfrm>
              <a:off x="3505200" y="4343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6603" name="Straight Connector 24"/>
            <p:cNvCxnSpPr>
              <a:cxnSpLocks noChangeShapeType="1"/>
              <a:stCxn id="66597" idx="0"/>
              <a:endCxn id="66602" idx="2"/>
            </p:cNvCxnSpPr>
            <p:nvPr/>
          </p:nvCxnSpPr>
          <p:spPr bwMode="auto">
            <a:xfrm rot="5400000" flipH="1" flipV="1">
              <a:off x="3352800" y="4724400"/>
              <a:ext cx="3048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04" name="Straight Connector 25"/>
            <p:cNvCxnSpPr>
              <a:cxnSpLocks noChangeShapeType="1"/>
              <a:stCxn id="66596" idx="0"/>
              <a:endCxn id="66602" idx="2"/>
            </p:cNvCxnSpPr>
            <p:nvPr/>
          </p:nvCxnSpPr>
          <p:spPr bwMode="auto">
            <a:xfrm rot="16200000" flipV="1">
              <a:off x="4114800" y="4419600"/>
              <a:ext cx="990600" cy="1752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05" name="Straight Connector 30"/>
            <p:cNvCxnSpPr>
              <a:cxnSpLocks noChangeShapeType="1"/>
              <a:stCxn id="66602" idx="0"/>
              <a:endCxn id="32" idx="5"/>
            </p:cNvCxnSpPr>
            <p:nvPr/>
          </p:nvCxnSpPr>
          <p:spPr bwMode="auto">
            <a:xfrm rot="16200000" flipV="1">
              <a:off x="3346264" y="39558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124200" y="3657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66607" name="Rounded Rectangle 36"/>
            <p:cNvSpPr>
              <a:spLocks noChangeArrowheads="1"/>
            </p:cNvSpPr>
            <p:nvPr/>
          </p:nvSpPr>
          <p:spPr bwMode="auto">
            <a:xfrm>
              <a:off x="3657600" y="5105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6608" name="Straight Connector 37"/>
            <p:cNvCxnSpPr>
              <a:cxnSpLocks noChangeShapeType="1"/>
              <a:stCxn id="66592" idx="0"/>
              <a:endCxn id="66607" idx="2"/>
            </p:cNvCxnSpPr>
            <p:nvPr/>
          </p:nvCxnSpPr>
          <p:spPr bwMode="auto">
            <a:xfrm rot="5400000" flipH="1" flipV="1">
              <a:off x="3314700" y="5219700"/>
              <a:ext cx="2286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09" name="Straight Connector 38"/>
            <p:cNvCxnSpPr>
              <a:cxnSpLocks noChangeShapeType="1"/>
              <a:stCxn id="66594" idx="0"/>
              <a:endCxn id="66607" idx="2"/>
            </p:cNvCxnSpPr>
            <p:nvPr/>
          </p:nvCxnSpPr>
          <p:spPr bwMode="auto">
            <a:xfrm rot="16200000" flipV="1">
              <a:off x="3962400" y="5486400"/>
              <a:ext cx="228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6610" name="Rounded Rectangle 44"/>
            <p:cNvSpPr>
              <a:spLocks noChangeArrowheads="1"/>
            </p:cNvSpPr>
            <p:nvPr/>
          </p:nvSpPr>
          <p:spPr bwMode="auto">
            <a:xfrm>
              <a:off x="5181600" y="3581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6611" name="Straight Connector 45"/>
            <p:cNvCxnSpPr>
              <a:cxnSpLocks noChangeShapeType="1"/>
              <a:stCxn id="66619" idx="0"/>
              <a:endCxn id="66610" idx="2"/>
            </p:cNvCxnSpPr>
            <p:nvPr/>
          </p:nvCxnSpPr>
          <p:spPr bwMode="auto">
            <a:xfrm rot="5400000" flipH="1" flipV="1">
              <a:off x="4724400" y="3657600"/>
              <a:ext cx="3048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12" name="Straight Connector 46"/>
            <p:cNvCxnSpPr>
              <a:cxnSpLocks noChangeShapeType="1"/>
              <a:stCxn id="66628" idx="0"/>
              <a:endCxn id="66610" idx="2"/>
            </p:cNvCxnSpPr>
            <p:nvPr/>
          </p:nvCxnSpPr>
          <p:spPr bwMode="auto">
            <a:xfrm rot="16200000" flipV="1">
              <a:off x="4914900" y="4533900"/>
              <a:ext cx="1752600" cy="762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6613" name="Rounded Rectangle 47"/>
            <p:cNvSpPr>
              <a:spLocks noChangeArrowheads="1"/>
            </p:cNvSpPr>
            <p:nvPr/>
          </p:nvSpPr>
          <p:spPr bwMode="auto">
            <a:xfrm>
              <a:off x="4724400" y="4343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6614" name="Straight Connector 48"/>
            <p:cNvCxnSpPr>
              <a:cxnSpLocks noChangeShapeType="1"/>
              <a:stCxn id="66616" idx="0"/>
              <a:endCxn id="66613" idx="2"/>
            </p:cNvCxnSpPr>
            <p:nvPr/>
          </p:nvCxnSpPr>
          <p:spPr bwMode="auto">
            <a:xfrm rot="5400000" flipH="1" flipV="1">
              <a:off x="4533900" y="4686300"/>
              <a:ext cx="304800" cy="533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15" name="Straight Connector 49"/>
            <p:cNvCxnSpPr>
              <a:cxnSpLocks noChangeShapeType="1"/>
              <a:stCxn id="66596" idx="0"/>
              <a:endCxn id="66613" idx="2"/>
            </p:cNvCxnSpPr>
            <p:nvPr/>
          </p:nvCxnSpPr>
          <p:spPr bwMode="auto">
            <a:xfrm rot="16200000" flipV="1">
              <a:off x="4724400" y="5029200"/>
              <a:ext cx="990600" cy="533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6616" name="Rounded Rectangle 59"/>
            <p:cNvSpPr>
              <a:spLocks noChangeArrowheads="1"/>
            </p:cNvSpPr>
            <p:nvPr/>
          </p:nvSpPr>
          <p:spPr bwMode="auto">
            <a:xfrm>
              <a:off x="4191000" y="5105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6617" name="Straight Connector 60"/>
            <p:cNvCxnSpPr>
              <a:cxnSpLocks noChangeShapeType="1"/>
              <a:stCxn id="66592" idx="0"/>
              <a:endCxn id="66616" idx="2"/>
            </p:cNvCxnSpPr>
            <p:nvPr/>
          </p:nvCxnSpPr>
          <p:spPr bwMode="auto">
            <a:xfrm rot="5400000" flipH="1" flipV="1">
              <a:off x="3581400" y="4953000"/>
              <a:ext cx="228600" cy="1447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18" name="Straight Connector 61"/>
            <p:cNvCxnSpPr>
              <a:cxnSpLocks noChangeShapeType="1"/>
              <a:stCxn id="66595" idx="0"/>
              <a:endCxn id="66616" idx="2"/>
            </p:cNvCxnSpPr>
            <p:nvPr/>
          </p:nvCxnSpPr>
          <p:spPr bwMode="auto">
            <a:xfrm rot="16200000" flipV="1">
              <a:off x="4533900" y="5448300"/>
              <a:ext cx="2286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6619" name="Rounded Rectangle 62"/>
            <p:cNvSpPr>
              <a:spLocks noChangeArrowheads="1"/>
            </p:cNvSpPr>
            <p:nvPr/>
          </p:nvSpPr>
          <p:spPr bwMode="auto">
            <a:xfrm>
              <a:off x="4114800" y="4343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6620" name="Straight Connector 63"/>
            <p:cNvCxnSpPr>
              <a:cxnSpLocks noChangeShapeType="1"/>
              <a:stCxn id="66607" idx="0"/>
              <a:endCxn id="66619" idx="2"/>
            </p:cNvCxnSpPr>
            <p:nvPr/>
          </p:nvCxnSpPr>
          <p:spPr bwMode="auto">
            <a:xfrm rot="5400000" flipH="1" flipV="1">
              <a:off x="3962400" y="4724400"/>
              <a:ext cx="3048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21" name="Straight Connector 64"/>
            <p:cNvCxnSpPr>
              <a:cxnSpLocks noChangeShapeType="1"/>
              <a:stCxn id="66596" idx="0"/>
              <a:endCxn id="66619" idx="2"/>
            </p:cNvCxnSpPr>
            <p:nvPr/>
          </p:nvCxnSpPr>
          <p:spPr bwMode="auto">
            <a:xfrm rot="16200000" flipV="1">
              <a:off x="4419600" y="4724400"/>
              <a:ext cx="990600" cy="1143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6622" name="Straight Connector 69"/>
            <p:cNvCxnSpPr>
              <a:cxnSpLocks noChangeShapeType="1"/>
              <a:stCxn id="66619" idx="0"/>
              <a:endCxn id="71" idx="5"/>
            </p:cNvCxnSpPr>
            <p:nvPr/>
          </p:nvCxnSpPr>
          <p:spPr bwMode="auto">
            <a:xfrm rot="16200000" flipV="1">
              <a:off x="3955864" y="39558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3733800" y="3657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5</a:t>
              </a:r>
            </a:p>
          </p:txBody>
        </p:sp>
        <p:cxnSp>
          <p:nvCxnSpPr>
            <p:cNvPr id="66624" name="Straight Connector 71"/>
            <p:cNvCxnSpPr>
              <a:cxnSpLocks noChangeShapeType="1"/>
              <a:stCxn id="66610" idx="0"/>
              <a:endCxn id="73" idx="5"/>
            </p:cNvCxnSpPr>
            <p:nvPr/>
          </p:nvCxnSpPr>
          <p:spPr bwMode="auto">
            <a:xfrm rot="16200000" flipV="1">
              <a:off x="5175064" y="3346263"/>
              <a:ext cx="1970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4876800" y="31242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7</a:t>
              </a:r>
            </a:p>
          </p:txBody>
        </p:sp>
        <p:cxnSp>
          <p:nvCxnSpPr>
            <p:cNvPr id="66626" name="Straight Connector 78"/>
            <p:cNvCxnSpPr>
              <a:cxnSpLocks noChangeShapeType="1"/>
              <a:stCxn id="66613" idx="0"/>
              <a:endCxn id="80" idx="5"/>
            </p:cNvCxnSpPr>
            <p:nvPr/>
          </p:nvCxnSpPr>
          <p:spPr bwMode="auto">
            <a:xfrm rot="16200000" flipV="1">
              <a:off x="4565464" y="3955863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4343400" y="36576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6</a:t>
              </a:r>
            </a:p>
          </p:txBody>
        </p:sp>
        <p:sp>
          <p:nvSpPr>
            <p:cNvPr id="66628" name="Rounded Rectangle 81"/>
            <p:cNvSpPr>
              <a:spLocks noChangeArrowheads="1"/>
            </p:cNvSpPr>
            <p:nvPr/>
          </p:nvSpPr>
          <p:spPr bwMode="auto">
            <a:xfrm>
              <a:off x="5943600" y="57912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P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Garamond" pitchFamily="18" charset="0"/>
                </a:rPr>
                <a:t>Q</a:t>
              </a:r>
            </a:p>
          </p:txBody>
        </p:sp>
        <p:cxnSp>
          <p:nvCxnSpPr>
            <p:cNvPr id="66629" name="Straight Connector 85"/>
            <p:cNvCxnSpPr>
              <a:cxnSpLocks noChangeShapeType="1"/>
              <a:endCxn id="87" idx="5"/>
            </p:cNvCxnSpPr>
            <p:nvPr/>
          </p:nvCxnSpPr>
          <p:spPr bwMode="auto">
            <a:xfrm rot="16200000" flipV="1">
              <a:off x="2622364" y="5441763"/>
              <a:ext cx="425637" cy="2732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438400" y="51054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2</a:t>
              </a:r>
            </a:p>
          </p:txBody>
        </p:sp>
        <p:cxnSp>
          <p:nvCxnSpPr>
            <p:cNvPr id="66631" name="Straight Connector 87"/>
            <p:cNvCxnSpPr>
              <a:cxnSpLocks noChangeShapeType="1"/>
              <a:stCxn id="66628" idx="0"/>
              <a:endCxn id="89" idx="3"/>
            </p:cNvCxnSpPr>
            <p:nvPr/>
          </p:nvCxnSpPr>
          <p:spPr bwMode="auto">
            <a:xfrm rot="5400000" flipH="1" flipV="1">
              <a:off x="6134100" y="5403664"/>
              <a:ext cx="4256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6477000" y="51054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1</a:t>
              </a: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029200" y="4689475"/>
          <a:ext cx="3352800" cy="1522095"/>
        </p:xfrm>
        <a:graphic>
          <a:graphicData uri="http://schemas.openxmlformats.org/drawingml/2006/table">
            <a:tbl>
              <a:tblPr/>
              <a:tblGrid>
                <a:gridCol w="784225"/>
                <a:gridCol w="857250"/>
                <a:gridCol w="855663"/>
                <a:gridCol w="8556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⑦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⑤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⑥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7" name="Slide Number Placeholder 4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4419600" y="3962400"/>
            <a:ext cx="42672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Query Processing </a:t>
            </a:r>
            <a:r>
              <a:rPr lang="en-US" altLang="zh-CN" baseline="30000" smtClean="0"/>
              <a:t>[Qin et al, VLDB 10]</a:t>
            </a:r>
            <a:endParaRPr lang="zh-CN" altLang="en-US" baseline="30000" smtClean="0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4191000" cy="46799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Operator-level Partitioning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Consider each level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Perform cost (re-)estimation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Allocate operators to cores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Also has Data level parallelism for extremely skewed scenarios</a:t>
            </a:r>
          </a:p>
        </p:txBody>
      </p:sp>
      <p:sp>
        <p:nvSpPr>
          <p:cNvPr id="67589" name="Rounded Rectangle 4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Garamond" pitchFamily="18" charset="0"/>
              </a:rPr>
              <a:t>C</a:t>
            </a:r>
            <a:r>
              <a:rPr lang="en-US" altLang="zh-CN" sz="1800" b="1" baseline="30000">
                <a:solidFill>
                  <a:schemeClr val="tx1"/>
                </a:solidFill>
                <a:latin typeface="Garamond" pitchFamily="18" charset="0"/>
              </a:rPr>
              <a:t>Q</a:t>
            </a:r>
          </a:p>
        </p:txBody>
      </p:sp>
      <p:sp>
        <p:nvSpPr>
          <p:cNvPr id="67590" name="Rounded Rectangle 5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Garamond" pitchFamily="18" charset="0"/>
              </a:rPr>
              <a:t>P</a:t>
            </a:r>
            <a:r>
              <a:rPr lang="en-US" altLang="zh-CN" sz="1800" b="1" baseline="30000">
                <a:solidFill>
                  <a:schemeClr val="tx1"/>
                </a:solidFill>
                <a:latin typeface="Garamond" pitchFamily="18" charset="0"/>
              </a:rPr>
              <a:t>Q</a:t>
            </a:r>
          </a:p>
        </p:txBody>
      </p:sp>
      <p:sp>
        <p:nvSpPr>
          <p:cNvPr id="67591" name="Rounded Rectangle 6"/>
          <p:cNvSpPr>
            <a:spLocks noChangeArrowheads="1"/>
          </p:cNvSpPr>
          <p:nvPr/>
        </p:nvSpPr>
        <p:spPr bwMode="auto">
          <a:xfrm>
            <a:off x="6172200" y="39624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Garamond" pitchFamily="18" charset="0"/>
              </a:rPr>
              <a:t>U</a:t>
            </a:r>
            <a:endParaRPr lang="en-US" altLang="zh-CN" sz="1800" b="1" baseline="30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7592" name="Rounded Rectangle 7"/>
          <p:cNvSpPr>
            <a:spLocks noChangeArrowheads="1"/>
          </p:cNvSpPr>
          <p:nvPr/>
        </p:nvSpPr>
        <p:spPr bwMode="auto">
          <a:xfrm>
            <a:off x="6781800" y="39624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Garamond" pitchFamily="18" charset="0"/>
              </a:rPr>
              <a:t>P</a:t>
            </a:r>
            <a:endParaRPr lang="en-US" altLang="zh-CN" sz="1800" b="1" baseline="30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7593" name="Rounded Rectangle 8"/>
          <p:cNvSpPr>
            <a:spLocks noChangeArrowheads="1"/>
          </p:cNvSpPr>
          <p:nvPr/>
        </p:nvSpPr>
        <p:spPr bwMode="auto">
          <a:xfrm>
            <a:off x="7391400" y="39624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Garamond" pitchFamily="18" charset="0"/>
              </a:rPr>
              <a:t>C</a:t>
            </a:r>
            <a:r>
              <a:rPr lang="en-US" altLang="zh-CN" sz="1800" b="1" baseline="30000">
                <a:solidFill>
                  <a:schemeClr val="tx1"/>
                </a:solidFill>
                <a:latin typeface="Garamond" pitchFamily="18" charset="0"/>
              </a:rPr>
              <a:t>Q</a:t>
            </a:r>
          </a:p>
        </p:txBody>
      </p:sp>
      <p:sp>
        <p:nvSpPr>
          <p:cNvPr id="67594" name="Rounded Rectangle 9"/>
          <p:cNvSpPr>
            <a:spLocks noChangeArrowheads="1"/>
          </p:cNvSpPr>
          <p:nvPr/>
        </p:nvSpPr>
        <p:spPr bwMode="auto">
          <a:xfrm>
            <a:off x="5181600" y="32766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rgbClr val="FF0000"/>
                </a:solidFill>
                <a:latin typeface="Garamond" pitchFamily="18" charset="0"/>
              </a:rPr>
              <a:t>⋈</a:t>
            </a:r>
          </a:p>
        </p:txBody>
      </p:sp>
      <p:cxnSp>
        <p:nvCxnSpPr>
          <p:cNvPr id="67595" name="Straight Connector 11"/>
          <p:cNvCxnSpPr>
            <a:cxnSpLocks noChangeShapeType="1"/>
            <a:stCxn id="67589" idx="0"/>
            <a:endCxn id="67594" idx="2"/>
          </p:cNvCxnSpPr>
          <p:nvPr/>
        </p:nvCxnSpPr>
        <p:spPr bwMode="auto">
          <a:xfrm rot="5400000" flipH="1" flipV="1">
            <a:off x="5143500" y="3695700"/>
            <a:ext cx="2286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Straight Connector 16"/>
          <p:cNvCxnSpPr>
            <a:cxnSpLocks noChangeShapeType="1"/>
            <a:stCxn id="67590" idx="0"/>
            <a:endCxn id="67594" idx="2"/>
          </p:cNvCxnSpPr>
          <p:nvPr/>
        </p:nvCxnSpPr>
        <p:spPr bwMode="auto">
          <a:xfrm rot="16200000" flipV="1">
            <a:off x="5486400" y="3657600"/>
            <a:ext cx="2286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7" name="Rounded Rectangle 23"/>
          <p:cNvSpPr>
            <a:spLocks noChangeArrowheads="1"/>
          </p:cNvSpPr>
          <p:nvPr/>
        </p:nvSpPr>
        <p:spPr bwMode="auto">
          <a:xfrm>
            <a:off x="5638800" y="25146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rgbClr val="0000FF"/>
                </a:solidFill>
                <a:latin typeface="Garamond" pitchFamily="18" charset="0"/>
              </a:rPr>
              <a:t>⋈</a:t>
            </a:r>
          </a:p>
        </p:txBody>
      </p:sp>
      <p:cxnSp>
        <p:nvCxnSpPr>
          <p:cNvPr id="67598" name="Straight Connector 24"/>
          <p:cNvCxnSpPr>
            <a:cxnSpLocks noChangeShapeType="1"/>
            <a:stCxn id="67594" idx="0"/>
            <a:endCxn id="67597" idx="2"/>
          </p:cNvCxnSpPr>
          <p:nvPr/>
        </p:nvCxnSpPr>
        <p:spPr bwMode="auto">
          <a:xfrm rot="5400000" flipH="1" flipV="1">
            <a:off x="5486400" y="2895600"/>
            <a:ext cx="3048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9" name="Straight Connector 25"/>
          <p:cNvCxnSpPr>
            <a:cxnSpLocks noChangeShapeType="1"/>
            <a:stCxn id="67593" idx="0"/>
            <a:endCxn id="67597" idx="2"/>
          </p:cNvCxnSpPr>
          <p:nvPr/>
        </p:nvCxnSpPr>
        <p:spPr bwMode="auto">
          <a:xfrm rot="16200000" flipV="1">
            <a:off x="6248400" y="2590800"/>
            <a:ext cx="990600" cy="1752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0" name="Rounded Rectangle 36"/>
          <p:cNvSpPr>
            <a:spLocks noChangeArrowheads="1"/>
          </p:cNvSpPr>
          <p:nvPr/>
        </p:nvSpPr>
        <p:spPr bwMode="auto">
          <a:xfrm>
            <a:off x="5791200" y="32766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rgbClr val="FF0000"/>
                </a:solidFill>
                <a:latin typeface="Garamond" pitchFamily="18" charset="0"/>
              </a:rPr>
              <a:t>⋈</a:t>
            </a:r>
          </a:p>
        </p:txBody>
      </p:sp>
      <p:cxnSp>
        <p:nvCxnSpPr>
          <p:cNvPr id="67601" name="Straight Connector 37"/>
          <p:cNvCxnSpPr>
            <a:cxnSpLocks noChangeShapeType="1"/>
            <a:stCxn id="67589" idx="0"/>
            <a:endCxn id="67600" idx="2"/>
          </p:cNvCxnSpPr>
          <p:nvPr/>
        </p:nvCxnSpPr>
        <p:spPr bwMode="auto">
          <a:xfrm rot="5400000" flipH="1" flipV="1">
            <a:off x="5448300" y="3390900"/>
            <a:ext cx="2286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Straight Connector 38"/>
          <p:cNvCxnSpPr>
            <a:cxnSpLocks noChangeShapeType="1"/>
            <a:stCxn id="67591" idx="0"/>
            <a:endCxn id="67600" idx="2"/>
          </p:cNvCxnSpPr>
          <p:nvPr/>
        </p:nvCxnSpPr>
        <p:spPr bwMode="auto">
          <a:xfrm rot="16200000" flipV="1">
            <a:off x="6096000" y="3657600"/>
            <a:ext cx="2286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Rounded Rectangle 44"/>
          <p:cNvSpPr>
            <a:spLocks noChangeArrowheads="1"/>
          </p:cNvSpPr>
          <p:nvPr/>
        </p:nvSpPr>
        <p:spPr bwMode="auto">
          <a:xfrm>
            <a:off x="7315200" y="17526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rgbClr val="04DA0E"/>
                </a:solidFill>
                <a:latin typeface="Garamond" pitchFamily="18" charset="0"/>
              </a:rPr>
              <a:t>⋈</a:t>
            </a:r>
          </a:p>
        </p:txBody>
      </p:sp>
      <p:cxnSp>
        <p:nvCxnSpPr>
          <p:cNvPr id="67604" name="Straight Connector 45"/>
          <p:cNvCxnSpPr>
            <a:cxnSpLocks noChangeShapeType="1"/>
            <a:stCxn id="67612" idx="0"/>
            <a:endCxn id="67603" idx="2"/>
          </p:cNvCxnSpPr>
          <p:nvPr/>
        </p:nvCxnSpPr>
        <p:spPr bwMode="auto">
          <a:xfrm rot="5400000" flipH="1" flipV="1">
            <a:off x="6858000" y="1828800"/>
            <a:ext cx="304800" cy="1066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Straight Connector 46"/>
          <p:cNvCxnSpPr>
            <a:cxnSpLocks noChangeShapeType="1"/>
            <a:stCxn id="67615" idx="0"/>
            <a:endCxn id="67603" idx="2"/>
          </p:cNvCxnSpPr>
          <p:nvPr/>
        </p:nvCxnSpPr>
        <p:spPr bwMode="auto">
          <a:xfrm rot="16200000" flipV="1">
            <a:off x="7048500" y="2705100"/>
            <a:ext cx="17526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Rounded Rectangle 47"/>
          <p:cNvSpPr>
            <a:spLocks noChangeArrowheads="1"/>
          </p:cNvSpPr>
          <p:nvPr/>
        </p:nvSpPr>
        <p:spPr bwMode="auto">
          <a:xfrm>
            <a:off x="6858000" y="25146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rgbClr val="0000FF"/>
                </a:solidFill>
                <a:latin typeface="Garamond" pitchFamily="18" charset="0"/>
              </a:rPr>
              <a:t>⋈</a:t>
            </a:r>
          </a:p>
        </p:txBody>
      </p:sp>
      <p:cxnSp>
        <p:nvCxnSpPr>
          <p:cNvPr id="67607" name="Straight Connector 48"/>
          <p:cNvCxnSpPr>
            <a:cxnSpLocks noChangeShapeType="1"/>
            <a:stCxn id="67609" idx="0"/>
            <a:endCxn id="67606" idx="2"/>
          </p:cNvCxnSpPr>
          <p:nvPr/>
        </p:nvCxnSpPr>
        <p:spPr bwMode="auto">
          <a:xfrm rot="5400000" flipH="1" flipV="1">
            <a:off x="6667500" y="2857500"/>
            <a:ext cx="3048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8" name="Straight Connector 49"/>
          <p:cNvCxnSpPr>
            <a:cxnSpLocks noChangeShapeType="1"/>
            <a:stCxn id="67593" idx="0"/>
            <a:endCxn id="67606" idx="2"/>
          </p:cNvCxnSpPr>
          <p:nvPr/>
        </p:nvCxnSpPr>
        <p:spPr bwMode="auto">
          <a:xfrm rot="16200000" flipV="1">
            <a:off x="6858000" y="3200400"/>
            <a:ext cx="9906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9" name="Rounded Rectangle 59"/>
          <p:cNvSpPr>
            <a:spLocks noChangeArrowheads="1"/>
          </p:cNvSpPr>
          <p:nvPr/>
        </p:nvSpPr>
        <p:spPr bwMode="auto">
          <a:xfrm>
            <a:off x="6324600" y="32766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rgbClr val="FF0000"/>
                </a:solidFill>
                <a:latin typeface="Garamond" pitchFamily="18" charset="0"/>
              </a:rPr>
              <a:t>⋈</a:t>
            </a:r>
          </a:p>
        </p:txBody>
      </p:sp>
      <p:cxnSp>
        <p:nvCxnSpPr>
          <p:cNvPr id="67610" name="Straight Connector 60"/>
          <p:cNvCxnSpPr>
            <a:cxnSpLocks noChangeShapeType="1"/>
            <a:stCxn id="67589" idx="0"/>
            <a:endCxn id="67609" idx="2"/>
          </p:cNvCxnSpPr>
          <p:nvPr/>
        </p:nvCxnSpPr>
        <p:spPr bwMode="auto">
          <a:xfrm rot="5400000" flipH="1" flipV="1">
            <a:off x="5715000" y="3124200"/>
            <a:ext cx="228600" cy="1447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11" name="Straight Connector 61"/>
          <p:cNvCxnSpPr>
            <a:cxnSpLocks noChangeShapeType="1"/>
            <a:stCxn id="67592" idx="0"/>
            <a:endCxn id="67609" idx="2"/>
          </p:cNvCxnSpPr>
          <p:nvPr/>
        </p:nvCxnSpPr>
        <p:spPr bwMode="auto">
          <a:xfrm rot="16200000" flipV="1">
            <a:off x="6667500" y="3619500"/>
            <a:ext cx="228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12" name="Rounded Rectangle 62"/>
          <p:cNvSpPr>
            <a:spLocks noChangeArrowheads="1"/>
          </p:cNvSpPr>
          <p:nvPr/>
        </p:nvSpPr>
        <p:spPr bwMode="auto">
          <a:xfrm>
            <a:off x="6248400" y="25146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rgbClr val="0000FF"/>
                </a:solidFill>
                <a:latin typeface="Garamond" pitchFamily="18" charset="0"/>
              </a:rPr>
              <a:t>⋈</a:t>
            </a:r>
          </a:p>
        </p:txBody>
      </p:sp>
      <p:cxnSp>
        <p:nvCxnSpPr>
          <p:cNvPr id="67613" name="Straight Connector 63"/>
          <p:cNvCxnSpPr>
            <a:cxnSpLocks noChangeShapeType="1"/>
            <a:stCxn id="67600" idx="0"/>
            <a:endCxn id="67612" idx="2"/>
          </p:cNvCxnSpPr>
          <p:nvPr/>
        </p:nvCxnSpPr>
        <p:spPr bwMode="auto">
          <a:xfrm rot="5400000" flipH="1" flipV="1">
            <a:off x="6096000" y="2895600"/>
            <a:ext cx="3048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14" name="Straight Connector 64"/>
          <p:cNvCxnSpPr>
            <a:cxnSpLocks noChangeShapeType="1"/>
            <a:stCxn id="67593" idx="0"/>
            <a:endCxn id="67612" idx="2"/>
          </p:cNvCxnSpPr>
          <p:nvPr/>
        </p:nvCxnSpPr>
        <p:spPr bwMode="auto">
          <a:xfrm rot="16200000" flipV="1">
            <a:off x="6553200" y="2895600"/>
            <a:ext cx="99060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15" name="Rounded Rectangle 81"/>
          <p:cNvSpPr>
            <a:spLocks noChangeArrowheads="1"/>
          </p:cNvSpPr>
          <p:nvPr/>
        </p:nvSpPr>
        <p:spPr bwMode="auto">
          <a:xfrm>
            <a:off x="8077200" y="3962400"/>
            <a:ext cx="4572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solidFill>
                  <a:schemeClr val="tx1"/>
                </a:solidFill>
                <a:latin typeface="Garamond" pitchFamily="18" charset="0"/>
              </a:rPr>
              <a:t>P</a:t>
            </a:r>
            <a:r>
              <a:rPr lang="en-US" altLang="zh-CN" sz="1800" b="1" baseline="30000">
                <a:solidFill>
                  <a:schemeClr val="tx1"/>
                </a:solidFill>
                <a:latin typeface="Garamond" pitchFamily="18" charset="0"/>
              </a:rPr>
              <a:t>Q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029200" y="4689475"/>
          <a:ext cx="2971800" cy="1560195"/>
        </p:xfrm>
        <a:graphic>
          <a:graphicData uri="http://schemas.openxmlformats.org/drawingml/2006/table">
            <a:tbl>
              <a:tblPr/>
              <a:tblGrid>
                <a:gridCol w="838200"/>
                <a:gridCol w="2133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Jobs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DA0E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 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⋈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 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⋈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0.1 " pathEditMode="relative" ptsTypes="AA"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 L 3.33333E-6 -0.21111 " pathEditMode="relative" ptsTypes="AA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21111 L 3.33333E-6 -0.32222 " pathEditMode="relative" ptsTypes="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Operator Mesh </a:t>
            </a:r>
            <a:r>
              <a:rPr lang="en-US" altLang="zh-CN" baseline="30000" smtClean="0"/>
              <a:t>[Markowetz et al, SIGMOD 07]</a:t>
            </a:r>
            <a:endParaRPr lang="zh-CN" altLang="en-US" baseline="30000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Background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Keyword search over relational data streams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No CNs can be pruned !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Leaves of the mesh: |SR| * 2</a:t>
            </a:r>
            <a:r>
              <a:rPr lang="en-US" altLang="zh-CN" baseline="30000" smtClean="0">
                <a:ea typeface="宋体" pitchFamily="2" charset="-122"/>
                <a:sym typeface="Wingdings" pitchFamily="2" charset="2"/>
              </a:rPr>
              <a:t>k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 source nodes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CNs are generated in a canonical form in a depth-first manner  Cluster these CNs to build the mesh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The actual mesh is even more complicated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Need to have buffers associated with each node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Need to store timestamp of last sleep</a:t>
            </a:r>
          </a:p>
          <a:p>
            <a:pPr lvl="1"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134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SPARK2 </a:t>
            </a:r>
            <a:r>
              <a:rPr lang="en-US" altLang="zh-CN" baseline="30000" smtClean="0"/>
              <a:t>[Luo et al, TKDE]</a:t>
            </a:r>
            <a:endParaRPr lang="zh-CN" altLang="en-US" baseline="30000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28600" y="1773238"/>
            <a:ext cx="5410200" cy="46799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Capture CN dependency (&amp; sharing) via the </a:t>
            </a:r>
            <a:r>
              <a:rPr lang="en-US" altLang="zh-CN" i="1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partition graph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Features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Only CNs are allowed as nodes  no open-ended joins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Models all the ways a CN can be obtained by joining two other CNs (and possibly some free tuplesets)  allow pruning if one sub-CN produce empty result</a:t>
            </a:r>
          </a:p>
          <a:p>
            <a:pPr lvl="1" eaLnBrk="1" hangingPunct="1"/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 lvl="1" eaLnBrk="1" hangingPunct="1"/>
            <a:endParaRPr lang="en-US" altLang="zh-CN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00800" y="3890963"/>
          <a:ext cx="2743200" cy="2971800"/>
        </p:xfrm>
        <a:graphic>
          <a:graphicData uri="http://schemas.openxmlformats.org/drawingml/2006/table">
            <a:tbl>
              <a:tblPr/>
              <a:tblGrid>
                <a:gridCol w="533400"/>
                <a:gridCol w="2209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P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 U  C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5486400" y="228600"/>
            <a:ext cx="3640138" cy="3429000"/>
            <a:chOff x="5486400" y="914400"/>
            <a:chExt cx="3640802" cy="3429000"/>
          </a:xfrm>
        </p:grpSpPr>
        <p:sp>
          <p:nvSpPr>
            <p:cNvPr id="69665" name="Rounded Rectangle 9"/>
            <p:cNvSpPr>
              <a:spLocks noChangeArrowheads="1"/>
            </p:cNvSpPr>
            <p:nvPr/>
          </p:nvSpPr>
          <p:spPr bwMode="auto">
            <a:xfrm>
              <a:off x="5486400" y="3276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9666" name="Straight Connector 16"/>
            <p:cNvCxnSpPr>
              <a:cxnSpLocks noChangeShapeType="1"/>
              <a:stCxn id="89" idx="0"/>
              <a:endCxn id="69665" idx="2"/>
            </p:cNvCxnSpPr>
            <p:nvPr/>
          </p:nvCxnSpPr>
          <p:spPr bwMode="auto">
            <a:xfrm rot="5400000" flipH="1" flipV="1">
              <a:off x="5562600" y="3886200"/>
              <a:ext cx="3048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67" name="Straight Connector 19"/>
            <p:cNvCxnSpPr>
              <a:cxnSpLocks noChangeShapeType="1"/>
              <a:stCxn id="69665" idx="0"/>
              <a:endCxn id="23" idx="4"/>
            </p:cNvCxnSpPr>
            <p:nvPr/>
          </p:nvCxnSpPr>
          <p:spPr bwMode="auto">
            <a:xfrm rot="5400000" flipH="1" flipV="1">
              <a:off x="5562600" y="3124200"/>
              <a:ext cx="304800" cy="15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5562614" y="2667000"/>
              <a:ext cx="304856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3</a:t>
              </a:r>
            </a:p>
          </p:txBody>
        </p:sp>
        <p:sp>
          <p:nvSpPr>
            <p:cNvPr id="69669" name="Rounded Rectangle 23"/>
            <p:cNvSpPr>
              <a:spLocks noChangeArrowheads="1"/>
            </p:cNvSpPr>
            <p:nvPr/>
          </p:nvSpPr>
          <p:spPr bwMode="auto">
            <a:xfrm>
              <a:off x="5943600" y="1676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9670" name="Straight Connector 24"/>
            <p:cNvCxnSpPr>
              <a:cxnSpLocks noChangeShapeType="1"/>
              <a:stCxn id="23" idx="7"/>
              <a:endCxn id="69669" idx="2"/>
            </p:cNvCxnSpPr>
            <p:nvPr/>
          </p:nvCxnSpPr>
          <p:spPr bwMode="auto">
            <a:xfrm rot="5400000" flipH="1" flipV="1">
              <a:off x="5708463" y="2247901"/>
              <a:ext cx="578037" cy="34943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71" name="Straight Connector 25"/>
            <p:cNvCxnSpPr>
              <a:cxnSpLocks noChangeShapeType="1"/>
              <a:stCxn id="87" idx="1"/>
              <a:endCxn id="69669" idx="2"/>
            </p:cNvCxnSpPr>
            <p:nvPr/>
          </p:nvCxnSpPr>
          <p:spPr bwMode="auto">
            <a:xfrm rot="16200000" flipV="1">
              <a:off x="5715001" y="2590800"/>
              <a:ext cx="1949637" cy="103523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72" name="Straight Connector 30"/>
            <p:cNvCxnSpPr>
              <a:cxnSpLocks noChangeShapeType="1"/>
              <a:stCxn id="69669" idx="0"/>
              <a:endCxn id="32" idx="4"/>
            </p:cNvCxnSpPr>
            <p:nvPr/>
          </p:nvCxnSpPr>
          <p:spPr bwMode="auto">
            <a:xfrm rot="5400000" flipH="1" flipV="1">
              <a:off x="5943600" y="1447800"/>
              <a:ext cx="457200" cy="15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019897" y="914400"/>
              <a:ext cx="304856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4</a:t>
              </a:r>
            </a:p>
          </p:txBody>
        </p:sp>
        <p:cxnSp>
          <p:nvCxnSpPr>
            <p:cNvPr id="69674" name="Straight Connector 37"/>
            <p:cNvCxnSpPr>
              <a:cxnSpLocks noChangeShapeType="1"/>
              <a:stCxn id="87" idx="1"/>
              <a:endCxn id="69665" idx="2"/>
            </p:cNvCxnSpPr>
            <p:nvPr/>
          </p:nvCxnSpPr>
          <p:spPr bwMode="auto">
            <a:xfrm rot="16200000" flipV="1">
              <a:off x="6286501" y="3162300"/>
              <a:ext cx="349437" cy="149243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75" name="Rounded Rectangle 44"/>
            <p:cNvSpPr>
              <a:spLocks noChangeArrowheads="1"/>
            </p:cNvSpPr>
            <p:nvPr/>
          </p:nvSpPr>
          <p:spPr bwMode="auto">
            <a:xfrm>
              <a:off x="7543800" y="1676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9676" name="Straight Connector 45"/>
            <p:cNvCxnSpPr>
              <a:cxnSpLocks noChangeShapeType="1"/>
              <a:stCxn id="69678" idx="2"/>
              <a:endCxn id="87" idx="7"/>
            </p:cNvCxnSpPr>
            <p:nvPr/>
          </p:nvCxnSpPr>
          <p:spPr bwMode="auto">
            <a:xfrm rot="5400000">
              <a:off x="7422964" y="3733800"/>
              <a:ext cx="349437" cy="34943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77" name="Straight Connector 46"/>
            <p:cNvCxnSpPr>
              <a:cxnSpLocks noChangeShapeType="1"/>
              <a:stCxn id="89" idx="6"/>
              <a:endCxn id="69675" idx="2"/>
            </p:cNvCxnSpPr>
            <p:nvPr/>
          </p:nvCxnSpPr>
          <p:spPr bwMode="auto">
            <a:xfrm flipV="1">
              <a:off x="5867400" y="2133600"/>
              <a:ext cx="1905000" cy="2057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78" name="Rounded Rectangle 62"/>
            <p:cNvSpPr>
              <a:spLocks noChangeArrowheads="1"/>
            </p:cNvSpPr>
            <p:nvPr/>
          </p:nvSpPr>
          <p:spPr bwMode="auto">
            <a:xfrm>
              <a:off x="7543800" y="3276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9679" name="Straight Connector 69"/>
            <p:cNvCxnSpPr>
              <a:cxnSpLocks noChangeShapeType="1"/>
              <a:stCxn id="69678" idx="0"/>
              <a:endCxn id="71" idx="4"/>
            </p:cNvCxnSpPr>
            <p:nvPr/>
          </p:nvCxnSpPr>
          <p:spPr bwMode="auto">
            <a:xfrm rot="5400000" flipH="1" flipV="1">
              <a:off x="7620000" y="3124200"/>
              <a:ext cx="304800" cy="15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7620389" y="2667000"/>
              <a:ext cx="304856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5</a:t>
              </a:r>
            </a:p>
          </p:txBody>
        </p:sp>
        <p:cxnSp>
          <p:nvCxnSpPr>
            <p:cNvPr id="69681" name="Straight Connector 71"/>
            <p:cNvCxnSpPr>
              <a:cxnSpLocks noChangeShapeType="1"/>
              <a:stCxn id="69675" idx="0"/>
              <a:endCxn id="73" idx="5"/>
            </p:cNvCxnSpPr>
            <p:nvPr/>
          </p:nvCxnSpPr>
          <p:spPr bwMode="auto">
            <a:xfrm rot="16200000" flipV="1">
              <a:off x="7346764" y="1250763"/>
              <a:ext cx="501837" cy="3494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7163106" y="914400"/>
              <a:ext cx="304856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7</a:t>
              </a: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163106" y="4038600"/>
              <a:ext cx="304856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2</a:t>
              </a: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5562614" y="4038600"/>
              <a:ext cx="304856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1</a:t>
              </a:r>
            </a:p>
          </p:txBody>
        </p:sp>
        <p:cxnSp>
          <p:nvCxnSpPr>
            <p:cNvPr id="69685" name="Straight Connector 93"/>
            <p:cNvCxnSpPr>
              <a:cxnSpLocks noChangeShapeType="1"/>
              <a:stCxn id="87" idx="0"/>
              <a:endCxn id="69678" idx="2"/>
            </p:cNvCxnSpPr>
            <p:nvPr/>
          </p:nvCxnSpPr>
          <p:spPr bwMode="auto">
            <a:xfrm rot="5400000" flipH="1" flipV="1">
              <a:off x="7391400" y="3657600"/>
              <a:ext cx="3048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86" name="Rounded Rectangle 99"/>
            <p:cNvSpPr>
              <a:spLocks noChangeArrowheads="1"/>
            </p:cNvSpPr>
            <p:nvPr/>
          </p:nvSpPr>
          <p:spPr bwMode="auto">
            <a:xfrm>
              <a:off x="8534400" y="32766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9687" name="Straight Connector 100"/>
            <p:cNvCxnSpPr>
              <a:cxnSpLocks noChangeShapeType="1"/>
              <a:stCxn id="69686" idx="0"/>
              <a:endCxn id="102" idx="4"/>
            </p:cNvCxnSpPr>
            <p:nvPr/>
          </p:nvCxnSpPr>
          <p:spPr bwMode="auto">
            <a:xfrm rot="5400000" flipH="1" flipV="1">
              <a:off x="8610600" y="3124200"/>
              <a:ext cx="304800" cy="15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8611170" y="2667000"/>
              <a:ext cx="304856" cy="304800"/>
            </a:xfrm>
            <a:prstGeom prst="ellipse">
              <a:avLst/>
            </a:prstGeom>
            <a:gradFill rotWithShape="1">
              <a:gsLst>
                <a:gs pos="0">
                  <a:srgbClr val="E4E4FF"/>
                </a:gs>
                <a:gs pos="64999">
                  <a:srgbClr val="C2C2FF"/>
                </a:gs>
                <a:gs pos="100000">
                  <a:srgbClr val="A9A9FF"/>
                </a:gs>
              </a:gsLst>
              <a:lin ang="5400000" scaled="1"/>
            </a:gradFill>
            <a:ln w="9525">
              <a:solidFill>
                <a:srgbClr val="9393FC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6</a:t>
              </a:r>
            </a:p>
          </p:txBody>
        </p:sp>
        <p:cxnSp>
          <p:nvCxnSpPr>
            <p:cNvPr id="69689" name="Straight Connector 102"/>
            <p:cNvCxnSpPr>
              <a:cxnSpLocks noChangeShapeType="1"/>
              <a:stCxn id="87" idx="6"/>
              <a:endCxn id="69686" idx="2"/>
            </p:cNvCxnSpPr>
            <p:nvPr/>
          </p:nvCxnSpPr>
          <p:spPr bwMode="auto">
            <a:xfrm flipV="1">
              <a:off x="7467600" y="3733800"/>
              <a:ext cx="1295400" cy="457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90" name="Curved Connector 108"/>
            <p:cNvCxnSpPr>
              <a:cxnSpLocks noChangeShapeType="1"/>
              <a:stCxn id="87" idx="5"/>
              <a:endCxn id="69686" idx="2"/>
            </p:cNvCxnSpPr>
            <p:nvPr/>
          </p:nvCxnSpPr>
          <p:spPr bwMode="auto">
            <a:xfrm rot="5400000" flipH="1" flipV="1">
              <a:off x="7810499" y="3346263"/>
              <a:ext cx="564963" cy="1340037"/>
            </a:xfrm>
            <a:prstGeom prst="curvedConnector3">
              <a:avLst>
                <a:gd name="adj1" fmla="val 1093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91" name="Straight Connector 118"/>
            <p:cNvCxnSpPr>
              <a:cxnSpLocks noChangeShapeType="1"/>
              <a:stCxn id="71" idx="0"/>
              <a:endCxn id="69675" idx="2"/>
            </p:cNvCxnSpPr>
            <p:nvPr/>
          </p:nvCxnSpPr>
          <p:spPr bwMode="auto">
            <a:xfrm rot="5400000" flipH="1" flipV="1">
              <a:off x="7505700" y="2400300"/>
              <a:ext cx="533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92" name="Rounded Rectangle 122"/>
            <p:cNvSpPr>
              <a:spLocks noChangeArrowheads="1"/>
            </p:cNvSpPr>
            <p:nvPr/>
          </p:nvSpPr>
          <p:spPr bwMode="auto">
            <a:xfrm>
              <a:off x="6781800" y="1676400"/>
              <a:ext cx="457200" cy="4572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chemeClr val="tx1"/>
                  </a:solidFill>
                  <a:latin typeface="Garamond" pitchFamily="18" charset="0"/>
                </a:rPr>
                <a:t>⋈</a:t>
              </a:r>
            </a:p>
          </p:txBody>
        </p:sp>
        <p:cxnSp>
          <p:nvCxnSpPr>
            <p:cNvPr id="69693" name="Straight Connector 123"/>
            <p:cNvCxnSpPr>
              <a:cxnSpLocks noChangeShapeType="1"/>
              <a:stCxn id="69692" idx="0"/>
              <a:endCxn id="73" idx="3"/>
            </p:cNvCxnSpPr>
            <p:nvPr/>
          </p:nvCxnSpPr>
          <p:spPr bwMode="auto">
            <a:xfrm rot="5400000" flipH="1" flipV="1">
              <a:off x="6858000" y="1326964"/>
              <a:ext cx="501837" cy="1970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69694" name="Straight Connector 125"/>
            <p:cNvCxnSpPr>
              <a:cxnSpLocks noChangeShapeType="1"/>
              <a:stCxn id="23" idx="6"/>
              <a:endCxn id="69692" idx="2"/>
            </p:cNvCxnSpPr>
            <p:nvPr/>
          </p:nvCxnSpPr>
          <p:spPr bwMode="auto">
            <a:xfrm flipV="1">
              <a:off x="5867400" y="2133600"/>
              <a:ext cx="11430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95" name="Straight Connector 128"/>
            <p:cNvCxnSpPr>
              <a:cxnSpLocks noChangeShapeType="1"/>
              <a:stCxn id="87" idx="1"/>
              <a:endCxn id="69692" idx="2"/>
            </p:cNvCxnSpPr>
            <p:nvPr/>
          </p:nvCxnSpPr>
          <p:spPr bwMode="auto">
            <a:xfrm rot="16200000" flipV="1">
              <a:off x="6134101" y="3009900"/>
              <a:ext cx="1949637" cy="19703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696" name="Rectangle 135"/>
            <p:cNvSpPr>
              <a:spLocks noChangeArrowheads="1"/>
            </p:cNvSpPr>
            <p:nvPr/>
          </p:nvSpPr>
          <p:spPr bwMode="auto">
            <a:xfrm>
              <a:off x="8763598" y="3516313"/>
              <a:ext cx="363604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Georgia" pitchFamily="18" charset="0"/>
                  <a:sym typeface="Wingdings" pitchFamily="2" charset="2"/>
                </a:rPr>
                <a:t>U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69697" name="Rectangle 136"/>
            <p:cNvSpPr>
              <a:spLocks noChangeArrowheads="1"/>
            </p:cNvSpPr>
            <p:nvPr/>
          </p:nvSpPr>
          <p:spPr bwMode="auto">
            <a:xfrm>
              <a:off x="7772817" y="3505200"/>
              <a:ext cx="32549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Georgia" pitchFamily="18" charset="0"/>
                  <a:sym typeface="Wingdings" pitchFamily="2" charset="2"/>
                </a:rPr>
                <a:t>P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135</a:t>
            </a:fld>
            <a:endParaRPr lang="en-US" altLang="zh-CN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in Query Processing</a:t>
            </a:r>
            <a:endParaRPr lang="zh-CN" altLang="en-US" baseline="30000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Query processing is another challenging issue for keyword search systems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Inherent complexity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Large search space</a:t>
            </a:r>
          </a:p>
          <a:p>
            <a:pPr marL="971550" lvl="1" indent="-514350">
              <a:buFont typeface="Georgia" pitchFamily="18" charset="0"/>
              <a:buAutoNum type="arabicPeriod"/>
            </a:pPr>
            <a:r>
              <a:rPr lang="en-US" altLang="zh-CN" dirty="0" smtClean="0"/>
              <a:t>Work with scoring functions</a:t>
            </a:r>
          </a:p>
          <a:p>
            <a:pPr>
              <a:buClr>
                <a:srgbClr val="00007D"/>
              </a:buClr>
            </a:pPr>
            <a:r>
              <a:rPr lang="en-US" altLang="zh-CN" dirty="0" smtClean="0"/>
              <a:t>Performance improving ideas</a:t>
            </a:r>
          </a:p>
          <a:p>
            <a:pPr>
              <a:buClr>
                <a:srgbClr val="00007D"/>
              </a:buClr>
            </a:pPr>
            <a:r>
              <a:rPr lang="en-US" altLang="zh-CN" dirty="0" smtClean="0">
                <a:solidFill>
                  <a:srgbClr val="FF0000"/>
                </a:solidFill>
              </a:rPr>
              <a:t>Query processing methods for XML KWS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43E874-646A-4030-939F-0BED1E721F30}" type="slidenum">
              <a:rPr lang="zh-CN" altLang="en-US"/>
              <a:pPr/>
              <a:t>136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 KWS Query Processing</a:t>
            </a:r>
            <a:endParaRPr lang="zh-CN" altLang="en-US" baseline="30000" dirty="0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SLCA</a:t>
            </a:r>
          </a:p>
          <a:p>
            <a:pPr lvl="1"/>
            <a:r>
              <a:rPr lang="en-US" altLang="zh-CN" smtClean="0"/>
              <a:t>Index Stack </a:t>
            </a:r>
            <a:r>
              <a:rPr lang="en-US" altLang="zh-CN" baseline="30000" smtClean="0"/>
              <a:t>[Xu &amp; Papakonstantinou, SIGMOD 05]</a:t>
            </a:r>
          </a:p>
          <a:p>
            <a:pPr lvl="1"/>
            <a:r>
              <a:rPr lang="en-US" altLang="zh-CN" smtClean="0"/>
              <a:t>Multiway SLCA </a:t>
            </a:r>
            <a:r>
              <a:rPr lang="en-US" altLang="zh-CN" baseline="30000" smtClean="0"/>
              <a:t>[Sun et al, WWW 07]</a:t>
            </a:r>
          </a:p>
          <a:p>
            <a:r>
              <a:rPr lang="en-US" altLang="zh-CN" smtClean="0"/>
              <a:t>ELCA</a:t>
            </a:r>
          </a:p>
          <a:p>
            <a:pPr lvl="1"/>
            <a:r>
              <a:rPr lang="en-US" altLang="zh-CN" smtClean="0"/>
              <a:t>XRank </a:t>
            </a:r>
            <a:r>
              <a:rPr lang="en-US" altLang="zh-CN" baseline="30000" smtClean="0"/>
              <a:t>[Guo et al, SIGMOD 03]</a:t>
            </a:r>
          </a:p>
          <a:p>
            <a:pPr lvl="1"/>
            <a:r>
              <a:rPr lang="en-US" altLang="zh-CN" smtClean="0"/>
              <a:t>JDewey Join </a:t>
            </a:r>
            <a:r>
              <a:rPr lang="en-US" altLang="zh-CN" baseline="30000" smtClean="0"/>
              <a:t>[Chen &amp; Papakonstantinou, ICDE 10]</a:t>
            </a:r>
          </a:p>
          <a:p>
            <a:pPr lvl="2"/>
            <a:r>
              <a:rPr lang="en-US" altLang="zh-CN" smtClean="0"/>
              <a:t>Also supports SLCA &amp; top-k keyword search</a:t>
            </a:r>
          </a:p>
          <a:p>
            <a:endParaRPr lang="en-US" altLang="zh-CN" smtClean="0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45762-1A24-4666-ACD4-571673552CAF}" type="slidenum">
              <a:rPr lang="zh-CN" altLang="en-US"/>
              <a:pPr/>
              <a:t>137</a:t>
            </a:fld>
            <a:endParaRPr lang="en-US" altLang="zh-CN"/>
          </a:p>
        </p:txBody>
      </p:sp>
      <p:sp>
        <p:nvSpPr>
          <p:cNvPr id="70662" name="TextBox 19"/>
          <p:cNvSpPr txBox="1">
            <a:spLocks noChangeArrowheads="1"/>
          </p:cNvSpPr>
          <p:nvPr/>
        </p:nvSpPr>
        <p:spPr bwMode="auto">
          <a:xfrm>
            <a:off x="5632450" y="1905000"/>
            <a:ext cx="35115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aseline="30000"/>
              <a:t>[Xu &amp; Papakonstantinou, EDBT 08]</a:t>
            </a:r>
          </a:p>
        </p:txBody>
      </p:sp>
      <p:sp>
        <p:nvSpPr>
          <p:cNvPr id="12" name="Curved Left Arrow 11"/>
          <p:cNvSpPr>
            <a:spLocks noChangeArrowheads="1"/>
          </p:cNvSpPr>
          <p:nvPr/>
        </p:nvSpPr>
        <p:spPr bwMode="auto">
          <a:xfrm>
            <a:off x="4953000" y="2133600"/>
            <a:ext cx="914400" cy="1676400"/>
          </a:xfrm>
          <a:prstGeom prst="curvedLeftArrow">
            <a:avLst>
              <a:gd name="adj1" fmla="val 24996"/>
              <a:gd name="adj2" fmla="val 50001"/>
              <a:gd name="adj3" fmla="val 25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XKSearch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Xu</a:t>
            </a:r>
            <a:r>
              <a:rPr lang="en-US" altLang="zh-CN" baseline="30000" dirty="0" smtClean="0"/>
              <a:t> &amp; </a:t>
            </a:r>
            <a:r>
              <a:rPr lang="en-US" altLang="zh-CN" baseline="30000" dirty="0" err="1" smtClean="0"/>
              <a:t>Papakonstantinou</a:t>
            </a:r>
            <a:r>
              <a:rPr lang="en-US" altLang="zh-CN" baseline="30000" dirty="0" smtClean="0"/>
              <a:t>, SIGMOD 05]</a:t>
            </a:r>
            <a:endParaRPr lang="zh-CN" altLang="en-US" baseline="30000" dirty="0" smtClean="0"/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458200" cy="4679950"/>
          </a:xfrm>
        </p:spPr>
        <p:txBody>
          <a:bodyPr/>
          <a:lstStyle/>
          <a:p>
            <a:r>
              <a:rPr lang="en-US" altLang="zh-CN" smtClean="0"/>
              <a:t>Indexed-Lookup-Eager (ILE) when </a:t>
            </a:r>
            <a:r>
              <a:rPr lang="en-US" altLang="zh-CN" smtClean="0">
                <a:solidFill>
                  <a:srgbClr val="FF6600"/>
                </a:solidFill>
              </a:rPr>
              <a:t>k</a:t>
            </a:r>
            <a:r>
              <a:rPr lang="en-US" altLang="zh-CN" baseline="-25000" smtClean="0">
                <a:solidFill>
                  <a:srgbClr val="FF6600"/>
                </a:solidFill>
              </a:rPr>
              <a:t>i</a:t>
            </a:r>
            <a:r>
              <a:rPr lang="en-US" altLang="zh-CN" smtClean="0"/>
              <a:t> is selective</a:t>
            </a:r>
          </a:p>
          <a:p>
            <a:pPr lvl="1"/>
            <a:r>
              <a:rPr lang="en-US" altLang="zh-CN" smtClean="0"/>
              <a:t>O( k * d * |S</a:t>
            </a:r>
            <a:r>
              <a:rPr lang="en-US" altLang="zh-CN" baseline="-25000" smtClean="0"/>
              <a:t>min</a:t>
            </a:r>
            <a:r>
              <a:rPr lang="en-US" altLang="zh-CN" smtClean="0"/>
              <a:t>| * log(|S</a:t>
            </a:r>
            <a:r>
              <a:rPr lang="en-US" altLang="zh-CN" baseline="-25000" smtClean="0"/>
              <a:t>max</a:t>
            </a:r>
            <a:r>
              <a:rPr lang="en-US" altLang="zh-CN" smtClean="0"/>
              <a:t>|) )</a:t>
            </a:r>
          </a:p>
          <a:p>
            <a:pPr lvl="2">
              <a:buFont typeface="Arial Narrow" pitchFamily="34" charset="0"/>
              <a:buNone/>
            </a:pPr>
            <a:r>
              <a:rPr lang="en-US" altLang="zh-CN" smtClean="0"/>
              <a:t>  </a:t>
            </a:r>
          </a:p>
          <a:p>
            <a:endParaRPr lang="en-US" altLang="zh-CN" baseline="30000" smtClean="0"/>
          </a:p>
          <a:p>
            <a:pPr lvl="1"/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30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0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412595-9E21-42AC-8DBE-EE799E45C208}" type="slidenum">
              <a:rPr lang="zh-CN" altLang="en-US"/>
              <a:pPr/>
              <a:t>138</a:t>
            </a:fld>
            <a:endParaRPr lang="en-US" altLang="zh-CN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362200" y="551021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48000" y="55102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733800" y="55102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143000" y="55102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57200" y="55102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343400" y="55102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752600" y="55102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304800" y="5967413"/>
            <a:ext cx="4876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114800" y="6019800"/>
            <a:ext cx="1524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Document </a:t>
            </a:r>
          </a:p>
          <a:p>
            <a:r>
              <a:rPr lang="en-US" altLang="zh-CN"/>
              <a:t>order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62200" y="5867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743200" y="5867400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rm</a:t>
            </a:r>
            <a:r>
              <a:rPr lang="en-US" altLang="zh-CN" baseline="-25000"/>
              <a:t>S</a:t>
            </a:r>
            <a:r>
              <a:rPr lang="en-US" altLang="zh-CN"/>
              <a:t>(v)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5800" y="5867400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lm</a:t>
            </a:r>
            <a:r>
              <a:rPr lang="en-US" altLang="zh-CN" baseline="-25000"/>
              <a:t>S</a:t>
            </a:r>
            <a:r>
              <a:rPr lang="en-US" altLang="zh-CN"/>
              <a:t>(v)</a:t>
            </a:r>
          </a:p>
        </p:txBody>
      </p:sp>
      <p:cxnSp>
        <p:nvCxnSpPr>
          <p:cNvPr id="3092" name="Straight Connector 24"/>
          <p:cNvCxnSpPr>
            <a:cxnSpLocks noChangeShapeType="1"/>
            <a:stCxn id="6" idx="0"/>
            <a:endCxn id="26" idx="5"/>
          </p:cNvCxnSpPr>
          <p:nvPr/>
        </p:nvCxnSpPr>
        <p:spPr bwMode="auto">
          <a:xfrm rot="16200000" flipV="1">
            <a:off x="1852613" y="4848225"/>
            <a:ext cx="852488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05000" y="4519613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3094" name="Straight Connector 27"/>
          <p:cNvCxnSpPr>
            <a:cxnSpLocks noChangeShapeType="1"/>
            <a:stCxn id="13" idx="0"/>
            <a:endCxn id="58" idx="5"/>
          </p:cNvCxnSpPr>
          <p:nvPr/>
        </p:nvCxnSpPr>
        <p:spPr bwMode="auto">
          <a:xfrm rot="16200000" flipV="1">
            <a:off x="1683544" y="5288757"/>
            <a:ext cx="276225" cy="166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95" name="Straight Connector 30"/>
          <p:cNvCxnSpPr>
            <a:cxnSpLocks noChangeShapeType="1"/>
            <a:stCxn id="10" idx="0"/>
            <a:endCxn id="58" idx="3"/>
          </p:cNvCxnSpPr>
          <p:nvPr/>
        </p:nvCxnSpPr>
        <p:spPr bwMode="auto">
          <a:xfrm rot="5400000" flipH="1" flipV="1">
            <a:off x="1321594" y="5207794"/>
            <a:ext cx="276225" cy="32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96" name="Straight Connector 33"/>
          <p:cNvCxnSpPr>
            <a:cxnSpLocks noChangeShapeType="1"/>
            <a:stCxn id="26" idx="7"/>
            <a:endCxn id="38" idx="3"/>
          </p:cNvCxnSpPr>
          <p:nvPr/>
        </p:nvCxnSpPr>
        <p:spPr bwMode="auto">
          <a:xfrm rot="5400000" flipH="1" flipV="1">
            <a:off x="2081213" y="4162425"/>
            <a:ext cx="34290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438400" y="4062413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3098" name="Straight Connector 40"/>
          <p:cNvCxnSpPr>
            <a:cxnSpLocks noChangeShapeType="1"/>
            <a:stCxn id="38" idx="5"/>
            <a:endCxn id="7" idx="0"/>
          </p:cNvCxnSpPr>
          <p:nvPr/>
        </p:nvCxnSpPr>
        <p:spPr bwMode="auto">
          <a:xfrm rot="16200000" flipH="1">
            <a:off x="2233613" y="4543425"/>
            <a:ext cx="1309688" cy="623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99" name="Straight Connector 45"/>
          <p:cNvCxnSpPr>
            <a:cxnSpLocks noChangeShapeType="1"/>
            <a:stCxn id="38" idx="7"/>
            <a:endCxn id="47" idx="3"/>
          </p:cNvCxnSpPr>
          <p:nvPr/>
        </p:nvCxnSpPr>
        <p:spPr bwMode="auto">
          <a:xfrm rot="5400000" flipH="1" flipV="1">
            <a:off x="2483645" y="3812381"/>
            <a:ext cx="366712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733675" y="3581400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3101" name="Straight Connector 48"/>
          <p:cNvCxnSpPr>
            <a:cxnSpLocks noChangeShapeType="1"/>
            <a:stCxn id="47" idx="5"/>
            <a:endCxn id="9" idx="0"/>
          </p:cNvCxnSpPr>
          <p:nvPr/>
        </p:nvCxnSpPr>
        <p:spPr bwMode="auto">
          <a:xfrm rot="16200000" flipH="1">
            <a:off x="2483644" y="4107657"/>
            <a:ext cx="1790700" cy="1014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02" name="Straight Connector 51"/>
          <p:cNvCxnSpPr>
            <a:cxnSpLocks noChangeShapeType="1"/>
            <a:stCxn id="47" idx="6"/>
            <a:endCxn id="12" idx="0"/>
          </p:cNvCxnSpPr>
          <p:nvPr/>
        </p:nvCxnSpPr>
        <p:spPr bwMode="auto">
          <a:xfrm>
            <a:off x="2895600" y="3662363"/>
            <a:ext cx="1600200" cy="184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03" name="TextBox 54"/>
          <p:cNvSpPr txBox="1">
            <a:spLocks noChangeArrowheads="1"/>
          </p:cNvSpPr>
          <p:nvPr/>
        </p:nvSpPr>
        <p:spPr bwMode="auto">
          <a:xfrm>
            <a:off x="2057400" y="4343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3104" name="TextBox 55"/>
          <p:cNvSpPr txBox="1">
            <a:spLocks noChangeArrowheads="1"/>
          </p:cNvSpPr>
          <p:nvPr/>
        </p:nvSpPr>
        <p:spPr bwMode="auto">
          <a:xfrm>
            <a:off x="2590800" y="3810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867400" y="4302125"/>
            <a:ext cx="22098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Q: x ∈ SLCA ?</a:t>
            </a: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1600200" y="5095875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3107" name="Straight Connector 61"/>
          <p:cNvCxnSpPr>
            <a:cxnSpLocks noChangeShapeType="1"/>
            <a:stCxn id="58" idx="7"/>
            <a:endCxn id="26" idx="3"/>
          </p:cNvCxnSpPr>
          <p:nvPr/>
        </p:nvCxnSpPr>
        <p:spPr bwMode="auto">
          <a:xfrm rot="5400000" flipH="1" flipV="1">
            <a:off x="1602581" y="4793457"/>
            <a:ext cx="461963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08" name="TextBox 64"/>
          <p:cNvSpPr txBox="1">
            <a:spLocks noChangeArrowheads="1"/>
          </p:cNvSpPr>
          <p:nvPr/>
        </p:nvSpPr>
        <p:spPr bwMode="auto">
          <a:xfrm>
            <a:off x="2895600" y="32766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z</a:t>
            </a:r>
          </a:p>
        </p:txBody>
      </p:sp>
      <p:sp>
        <p:nvSpPr>
          <p:cNvPr id="3109" name="TextBox 65"/>
          <p:cNvSpPr txBox="1">
            <a:spLocks noChangeArrowheads="1"/>
          </p:cNvSpPr>
          <p:nvPr/>
        </p:nvSpPr>
        <p:spPr bwMode="auto">
          <a:xfrm>
            <a:off x="1752600" y="47958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w</a:t>
            </a:r>
          </a:p>
        </p:txBody>
      </p:sp>
      <p:graphicFrame>
        <p:nvGraphicFramePr>
          <p:cNvPr id="67" name="Object 2"/>
          <p:cNvGraphicFramePr>
            <a:graphicFrameLocks noChangeAspect="1"/>
          </p:cNvGraphicFramePr>
          <p:nvPr/>
        </p:nvGraphicFramePr>
        <p:xfrm>
          <a:off x="407988" y="2982913"/>
          <a:ext cx="8164512" cy="587375"/>
        </p:xfrm>
        <a:graphic>
          <a:graphicData uri="http://schemas.openxmlformats.org/presentationml/2006/ole">
            <p:oleObj spid="_x0000_s1222658" name="Equation" r:id="rId4" imgW="7315200" imgH="520700" progId="">
              <p:embed/>
            </p:oleObj>
          </a:graphicData>
        </a:graphic>
      </p:graphicFrame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867400" y="4754563"/>
            <a:ext cx="3124200" cy="1570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A: No. But we can decide if the previous candidate SLCA node (w) ∈ SLCA or not </a:t>
            </a:r>
          </a:p>
        </p:txBody>
      </p:sp>
      <p:cxnSp>
        <p:nvCxnSpPr>
          <p:cNvPr id="3111" name="Straight Connector 68"/>
          <p:cNvCxnSpPr>
            <a:cxnSpLocks noChangeShapeType="1"/>
            <a:stCxn id="11" idx="7"/>
            <a:endCxn id="26" idx="3"/>
          </p:cNvCxnSpPr>
          <p:nvPr/>
        </p:nvCxnSpPr>
        <p:spPr bwMode="auto">
          <a:xfrm rot="5400000" flipH="1" flipV="1">
            <a:off x="874713" y="4500562"/>
            <a:ext cx="896938" cy="1211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401411" name="Object 3"/>
          <p:cNvGraphicFramePr>
            <a:graphicFrameLocks noChangeAspect="1"/>
          </p:cNvGraphicFramePr>
          <p:nvPr/>
        </p:nvGraphicFramePr>
        <p:xfrm>
          <a:off x="3484563" y="3592513"/>
          <a:ext cx="5421312" cy="588962"/>
        </p:xfrm>
        <a:graphic>
          <a:graphicData uri="http://schemas.openxmlformats.org/presentationml/2006/ole">
            <p:oleObj spid="_x0000_s1222659" name="Equation" r:id="rId5" imgW="7315200" imgH="78740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  <p:bldP spid="21" grpId="0"/>
      <p:bldP spid="22" grpId="0"/>
      <p:bldP spid="23" grpId="0"/>
      <p:bldP spid="57" grpId="0" animBg="1"/>
      <p:bldP spid="6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sosceles Triangle 95"/>
          <p:cNvSpPr>
            <a:spLocks noChangeArrowheads="1"/>
          </p:cNvSpPr>
          <p:nvPr/>
        </p:nvSpPr>
        <p:spPr bwMode="auto">
          <a:xfrm>
            <a:off x="76200" y="3505200"/>
            <a:ext cx="5943600" cy="2362200"/>
          </a:xfrm>
          <a:prstGeom prst="triangle">
            <a:avLst>
              <a:gd name="adj" fmla="val 46676"/>
            </a:avLst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2895600" y="5867400"/>
            <a:ext cx="2362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1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Multiway SLCA </a:t>
            </a:r>
            <a:r>
              <a:rPr lang="en-US" altLang="zh-CN" baseline="30000" smtClean="0"/>
              <a:t>[Sun et al, WWW 07]</a:t>
            </a:r>
            <a:endParaRPr lang="zh-CN" altLang="en-US" baseline="30000" smtClean="0"/>
          </a:p>
        </p:txBody>
      </p:sp>
      <p:sp>
        <p:nvSpPr>
          <p:cNvPr id="71685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458200" cy="4679950"/>
          </a:xfrm>
        </p:spPr>
        <p:txBody>
          <a:bodyPr/>
          <a:lstStyle/>
          <a:p>
            <a:r>
              <a:rPr lang="en-US" altLang="zh-CN" smtClean="0"/>
              <a:t>Basic &amp; Incremental Multiway SLCA</a:t>
            </a:r>
          </a:p>
          <a:p>
            <a:pPr lvl="1"/>
            <a:r>
              <a:rPr lang="en-US" altLang="zh-CN" smtClean="0"/>
              <a:t>O( k * d * |S</a:t>
            </a:r>
            <a:r>
              <a:rPr lang="en-US" altLang="zh-CN" baseline="-25000" smtClean="0"/>
              <a:t>min</a:t>
            </a:r>
            <a:r>
              <a:rPr lang="en-US" altLang="zh-CN" smtClean="0"/>
              <a:t>| * log(|S</a:t>
            </a:r>
            <a:r>
              <a:rPr lang="en-US" altLang="zh-CN" baseline="-25000" smtClean="0"/>
              <a:t>max</a:t>
            </a:r>
            <a:r>
              <a:rPr lang="en-US" altLang="zh-CN" smtClean="0"/>
              <a:t>|) )</a:t>
            </a:r>
          </a:p>
          <a:p>
            <a:pPr lvl="2">
              <a:buFont typeface="Arial Narrow" pitchFamily="34" charset="0"/>
              <a:buNone/>
            </a:pPr>
            <a:r>
              <a:rPr lang="en-US" altLang="zh-CN" smtClean="0"/>
              <a:t>  </a:t>
            </a:r>
          </a:p>
          <a:p>
            <a:endParaRPr lang="en-US" altLang="zh-CN" baseline="30000" smtClean="0"/>
          </a:p>
          <a:p>
            <a:pPr lvl="1"/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16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16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E59313-322E-4FC6-85AF-7BC9E66ACCD1}" type="slidenum">
              <a:rPr lang="zh-CN" altLang="en-US"/>
              <a:pPr/>
              <a:t>139</a:t>
            </a:fld>
            <a:endParaRPr lang="en-US" altLang="zh-CN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362200" y="551021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48000" y="55102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733800" y="5510213"/>
            <a:ext cx="304800" cy="3048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143000" y="55102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57200" y="55102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752600" y="5510213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rgbClr val="00CC00"/>
              </a:solidFill>
              <a:latin typeface="Garamond" pitchFamily="18" charset="0"/>
            </a:endParaRPr>
          </a:p>
        </p:txBody>
      </p:sp>
      <p:cxnSp>
        <p:nvCxnSpPr>
          <p:cNvPr id="71695" name="Straight Connector 24"/>
          <p:cNvCxnSpPr>
            <a:cxnSpLocks noChangeShapeType="1"/>
            <a:stCxn id="6" idx="0"/>
            <a:endCxn id="26" idx="5"/>
          </p:cNvCxnSpPr>
          <p:nvPr/>
        </p:nvCxnSpPr>
        <p:spPr bwMode="auto">
          <a:xfrm rot="16200000" flipV="1">
            <a:off x="1852613" y="4848225"/>
            <a:ext cx="852488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05000" y="4519613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697" name="Straight Connector 27"/>
          <p:cNvCxnSpPr>
            <a:cxnSpLocks noChangeShapeType="1"/>
            <a:stCxn id="13" idx="0"/>
            <a:endCxn id="58" idx="5"/>
          </p:cNvCxnSpPr>
          <p:nvPr/>
        </p:nvCxnSpPr>
        <p:spPr bwMode="auto">
          <a:xfrm rot="16200000" flipV="1">
            <a:off x="1683544" y="5288757"/>
            <a:ext cx="276225" cy="166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8" name="Straight Connector 30"/>
          <p:cNvCxnSpPr>
            <a:cxnSpLocks noChangeShapeType="1"/>
            <a:stCxn id="10" idx="0"/>
            <a:endCxn id="58" idx="3"/>
          </p:cNvCxnSpPr>
          <p:nvPr/>
        </p:nvCxnSpPr>
        <p:spPr bwMode="auto">
          <a:xfrm rot="5400000" flipH="1" flipV="1">
            <a:off x="1321594" y="5207794"/>
            <a:ext cx="276225" cy="32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9" name="Straight Connector 33"/>
          <p:cNvCxnSpPr>
            <a:cxnSpLocks noChangeShapeType="1"/>
            <a:stCxn id="26" idx="7"/>
            <a:endCxn id="38" idx="3"/>
          </p:cNvCxnSpPr>
          <p:nvPr/>
        </p:nvCxnSpPr>
        <p:spPr bwMode="auto">
          <a:xfrm rot="5400000" flipH="1" flipV="1">
            <a:off x="2081213" y="4162425"/>
            <a:ext cx="34290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438400" y="4062413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701" name="Straight Connector 40"/>
          <p:cNvCxnSpPr>
            <a:cxnSpLocks noChangeShapeType="1"/>
            <a:stCxn id="38" idx="5"/>
            <a:endCxn id="7" idx="0"/>
          </p:cNvCxnSpPr>
          <p:nvPr/>
        </p:nvCxnSpPr>
        <p:spPr bwMode="auto">
          <a:xfrm rot="16200000" flipH="1">
            <a:off x="2233613" y="4543425"/>
            <a:ext cx="1309688" cy="623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2" name="Straight Connector 45"/>
          <p:cNvCxnSpPr>
            <a:cxnSpLocks noChangeShapeType="1"/>
            <a:stCxn id="38" idx="7"/>
            <a:endCxn id="47" idx="3"/>
          </p:cNvCxnSpPr>
          <p:nvPr/>
        </p:nvCxnSpPr>
        <p:spPr bwMode="auto">
          <a:xfrm rot="5400000" flipH="1" flipV="1">
            <a:off x="2483645" y="3812381"/>
            <a:ext cx="366712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733675" y="3581400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704" name="Straight Connector 48"/>
          <p:cNvCxnSpPr>
            <a:cxnSpLocks noChangeShapeType="1"/>
            <a:stCxn id="51" idx="3"/>
            <a:endCxn id="9" idx="0"/>
          </p:cNvCxnSpPr>
          <p:nvPr/>
        </p:nvCxnSpPr>
        <p:spPr bwMode="auto">
          <a:xfrm rot="5400000">
            <a:off x="3764757" y="5212556"/>
            <a:ext cx="419100" cy="176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5" name="Straight Connector 51"/>
          <p:cNvCxnSpPr>
            <a:cxnSpLocks noChangeShapeType="1"/>
            <a:stCxn id="51" idx="4"/>
            <a:endCxn id="12" idx="0"/>
          </p:cNvCxnSpPr>
          <p:nvPr/>
        </p:nvCxnSpPr>
        <p:spPr bwMode="auto">
          <a:xfrm rot="16200000" flipH="1">
            <a:off x="4083844" y="5150644"/>
            <a:ext cx="371475" cy="300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06" name="TextBox 54"/>
          <p:cNvSpPr txBox="1">
            <a:spLocks noChangeArrowheads="1"/>
          </p:cNvSpPr>
          <p:nvPr/>
        </p:nvSpPr>
        <p:spPr bwMode="auto">
          <a:xfrm>
            <a:off x="2057400" y="43434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71707" name="TextBox 55"/>
          <p:cNvSpPr txBox="1">
            <a:spLocks noChangeArrowheads="1"/>
          </p:cNvSpPr>
          <p:nvPr/>
        </p:nvSpPr>
        <p:spPr bwMode="auto">
          <a:xfrm>
            <a:off x="2590800" y="38100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1600200" y="5095875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709" name="Straight Connector 61"/>
          <p:cNvCxnSpPr>
            <a:cxnSpLocks noChangeShapeType="1"/>
            <a:stCxn id="58" idx="7"/>
            <a:endCxn id="26" idx="3"/>
          </p:cNvCxnSpPr>
          <p:nvPr/>
        </p:nvCxnSpPr>
        <p:spPr bwMode="auto">
          <a:xfrm rot="5400000" flipH="1" flipV="1">
            <a:off x="1602581" y="4793457"/>
            <a:ext cx="461963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0" name="TextBox 64"/>
          <p:cNvSpPr txBox="1">
            <a:spLocks noChangeArrowheads="1"/>
          </p:cNvSpPr>
          <p:nvPr/>
        </p:nvSpPr>
        <p:spPr bwMode="auto">
          <a:xfrm>
            <a:off x="2895600" y="3276600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z</a:t>
            </a:r>
          </a:p>
        </p:txBody>
      </p:sp>
      <p:sp>
        <p:nvSpPr>
          <p:cNvPr id="71711" name="TextBox 65"/>
          <p:cNvSpPr txBox="1">
            <a:spLocks noChangeArrowheads="1"/>
          </p:cNvSpPr>
          <p:nvPr/>
        </p:nvSpPr>
        <p:spPr bwMode="auto">
          <a:xfrm>
            <a:off x="1752600" y="47958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w</a:t>
            </a:r>
          </a:p>
        </p:txBody>
      </p:sp>
      <p:cxnSp>
        <p:nvCxnSpPr>
          <p:cNvPr id="71712" name="Straight Connector 68"/>
          <p:cNvCxnSpPr>
            <a:cxnSpLocks noChangeShapeType="1"/>
            <a:stCxn id="11" idx="7"/>
            <a:endCxn id="26" idx="3"/>
          </p:cNvCxnSpPr>
          <p:nvPr/>
        </p:nvCxnSpPr>
        <p:spPr bwMode="auto">
          <a:xfrm rot="5400000" flipH="1" flipV="1">
            <a:off x="874713" y="4500562"/>
            <a:ext cx="896938" cy="1211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Up Arrow 38"/>
          <p:cNvSpPr>
            <a:spLocks noChangeArrowheads="1"/>
          </p:cNvSpPr>
          <p:nvPr/>
        </p:nvSpPr>
        <p:spPr bwMode="auto">
          <a:xfrm>
            <a:off x="457200" y="59436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0" name="Up Arrow 39"/>
          <p:cNvSpPr>
            <a:spLocks noChangeArrowheads="1"/>
          </p:cNvSpPr>
          <p:nvPr/>
        </p:nvSpPr>
        <p:spPr bwMode="auto">
          <a:xfrm>
            <a:off x="2362200" y="59436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2" name="Up Arrow 41"/>
          <p:cNvSpPr>
            <a:spLocks noChangeArrowheads="1"/>
          </p:cNvSpPr>
          <p:nvPr/>
        </p:nvSpPr>
        <p:spPr bwMode="auto">
          <a:xfrm>
            <a:off x="3733800" y="5943600"/>
            <a:ext cx="2286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717" name="Straight Connector 43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2819400" y="3733800"/>
            <a:ext cx="1319213" cy="1166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038600" y="4953000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719" name="Straight Connector 58"/>
          <p:cNvCxnSpPr>
            <a:cxnSpLocks noChangeShapeType="1"/>
            <a:stCxn id="51" idx="5"/>
            <a:endCxn id="43" idx="0"/>
          </p:cNvCxnSpPr>
          <p:nvPr/>
        </p:nvCxnSpPr>
        <p:spPr bwMode="auto">
          <a:xfrm rot="16200000" flipH="1">
            <a:off x="4405313" y="4862513"/>
            <a:ext cx="395287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352800" y="6319838"/>
            <a:ext cx="11430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anchor</a:t>
            </a: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722" name="Straight Connector 73"/>
          <p:cNvCxnSpPr>
            <a:cxnSpLocks noChangeShapeType="1"/>
            <a:stCxn id="47" idx="6"/>
            <a:endCxn id="73" idx="1"/>
          </p:cNvCxnSpPr>
          <p:nvPr/>
        </p:nvCxnSpPr>
        <p:spPr bwMode="auto">
          <a:xfrm>
            <a:off x="2895600" y="3662363"/>
            <a:ext cx="2635250" cy="1868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638800" y="3048000"/>
            <a:ext cx="3429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Q: Who will be the anchor node next?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715000" y="3886200"/>
            <a:ext cx="34290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1) skip_after(S</a:t>
            </a:r>
            <a:r>
              <a:rPr lang="en-US" altLang="zh-CN" baseline="-25000"/>
              <a:t>i</a:t>
            </a:r>
            <a:r>
              <a:rPr lang="en-US" altLang="zh-CN"/>
              <a:t>, anchor)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715000" y="4414838"/>
            <a:ext cx="34290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2) skip_out_of(z)</a:t>
            </a: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019800" y="5486400"/>
            <a:ext cx="304800" cy="3048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3190875" y="3038475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1728" name="Straight Connector 85"/>
          <p:cNvCxnSpPr>
            <a:cxnSpLocks noChangeShapeType="1"/>
            <a:stCxn id="47" idx="7"/>
            <a:endCxn id="85" idx="3"/>
          </p:cNvCxnSpPr>
          <p:nvPr/>
        </p:nvCxnSpPr>
        <p:spPr bwMode="auto">
          <a:xfrm rot="5400000" flipH="1" flipV="1">
            <a:off x="2828925" y="3219451"/>
            <a:ext cx="428625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29" name="Straight Connector 89"/>
          <p:cNvCxnSpPr>
            <a:cxnSpLocks noChangeShapeType="1"/>
            <a:stCxn id="84" idx="1"/>
            <a:endCxn id="85" idx="5"/>
          </p:cNvCxnSpPr>
          <p:nvPr/>
        </p:nvCxnSpPr>
        <p:spPr bwMode="auto">
          <a:xfrm rot="16200000" flipV="1">
            <a:off x="3519488" y="2986088"/>
            <a:ext cx="2354262" cy="273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30" name="TextBox 94"/>
          <p:cNvSpPr txBox="1">
            <a:spLocks noChangeArrowheads="1"/>
          </p:cNvSpPr>
          <p:nvPr/>
        </p:nvSpPr>
        <p:spPr bwMode="auto">
          <a:xfrm>
            <a:off x="6553200" y="5334000"/>
            <a:ext cx="11430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…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7917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9167 1.11111E-6 " pathEditMode="relative" ptsTypes="AA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625 1.11111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 1.11111E-6 L 0.25417 1.11111E-6 " pathEditMode="relative" ptsTypes="AA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4" grpId="0" animBg="1"/>
      <p:bldP spid="39" grpId="0" animBg="1"/>
      <p:bldP spid="40" grpId="0" animBg="1"/>
      <p:bldP spid="42" grpId="0" animBg="1"/>
      <p:bldP spid="42" grpId="1" animBg="1"/>
      <p:bldP spid="63" grpId="0" animBg="1"/>
      <p:bldP spid="77" grpId="0" animBg="1"/>
      <p:bldP spid="82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Challenge: Result Analysis /1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915400" cy="5257800"/>
          </a:xfrm>
        </p:spPr>
        <p:txBody>
          <a:bodyPr/>
          <a:lstStyle/>
          <a:p>
            <a:r>
              <a:rPr lang="en-US" sz="2800" dirty="0" smtClean="0"/>
              <a:t>How to find relevant individual results?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 smtClean="0">
                <a:solidFill>
                  <a:srgbClr val="C00000"/>
                </a:solidFill>
              </a:rPr>
              <a:t>rank</a:t>
            </a:r>
            <a:r>
              <a:rPr lang="en-US" sz="2400" dirty="0" smtClean="0"/>
              <a:t> results based on relevance?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spcBef>
                <a:spcPts val="300"/>
              </a:spcBef>
              <a:buNone/>
            </a:pPr>
            <a:r>
              <a:rPr lang="en-US" sz="2400" dirty="0" smtClean="0"/>
              <a:t>	However, ranking functions are never perfect.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How to help users judge result relevance w/o reading (big) results?</a:t>
            </a:r>
          </a:p>
          <a:p>
            <a:pPr lvl="1">
              <a:spcBef>
                <a:spcPts val="300"/>
              </a:spcBef>
              <a:buNone/>
            </a:pPr>
            <a:r>
              <a:rPr lang="en-US" sz="2400" dirty="0" smtClean="0"/>
              <a:t>	--- </a:t>
            </a:r>
            <a:r>
              <a:rPr lang="en-US" sz="2400" dirty="0" smtClean="0">
                <a:solidFill>
                  <a:srgbClr val="C00000"/>
                </a:solidFill>
              </a:rPr>
              <a:t>Snippet generation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4396196" y="3168586"/>
            <a:ext cx="1242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publications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4649014" y="4040759"/>
            <a:ext cx="544067" cy="2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title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4278438" y="4490782"/>
            <a:ext cx="12968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XML</a:t>
            </a:r>
            <a:endParaRPr lang="en-US" altLang="zh-CN" sz="1600" dirty="0">
              <a:solidFill>
                <a:srgbClr val="CA0689"/>
              </a:solidFill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4191202" y="2668714"/>
            <a:ext cx="10665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scientist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8" idx="0"/>
          </p:cNvCxnSpPr>
          <p:nvPr/>
        </p:nvCxnSpPr>
        <p:spPr>
          <a:xfrm rot="16200000" flipH="1">
            <a:off x="4790340" y="2941428"/>
            <a:ext cx="161318" cy="292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4619478" y="3605974"/>
            <a:ext cx="7145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paper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14" name="Straight Arrow Connector 13"/>
          <p:cNvCxnSpPr>
            <a:stCxn id="8" idx="2"/>
            <a:endCxn id="13" idx="0"/>
          </p:cNvCxnSpPr>
          <p:nvPr/>
        </p:nvCxnSpPr>
        <p:spPr>
          <a:xfrm rot="5400000">
            <a:off x="4947702" y="3536178"/>
            <a:ext cx="98834" cy="40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9" idx="0"/>
          </p:cNvCxnSpPr>
          <p:nvPr/>
        </p:nvCxnSpPr>
        <p:spPr>
          <a:xfrm rot="5400000">
            <a:off x="4900779" y="3964798"/>
            <a:ext cx="96231" cy="55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16200000" flipH="1">
            <a:off x="4837754" y="4401666"/>
            <a:ext cx="172409" cy="5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8" idx="0"/>
          </p:cNvCxnSpPr>
          <p:nvPr/>
        </p:nvCxnSpPr>
        <p:spPr>
          <a:xfrm rot="5400000">
            <a:off x="4399248" y="2843333"/>
            <a:ext cx="161318" cy="489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/>
          <p:cNvSpPr txBox="1">
            <a:spLocks noChangeArrowheads="1"/>
          </p:cNvSpPr>
          <p:nvPr/>
        </p:nvSpPr>
        <p:spPr bwMode="auto">
          <a:xfrm>
            <a:off x="3898626" y="3168586"/>
            <a:ext cx="673374" cy="33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name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19" name="TextBox 51"/>
          <p:cNvSpPr txBox="1">
            <a:spLocks noChangeArrowheads="1"/>
          </p:cNvSpPr>
          <p:nvPr/>
        </p:nvSpPr>
        <p:spPr bwMode="auto">
          <a:xfrm>
            <a:off x="3663224" y="3605974"/>
            <a:ext cx="1061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 u="sng" dirty="0" smtClean="0">
                <a:solidFill>
                  <a:srgbClr val="CA0689"/>
                </a:solidFill>
              </a:rPr>
              <a:t>John</a:t>
            </a:r>
            <a:endParaRPr lang="zh-CN" altLang="en-US" sz="1600" b="1" u="sng" dirty="0">
              <a:solidFill>
                <a:srgbClr val="CA0689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rot="5400000">
            <a:off x="4164176" y="3534837"/>
            <a:ext cx="100774" cy="41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>
            <a:spLocks noChangeArrowheads="1"/>
          </p:cNvSpPr>
          <p:nvPr/>
        </p:nvSpPr>
        <p:spPr bwMode="auto">
          <a:xfrm>
            <a:off x="5943600" y="316858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publications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22" name="TextBox 58"/>
          <p:cNvSpPr txBox="1">
            <a:spLocks noChangeArrowheads="1"/>
          </p:cNvSpPr>
          <p:nvPr/>
        </p:nvSpPr>
        <p:spPr bwMode="auto">
          <a:xfrm>
            <a:off x="6333609" y="4051950"/>
            <a:ext cx="544067" cy="2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CA0689"/>
                </a:solidFill>
              </a:rPr>
              <a:t>title</a:t>
            </a:r>
            <a:endParaRPr lang="zh-CN" altLang="en-US" sz="1600">
              <a:solidFill>
                <a:srgbClr val="CA0689"/>
              </a:solidFill>
            </a:endParaRPr>
          </a:p>
        </p:txBody>
      </p:sp>
      <p:sp>
        <p:nvSpPr>
          <p:cNvPr id="23" name="TextBox 59"/>
          <p:cNvSpPr txBox="1">
            <a:spLocks noChangeArrowheads="1"/>
          </p:cNvSpPr>
          <p:nvPr/>
        </p:nvSpPr>
        <p:spPr bwMode="auto">
          <a:xfrm>
            <a:off x="6095830" y="4454192"/>
            <a:ext cx="10317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 u="sng" dirty="0" smtClean="0">
                <a:solidFill>
                  <a:srgbClr val="CA0689"/>
                </a:solidFill>
              </a:rPr>
              <a:t>Cloud</a:t>
            </a:r>
            <a:endParaRPr lang="en-US" altLang="zh-CN" sz="1600" b="1" u="sng" dirty="0">
              <a:solidFill>
                <a:srgbClr val="CA0689"/>
              </a:solidFill>
            </a:endParaRPr>
          </a:p>
        </p:txBody>
      </p:sp>
      <p:sp>
        <p:nvSpPr>
          <p:cNvPr id="24" name="TextBox 60"/>
          <p:cNvSpPr txBox="1">
            <a:spLocks noChangeArrowheads="1"/>
          </p:cNvSpPr>
          <p:nvPr/>
        </p:nvSpPr>
        <p:spPr bwMode="auto">
          <a:xfrm>
            <a:off x="5867736" y="2668714"/>
            <a:ext cx="990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scientist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25" name="Straight Arrow Connector 24"/>
          <p:cNvCxnSpPr>
            <a:stCxn id="24" idx="2"/>
            <a:endCxn id="21" idx="0"/>
          </p:cNvCxnSpPr>
          <p:nvPr/>
        </p:nvCxnSpPr>
        <p:spPr>
          <a:xfrm rot="16200000" flipH="1">
            <a:off x="6396425" y="2973711"/>
            <a:ext cx="161318" cy="228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2"/>
          <p:cNvSpPr txBox="1">
            <a:spLocks noChangeArrowheads="1"/>
          </p:cNvSpPr>
          <p:nvPr/>
        </p:nvSpPr>
        <p:spPr bwMode="auto">
          <a:xfrm>
            <a:off x="6298961" y="3605975"/>
            <a:ext cx="600489" cy="2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paper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27" name="Straight Arrow Connector 26"/>
          <p:cNvCxnSpPr>
            <a:stCxn id="21" idx="2"/>
            <a:endCxn id="26" idx="0"/>
          </p:cNvCxnSpPr>
          <p:nvPr/>
        </p:nvCxnSpPr>
        <p:spPr>
          <a:xfrm rot="16200000" flipH="1">
            <a:off x="6545836" y="3552604"/>
            <a:ext cx="98835" cy="7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2" idx="0"/>
          </p:cNvCxnSpPr>
          <p:nvPr/>
        </p:nvCxnSpPr>
        <p:spPr>
          <a:xfrm rot="16200000" flipH="1">
            <a:off x="6518243" y="3964550"/>
            <a:ext cx="168362" cy="6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3" idx="0"/>
          </p:cNvCxnSpPr>
          <p:nvPr/>
        </p:nvCxnSpPr>
        <p:spPr>
          <a:xfrm rot="16200000" flipH="1">
            <a:off x="6546351" y="4388856"/>
            <a:ext cx="124628" cy="6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31" idx="0"/>
          </p:cNvCxnSpPr>
          <p:nvPr/>
        </p:nvCxnSpPr>
        <p:spPr>
          <a:xfrm rot="5400000">
            <a:off x="6009455" y="2815173"/>
            <a:ext cx="161318" cy="545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7"/>
          <p:cNvSpPr txBox="1">
            <a:spLocks noChangeArrowheads="1"/>
          </p:cNvSpPr>
          <p:nvPr/>
        </p:nvSpPr>
        <p:spPr bwMode="auto">
          <a:xfrm>
            <a:off x="5480844" y="3168586"/>
            <a:ext cx="673032" cy="2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name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32" name="TextBox 68"/>
          <p:cNvSpPr txBox="1">
            <a:spLocks noChangeArrowheads="1"/>
          </p:cNvSpPr>
          <p:nvPr/>
        </p:nvSpPr>
        <p:spPr bwMode="auto">
          <a:xfrm>
            <a:off x="5434647" y="3605975"/>
            <a:ext cx="773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Mary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33" name="Straight Arrow Connector 32"/>
          <p:cNvCxnSpPr>
            <a:stCxn id="31" idx="2"/>
            <a:endCxn id="32" idx="0"/>
          </p:cNvCxnSpPr>
          <p:nvPr/>
        </p:nvCxnSpPr>
        <p:spPr>
          <a:xfrm rot="16200000" flipH="1">
            <a:off x="5739563" y="3523997"/>
            <a:ext cx="159775" cy="4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0"/>
          </p:cNvCxnSpPr>
          <p:nvPr/>
        </p:nvCxnSpPr>
        <p:spPr>
          <a:xfrm rot="10800000" flipV="1">
            <a:off x="4724502" y="2418778"/>
            <a:ext cx="627383" cy="249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0"/>
          </p:cNvCxnSpPr>
          <p:nvPr/>
        </p:nvCxnSpPr>
        <p:spPr>
          <a:xfrm>
            <a:off x="5351880" y="2418779"/>
            <a:ext cx="1010988" cy="249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76"/>
          <p:cNvSpPr>
            <a:spLocks noChangeArrowheads="1"/>
          </p:cNvSpPr>
          <p:nvPr/>
        </p:nvSpPr>
        <p:spPr bwMode="auto">
          <a:xfrm>
            <a:off x="3804309" y="2286000"/>
            <a:ext cx="3358491" cy="269462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6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2268288" y="3043618"/>
            <a:ext cx="12369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publications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38" name="TextBox 23"/>
          <p:cNvSpPr txBox="1">
            <a:spLocks noChangeArrowheads="1"/>
          </p:cNvSpPr>
          <p:nvPr/>
        </p:nvSpPr>
        <p:spPr bwMode="auto">
          <a:xfrm>
            <a:off x="2521104" y="3915791"/>
            <a:ext cx="544067" cy="27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CA0689"/>
                </a:solidFill>
              </a:rPr>
              <a:t>title</a:t>
            </a:r>
            <a:endParaRPr lang="zh-CN" altLang="en-US" sz="1600">
              <a:solidFill>
                <a:srgbClr val="CA0689"/>
              </a:solidFill>
            </a:endParaRPr>
          </a:p>
        </p:txBody>
      </p: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214030" y="4340415"/>
            <a:ext cx="1168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 u="sng" dirty="0" smtClean="0">
                <a:solidFill>
                  <a:srgbClr val="CA0689"/>
                </a:solidFill>
              </a:rPr>
              <a:t>cloud</a:t>
            </a:r>
          </a:p>
        </p:txBody>
      </p: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2063293" y="2543746"/>
            <a:ext cx="10609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scientist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41" name="Straight Arrow Connector 40"/>
          <p:cNvCxnSpPr>
            <a:stCxn id="40" idx="2"/>
            <a:endCxn id="37" idx="0"/>
          </p:cNvCxnSpPr>
          <p:nvPr/>
        </p:nvCxnSpPr>
        <p:spPr>
          <a:xfrm rot="16200000" flipH="1">
            <a:off x="2659586" y="2816460"/>
            <a:ext cx="161318" cy="292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3"/>
          <p:cNvSpPr txBox="1">
            <a:spLocks noChangeArrowheads="1"/>
          </p:cNvSpPr>
          <p:nvPr/>
        </p:nvSpPr>
        <p:spPr bwMode="auto">
          <a:xfrm>
            <a:off x="2491569" y="3481006"/>
            <a:ext cx="708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paper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43" name="Straight Arrow Connector 42"/>
          <p:cNvCxnSpPr>
            <a:stCxn id="37" idx="2"/>
            <a:endCxn id="42" idx="0"/>
          </p:cNvCxnSpPr>
          <p:nvPr/>
        </p:nvCxnSpPr>
        <p:spPr>
          <a:xfrm rot="5400000">
            <a:off x="2816948" y="3411210"/>
            <a:ext cx="98834" cy="40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8" idx="0"/>
          </p:cNvCxnSpPr>
          <p:nvPr/>
        </p:nvCxnSpPr>
        <p:spPr>
          <a:xfrm rot="5400000">
            <a:off x="2771447" y="3841252"/>
            <a:ext cx="96231" cy="52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9" idx="0"/>
          </p:cNvCxnSpPr>
          <p:nvPr/>
        </p:nvCxnSpPr>
        <p:spPr>
          <a:xfrm rot="16200000" flipH="1">
            <a:off x="2722263" y="4264279"/>
            <a:ext cx="147010" cy="5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47" idx="0"/>
          </p:cNvCxnSpPr>
          <p:nvPr/>
        </p:nvCxnSpPr>
        <p:spPr>
          <a:xfrm rot="5400000">
            <a:off x="2268494" y="2718365"/>
            <a:ext cx="161318" cy="489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9"/>
          <p:cNvSpPr txBox="1">
            <a:spLocks noChangeArrowheads="1"/>
          </p:cNvSpPr>
          <p:nvPr/>
        </p:nvSpPr>
        <p:spPr bwMode="auto">
          <a:xfrm>
            <a:off x="1770716" y="3043618"/>
            <a:ext cx="6676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name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1587433" y="3481006"/>
            <a:ext cx="9906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 u="sng" dirty="0" smtClean="0">
                <a:solidFill>
                  <a:srgbClr val="CA0689"/>
                </a:solidFill>
              </a:rPr>
              <a:t>John</a:t>
            </a:r>
            <a:endParaRPr lang="zh-CN" altLang="en-US" sz="1600" b="1" u="sng" dirty="0">
              <a:solidFill>
                <a:srgbClr val="CA0689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0"/>
          </p:cNvCxnSpPr>
          <p:nvPr/>
        </p:nvCxnSpPr>
        <p:spPr>
          <a:xfrm rot="5400000">
            <a:off x="2044246" y="3420694"/>
            <a:ext cx="98834" cy="2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1676400" y="2473452"/>
            <a:ext cx="1741017" cy="238220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6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34328" y="4972812"/>
            <a:ext cx="16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High Rank</a:t>
            </a:r>
            <a:endParaRPr lang="zh-CN" altLang="en-US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4771540" y="4953000"/>
            <a:ext cx="162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Low Rank</a:t>
            </a:r>
            <a:endParaRPr lang="zh-CN" altLang="en-US" sz="1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Index Stack </a:t>
            </a:r>
            <a:r>
              <a:rPr lang="en-US" altLang="zh-CN" baseline="30000" smtClean="0"/>
              <a:t>[Xu &amp; Papakonstantinou, EDBT 08]</a:t>
            </a:r>
            <a:endParaRPr lang="zh-CN" altLang="en-US" baseline="30000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5105400"/>
          </a:xfrm>
        </p:spPr>
        <p:txBody>
          <a:bodyPr/>
          <a:lstStyle/>
          <a:p>
            <a:r>
              <a:rPr lang="en-US" altLang="zh-CN" smtClean="0"/>
              <a:t>Idea:</a:t>
            </a:r>
          </a:p>
          <a:p>
            <a:pPr lvl="1"/>
            <a:r>
              <a:rPr lang="en-US" altLang="zh-CN" smtClean="0"/>
              <a:t>ELCA(S</a:t>
            </a:r>
            <a:r>
              <a:rPr lang="en-US" altLang="zh-CN" baseline="-25000" smtClean="0"/>
              <a:t>1</a:t>
            </a:r>
            <a:r>
              <a:rPr lang="en-US" altLang="zh-CN" smtClean="0"/>
              <a:t>, S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 S</a:t>
            </a:r>
            <a:r>
              <a:rPr lang="en-US" altLang="zh-CN" baseline="-25000" smtClean="0"/>
              <a:t>k</a:t>
            </a:r>
            <a:r>
              <a:rPr lang="en-US" altLang="zh-CN" smtClean="0"/>
              <a:t>) ⊆ ELCA_candidates(S</a:t>
            </a:r>
            <a:r>
              <a:rPr lang="en-US" altLang="zh-CN" baseline="-25000" smtClean="0"/>
              <a:t>1</a:t>
            </a:r>
            <a:r>
              <a:rPr lang="en-US" altLang="zh-CN" smtClean="0"/>
              <a:t>, S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 S</a:t>
            </a:r>
            <a:r>
              <a:rPr lang="en-US" altLang="zh-CN" baseline="-25000" smtClean="0"/>
              <a:t>k</a:t>
            </a:r>
            <a:r>
              <a:rPr lang="en-US" altLang="zh-CN" smtClean="0"/>
              <a:t>) </a:t>
            </a:r>
          </a:p>
          <a:p>
            <a:pPr lvl="1"/>
            <a:r>
              <a:rPr lang="en-US" altLang="zh-CN" smtClean="0"/>
              <a:t>ELCA_candidates(</a:t>
            </a:r>
            <a:r>
              <a:rPr lang="en-US" altLang="zh-CN" smtClean="0">
                <a:solidFill>
                  <a:srgbClr val="FF0000"/>
                </a:solidFill>
              </a:rPr>
              <a:t>S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, S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 S</a:t>
            </a:r>
            <a:r>
              <a:rPr lang="en-US" altLang="zh-CN" baseline="-25000" smtClean="0"/>
              <a:t>k</a:t>
            </a:r>
            <a:r>
              <a:rPr lang="en-US" altLang="zh-CN" smtClean="0"/>
              <a:t>) =∪</a:t>
            </a:r>
            <a:r>
              <a:rPr lang="en-US" altLang="zh-CN" baseline="-25000" smtClean="0">
                <a:solidFill>
                  <a:srgbClr val="FF0000"/>
                </a:solidFill>
              </a:rPr>
              <a:t>v ∈S1 </a:t>
            </a:r>
            <a:r>
              <a:rPr lang="en-US" altLang="zh-CN" smtClean="0"/>
              <a:t>SLCA(</a:t>
            </a:r>
            <a:r>
              <a:rPr lang="en-US" altLang="zh-CN" smtClean="0">
                <a:solidFill>
                  <a:srgbClr val="FF0000"/>
                </a:solidFill>
              </a:rPr>
              <a:t>{v}</a:t>
            </a:r>
            <a:r>
              <a:rPr lang="en-US" altLang="zh-CN" smtClean="0"/>
              <a:t>, S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 S</a:t>
            </a:r>
            <a:r>
              <a:rPr lang="en-US" altLang="zh-CN" baseline="-25000" smtClean="0"/>
              <a:t>k</a:t>
            </a:r>
            <a:r>
              <a:rPr lang="en-US" altLang="zh-CN" smtClean="0"/>
              <a:t>)       </a:t>
            </a:r>
          </a:p>
          <a:p>
            <a:pPr lvl="2"/>
            <a:r>
              <a:rPr lang="en-US" altLang="zh-CN" smtClean="0"/>
              <a:t>O(k * d * log(|S</a:t>
            </a:r>
            <a:r>
              <a:rPr lang="en-US" altLang="zh-CN" baseline="-25000" smtClean="0"/>
              <a:t>max</a:t>
            </a:r>
            <a:r>
              <a:rPr lang="en-US" altLang="zh-CN" smtClean="0"/>
              <a:t>|)), d is the depth of the XML data tree</a:t>
            </a:r>
          </a:p>
          <a:p>
            <a:pPr lvl="1"/>
            <a:r>
              <a:rPr lang="en-US" altLang="zh-CN" smtClean="0"/>
              <a:t>Sophisticated stack-based algorithm to find true ELCA nodes from ELCA_candidates</a:t>
            </a:r>
          </a:p>
          <a:p>
            <a:r>
              <a:rPr lang="en-US" altLang="zh-CN" smtClean="0"/>
              <a:t>Overall complexity: O(k * d * |S</a:t>
            </a:r>
            <a:r>
              <a:rPr lang="en-US" altLang="zh-CN" baseline="-25000" smtClean="0"/>
              <a:t>min</a:t>
            </a:r>
            <a:r>
              <a:rPr lang="en-US" altLang="zh-CN" smtClean="0"/>
              <a:t>| * log(|S</a:t>
            </a:r>
            <a:r>
              <a:rPr lang="en-US" altLang="zh-CN" baseline="-25000" smtClean="0"/>
              <a:t>max</a:t>
            </a:r>
            <a:r>
              <a:rPr lang="en-US" altLang="zh-CN" smtClean="0"/>
              <a:t>|))</a:t>
            </a:r>
          </a:p>
          <a:p>
            <a:pPr lvl="1"/>
            <a:r>
              <a:rPr lang="en-US" altLang="zh-CN" smtClean="0"/>
              <a:t>DIL</a:t>
            </a:r>
            <a:r>
              <a:rPr lang="en-US" altLang="zh-CN" baseline="30000" smtClean="0"/>
              <a:t> [Guo et al, SIGMOD 03]</a:t>
            </a:r>
            <a:r>
              <a:rPr lang="en-US" altLang="zh-CN" smtClean="0"/>
              <a:t>:    O(k * d * |S</a:t>
            </a:r>
            <a:r>
              <a:rPr lang="en-US" altLang="zh-CN" baseline="-25000" smtClean="0"/>
              <a:t>max</a:t>
            </a:r>
            <a:r>
              <a:rPr lang="en-US" altLang="zh-CN" smtClean="0"/>
              <a:t>|)</a:t>
            </a:r>
          </a:p>
          <a:p>
            <a:pPr lvl="1"/>
            <a:r>
              <a:rPr lang="en-US" altLang="zh-CN" smtClean="0"/>
              <a:t>RDIL</a:t>
            </a:r>
            <a:r>
              <a:rPr lang="en-US" altLang="zh-CN" baseline="30000" smtClean="0"/>
              <a:t>[Guo et al, SIGMOD 03]</a:t>
            </a:r>
            <a:r>
              <a:rPr lang="en-US" altLang="zh-CN" smtClean="0"/>
              <a:t>: </a:t>
            </a:r>
            <a:r>
              <a:rPr lang="en-US" altLang="zh-CN" sz="2400" smtClean="0"/>
              <a:t>O(k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* d * p * |S</a:t>
            </a:r>
            <a:r>
              <a:rPr lang="en-US" altLang="zh-CN" sz="2400" baseline="-25000" smtClean="0"/>
              <a:t>max</a:t>
            </a:r>
            <a:r>
              <a:rPr lang="en-US" altLang="zh-CN" sz="2400" smtClean="0"/>
              <a:t>| log(|S</a:t>
            </a:r>
            <a:r>
              <a:rPr lang="en-US" altLang="zh-CN" sz="2400" baseline="-25000" smtClean="0"/>
              <a:t>max</a:t>
            </a:r>
            <a:r>
              <a:rPr lang="en-US" altLang="zh-CN" sz="2400" smtClean="0"/>
              <a:t>|) + k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 * d + |S</a:t>
            </a:r>
            <a:r>
              <a:rPr lang="en-US" altLang="zh-CN" sz="2400" baseline="-25000" smtClean="0"/>
              <a:t>max</a:t>
            </a:r>
            <a:r>
              <a:rPr lang="en-US" altLang="zh-CN" sz="2400" smtClean="0"/>
              <a:t>|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)</a:t>
            </a:r>
            <a:r>
              <a:rPr lang="en-US" altLang="zh-CN" smtClean="0"/>
              <a:t>  </a:t>
            </a:r>
          </a:p>
          <a:p>
            <a:pPr lvl="1"/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4D14AB-7853-4103-A269-D009E1F5F6B8}" type="slidenum">
              <a:rPr lang="zh-CN" altLang="en-US"/>
              <a:pPr/>
              <a:t>140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276600" y="5238750"/>
            <a:ext cx="4191000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⋈</a:t>
            </a:r>
          </a:p>
        </p:txBody>
      </p:sp>
      <p:sp>
        <p:nvSpPr>
          <p:cNvPr id="737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Computing ELCA</a:t>
            </a:r>
            <a:endParaRPr lang="zh-CN" altLang="en-US" baseline="30000" smtClean="0"/>
          </a:p>
        </p:txBody>
      </p:sp>
      <p:sp>
        <p:nvSpPr>
          <p:cNvPr id="737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JDewey Join </a:t>
            </a:r>
            <a:r>
              <a:rPr lang="en-US" altLang="zh-CN" baseline="30000" smtClean="0"/>
              <a:t>[Chen &amp; Papakonstantinou, ICDE 10]</a:t>
            </a:r>
          </a:p>
          <a:p>
            <a:pPr lvl="1"/>
            <a:r>
              <a:rPr lang="en-US" altLang="zh-CN" smtClean="0"/>
              <a:t>Compute ELCA bottom-up</a:t>
            </a:r>
            <a:endParaRPr lang="en-US" altLang="zh-CN" baseline="30000" smtClean="0"/>
          </a:p>
          <a:p>
            <a:pPr lvl="1"/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37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37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EDE54F-783C-4523-9E85-D99B82A0CD78}" type="slidenum">
              <a:rPr lang="zh-CN" altLang="en-US"/>
              <a:pPr/>
              <a:t>141</a:t>
            </a:fld>
            <a:endParaRPr lang="en-US" altLang="zh-CN"/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85800" y="5322888"/>
            <a:ext cx="1143000" cy="838200"/>
            <a:chOff x="685800" y="5322332"/>
            <a:chExt cx="1143000" cy="8382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685800" y="5855732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09675" y="5322332"/>
              <a:ext cx="161925" cy="1619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73784" name="Straight Connector 7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869763" y="5536809"/>
              <a:ext cx="439761" cy="287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524000" y="5855732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73786" name="Straight Connector 1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rot="16200000" flipV="1">
              <a:off x="1238377" y="5570108"/>
              <a:ext cx="439761" cy="2207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04800" y="4713288"/>
            <a:ext cx="1981200" cy="838200"/>
            <a:chOff x="304800" y="4712732"/>
            <a:chExt cx="1981200" cy="838200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04800" y="5246132"/>
              <a:ext cx="304800" cy="3048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371600" y="4712732"/>
              <a:ext cx="161925" cy="1619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73779" name="Straight Connector 20"/>
            <p:cNvCxnSpPr>
              <a:cxnSpLocks noChangeShapeType="1"/>
              <a:stCxn id="19" idx="7"/>
              <a:endCxn id="20" idx="3"/>
            </p:cNvCxnSpPr>
            <p:nvPr/>
          </p:nvCxnSpPr>
          <p:spPr bwMode="auto">
            <a:xfrm rot="5400000" flipH="1" flipV="1">
              <a:off x="760263" y="4655709"/>
              <a:ext cx="439761" cy="830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981200" y="5246132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73781" name="Straight Connector 22"/>
            <p:cNvCxnSpPr>
              <a:cxnSpLocks noChangeShapeType="1"/>
              <a:stCxn id="22" idx="1"/>
              <a:endCxn id="20" idx="5"/>
            </p:cNvCxnSpPr>
            <p:nvPr/>
          </p:nvCxnSpPr>
          <p:spPr bwMode="auto">
            <a:xfrm rot="16200000" flipV="1">
              <a:off x="1547977" y="4812908"/>
              <a:ext cx="439761" cy="515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73737" name="Straight Connector 25"/>
          <p:cNvCxnSpPr>
            <a:cxnSpLocks noChangeShapeType="1"/>
            <a:stCxn id="7" idx="0"/>
            <a:endCxn id="20" idx="4"/>
          </p:cNvCxnSpPr>
          <p:nvPr/>
        </p:nvCxnSpPr>
        <p:spPr bwMode="auto">
          <a:xfrm rot="5400000" flipH="1" flipV="1">
            <a:off x="1147763" y="5018088"/>
            <a:ext cx="44767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057400" y="4713288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219325" y="4103688"/>
            <a:ext cx="161925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3740" name="Straight Connector 33"/>
          <p:cNvCxnSpPr>
            <a:cxnSpLocks noChangeShapeType="1"/>
            <a:stCxn id="20" idx="7"/>
            <a:endCxn id="33" idx="3"/>
          </p:cNvCxnSpPr>
          <p:nvPr/>
        </p:nvCxnSpPr>
        <p:spPr bwMode="auto">
          <a:xfrm rot="5400000" flipH="1" flipV="1">
            <a:off x="1628776" y="4122737"/>
            <a:ext cx="495300" cy="733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828925" y="4637088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73742" name="Straight Connector 35"/>
          <p:cNvCxnSpPr>
            <a:cxnSpLocks noChangeShapeType="1"/>
            <a:stCxn id="35" idx="1"/>
            <a:endCxn id="33" idx="5"/>
          </p:cNvCxnSpPr>
          <p:nvPr/>
        </p:nvCxnSpPr>
        <p:spPr bwMode="auto">
          <a:xfrm rot="16200000" flipV="1">
            <a:off x="2395538" y="4203700"/>
            <a:ext cx="439738" cy="515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743" name="Straight Connector 36"/>
          <p:cNvCxnSpPr>
            <a:cxnSpLocks noChangeShapeType="1"/>
            <a:stCxn id="31" idx="0"/>
            <a:endCxn id="33" idx="4"/>
          </p:cNvCxnSpPr>
          <p:nvPr/>
        </p:nvCxnSpPr>
        <p:spPr bwMode="auto">
          <a:xfrm rot="5400000" flipH="1" flipV="1">
            <a:off x="1995488" y="4408488"/>
            <a:ext cx="447675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3744" name="TextBox 39"/>
          <p:cNvSpPr txBox="1">
            <a:spLocks noChangeArrowheads="1"/>
          </p:cNvSpPr>
          <p:nvPr/>
        </p:nvSpPr>
        <p:spPr bwMode="auto">
          <a:xfrm>
            <a:off x="2438400" y="39624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1</a:t>
            </a:r>
          </a:p>
        </p:txBody>
      </p:sp>
      <p:sp>
        <p:nvSpPr>
          <p:cNvPr id="73745" name="TextBox 40"/>
          <p:cNvSpPr txBox="1">
            <a:spLocks noChangeArrowheads="1"/>
          </p:cNvSpPr>
          <p:nvPr/>
        </p:nvSpPr>
        <p:spPr bwMode="auto">
          <a:xfrm>
            <a:off x="990600" y="4560888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1</a:t>
            </a:r>
          </a:p>
        </p:txBody>
      </p:sp>
      <p:sp>
        <p:nvSpPr>
          <p:cNvPr id="73746" name="TextBox 42"/>
          <p:cNvSpPr txBox="1">
            <a:spLocks noChangeArrowheads="1"/>
          </p:cNvSpPr>
          <p:nvPr/>
        </p:nvSpPr>
        <p:spPr bwMode="auto">
          <a:xfrm>
            <a:off x="1752600" y="4560888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2</a:t>
            </a:r>
          </a:p>
        </p:txBody>
      </p:sp>
      <p:sp>
        <p:nvSpPr>
          <p:cNvPr id="73747" name="TextBox 43"/>
          <p:cNvSpPr txBox="1">
            <a:spLocks noChangeArrowheads="1"/>
          </p:cNvSpPr>
          <p:nvPr/>
        </p:nvSpPr>
        <p:spPr bwMode="auto">
          <a:xfrm>
            <a:off x="2514600" y="4560888"/>
            <a:ext cx="304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73748" name="TextBox 44"/>
          <p:cNvSpPr txBox="1">
            <a:spLocks noChangeArrowheads="1"/>
          </p:cNvSpPr>
          <p:nvPr/>
        </p:nvSpPr>
        <p:spPr bwMode="auto">
          <a:xfrm>
            <a:off x="609600" y="5181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1</a:t>
            </a:r>
          </a:p>
        </p:txBody>
      </p:sp>
      <p:sp>
        <p:nvSpPr>
          <p:cNvPr id="73749" name="TextBox 45"/>
          <p:cNvSpPr txBox="1">
            <a:spLocks noChangeArrowheads="1"/>
          </p:cNvSpPr>
          <p:nvPr/>
        </p:nvSpPr>
        <p:spPr bwMode="auto">
          <a:xfrm>
            <a:off x="1371600" y="5181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2</a:t>
            </a:r>
          </a:p>
        </p:txBody>
      </p:sp>
      <p:sp>
        <p:nvSpPr>
          <p:cNvPr id="73750" name="TextBox 46"/>
          <p:cNvSpPr txBox="1">
            <a:spLocks noChangeArrowheads="1"/>
          </p:cNvSpPr>
          <p:nvPr/>
        </p:nvSpPr>
        <p:spPr bwMode="auto">
          <a:xfrm>
            <a:off x="2286000" y="51816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73751" name="TextBox 47"/>
          <p:cNvSpPr txBox="1">
            <a:spLocks noChangeArrowheads="1"/>
          </p:cNvSpPr>
          <p:nvPr/>
        </p:nvSpPr>
        <p:spPr bwMode="auto">
          <a:xfrm>
            <a:off x="990600" y="5791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1</a:t>
            </a:r>
          </a:p>
        </p:txBody>
      </p:sp>
      <p:sp>
        <p:nvSpPr>
          <p:cNvPr id="73752" name="TextBox 48"/>
          <p:cNvSpPr txBox="1">
            <a:spLocks noChangeArrowheads="1"/>
          </p:cNvSpPr>
          <p:nvPr/>
        </p:nvSpPr>
        <p:spPr bwMode="auto">
          <a:xfrm>
            <a:off x="1828800" y="5791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2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371600" y="6172200"/>
            <a:ext cx="990600" cy="3698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1.1.2.2</a:t>
            </a: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943600" y="4100513"/>
            <a:ext cx="304800" cy="1524000"/>
            <a:chOff x="5943600" y="4100155"/>
            <a:chExt cx="304800" cy="1524000"/>
          </a:xfrm>
        </p:grpSpPr>
        <p:sp>
          <p:nvSpPr>
            <p:cNvPr id="73773" name="TextBox 54"/>
            <p:cNvSpPr txBox="1">
              <a:spLocks noChangeArrowheads="1"/>
            </p:cNvSpPr>
            <p:nvPr/>
          </p:nvSpPr>
          <p:spPr bwMode="auto">
            <a:xfrm>
              <a:off x="5943600" y="4481155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74" name="TextBox 55"/>
            <p:cNvSpPr txBox="1">
              <a:spLocks noChangeArrowheads="1"/>
            </p:cNvSpPr>
            <p:nvPr/>
          </p:nvSpPr>
          <p:spPr bwMode="auto">
            <a:xfrm>
              <a:off x="5943600" y="4100155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75" name="TextBox 56"/>
            <p:cNvSpPr txBox="1">
              <a:spLocks noChangeArrowheads="1"/>
            </p:cNvSpPr>
            <p:nvPr/>
          </p:nvSpPr>
          <p:spPr bwMode="auto">
            <a:xfrm>
              <a:off x="5943600" y="5254823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73776" name="TextBox 57"/>
            <p:cNvSpPr txBox="1">
              <a:spLocks noChangeArrowheads="1"/>
            </p:cNvSpPr>
            <p:nvPr/>
          </p:nvSpPr>
          <p:spPr bwMode="auto">
            <a:xfrm>
              <a:off x="5943600" y="4873823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400800" y="4100513"/>
            <a:ext cx="304800" cy="1143000"/>
            <a:chOff x="6400800" y="4100155"/>
            <a:chExt cx="304800" cy="1143000"/>
          </a:xfrm>
        </p:grpSpPr>
        <p:sp>
          <p:nvSpPr>
            <p:cNvPr id="73770" name="TextBox 58"/>
            <p:cNvSpPr txBox="1">
              <a:spLocks noChangeArrowheads="1"/>
            </p:cNvSpPr>
            <p:nvPr/>
          </p:nvSpPr>
          <p:spPr bwMode="auto">
            <a:xfrm>
              <a:off x="6400800" y="4481155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71" name="TextBox 59"/>
            <p:cNvSpPr txBox="1">
              <a:spLocks noChangeArrowheads="1"/>
            </p:cNvSpPr>
            <p:nvPr/>
          </p:nvSpPr>
          <p:spPr bwMode="auto">
            <a:xfrm>
              <a:off x="6400800" y="4100155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72" name="TextBox 61"/>
            <p:cNvSpPr txBox="1">
              <a:spLocks noChangeArrowheads="1"/>
            </p:cNvSpPr>
            <p:nvPr/>
          </p:nvSpPr>
          <p:spPr bwMode="auto">
            <a:xfrm>
              <a:off x="6400800" y="4873823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6858000" y="4100513"/>
            <a:ext cx="304800" cy="749300"/>
            <a:chOff x="6858000" y="4100155"/>
            <a:chExt cx="304800" cy="750332"/>
          </a:xfrm>
        </p:grpSpPr>
        <p:sp>
          <p:nvSpPr>
            <p:cNvPr id="73768" name="TextBox 62"/>
            <p:cNvSpPr txBox="1">
              <a:spLocks noChangeArrowheads="1"/>
            </p:cNvSpPr>
            <p:nvPr/>
          </p:nvSpPr>
          <p:spPr bwMode="auto">
            <a:xfrm>
              <a:off x="6858000" y="4481155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73769" name="TextBox 63"/>
            <p:cNvSpPr txBox="1">
              <a:spLocks noChangeArrowheads="1"/>
            </p:cNvSpPr>
            <p:nvPr/>
          </p:nvSpPr>
          <p:spPr bwMode="auto">
            <a:xfrm>
              <a:off x="6858000" y="4100155"/>
              <a:ext cx="304800" cy="3693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3886200" y="4100513"/>
            <a:ext cx="304800" cy="1143000"/>
            <a:chOff x="3886200" y="4100155"/>
            <a:chExt cx="304800" cy="1143000"/>
          </a:xfrm>
        </p:grpSpPr>
        <p:sp>
          <p:nvSpPr>
            <p:cNvPr id="73765" name="TextBox 65"/>
            <p:cNvSpPr txBox="1">
              <a:spLocks noChangeArrowheads="1"/>
            </p:cNvSpPr>
            <p:nvPr/>
          </p:nvSpPr>
          <p:spPr bwMode="auto">
            <a:xfrm>
              <a:off x="3886200" y="4481155"/>
              <a:ext cx="304800" cy="3693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66" name="TextBox 66"/>
            <p:cNvSpPr txBox="1">
              <a:spLocks noChangeArrowheads="1"/>
            </p:cNvSpPr>
            <p:nvPr/>
          </p:nvSpPr>
          <p:spPr bwMode="auto">
            <a:xfrm>
              <a:off x="3886200" y="4100155"/>
              <a:ext cx="304800" cy="3693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67" name="TextBox 68"/>
            <p:cNvSpPr txBox="1">
              <a:spLocks noChangeArrowheads="1"/>
            </p:cNvSpPr>
            <p:nvPr/>
          </p:nvSpPr>
          <p:spPr bwMode="auto">
            <a:xfrm>
              <a:off x="3886200" y="4873823"/>
              <a:ext cx="304800" cy="3693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4343400" y="4100513"/>
            <a:ext cx="304800" cy="1524000"/>
            <a:chOff x="4343400" y="4100155"/>
            <a:chExt cx="304800" cy="1524000"/>
          </a:xfrm>
        </p:grpSpPr>
        <p:sp>
          <p:nvSpPr>
            <p:cNvPr id="73761" name="TextBox 67"/>
            <p:cNvSpPr txBox="1">
              <a:spLocks noChangeArrowheads="1"/>
            </p:cNvSpPr>
            <p:nvPr/>
          </p:nvSpPr>
          <p:spPr bwMode="auto">
            <a:xfrm>
              <a:off x="4343400" y="5254823"/>
              <a:ext cx="304800" cy="3693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62" name="TextBox 69"/>
            <p:cNvSpPr txBox="1">
              <a:spLocks noChangeArrowheads="1"/>
            </p:cNvSpPr>
            <p:nvPr/>
          </p:nvSpPr>
          <p:spPr bwMode="auto">
            <a:xfrm>
              <a:off x="4343400" y="4481155"/>
              <a:ext cx="304800" cy="3693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63" name="TextBox 70"/>
            <p:cNvSpPr txBox="1">
              <a:spLocks noChangeArrowheads="1"/>
            </p:cNvSpPr>
            <p:nvPr/>
          </p:nvSpPr>
          <p:spPr bwMode="auto">
            <a:xfrm>
              <a:off x="4343400" y="4100155"/>
              <a:ext cx="304800" cy="3693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73764" name="TextBox 71"/>
            <p:cNvSpPr txBox="1">
              <a:spLocks noChangeArrowheads="1"/>
            </p:cNvSpPr>
            <p:nvPr/>
          </p:nvSpPr>
          <p:spPr bwMode="auto">
            <a:xfrm>
              <a:off x="4343400" y="4873823"/>
              <a:ext cx="304800" cy="36933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4114800" y="3567113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6400800" y="3567113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66667E-6 L 3.33333E-6 -0.05556 " pathEditMode="relative" ptsTypes="AA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39166 -0.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26666 -0.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92593E-6 L 0.625 -0.42223 " pathEditMode="relative" ptsTypes="AA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5556 L 3.33333E-6 -0.1111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5 0.0777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8778E-17 L 0.225 0.07778 " pathEditMode="relative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65 0.1 " pathEditMode="relative" ptsTypes="AA">
                                      <p:cBhvr>
                                        <p:cTn id="7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1111 L -3.33333E-6 -0.1666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7" grpId="2" animBg="1"/>
      <p:bldP spid="77" grpId="3" animBg="1"/>
      <p:bldP spid="5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baseline="30000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Query processing for KWS is a challenging task</a:t>
            </a:r>
          </a:p>
          <a:p>
            <a:r>
              <a:rPr lang="en-US" altLang="zh-CN" smtClean="0"/>
              <a:t>Avenues explored:</a:t>
            </a:r>
          </a:p>
          <a:p>
            <a:pPr lvl="1"/>
            <a:r>
              <a:rPr lang="en-US" altLang="zh-CN" smtClean="0"/>
              <a:t>Alternative result definitions</a:t>
            </a:r>
          </a:p>
          <a:p>
            <a:pPr lvl="1"/>
            <a:r>
              <a:rPr lang="en-US" altLang="zh-CN" smtClean="0"/>
              <a:t>Better exact &amp; approximate algorithms</a:t>
            </a:r>
          </a:p>
          <a:p>
            <a:pPr lvl="1"/>
            <a:r>
              <a:rPr lang="en-US" altLang="zh-CN" smtClean="0"/>
              <a:t>Top-k optimization</a:t>
            </a:r>
          </a:p>
          <a:p>
            <a:pPr lvl="1"/>
            <a:r>
              <a:rPr lang="en-US" altLang="zh-CN" smtClean="0"/>
              <a:t>Indexing (pre-computation, skipping)</a:t>
            </a:r>
          </a:p>
          <a:p>
            <a:pPr lvl="1"/>
            <a:r>
              <a:rPr lang="en-US" altLang="zh-CN" smtClean="0"/>
              <a:t>Sharing/parallelize computation</a:t>
            </a:r>
          </a:p>
          <a:p>
            <a:pPr lvl="1"/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A24FA1-87DB-4D14-8774-385FBDEDB595}" type="slidenum">
              <a:rPr lang="zh-CN" altLang="en-US"/>
              <a:pPr/>
              <a:t>142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00138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4679950"/>
          </a:xfrm>
        </p:spPr>
        <p:txBody>
          <a:bodyPr/>
          <a:lstStyle/>
          <a:p>
            <a:r>
              <a:rPr lang="en-US" sz="2400" dirty="0" smtClean="0"/>
              <a:t>Motivation</a:t>
            </a:r>
            <a:endParaRPr lang="en-US" sz="500" dirty="0" smtClean="0"/>
          </a:p>
          <a:p>
            <a:r>
              <a:rPr lang="en-US" sz="2400" dirty="0" smtClean="0"/>
              <a:t>Structural ambiguity</a:t>
            </a:r>
            <a:endParaRPr lang="en-US" sz="500" dirty="0" smtClean="0"/>
          </a:p>
          <a:p>
            <a:r>
              <a:rPr lang="en-US" sz="2400" dirty="0" smtClean="0"/>
              <a:t>Keyword ambiguity</a:t>
            </a:r>
            <a:endParaRPr lang="en-US" sz="500" dirty="0" smtClean="0"/>
          </a:p>
          <a:p>
            <a:r>
              <a:rPr lang="en-US" altLang="zh-CN" sz="2400" dirty="0" smtClean="0"/>
              <a:t>Evaluation</a:t>
            </a:r>
            <a:endParaRPr lang="en-US" sz="2400" dirty="0" smtClean="0"/>
          </a:p>
          <a:p>
            <a:r>
              <a:rPr lang="en-US" sz="2400" dirty="0" smtClean="0"/>
              <a:t>Query processing</a:t>
            </a:r>
          </a:p>
          <a:p>
            <a:r>
              <a:rPr lang="en-US" sz="2400" dirty="0" smtClean="0"/>
              <a:t>Result analysis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Ranking</a:t>
            </a:r>
          </a:p>
          <a:p>
            <a:pPr lvl="1"/>
            <a:r>
              <a:rPr lang="en-US" sz="2200" dirty="0" smtClean="0"/>
              <a:t>Snippet</a:t>
            </a:r>
          </a:p>
          <a:p>
            <a:pPr lvl="1"/>
            <a:r>
              <a:rPr lang="en-US" sz="2200" dirty="0" smtClean="0"/>
              <a:t>Comparison</a:t>
            </a:r>
          </a:p>
          <a:p>
            <a:pPr lvl="1"/>
            <a:r>
              <a:rPr lang="en-US" sz="2200" dirty="0" smtClean="0"/>
              <a:t>Clustering</a:t>
            </a:r>
          </a:p>
          <a:p>
            <a:pPr lvl="1"/>
            <a:r>
              <a:rPr lang="en-US" sz="2200" dirty="0" smtClean="0"/>
              <a:t>Correlation</a:t>
            </a:r>
          </a:p>
          <a:p>
            <a:pPr lvl="1"/>
            <a:r>
              <a:rPr lang="en-US" sz="2200" dirty="0" smtClean="0"/>
              <a:t>Summarization</a:t>
            </a:r>
          </a:p>
          <a:p>
            <a:pPr lvl="1"/>
            <a:endParaRPr lang="en-US" sz="600" dirty="0" smtClean="0"/>
          </a:p>
          <a:p>
            <a:r>
              <a:rPr lang="en-US" sz="2400" dirty="0" smtClean="0"/>
              <a:t>Future directions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Ranking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r>
              <a:rPr lang="en-US" sz="2800" dirty="0" smtClean="0"/>
              <a:t>Types of ranking factors</a:t>
            </a:r>
          </a:p>
          <a:p>
            <a:pPr lvl="1"/>
            <a:r>
              <a:rPr lang="en-US" dirty="0" smtClean="0"/>
              <a:t>Term Frequency (TF), Inverse Document Frequency (IDF)</a:t>
            </a:r>
          </a:p>
          <a:p>
            <a:pPr lvl="2"/>
            <a:r>
              <a:rPr lang="en-US" sz="2000" dirty="0" smtClean="0"/>
              <a:t>TF: the importance of a term in a document</a:t>
            </a:r>
          </a:p>
          <a:p>
            <a:pPr lvl="2"/>
            <a:r>
              <a:rPr lang="en-US" sz="2000" dirty="0" smtClean="0"/>
              <a:t>IDF: the general importance of a term</a:t>
            </a:r>
          </a:p>
          <a:p>
            <a:pPr lvl="2"/>
            <a:r>
              <a:rPr lang="en-US" sz="2000" dirty="0" smtClean="0"/>
              <a:t>Adaptation: a document </a:t>
            </a:r>
            <a:r>
              <a:rPr lang="en-US" altLang="zh-CN" sz="2000" dirty="0" smtClean="0">
                <a:sym typeface="Wingdings" pitchFamily="2" charset="2"/>
              </a:rPr>
              <a:t> a node (in a graph or tree) or a result.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Vector Space Model</a:t>
            </a:r>
          </a:p>
          <a:p>
            <a:pPr lvl="2"/>
            <a:r>
              <a:rPr lang="en-US" sz="2000" dirty="0" smtClean="0"/>
              <a:t>Represents queries and results using vectors.</a:t>
            </a:r>
          </a:p>
          <a:p>
            <a:pPr lvl="2"/>
            <a:r>
              <a:rPr lang="en-US" sz="2000" dirty="0" smtClean="0"/>
              <a:t>Each component is a term, the value is its weight (e.g., TFIDF)</a:t>
            </a:r>
          </a:p>
          <a:p>
            <a:pPr lvl="2"/>
            <a:r>
              <a:rPr lang="en-US" sz="2000" dirty="0" smtClean="0"/>
              <a:t>Score of a result: the similarity between query vector and result vector.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Ranking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412"/>
            <a:ext cx="8229600" cy="4852988"/>
          </a:xfrm>
        </p:spPr>
        <p:txBody>
          <a:bodyPr/>
          <a:lstStyle/>
          <a:p>
            <a:pPr lvl="1"/>
            <a:r>
              <a:rPr lang="en-US" sz="2400" dirty="0" smtClean="0"/>
              <a:t>Proximity based ranking</a:t>
            </a:r>
          </a:p>
          <a:p>
            <a:pPr lvl="2"/>
            <a:r>
              <a:rPr lang="en-US" sz="2000" dirty="0" smtClean="0"/>
              <a:t>Proximity of keyword matches in a document can boost its ranking.</a:t>
            </a:r>
          </a:p>
          <a:p>
            <a:pPr lvl="2"/>
            <a:r>
              <a:rPr lang="en-US" sz="2000" dirty="0" smtClean="0"/>
              <a:t>Adaptation: weighted tree/graph size, total distance from root to each leaf, etc.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Authority based ranking</a:t>
            </a:r>
          </a:p>
          <a:p>
            <a:pPr lvl="2"/>
            <a:r>
              <a:rPr lang="en-US" sz="2000" dirty="0" err="1" smtClean="0"/>
              <a:t>PageRank</a:t>
            </a:r>
            <a:r>
              <a:rPr lang="en-US" sz="2000" dirty="0" smtClean="0"/>
              <a:t>: Nodes linked by many other important nodes are important.</a:t>
            </a:r>
          </a:p>
          <a:p>
            <a:pPr lvl="2"/>
            <a:r>
              <a:rPr lang="en-US" sz="2000" dirty="0" smtClean="0"/>
              <a:t>Adaptation: </a:t>
            </a:r>
          </a:p>
          <a:p>
            <a:pPr lvl="3"/>
            <a:r>
              <a:rPr lang="en-US" sz="2000" dirty="0" smtClean="0"/>
              <a:t>Authority may flow in both directions of an edge</a:t>
            </a:r>
          </a:p>
          <a:p>
            <a:pPr lvl="3"/>
            <a:r>
              <a:rPr lang="en-US" sz="2000" dirty="0" smtClean="0"/>
              <a:t>Different types of edges in the data (e.g., entity-entity edge, entity-attribute edge) may be treated differently.</a:t>
            </a:r>
          </a:p>
          <a:p>
            <a:pPr lvl="3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00138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4679950"/>
          </a:xfrm>
        </p:spPr>
        <p:txBody>
          <a:bodyPr/>
          <a:lstStyle/>
          <a:p>
            <a:r>
              <a:rPr lang="en-US" sz="2400" dirty="0" smtClean="0"/>
              <a:t>Motivation</a:t>
            </a:r>
            <a:endParaRPr lang="en-US" sz="500" dirty="0" smtClean="0"/>
          </a:p>
          <a:p>
            <a:r>
              <a:rPr lang="en-US" sz="2400" dirty="0" smtClean="0"/>
              <a:t>Structural ambiguity</a:t>
            </a:r>
            <a:endParaRPr lang="en-US" sz="500" dirty="0" smtClean="0"/>
          </a:p>
          <a:p>
            <a:r>
              <a:rPr lang="en-US" sz="2400" dirty="0" smtClean="0"/>
              <a:t>Keyword ambiguity</a:t>
            </a:r>
            <a:endParaRPr lang="en-US" sz="500" dirty="0" smtClean="0"/>
          </a:p>
          <a:p>
            <a:r>
              <a:rPr lang="en-US" altLang="zh-CN" sz="2400" dirty="0" smtClean="0"/>
              <a:t>Evaluation</a:t>
            </a:r>
            <a:endParaRPr lang="en-US" sz="2400" dirty="0" smtClean="0"/>
          </a:p>
          <a:p>
            <a:r>
              <a:rPr lang="en-US" sz="2400" dirty="0" smtClean="0"/>
              <a:t>Query processing</a:t>
            </a:r>
          </a:p>
          <a:p>
            <a:r>
              <a:rPr lang="en-US" sz="2400" dirty="0" smtClean="0"/>
              <a:t>Result analysis</a:t>
            </a:r>
          </a:p>
          <a:p>
            <a:pPr lvl="1"/>
            <a:r>
              <a:rPr lang="en-US" sz="2200" dirty="0" smtClean="0"/>
              <a:t>Ranking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Snippet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Comparison</a:t>
            </a:r>
          </a:p>
          <a:p>
            <a:pPr lvl="1"/>
            <a:r>
              <a:rPr lang="en-US" sz="2200" dirty="0" smtClean="0"/>
              <a:t>Clustering</a:t>
            </a:r>
          </a:p>
          <a:p>
            <a:pPr lvl="1"/>
            <a:r>
              <a:rPr lang="en-US" sz="2200" dirty="0" smtClean="0"/>
              <a:t>Correlation</a:t>
            </a:r>
          </a:p>
          <a:p>
            <a:pPr lvl="1"/>
            <a:r>
              <a:rPr lang="en-US" sz="2200" dirty="0" smtClean="0"/>
              <a:t>Summarization</a:t>
            </a:r>
          </a:p>
          <a:p>
            <a:pPr lvl="1"/>
            <a:endParaRPr lang="en-US" sz="600" dirty="0" smtClean="0"/>
          </a:p>
          <a:p>
            <a:r>
              <a:rPr lang="en-US" sz="2400" dirty="0" smtClean="0"/>
              <a:t>Future directions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Snippets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08162"/>
          </a:xfrm>
        </p:spPr>
        <p:txBody>
          <a:bodyPr/>
          <a:lstStyle/>
          <a:p>
            <a:r>
              <a:rPr lang="en-US" altLang="zh-CN" sz="2800" dirty="0" smtClean="0"/>
              <a:t>Although ranking is developed, no ranking scheme can be perfect in all cases. </a:t>
            </a:r>
          </a:p>
          <a:p>
            <a:r>
              <a:rPr lang="en-US" altLang="zh-CN" sz="2800" dirty="0" smtClean="0"/>
              <a:t>Web search engines provide snippets.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Structured search results have tree/graph structure and traditional techniques do not apply.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  <p:pic>
        <p:nvPicPr>
          <p:cNvPr id="1217538" name="Picture 2" descr="C:\Users\ziyang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6611937" cy="25908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371600" y="2514600"/>
            <a:ext cx="3124200" cy="1905000"/>
          </a:xfrm>
          <a:prstGeom prst="rect">
            <a:avLst/>
          </a:prstGeom>
          <a:solidFill>
            <a:srgbClr val="FF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9156" name="Content Placeholder 2"/>
          <p:cNvSpPr>
            <a:spLocks noGrp="1"/>
          </p:cNvSpPr>
          <p:nvPr>
            <p:ph idx="4294967295"/>
          </p:nvPr>
        </p:nvSpPr>
        <p:spPr>
          <a:xfrm>
            <a:off x="4724400" y="1066800"/>
            <a:ext cx="4317714" cy="5562600"/>
          </a:xfrm>
        </p:spPr>
        <p:txBody>
          <a:bodyPr/>
          <a:lstStyle/>
          <a:p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Input: keyword query, a query result</a:t>
            </a:r>
          </a:p>
          <a:p>
            <a:r>
              <a:rPr lang="en-US" altLang="zh-CN" sz="2400" dirty="0" smtClean="0">
                <a:ea typeface="宋体" pitchFamily="2" charset="-122"/>
              </a:rPr>
              <a:t>Output: self-contained, informative and concise snippet.</a:t>
            </a:r>
          </a:p>
          <a:p>
            <a:r>
              <a:rPr lang="en-US" altLang="zh-CN" sz="2400" dirty="0" smtClean="0">
                <a:ea typeface="宋体" pitchFamily="2" charset="-122"/>
              </a:rPr>
              <a:t>Snippet components: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Keywords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Key of result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Entities in result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Dominant features</a:t>
            </a:r>
          </a:p>
          <a:p>
            <a:r>
              <a:rPr lang="en-US" altLang="zh-CN" sz="2400" dirty="0" smtClean="0">
                <a:ea typeface="宋体" pitchFamily="2" charset="-122"/>
              </a:rPr>
              <a:t>The problem is proved NP-hard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 smtClean="0">
                <a:ea typeface="宋体" pitchFamily="2" charset="-122"/>
              </a:rPr>
              <a:t>Heuristic algorithms were proposed</a:t>
            </a:r>
            <a:endParaRPr lang="zh-CN" altLang="en-US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49157" name="TextBox 46"/>
          <p:cNvSpPr txBox="1">
            <a:spLocks noChangeArrowheads="1"/>
          </p:cNvSpPr>
          <p:nvPr/>
        </p:nvSpPr>
        <p:spPr bwMode="auto">
          <a:xfrm>
            <a:off x="2857500" y="1905000"/>
            <a:ext cx="500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conf</a:t>
            </a:r>
            <a:endParaRPr lang="zh-CN" altLang="en-US" sz="1400" dirty="0"/>
          </a:p>
        </p:txBody>
      </p:sp>
      <p:sp>
        <p:nvSpPr>
          <p:cNvPr id="49158" name="TextBox 49"/>
          <p:cNvSpPr txBox="1">
            <a:spLocks noChangeArrowheads="1"/>
          </p:cNvSpPr>
          <p:nvPr/>
        </p:nvSpPr>
        <p:spPr bwMode="auto">
          <a:xfrm>
            <a:off x="0" y="3019425"/>
            <a:ext cx="852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ICDE</a:t>
            </a:r>
            <a:endParaRPr lang="zh-CN" altLang="en-US" sz="1400" dirty="0"/>
          </a:p>
        </p:txBody>
      </p:sp>
      <p:sp>
        <p:nvSpPr>
          <p:cNvPr id="49159" name="TextBox 50"/>
          <p:cNvSpPr txBox="1">
            <a:spLocks noChangeArrowheads="1"/>
          </p:cNvSpPr>
          <p:nvPr/>
        </p:nvSpPr>
        <p:spPr bwMode="auto">
          <a:xfrm>
            <a:off x="128588" y="2552700"/>
            <a:ext cx="604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name</a:t>
            </a:r>
            <a:endParaRPr lang="zh-CN" altLang="en-US" sz="1400"/>
          </a:p>
        </p:txBody>
      </p:sp>
      <p:cxnSp>
        <p:nvCxnSpPr>
          <p:cNvPr id="52" name="Straight Arrow Connector 51"/>
          <p:cNvCxnSpPr>
            <a:stCxn id="49159" idx="2"/>
            <a:endCxn id="49158" idx="0"/>
          </p:cNvCxnSpPr>
          <p:nvPr/>
        </p:nvCxnSpPr>
        <p:spPr>
          <a:xfrm rot="5400000">
            <a:off x="350044" y="2937669"/>
            <a:ext cx="15875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157" idx="2"/>
            <a:endCxn id="49159" idx="0"/>
          </p:cNvCxnSpPr>
          <p:nvPr/>
        </p:nvCxnSpPr>
        <p:spPr>
          <a:xfrm rot="5400000">
            <a:off x="1600200" y="1044575"/>
            <a:ext cx="339725" cy="2676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2" name="TextBox 53"/>
          <p:cNvSpPr txBox="1">
            <a:spLocks noChangeArrowheads="1"/>
          </p:cNvSpPr>
          <p:nvPr/>
        </p:nvSpPr>
        <p:spPr bwMode="auto">
          <a:xfrm>
            <a:off x="1743075" y="25606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49163" name="TextBox 54"/>
          <p:cNvSpPr txBox="1">
            <a:spLocks noChangeArrowheads="1"/>
          </p:cNvSpPr>
          <p:nvPr/>
        </p:nvSpPr>
        <p:spPr bwMode="auto">
          <a:xfrm>
            <a:off x="1296987" y="3057525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49164" name="TextBox 55"/>
          <p:cNvSpPr txBox="1">
            <a:spLocks noChangeArrowheads="1"/>
          </p:cNvSpPr>
          <p:nvPr/>
        </p:nvSpPr>
        <p:spPr bwMode="auto">
          <a:xfrm>
            <a:off x="1143000" y="3516312"/>
            <a:ext cx="91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data</a:t>
            </a:r>
            <a:endParaRPr lang="zh-CN" altLang="en-US" sz="1400" dirty="0"/>
          </a:p>
        </p:txBody>
      </p:sp>
      <p:sp>
        <p:nvSpPr>
          <p:cNvPr id="49165" name="TextBox 57"/>
          <p:cNvSpPr txBox="1">
            <a:spLocks noChangeArrowheads="1"/>
          </p:cNvSpPr>
          <p:nvPr/>
        </p:nvSpPr>
        <p:spPr bwMode="auto">
          <a:xfrm>
            <a:off x="2028825" y="3052762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author</a:t>
            </a:r>
            <a:endParaRPr lang="zh-CN" altLang="en-US" sz="1400" dirty="0"/>
          </a:p>
        </p:txBody>
      </p:sp>
      <p:cxnSp>
        <p:nvCxnSpPr>
          <p:cNvPr id="62" name="Straight Arrow Connector 61"/>
          <p:cNvCxnSpPr>
            <a:stCxn id="49163" idx="2"/>
            <a:endCxn id="49164" idx="0"/>
          </p:cNvCxnSpPr>
          <p:nvPr/>
        </p:nvCxnSpPr>
        <p:spPr>
          <a:xfrm rot="5400000">
            <a:off x="1533922" y="3431778"/>
            <a:ext cx="15081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162" idx="2"/>
            <a:endCxn id="49163" idx="0"/>
          </p:cNvCxnSpPr>
          <p:nvPr/>
        </p:nvCxnSpPr>
        <p:spPr>
          <a:xfrm rot="5400000">
            <a:off x="1747044" y="2740024"/>
            <a:ext cx="188913" cy="44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162" idx="2"/>
            <a:endCxn id="49165" idx="0"/>
          </p:cNvCxnSpPr>
          <p:nvPr/>
        </p:nvCxnSpPr>
        <p:spPr>
          <a:xfrm rot="16200000" flipH="1">
            <a:off x="2133203" y="2799952"/>
            <a:ext cx="184150" cy="321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9" name="TextBox 78"/>
          <p:cNvSpPr txBox="1">
            <a:spLocks noChangeArrowheads="1"/>
          </p:cNvSpPr>
          <p:nvPr/>
        </p:nvSpPr>
        <p:spPr bwMode="auto">
          <a:xfrm>
            <a:off x="3352800" y="25606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49170" name="TextBox 79"/>
          <p:cNvSpPr txBox="1">
            <a:spLocks noChangeArrowheads="1"/>
          </p:cNvSpPr>
          <p:nvPr/>
        </p:nvSpPr>
        <p:spPr bwMode="auto">
          <a:xfrm>
            <a:off x="3408363" y="3068637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title</a:t>
            </a:r>
            <a:endParaRPr lang="zh-CN" altLang="en-US" sz="1400" dirty="0"/>
          </a:p>
        </p:txBody>
      </p:sp>
      <p:sp>
        <p:nvSpPr>
          <p:cNvPr id="49171" name="TextBox 80"/>
          <p:cNvSpPr txBox="1">
            <a:spLocks noChangeArrowheads="1"/>
          </p:cNvSpPr>
          <p:nvPr/>
        </p:nvSpPr>
        <p:spPr bwMode="auto">
          <a:xfrm>
            <a:off x="3248025" y="3527425"/>
            <a:ext cx="866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query</a:t>
            </a:r>
            <a:endParaRPr lang="zh-CN" altLang="en-US" sz="1400" dirty="0"/>
          </a:p>
        </p:txBody>
      </p:sp>
      <p:cxnSp>
        <p:nvCxnSpPr>
          <p:cNvPr id="87" name="Straight Arrow Connector 86"/>
          <p:cNvCxnSpPr>
            <a:stCxn id="49170" idx="2"/>
            <a:endCxn id="49171" idx="0"/>
          </p:cNvCxnSpPr>
          <p:nvPr/>
        </p:nvCxnSpPr>
        <p:spPr>
          <a:xfrm rot="16200000" flipH="1">
            <a:off x="3599260" y="3445271"/>
            <a:ext cx="150813" cy="13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9169" idx="2"/>
            <a:endCxn id="49170" idx="0"/>
          </p:cNvCxnSpPr>
          <p:nvPr/>
        </p:nvCxnSpPr>
        <p:spPr>
          <a:xfrm rot="5400000">
            <a:off x="3571082" y="2965449"/>
            <a:ext cx="200025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9157" idx="2"/>
            <a:endCxn id="49169" idx="0"/>
          </p:cNvCxnSpPr>
          <p:nvPr/>
        </p:nvCxnSpPr>
        <p:spPr>
          <a:xfrm rot="16200000" flipH="1">
            <a:off x="3217863" y="2103437"/>
            <a:ext cx="347662" cy="566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9157" idx="2"/>
            <a:endCxn id="49162" idx="0"/>
          </p:cNvCxnSpPr>
          <p:nvPr/>
        </p:nvCxnSpPr>
        <p:spPr>
          <a:xfrm rot="5400000">
            <a:off x="2412207" y="1864518"/>
            <a:ext cx="347662" cy="1044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6" name="TextBox 107"/>
          <p:cNvSpPr txBox="1">
            <a:spLocks noChangeArrowheads="1"/>
          </p:cNvSpPr>
          <p:nvPr/>
        </p:nvSpPr>
        <p:spPr bwMode="auto">
          <a:xfrm>
            <a:off x="782638" y="3035300"/>
            <a:ext cx="576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2010</a:t>
            </a:r>
            <a:endParaRPr lang="zh-CN" altLang="en-US" sz="1400" dirty="0"/>
          </a:p>
        </p:txBody>
      </p:sp>
      <p:sp>
        <p:nvSpPr>
          <p:cNvPr id="49177" name="TextBox 108"/>
          <p:cNvSpPr txBox="1">
            <a:spLocks noChangeArrowheads="1"/>
          </p:cNvSpPr>
          <p:nvPr/>
        </p:nvSpPr>
        <p:spPr bwMode="auto">
          <a:xfrm>
            <a:off x="771525" y="2563812"/>
            <a:ext cx="604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year</a:t>
            </a:r>
            <a:endParaRPr lang="zh-CN" altLang="en-US" sz="1400"/>
          </a:p>
        </p:txBody>
      </p:sp>
      <p:cxnSp>
        <p:nvCxnSpPr>
          <p:cNvPr id="110" name="Straight Arrow Connector 109"/>
          <p:cNvCxnSpPr>
            <a:stCxn id="49177" idx="2"/>
            <a:endCxn id="49176" idx="0"/>
          </p:cNvCxnSpPr>
          <p:nvPr/>
        </p:nvCxnSpPr>
        <p:spPr>
          <a:xfrm rot="5400000">
            <a:off x="990601" y="2951956"/>
            <a:ext cx="163513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157" idx="2"/>
            <a:endCxn id="49177" idx="0"/>
          </p:cNvCxnSpPr>
          <p:nvPr/>
        </p:nvCxnSpPr>
        <p:spPr>
          <a:xfrm rot="5400000">
            <a:off x="1916113" y="1371600"/>
            <a:ext cx="350837" cy="2033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9165" idx="2"/>
            <a:endCxn id="49182" idx="0"/>
          </p:cNvCxnSpPr>
          <p:nvPr/>
        </p:nvCxnSpPr>
        <p:spPr>
          <a:xfrm rot="16200000" flipH="1">
            <a:off x="2323703" y="3423046"/>
            <a:ext cx="152400" cy="27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129"/>
          <p:cNvSpPr txBox="1">
            <a:spLocks noChangeArrowheads="1"/>
          </p:cNvSpPr>
          <p:nvPr/>
        </p:nvSpPr>
        <p:spPr bwMode="auto">
          <a:xfrm>
            <a:off x="2008188" y="3513137"/>
            <a:ext cx="811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country</a:t>
            </a:r>
            <a:endParaRPr lang="zh-CN" altLang="en-US" sz="1400" dirty="0"/>
          </a:p>
        </p:txBody>
      </p:sp>
      <p:sp>
        <p:nvSpPr>
          <p:cNvPr id="49183" name="TextBox 130"/>
          <p:cNvSpPr txBox="1">
            <a:spLocks noChangeArrowheads="1"/>
          </p:cNvSpPr>
          <p:nvPr/>
        </p:nvSpPr>
        <p:spPr bwMode="auto">
          <a:xfrm>
            <a:off x="2032000" y="399415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USA</a:t>
            </a:r>
            <a:endParaRPr lang="zh-CN" altLang="en-US" sz="1400" dirty="0"/>
          </a:p>
        </p:txBody>
      </p:sp>
      <p:cxnSp>
        <p:nvCxnSpPr>
          <p:cNvPr id="132" name="Straight Arrow Connector 131"/>
          <p:cNvCxnSpPr>
            <a:stCxn id="49182" idx="2"/>
            <a:endCxn id="49183" idx="0"/>
          </p:cNvCxnSpPr>
          <p:nvPr/>
        </p:nvCxnSpPr>
        <p:spPr>
          <a:xfrm rot="5400000">
            <a:off x="2326779" y="3907135"/>
            <a:ext cx="17323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1"/>
          <p:cNvSpPr txBox="1">
            <a:spLocks/>
          </p:cNvSpPr>
          <p:nvPr/>
        </p:nvSpPr>
        <p:spPr bwMode="auto">
          <a:xfrm>
            <a:off x="457200" y="172328"/>
            <a:ext cx="82296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altLang="zh-CN" sz="3200" dirty="0" smtClean="0">
                <a:solidFill>
                  <a:srgbClr val="00CC00"/>
                </a:solidFill>
                <a:latin typeface="Palatino Linotype" pitchFamily="18" charset="0"/>
              </a:rPr>
              <a:t>Result Snippets on XML </a:t>
            </a:r>
            <a:r>
              <a:rPr lang="en-US" altLang="zh-CN" sz="3200" baseline="30000" dirty="0" smtClean="0">
                <a:solidFill>
                  <a:srgbClr val="00CC00"/>
                </a:solidFill>
                <a:latin typeface="Palatino Linotype" pitchFamily="18" charset="0"/>
              </a:rPr>
              <a:t>[Huang et al. SIGMOD 08]</a:t>
            </a:r>
            <a:endParaRPr kumimoji="0" lang="zh-CN" altLang="en-US" sz="3200" b="0" i="0" u="none" strike="noStrike" kern="0" cap="none" spc="0" normalizeH="0" baseline="3000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Palatino Linotype" pitchFamily="18" charset="0"/>
              <a:cs typeface="+mj-cs"/>
            </a:endParaRPr>
          </a:p>
        </p:txBody>
      </p:sp>
      <p:sp>
        <p:nvSpPr>
          <p:cNvPr id="83" name="TextBox 78"/>
          <p:cNvSpPr txBox="1">
            <a:spLocks noChangeArrowheads="1"/>
          </p:cNvSpPr>
          <p:nvPr/>
        </p:nvSpPr>
        <p:spPr bwMode="auto">
          <a:xfrm>
            <a:off x="838200" y="1295400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Q: </a:t>
            </a:r>
            <a:r>
              <a:rPr lang="en-US" altLang="zh-CN" dirty="0" smtClean="0">
                <a:solidFill>
                  <a:schemeClr val="tx1"/>
                </a:solidFill>
                <a:latin typeface="Palatino Linotype" pitchFamily="18" charset="0"/>
              </a:rPr>
              <a:t> “ICDE”</a:t>
            </a:r>
            <a:endParaRPr lang="zh-CN" altLang="en-US" baseline="30000" dirty="0" smtClean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8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8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Result Differentiation </a:t>
            </a:r>
            <a:r>
              <a:rPr lang="en-US" altLang="zh-CN" sz="4000" baseline="30000" dirty="0" smtClean="0"/>
              <a:t>[Liu et al. VLDB 09]</a:t>
            </a:r>
            <a:endParaRPr lang="zh-CN" alt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149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381000" y="2057400"/>
            <a:ext cx="1600200" cy="3657600"/>
          </a:xfrm>
          <a:prstGeom prst="rect">
            <a:avLst/>
          </a:prstGeom>
          <a:solidFill>
            <a:srgbClr val="FFF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6677044" cy="3886200"/>
          </a:xfrm>
        </p:spPr>
        <p:txBody>
          <a:bodyPr wrap="square">
            <a:normAutofit fontScale="92500" lnSpcReduction="10000"/>
          </a:bodyPr>
          <a:lstStyle/>
          <a:p>
            <a:r>
              <a:rPr lang="en-US" altLang="zh-CN" dirty="0" smtClean="0"/>
              <a:t>Techniques like snippet and ranking helps user find relevant results.</a:t>
            </a:r>
          </a:p>
          <a:p>
            <a:r>
              <a:rPr lang="en-US" altLang="zh-CN" dirty="0" smtClean="0"/>
              <a:t>50% of keyword searches are </a:t>
            </a:r>
            <a:r>
              <a:rPr lang="en-US" altLang="zh-CN" i="1" u="sng" dirty="0" smtClean="0">
                <a:solidFill>
                  <a:srgbClr val="0000FF"/>
                </a:solidFill>
              </a:rPr>
              <a:t>information exploration</a:t>
            </a:r>
            <a:r>
              <a:rPr lang="en-US" altLang="zh-CN" dirty="0" smtClean="0"/>
              <a:t> queries, which </a:t>
            </a:r>
            <a:r>
              <a:rPr lang="en-US" altLang="zh-CN" dirty="0" smtClean="0">
                <a:solidFill>
                  <a:srgbClr val="0000FF"/>
                </a:solidFill>
              </a:rPr>
              <a:t>inherently have multiple relevant results</a:t>
            </a:r>
          </a:p>
          <a:p>
            <a:pPr lvl="1"/>
            <a:r>
              <a:rPr lang="en-US" altLang="zh-CN" dirty="0" smtClean="0"/>
              <a:t>Users intend to investigate and compare multiple relevant results.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to help user </a:t>
            </a:r>
            <a:r>
              <a:rPr lang="en-US" altLang="zh-CN" b="1" dirty="0" smtClean="0">
                <a:solidFill>
                  <a:srgbClr val="FF0000"/>
                </a:solidFill>
              </a:rPr>
              <a:t>compare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relevant results?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133600"/>
            <a:ext cx="15716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u="sng" dirty="0" smtClean="0">
                <a:solidFill>
                  <a:srgbClr val="7030A0"/>
                </a:solidFill>
              </a:rPr>
              <a:t>Web Search</a:t>
            </a:r>
          </a:p>
          <a:p>
            <a:pPr algn="ctr"/>
            <a:endParaRPr lang="en-US" altLang="zh-CN" sz="2000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rgbClr val="7030A0"/>
                </a:solidFill>
              </a:rPr>
              <a:t>50% Navigation</a:t>
            </a:r>
          </a:p>
          <a:p>
            <a:endParaRPr lang="en-US" altLang="zh-CN" sz="2000" u="sng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rgbClr val="7030A0"/>
                </a:solidFill>
              </a:rPr>
              <a:t>50% Information Exploration</a:t>
            </a:r>
          </a:p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28640" y="5106028"/>
            <a:ext cx="1357322" cy="409556"/>
          </a:xfrm>
          <a:prstGeom prst="wedgeRectCallout">
            <a:avLst>
              <a:gd name="adj1" fmla="val -14708"/>
              <a:gd name="adj2" fmla="val -1624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Broder</a:t>
            </a:r>
            <a:r>
              <a:rPr lang="en-US" altLang="zh-CN" sz="1400" dirty="0" smtClean="0"/>
              <a:t>, SIGIR 02</a:t>
            </a:r>
            <a:endParaRPr lang="zh-CN" altLang="en-US" sz="1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Result Analysis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In an information exploratory search, there are many relevant results</a:t>
            </a:r>
          </a:p>
          <a:p>
            <a:pPr>
              <a:buNone/>
            </a:pPr>
            <a:r>
              <a:rPr lang="en-US" sz="2600" dirty="0" smtClean="0"/>
              <a:t>	What insights can be obtained by analyzing multiple results?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 smtClean="0">
                <a:solidFill>
                  <a:srgbClr val="C00000"/>
                </a:solidFill>
              </a:rPr>
              <a:t>classify and cluster </a:t>
            </a:r>
            <a:r>
              <a:rPr lang="en-US" sz="2400" dirty="0" smtClean="0"/>
              <a:t>results?</a:t>
            </a:r>
          </a:p>
          <a:p>
            <a:pPr lvl="1"/>
            <a:r>
              <a:rPr lang="en-US" sz="2400" dirty="0" smtClean="0"/>
              <a:t>How to help users to </a:t>
            </a:r>
            <a:r>
              <a:rPr lang="en-US" sz="2400" dirty="0" smtClean="0">
                <a:solidFill>
                  <a:srgbClr val="C00000"/>
                </a:solidFill>
              </a:rPr>
              <a:t>compare</a:t>
            </a:r>
            <a:r>
              <a:rPr lang="en-US" sz="2400" dirty="0" smtClean="0"/>
              <a:t> multiple results</a:t>
            </a:r>
          </a:p>
          <a:p>
            <a:pPr lvl="2"/>
            <a:r>
              <a:rPr lang="en-US" sz="2000" dirty="0" err="1" smtClean="0"/>
              <a:t>Eg</a:t>
            </a:r>
            <a:r>
              <a:rPr lang="en-US" sz="2000" dirty="0" smtClean="0"/>
              <a:t>.. Query “ICDE conferences”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791084" y="4389120"/>
          <a:ext cx="3895716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284"/>
                <a:gridCol w="2103432"/>
              </a:tblGrid>
              <a:tr h="1432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Type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1549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conf: year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3453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66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paper: title</a:t>
                      </a:r>
                      <a:endParaRPr lang="en-US" sz="1600" dirty="0">
                        <a:solidFill>
                          <a:srgbClr val="0066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66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clouds, scalability, search</a:t>
                      </a:r>
                      <a:endParaRPr lang="en-US" sz="1600" dirty="0">
                        <a:solidFill>
                          <a:srgbClr val="0066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762000" y="4363720"/>
          <a:ext cx="38100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2057400"/>
              </a:tblGrid>
              <a:tr h="1432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Type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1549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conf: year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3453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66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paper: title</a:t>
                      </a:r>
                      <a:endParaRPr lang="en-US" sz="1600" dirty="0">
                        <a:solidFill>
                          <a:srgbClr val="0066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66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OLAP,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66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mining</a:t>
                      </a:r>
                      <a:endParaRPr lang="en-US" sz="1600" dirty="0">
                        <a:solidFill>
                          <a:srgbClr val="0066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905000" y="579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ICDE 2000</a:t>
            </a:r>
            <a:endParaRPr lang="zh-CN" altLang="en-US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5867400" y="579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ICDE 2010</a:t>
            </a:r>
            <a:endParaRPr lang="zh-CN" altLang="en-US" sz="1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Differentiation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150</a:t>
            </a:fld>
            <a:endParaRPr lang="en-US" altLang="zh-CN"/>
          </a:p>
        </p:txBody>
      </p:sp>
      <p:sp>
        <p:nvSpPr>
          <p:cNvPr id="82" name="TextBox 81"/>
          <p:cNvSpPr txBox="1"/>
          <p:nvPr/>
        </p:nvSpPr>
        <p:spPr>
          <a:xfrm>
            <a:off x="5410200" y="2133600"/>
            <a:ext cx="350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Snippets are not designed to compare results:</a:t>
            </a:r>
          </a:p>
          <a:p>
            <a:pPr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</a:rPr>
              <a:t> both results have many papers about “data” and “query”.</a:t>
            </a: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- both results have many papers from authors from USA</a:t>
            </a:r>
          </a:p>
          <a:p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10200" y="137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Query: “ICDE”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85" name="TextBox 46"/>
          <p:cNvSpPr txBox="1">
            <a:spLocks noChangeArrowheads="1"/>
          </p:cNvSpPr>
          <p:nvPr/>
        </p:nvSpPr>
        <p:spPr bwMode="auto">
          <a:xfrm>
            <a:off x="3200400" y="3962400"/>
            <a:ext cx="500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conf</a:t>
            </a:r>
            <a:endParaRPr lang="zh-CN" altLang="en-US" sz="1400" dirty="0"/>
          </a:p>
        </p:txBody>
      </p:sp>
      <p:sp>
        <p:nvSpPr>
          <p:cNvPr id="86" name="TextBox 49"/>
          <p:cNvSpPr txBox="1">
            <a:spLocks noChangeArrowheads="1"/>
          </p:cNvSpPr>
          <p:nvPr/>
        </p:nvSpPr>
        <p:spPr bwMode="auto">
          <a:xfrm>
            <a:off x="342900" y="5076825"/>
            <a:ext cx="852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ICDE</a:t>
            </a:r>
            <a:endParaRPr lang="zh-CN" altLang="en-US" sz="1400" dirty="0"/>
          </a:p>
        </p:txBody>
      </p:sp>
      <p:sp>
        <p:nvSpPr>
          <p:cNvPr id="87" name="TextBox 50"/>
          <p:cNvSpPr txBox="1">
            <a:spLocks noChangeArrowheads="1"/>
          </p:cNvSpPr>
          <p:nvPr/>
        </p:nvSpPr>
        <p:spPr bwMode="auto">
          <a:xfrm>
            <a:off x="471488" y="4610100"/>
            <a:ext cx="604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name</a:t>
            </a:r>
            <a:endParaRPr lang="zh-CN" altLang="en-US" sz="1400"/>
          </a:p>
        </p:txBody>
      </p:sp>
      <p:cxnSp>
        <p:nvCxnSpPr>
          <p:cNvPr id="88" name="Straight Arrow Connector 87"/>
          <p:cNvCxnSpPr>
            <a:stCxn id="87" idx="2"/>
            <a:endCxn id="86" idx="0"/>
          </p:cNvCxnSpPr>
          <p:nvPr/>
        </p:nvCxnSpPr>
        <p:spPr>
          <a:xfrm rot="5400000">
            <a:off x="692944" y="4995069"/>
            <a:ext cx="15875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2"/>
            <a:endCxn id="87" idx="0"/>
          </p:cNvCxnSpPr>
          <p:nvPr/>
        </p:nvCxnSpPr>
        <p:spPr>
          <a:xfrm rot="5400000">
            <a:off x="1943100" y="3101975"/>
            <a:ext cx="339725" cy="2676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3"/>
          <p:cNvSpPr txBox="1">
            <a:spLocks noChangeArrowheads="1"/>
          </p:cNvSpPr>
          <p:nvPr/>
        </p:nvSpPr>
        <p:spPr bwMode="auto">
          <a:xfrm>
            <a:off x="2085975" y="46180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91" name="TextBox 54"/>
          <p:cNvSpPr txBox="1">
            <a:spLocks noChangeArrowheads="1"/>
          </p:cNvSpPr>
          <p:nvPr/>
        </p:nvSpPr>
        <p:spPr bwMode="auto">
          <a:xfrm>
            <a:off x="1639887" y="5114925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92" name="TextBox 55"/>
          <p:cNvSpPr txBox="1">
            <a:spLocks noChangeArrowheads="1"/>
          </p:cNvSpPr>
          <p:nvPr/>
        </p:nvSpPr>
        <p:spPr bwMode="auto">
          <a:xfrm>
            <a:off x="1535112" y="5573712"/>
            <a:ext cx="86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data</a:t>
            </a:r>
            <a:endParaRPr lang="zh-CN" altLang="en-US" sz="1400" dirty="0"/>
          </a:p>
        </p:txBody>
      </p:sp>
      <p:sp>
        <p:nvSpPr>
          <p:cNvPr id="93" name="TextBox 57"/>
          <p:cNvSpPr txBox="1">
            <a:spLocks noChangeArrowheads="1"/>
          </p:cNvSpPr>
          <p:nvPr/>
        </p:nvSpPr>
        <p:spPr bwMode="auto">
          <a:xfrm>
            <a:off x="2371725" y="5110162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author</a:t>
            </a:r>
            <a:endParaRPr lang="zh-CN" altLang="en-US" sz="1400" dirty="0"/>
          </a:p>
        </p:txBody>
      </p:sp>
      <p:cxnSp>
        <p:nvCxnSpPr>
          <p:cNvPr id="94" name="Straight Arrow Connector 93"/>
          <p:cNvCxnSpPr>
            <a:stCxn id="91" idx="2"/>
            <a:endCxn id="92" idx="0"/>
          </p:cNvCxnSpPr>
          <p:nvPr/>
        </p:nvCxnSpPr>
        <p:spPr>
          <a:xfrm rot="16200000" flipH="1">
            <a:off x="1889125" y="5495131"/>
            <a:ext cx="15081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2"/>
            <a:endCxn id="91" idx="0"/>
          </p:cNvCxnSpPr>
          <p:nvPr/>
        </p:nvCxnSpPr>
        <p:spPr>
          <a:xfrm rot="5400000">
            <a:off x="2089944" y="4797424"/>
            <a:ext cx="188913" cy="44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2"/>
            <a:endCxn id="93" idx="0"/>
          </p:cNvCxnSpPr>
          <p:nvPr/>
        </p:nvCxnSpPr>
        <p:spPr>
          <a:xfrm rot="16200000" flipH="1">
            <a:off x="2476103" y="4857352"/>
            <a:ext cx="184150" cy="321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78"/>
          <p:cNvSpPr txBox="1">
            <a:spLocks noChangeArrowheads="1"/>
          </p:cNvSpPr>
          <p:nvPr/>
        </p:nvSpPr>
        <p:spPr bwMode="auto">
          <a:xfrm>
            <a:off x="3695700" y="46180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98" name="TextBox 79"/>
          <p:cNvSpPr txBox="1">
            <a:spLocks noChangeArrowheads="1"/>
          </p:cNvSpPr>
          <p:nvPr/>
        </p:nvSpPr>
        <p:spPr bwMode="auto">
          <a:xfrm>
            <a:off x="4237038" y="5126037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99" name="TextBox 80"/>
          <p:cNvSpPr txBox="1">
            <a:spLocks noChangeArrowheads="1"/>
          </p:cNvSpPr>
          <p:nvPr/>
        </p:nvSpPr>
        <p:spPr bwMode="auto">
          <a:xfrm>
            <a:off x="4076700" y="5584825"/>
            <a:ext cx="866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query</a:t>
            </a:r>
            <a:endParaRPr lang="zh-CN" altLang="en-US" sz="1400" dirty="0"/>
          </a:p>
        </p:txBody>
      </p:sp>
      <p:cxnSp>
        <p:nvCxnSpPr>
          <p:cNvPr id="100" name="Straight Arrow Connector 99"/>
          <p:cNvCxnSpPr>
            <a:stCxn id="98" idx="2"/>
            <a:endCxn id="99" idx="0"/>
          </p:cNvCxnSpPr>
          <p:nvPr/>
        </p:nvCxnSpPr>
        <p:spPr>
          <a:xfrm rot="16200000" flipH="1">
            <a:off x="4427537" y="5502275"/>
            <a:ext cx="150813" cy="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2"/>
            <a:endCxn id="98" idx="0"/>
          </p:cNvCxnSpPr>
          <p:nvPr/>
        </p:nvCxnSpPr>
        <p:spPr>
          <a:xfrm rot="16200000" flipH="1">
            <a:off x="4156869" y="4786311"/>
            <a:ext cx="20002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5" idx="2"/>
            <a:endCxn id="97" idx="0"/>
          </p:cNvCxnSpPr>
          <p:nvPr/>
        </p:nvCxnSpPr>
        <p:spPr>
          <a:xfrm rot="16200000" flipH="1">
            <a:off x="3560763" y="4160837"/>
            <a:ext cx="347662" cy="566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2"/>
            <a:endCxn id="90" idx="0"/>
          </p:cNvCxnSpPr>
          <p:nvPr/>
        </p:nvCxnSpPr>
        <p:spPr>
          <a:xfrm rot="5400000">
            <a:off x="2755107" y="3921918"/>
            <a:ext cx="347662" cy="1044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7"/>
          <p:cNvSpPr txBox="1">
            <a:spLocks noChangeArrowheads="1"/>
          </p:cNvSpPr>
          <p:nvPr/>
        </p:nvSpPr>
        <p:spPr bwMode="auto">
          <a:xfrm>
            <a:off x="1125538" y="5092700"/>
            <a:ext cx="576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2010</a:t>
            </a:r>
            <a:endParaRPr lang="zh-CN" altLang="en-US" sz="1400" dirty="0"/>
          </a:p>
        </p:txBody>
      </p:sp>
      <p:sp>
        <p:nvSpPr>
          <p:cNvPr id="105" name="TextBox 108"/>
          <p:cNvSpPr txBox="1">
            <a:spLocks noChangeArrowheads="1"/>
          </p:cNvSpPr>
          <p:nvPr/>
        </p:nvSpPr>
        <p:spPr bwMode="auto">
          <a:xfrm>
            <a:off x="1114425" y="4621212"/>
            <a:ext cx="604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year</a:t>
            </a:r>
            <a:endParaRPr lang="zh-CN" altLang="en-US" sz="1400"/>
          </a:p>
        </p:txBody>
      </p:sp>
      <p:cxnSp>
        <p:nvCxnSpPr>
          <p:cNvPr id="106" name="Straight Arrow Connector 105"/>
          <p:cNvCxnSpPr>
            <a:stCxn id="105" idx="2"/>
            <a:endCxn id="104" idx="0"/>
          </p:cNvCxnSpPr>
          <p:nvPr/>
        </p:nvCxnSpPr>
        <p:spPr>
          <a:xfrm rot="5400000">
            <a:off x="1333501" y="5009356"/>
            <a:ext cx="163513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5" idx="2"/>
            <a:endCxn id="105" idx="0"/>
          </p:cNvCxnSpPr>
          <p:nvPr/>
        </p:nvCxnSpPr>
        <p:spPr>
          <a:xfrm rot="5400000">
            <a:off x="2259013" y="3429000"/>
            <a:ext cx="350837" cy="2033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3" idx="2"/>
            <a:endCxn id="110" idx="0"/>
          </p:cNvCxnSpPr>
          <p:nvPr/>
        </p:nvCxnSpPr>
        <p:spPr>
          <a:xfrm rot="16200000" flipH="1">
            <a:off x="2666603" y="5480446"/>
            <a:ext cx="152400" cy="27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22"/>
          <p:cNvSpPr txBox="1">
            <a:spLocks noChangeArrowheads="1"/>
          </p:cNvSpPr>
          <p:nvPr/>
        </p:nvSpPr>
        <p:spPr bwMode="auto">
          <a:xfrm>
            <a:off x="3435350" y="5113337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author</a:t>
            </a:r>
            <a:endParaRPr lang="zh-CN" altLang="en-US" sz="1400"/>
          </a:p>
        </p:txBody>
      </p:sp>
      <p:sp>
        <p:nvSpPr>
          <p:cNvPr id="110" name="TextBox 129"/>
          <p:cNvSpPr txBox="1">
            <a:spLocks noChangeArrowheads="1"/>
          </p:cNvSpPr>
          <p:nvPr/>
        </p:nvSpPr>
        <p:spPr bwMode="auto">
          <a:xfrm>
            <a:off x="2351088" y="5570537"/>
            <a:ext cx="811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country</a:t>
            </a:r>
            <a:endParaRPr lang="zh-CN" altLang="en-US" sz="1400" dirty="0"/>
          </a:p>
        </p:txBody>
      </p:sp>
      <p:sp>
        <p:nvSpPr>
          <p:cNvPr id="111" name="TextBox 130"/>
          <p:cNvSpPr txBox="1">
            <a:spLocks noChangeArrowheads="1"/>
          </p:cNvSpPr>
          <p:nvPr/>
        </p:nvSpPr>
        <p:spPr bwMode="auto">
          <a:xfrm>
            <a:off x="2374900" y="605155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USA</a:t>
            </a:r>
            <a:endParaRPr lang="zh-CN" altLang="en-US" sz="1400" dirty="0"/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 rot="5400000">
            <a:off x="2669679" y="5964535"/>
            <a:ext cx="17323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0"/>
          <p:cNvSpPr txBox="1">
            <a:spLocks noChangeArrowheads="1"/>
          </p:cNvSpPr>
          <p:nvPr/>
        </p:nvSpPr>
        <p:spPr bwMode="auto">
          <a:xfrm>
            <a:off x="3498850" y="5570537"/>
            <a:ext cx="561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aff.</a:t>
            </a:r>
            <a:endParaRPr lang="zh-CN" altLang="en-US" sz="1400"/>
          </a:p>
        </p:txBody>
      </p:sp>
      <p:sp>
        <p:nvSpPr>
          <p:cNvPr id="114" name="TextBox 141"/>
          <p:cNvSpPr txBox="1">
            <a:spLocks noChangeArrowheads="1"/>
          </p:cNvSpPr>
          <p:nvPr/>
        </p:nvSpPr>
        <p:spPr bwMode="auto">
          <a:xfrm>
            <a:off x="3263900" y="6035675"/>
            <a:ext cx="104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Waterloo</a:t>
            </a:r>
            <a:endParaRPr lang="zh-CN" altLang="en-US" sz="1400" dirty="0"/>
          </a:p>
        </p:txBody>
      </p:sp>
      <p:cxnSp>
        <p:nvCxnSpPr>
          <p:cNvPr id="115" name="Straight Arrow Connector 114"/>
          <p:cNvCxnSpPr>
            <a:stCxn id="113" idx="2"/>
            <a:endCxn id="114" idx="0"/>
          </p:cNvCxnSpPr>
          <p:nvPr/>
        </p:nvCxnSpPr>
        <p:spPr>
          <a:xfrm rot="16200000" flipH="1">
            <a:off x="3703637" y="5954713"/>
            <a:ext cx="157163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2"/>
            <a:endCxn id="113" idx="0"/>
          </p:cNvCxnSpPr>
          <p:nvPr/>
        </p:nvCxnSpPr>
        <p:spPr>
          <a:xfrm rot="5400000">
            <a:off x="3711576" y="5489574"/>
            <a:ext cx="149225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7" idx="2"/>
            <a:endCxn id="109" idx="0"/>
          </p:cNvCxnSpPr>
          <p:nvPr/>
        </p:nvCxnSpPr>
        <p:spPr>
          <a:xfrm rot="5400000">
            <a:off x="3811192" y="4907359"/>
            <a:ext cx="187325" cy="224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46"/>
          <p:cNvSpPr txBox="1">
            <a:spLocks noChangeArrowheads="1"/>
          </p:cNvSpPr>
          <p:nvPr/>
        </p:nvSpPr>
        <p:spPr bwMode="auto">
          <a:xfrm>
            <a:off x="3276600" y="1524000"/>
            <a:ext cx="500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conf</a:t>
            </a:r>
            <a:endParaRPr lang="zh-CN" altLang="en-US" sz="1400" dirty="0"/>
          </a:p>
        </p:txBody>
      </p:sp>
      <p:sp>
        <p:nvSpPr>
          <p:cNvPr id="124" name="TextBox 49"/>
          <p:cNvSpPr txBox="1">
            <a:spLocks noChangeArrowheads="1"/>
          </p:cNvSpPr>
          <p:nvPr/>
        </p:nvSpPr>
        <p:spPr bwMode="auto">
          <a:xfrm>
            <a:off x="419100" y="2638425"/>
            <a:ext cx="852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ICDE</a:t>
            </a:r>
            <a:endParaRPr lang="zh-CN" altLang="en-US" sz="1400" dirty="0"/>
          </a:p>
        </p:txBody>
      </p:sp>
      <p:sp>
        <p:nvSpPr>
          <p:cNvPr id="125" name="TextBox 50"/>
          <p:cNvSpPr txBox="1">
            <a:spLocks noChangeArrowheads="1"/>
          </p:cNvSpPr>
          <p:nvPr/>
        </p:nvSpPr>
        <p:spPr bwMode="auto">
          <a:xfrm>
            <a:off x="547688" y="2171700"/>
            <a:ext cx="604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name</a:t>
            </a:r>
            <a:endParaRPr lang="zh-CN" altLang="en-US" sz="1400"/>
          </a:p>
        </p:txBody>
      </p:sp>
      <p:cxnSp>
        <p:nvCxnSpPr>
          <p:cNvPr id="126" name="Straight Arrow Connector 125"/>
          <p:cNvCxnSpPr>
            <a:stCxn id="125" idx="2"/>
            <a:endCxn id="124" idx="0"/>
          </p:cNvCxnSpPr>
          <p:nvPr/>
        </p:nvCxnSpPr>
        <p:spPr>
          <a:xfrm rot="5400000">
            <a:off x="769144" y="2556669"/>
            <a:ext cx="15875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3" idx="2"/>
            <a:endCxn id="125" idx="0"/>
          </p:cNvCxnSpPr>
          <p:nvPr/>
        </p:nvCxnSpPr>
        <p:spPr>
          <a:xfrm rot="5400000">
            <a:off x="2019300" y="663575"/>
            <a:ext cx="339725" cy="2676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53"/>
          <p:cNvSpPr txBox="1">
            <a:spLocks noChangeArrowheads="1"/>
          </p:cNvSpPr>
          <p:nvPr/>
        </p:nvSpPr>
        <p:spPr bwMode="auto">
          <a:xfrm>
            <a:off x="2162175" y="21796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129" name="TextBox 54"/>
          <p:cNvSpPr txBox="1">
            <a:spLocks noChangeArrowheads="1"/>
          </p:cNvSpPr>
          <p:nvPr/>
        </p:nvSpPr>
        <p:spPr bwMode="auto">
          <a:xfrm>
            <a:off x="1716087" y="2676525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130" name="TextBox 55"/>
          <p:cNvSpPr txBox="1">
            <a:spLocks noChangeArrowheads="1"/>
          </p:cNvSpPr>
          <p:nvPr/>
        </p:nvSpPr>
        <p:spPr bwMode="auto">
          <a:xfrm>
            <a:off x="1611312" y="3135312"/>
            <a:ext cx="86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data</a:t>
            </a:r>
            <a:endParaRPr lang="zh-CN" altLang="en-US" sz="1400" dirty="0"/>
          </a:p>
        </p:txBody>
      </p:sp>
      <p:sp>
        <p:nvSpPr>
          <p:cNvPr id="131" name="TextBox 57"/>
          <p:cNvSpPr txBox="1">
            <a:spLocks noChangeArrowheads="1"/>
          </p:cNvSpPr>
          <p:nvPr/>
        </p:nvSpPr>
        <p:spPr bwMode="auto">
          <a:xfrm>
            <a:off x="2447925" y="2671762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author</a:t>
            </a:r>
            <a:endParaRPr lang="zh-CN" altLang="en-US" sz="1400" dirty="0"/>
          </a:p>
        </p:txBody>
      </p:sp>
      <p:cxnSp>
        <p:nvCxnSpPr>
          <p:cNvPr id="132" name="Straight Arrow Connector 131"/>
          <p:cNvCxnSpPr>
            <a:stCxn id="129" idx="2"/>
            <a:endCxn id="130" idx="0"/>
          </p:cNvCxnSpPr>
          <p:nvPr/>
        </p:nvCxnSpPr>
        <p:spPr>
          <a:xfrm rot="16200000" flipH="1">
            <a:off x="1965325" y="3056731"/>
            <a:ext cx="15081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8" idx="2"/>
            <a:endCxn id="129" idx="0"/>
          </p:cNvCxnSpPr>
          <p:nvPr/>
        </p:nvCxnSpPr>
        <p:spPr>
          <a:xfrm rot="5400000">
            <a:off x="2166144" y="2359024"/>
            <a:ext cx="188913" cy="44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8" idx="2"/>
            <a:endCxn id="131" idx="0"/>
          </p:cNvCxnSpPr>
          <p:nvPr/>
        </p:nvCxnSpPr>
        <p:spPr>
          <a:xfrm rot="16200000" flipH="1">
            <a:off x="2552303" y="2418952"/>
            <a:ext cx="184150" cy="321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78"/>
          <p:cNvSpPr txBox="1">
            <a:spLocks noChangeArrowheads="1"/>
          </p:cNvSpPr>
          <p:nvPr/>
        </p:nvSpPr>
        <p:spPr bwMode="auto">
          <a:xfrm>
            <a:off x="4267200" y="21796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136" name="TextBox 79"/>
          <p:cNvSpPr txBox="1">
            <a:spLocks noChangeArrowheads="1"/>
          </p:cNvSpPr>
          <p:nvPr/>
        </p:nvSpPr>
        <p:spPr bwMode="auto">
          <a:xfrm>
            <a:off x="4313238" y="2687637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137" name="TextBox 80"/>
          <p:cNvSpPr txBox="1">
            <a:spLocks noChangeArrowheads="1"/>
          </p:cNvSpPr>
          <p:nvPr/>
        </p:nvSpPr>
        <p:spPr bwMode="auto">
          <a:xfrm>
            <a:off x="4152900" y="3146425"/>
            <a:ext cx="866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query</a:t>
            </a:r>
            <a:endParaRPr lang="zh-CN" altLang="en-US" sz="1400" dirty="0"/>
          </a:p>
        </p:txBody>
      </p:sp>
      <p:cxnSp>
        <p:nvCxnSpPr>
          <p:cNvPr id="138" name="Straight Arrow Connector 137"/>
          <p:cNvCxnSpPr>
            <a:stCxn id="136" idx="2"/>
            <a:endCxn id="137" idx="0"/>
          </p:cNvCxnSpPr>
          <p:nvPr/>
        </p:nvCxnSpPr>
        <p:spPr>
          <a:xfrm rot="16200000" flipH="1">
            <a:off x="4503737" y="3063875"/>
            <a:ext cx="150813" cy="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5" idx="2"/>
            <a:endCxn id="136" idx="0"/>
          </p:cNvCxnSpPr>
          <p:nvPr/>
        </p:nvCxnSpPr>
        <p:spPr>
          <a:xfrm rot="5400000">
            <a:off x="4480720" y="2579687"/>
            <a:ext cx="200025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2"/>
            <a:endCxn id="135" idx="0"/>
          </p:cNvCxnSpPr>
          <p:nvPr/>
        </p:nvCxnSpPr>
        <p:spPr>
          <a:xfrm rot="16200000" flipH="1">
            <a:off x="3883819" y="1474787"/>
            <a:ext cx="347662" cy="1062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8" idx="0"/>
          </p:cNvCxnSpPr>
          <p:nvPr/>
        </p:nvCxnSpPr>
        <p:spPr>
          <a:xfrm rot="5400000">
            <a:off x="2831307" y="1483518"/>
            <a:ext cx="347662" cy="1044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07"/>
          <p:cNvSpPr txBox="1">
            <a:spLocks noChangeArrowheads="1"/>
          </p:cNvSpPr>
          <p:nvPr/>
        </p:nvSpPr>
        <p:spPr bwMode="auto">
          <a:xfrm>
            <a:off x="1201738" y="2654300"/>
            <a:ext cx="576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2000</a:t>
            </a:r>
            <a:endParaRPr lang="zh-CN" altLang="en-US" sz="1400" dirty="0"/>
          </a:p>
        </p:txBody>
      </p:sp>
      <p:sp>
        <p:nvSpPr>
          <p:cNvPr id="143" name="TextBox 108"/>
          <p:cNvSpPr txBox="1">
            <a:spLocks noChangeArrowheads="1"/>
          </p:cNvSpPr>
          <p:nvPr/>
        </p:nvSpPr>
        <p:spPr bwMode="auto">
          <a:xfrm>
            <a:off x="1190625" y="2182812"/>
            <a:ext cx="604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year</a:t>
            </a:r>
            <a:endParaRPr lang="zh-CN" altLang="en-US" sz="1400"/>
          </a:p>
        </p:txBody>
      </p:sp>
      <p:cxnSp>
        <p:nvCxnSpPr>
          <p:cNvPr id="144" name="Straight Arrow Connector 143"/>
          <p:cNvCxnSpPr>
            <a:stCxn id="143" idx="2"/>
            <a:endCxn id="142" idx="0"/>
          </p:cNvCxnSpPr>
          <p:nvPr/>
        </p:nvCxnSpPr>
        <p:spPr>
          <a:xfrm rot="5400000">
            <a:off x="1409701" y="2570956"/>
            <a:ext cx="163513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3" idx="2"/>
            <a:endCxn id="143" idx="0"/>
          </p:cNvCxnSpPr>
          <p:nvPr/>
        </p:nvCxnSpPr>
        <p:spPr>
          <a:xfrm rot="5400000">
            <a:off x="2335213" y="990600"/>
            <a:ext cx="350837" cy="2033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1" idx="2"/>
            <a:endCxn id="148" idx="0"/>
          </p:cNvCxnSpPr>
          <p:nvPr/>
        </p:nvCxnSpPr>
        <p:spPr>
          <a:xfrm rot="16200000" flipH="1">
            <a:off x="2742803" y="3042046"/>
            <a:ext cx="152400" cy="27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29"/>
          <p:cNvSpPr txBox="1">
            <a:spLocks noChangeArrowheads="1"/>
          </p:cNvSpPr>
          <p:nvPr/>
        </p:nvSpPr>
        <p:spPr bwMode="auto">
          <a:xfrm>
            <a:off x="2427288" y="3132137"/>
            <a:ext cx="811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country</a:t>
            </a:r>
            <a:endParaRPr lang="zh-CN" altLang="en-US" sz="1400" dirty="0"/>
          </a:p>
        </p:txBody>
      </p:sp>
      <p:sp>
        <p:nvSpPr>
          <p:cNvPr id="149" name="TextBox 130"/>
          <p:cNvSpPr txBox="1">
            <a:spLocks noChangeArrowheads="1"/>
          </p:cNvSpPr>
          <p:nvPr/>
        </p:nvSpPr>
        <p:spPr bwMode="auto">
          <a:xfrm>
            <a:off x="2451100" y="361315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USA</a:t>
            </a:r>
            <a:endParaRPr lang="zh-CN" altLang="en-US" sz="1400" dirty="0"/>
          </a:p>
        </p:txBody>
      </p:sp>
      <p:cxnSp>
        <p:nvCxnSpPr>
          <p:cNvPr id="150" name="Straight Arrow Connector 149"/>
          <p:cNvCxnSpPr>
            <a:stCxn id="148" idx="2"/>
            <a:endCxn id="149" idx="0"/>
          </p:cNvCxnSpPr>
          <p:nvPr/>
        </p:nvCxnSpPr>
        <p:spPr>
          <a:xfrm rot="5400000">
            <a:off x="2745879" y="3526135"/>
            <a:ext cx="17323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78"/>
          <p:cNvSpPr txBox="1">
            <a:spLocks noChangeArrowheads="1"/>
          </p:cNvSpPr>
          <p:nvPr/>
        </p:nvSpPr>
        <p:spPr bwMode="auto">
          <a:xfrm>
            <a:off x="3619500" y="22050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159" name="TextBox 79"/>
          <p:cNvSpPr txBox="1">
            <a:spLocks noChangeArrowheads="1"/>
          </p:cNvSpPr>
          <p:nvPr/>
        </p:nvSpPr>
        <p:spPr bwMode="auto">
          <a:xfrm>
            <a:off x="3665538" y="2713037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160" name="TextBox 80"/>
          <p:cNvSpPr txBox="1">
            <a:spLocks noChangeArrowheads="1"/>
          </p:cNvSpPr>
          <p:nvPr/>
        </p:nvSpPr>
        <p:spPr bwMode="auto">
          <a:xfrm>
            <a:off x="3276600" y="3171825"/>
            <a:ext cx="10953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information</a:t>
            </a:r>
            <a:endParaRPr lang="zh-CN" altLang="en-US" sz="1400" dirty="0"/>
          </a:p>
        </p:txBody>
      </p:sp>
      <p:cxnSp>
        <p:nvCxnSpPr>
          <p:cNvPr id="161" name="Straight Arrow Connector 160"/>
          <p:cNvCxnSpPr>
            <a:stCxn id="159" idx="2"/>
            <a:endCxn id="160" idx="0"/>
          </p:cNvCxnSpPr>
          <p:nvPr/>
        </p:nvCxnSpPr>
        <p:spPr>
          <a:xfrm rot="5400000">
            <a:off x="3799285" y="3046015"/>
            <a:ext cx="150813" cy="100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8" idx="2"/>
            <a:endCxn id="159" idx="0"/>
          </p:cNvCxnSpPr>
          <p:nvPr/>
        </p:nvCxnSpPr>
        <p:spPr>
          <a:xfrm rot="5400000">
            <a:off x="3833020" y="2605087"/>
            <a:ext cx="200025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3" idx="2"/>
            <a:endCxn id="158" idx="0"/>
          </p:cNvCxnSpPr>
          <p:nvPr/>
        </p:nvCxnSpPr>
        <p:spPr>
          <a:xfrm rot="16200000" flipH="1">
            <a:off x="3547269" y="1811337"/>
            <a:ext cx="373062" cy="414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Differentiation</a:t>
            </a:r>
            <a:endParaRPr lang="zh-CN" alt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151</a:t>
            </a:fld>
            <a:endParaRPr lang="en-US" altLang="zh-CN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191000" y="3810000"/>
            <a:ext cx="10668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5257800" y="2438400"/>
          <a:ext cx="3428999" cy="191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23"/>
                <a:gridCol w="1136638"/>
                <a:gridCol w="1136638"/>
              </a:tblGrid>
              <a:tr h="3679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Type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3679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conf: year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9578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paper:</a:t>
                      </a:r>
                      <a:r>
                        <a:rPr lang="en-US" sz="1600" baseline="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title</a:t>
                      </a:r>
                      <a:endParaRPr lang="en-US" sz="16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OLAP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sz="1600" baseline="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mining</a:t>
                      </a:r>
                      <a:endParaRPr lang="en-US" sz="16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cloud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scalability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</a:p>
                    <a:p>
                      <a:pPr algn="ctr"/>
                      <a:endParaRPr lang="en-US" sz="16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800600" y="4648200"/>
            <a:ext cx="4114800" cy="13234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Bank websites usually allow users to compare selected credit cards.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however, only with a pre-defined feature set.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81400" y="14478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Query: “ICDE”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7200" y="614233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automatically generate good comparison tables efficiently?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2" name="TextBox 46"/>
          <p:cNvSpPr txBox="1">
            <a:spLocks noChangeArrowheads="1"/>
          </p:cNvSpPr>
          <p:nvPr/>
        </p:nvSpPr>
        <p:spPr bwMode="auto">
          <a:xfrm>
            <a:off x="2752725" y="3962400"/>
            <a:ext cx="500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conf</a:t>
            </a:r>
            <a:endParaRPr lang="zh-CN" altLang="en-US" sz="1400" dirty="0"/>
          </a:p>
        </p:txBody>
      </p:sp>
      <p:sp>
        <p:nvSpPr>
          <p:cNvPr id="96" name="TextBox 49"/>
          <p:cNvSpPr txBox="1">
            <a:spLocks noChangeArrowheads="1"/>
          </p:cNvSpPr>
          <p:nvPr/>
        </p:nvSpPr>
        <p:spPr bwMode="auto">
          <a:xfrm>
            <a:off x="-104775" y="5076825"/>
            <a:ext cx="852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ICDE</a:t>
            </a:r>
            <a:endParaRPr lang="zh-CN" altLang="en-US" sz="1400" dirty="0"/>
          </a:p>
        </p:txBody>
      </p:sp>
      <p:sp>
        <p:nvSpPr>
          <p:cNvPr id="97" name="TextBox 50"/>
          <p:cNvSpPr txBox="1">
            <a:spLocks noChangeArrowheads="1"/>
          </p:cNvSpPr>
          <p:nvPr/>
        </p:nvSpPr>
        <p:spPr bwMode="auto">
          <a:xfrm>
            <a:off x="23813" y="4610100"/>
            <a:ext cx="604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name</a:t>
            </a:r>
            <a:endParaRPr lang="zh-CN" altLang="en-US" sz="1400"/>
          </a:p>
        </p:txBody>
      </p:sp>
      <p:cxnSp>
        <p:nvCxnSpPr>
          <p:cNvPr id="98" name="Straight Arrow Connector 97"/>
          <p:cNvCxnSpPr>
            <a:stCxn id="97" idx="2"/>
            <a:endCxn id="96" idx="0"/>
          </p:cNvCxnSpPr>
          <p:nvPr/>
        </p:nvCxnSpPr>
        <p:spPr>
          <a:xfrm rot="5400000">
            <a:off x="245269" y="4995069"/>
            <a:ext cx="15875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2"/>
            <a:endCxn id="97" idx="0"/>
          </p:cNvCxnSpPr>
          <p:nvPr/>
        </p:nvCxnSpPr>
        <p:spPr>
          <a:xfrm rot="5400000">
            <a:off x="1495425" y="3101975"/>
            <a:ext cx="339725" cy="2676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3"/>
          <p:cNvSpPr txBox="1">
            <a:spLocks noChangeArrowheads="1"/>
          </p:cNvSpPr>
          <p:nvPr/>
        </p:nvSpPr>
        <p:spPr bwMode="auto">
          <a:xfrm>
            <a:off x="1638300" y="46180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101" name="TextBox 54"/>
          <p:cNvSpPr txBox="1">
            <a:spLocks noChangeArrowheads="1"/>
          </p:cNvSpPr>
          <p:nvPr/>
        </p:nvSpPr>
        <p:spPr bwMode="auto">
          <a:xfrm>
            <a:off x="1192212" y="5114925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102" name="TextBox 55"/>
          <p:cNvSpPr txBox="1">
            <a:spLocks noChangeArrowheads="1"/>
          </p:cNvSpPr>
          <p:nvPr/>
        </p:nvSpPr>
        <p:spPr bwMode="auto">
          <a:xfrm>
            <a:off x="1087437" y="5573712"/>
            <a:ext cx="86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data</a:t>
            </a:r>
            <a:endParaRPr lang="zh-CN" altLang="en-US" sz="1400" dirty="0"/>
          </a:p>
        </p:txBody>
      </p:sp>
      <p:sp>
        <p:nvSpPr>
          <p:cNvPr id="103" name="TextBox 57"/>
          <p:cNvSpPr txBox="1">
            <a:spLocks noChangeArrowheads="1"/>
          </p:cNvSpPr>
          <p:nvPr/>
        </p:nvSpPr>
        <p:spPr bwMode="auto">
          <a:xfrm>
            <a:off x="1924050" y="5110162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author</a:t>
            </a:r>
            <a:endParaRPr lang="zh-CN" altLang="en-US" sz="1400" dirty="0"/>
          </a:p>
        </p:txBody>
      </p:sp>
      <p:cxnSp>
        <p:nvCxnSpPr>
          <p:cNvPr id="105" name="Straight Arrow Connector 104"/>
          <p:cNvCxnSpPr>
            <a:stCxn id="101" idx="2"/>
            <a:endCxn id="102" idx="0"/>
          </p:cNvCxnSpPr>
          <p:nvPr/>
        </p:nvCxnSpPr>
        <p:spPr>
          <a:xfrm rot="16200000" flipH="1">
            <a:off x="1441450" y="5495131"/>
            <a:ext cx="15081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2"/>
            <a:endCxn id="101" idx="0"/>
          </p:cNvCxnSpPr>
          <p:nvPr/>
        </p:nvCxnSpPr>
        <p:spPr>
          <a:xfrm rot="5400000">
            <a:off x="1642269" y="4797424"/>
            <a:ext cx="188913" cy="44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03" idx="0"/>
          </p:cNvCxnSpPr>
          <p:nvPr/>
        </p:nvCxnSpPr>
        <p:spPr>
          <a:xfrm rot="16200000" flipH="1">
            <a:off x="2028428" y="4857352"/>
            <a:ext cx="184150" cy="321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8"/>
          <p:cNvSpPr txBox="1">
            <a:spLocks noChangeArrowheads="1"/>
          </p:cNvSpPr>
          <p:nvPr/>
        </p:nvSpPr>
        <p:spPr bwMode="auto">
          <a:xfrm>
            <a:off x="3248025" y="46180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109" name="TextBox 79"/>
          <p:cNvSpPr txBox="1">
            <a:spLocks noChangeArrowheads="1"/>
          </p:cNvSpPr>
          <p:nvPr/>
        </p:nvSpPr>
        <p:spPr bwMode="auto">
          <a:xfrm>
            <a:off x="3789363" y="5126037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110" name="TextBox 80"/>
          <p:cNvSpPr txBox="1">
            <a:spLocks noChangeArrowheads="1"/>
          </p:cNvSpPr>
          <p:nvPr/>
        </p:nvSpPr>
        <p:spPr bwMode="auto">
          <a:xfrm>
            <a:off x="3629025" y="5584825"/>
            <a:ext cx="866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query</a:t>
            </a:r>
            <a:endParaRPr lang="zh-CN" altLang="en-US" sz="1400" dirty="0"/>
          </a:p>
        </p:txBody>
      </p:sp>
      <p:cxnSp>
        <p:nvCxnSpPr>
          <p:cNvPr id="123" name="Straight Arrow Connector 122"/>
          <p:cNvCxnSpPr>
            <a:stCxn id="109" idx="2"/>
            <a:endCxn id="110" idx="0"/>
          </p:cNvCxnSpPr>
          <p:nvPr/>
        </p:nvCxnSpPr>
        <p:spPr>
          <a:xfrm rot="16200000" flipH="1">
            <a:off x="3979862" y="5502275"/>
            <a:ext cx="150813" cy="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2"/>
            <a:endCxn id="109" idx="0"/>
          </p:cNvCxnSpPr>
          <p:nvPr/>
        </p:nvCxnSpPr>
        <p:spPr>
          <a:xfrm rot="16200000" flipH="1">
            <a:off x="3709194" y="4786311"/>
            <a:ext cx="20002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2" idx="2"/>
            <a:endCxn id="108" idx="0"/>
          </p:cNvCxnSpPr>
          <p:nvPr/>
        </p:nvCxnSpPr>
        <p:spPr>
          <a:xfrm rot="16200000" flipH="1">
            <a:off x="3113088" y="4160837"/>
            <a:ext cx="347662" cy="566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2" idx="2"/>
            <a:endCxn id="100" idx="0"/>
          </p:cNvCxnSpPr>
          <p:nvPr/>
        </p:nvCxnSpPr>
        <p:spPr>
          <a:xfrm rot="5400000">
            <a:off x="2307432" y="3921918"/>
            <a:ext cx="347662" cy="1044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07"/>
          <p:cNvSpPr txBox="1">
            <a:spLocks noChangeArrowheads="1"/>
          </p:cNvSpPr>
          <p:nvPr/>
        </p:nvSpPr>
        <p:spPr bwMode="auto">
          <a:xfrm>
            <a:off x="677863" y="5092700"/>
            <a:ext cx="576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2010</a:t>
            </a:r>
            <a:endParaRPr lang="zh-CN" altLang="en-US" sz="1400" dirty="0"/>
          </a:p>
        </p:txBody>
      </p:sp>
      <p:sp>
        <p:nvSpPr>
          <p:cNvPr id="149" name="TextBox 108"/>
          <p:cNvSpPr txBox="1">
            <a:spLocks noChangeArrowheads="1"/>
          </p:cNvSpPr>
          <p:nvPr/>
        </p:nvSpPr>
        <p:spPr bwMode="auto">
          <a:xfrm>
            <a:off x="666750" y="4621212"/>
            <a:ext cx="604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year</a:t>
            </a:r>
            <a:endParaRPr lang="zh-CN" altLang="en-US" sz="1400"/>
          </a:p>
        </p:txBody>
      </p:sp>
      <p:cxnSp>
        <p:nvCxnSpPr>
          <p:cNvPr id="162" name="Straight Arrow Connector 161"/>
          <p:cNvCxnSpPr>
            <a:stCxn id="149" idx="2"/>
            <a:endCxn id="127" idx="0"/>
          </p:cNvCxnSpPr>
          <p:nvPr/>
        </p:nvCxnSpPr>
        <p:spPr>
          <a:xfrm rot="5400000">
            <a:off x="885826" y="5009356"/>
            <a:ext cx="163513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92" idx="2"/>
            <a:endCxn id="149" idx="0"/>
          </p:cNvCxnSpPr>
          <p:nvPr/>
        </p:nvCxnSpPr>
        <p:spPr>
          <a:xfrm rot="5400000">
            <a:off x="1811338" y="3429000"/>
            <a:ext cx="350837" cy="2033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3" idx="2"/>
            <a:endCxn id="167" idx="0"/>
          </p:cNvCxnSpPr>
          <p:nvPr/>
        </p:nvCxnSpPr>
        <p:spPr>
          <a:xfrm rot="16200000" flipH="1">
            <a:off x="2218928" y="5480446"/>
            <a:ext cx="152400" cy="27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22"/>
          <p:cNvSpPr txBox="1">
            <a:spLocks noChangeArrowheads="1"/>
          </p:cNvSpPr>
          <p:nvPr/>
        </p:nvSpPr>
        <p:spPr bwMode="auto">
          <a:xfrm>
            <a:off x="2987675" y="5113337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author</a:t>
            </a:r>
            <a:endParaRPr lang="zh-CN" altLang="en-US" sz="1400"/>
          </a:p>
        </p:txBody>
      </p:sp>
      <p:sp>
        <p:nvSpPr>
          <p:cNvPr id="167" name="TextBox 129"/>
          <p:cNvSpPr txBox="1">
            <a:spLocks noChangeArrowheads="1"/>
          </p:cNvSpPr>
          <p:nvPr/>
        </p:nvSpPr>
        <p:spPr bwMode="auto">
          <a:xfrm>
            <a:off x="1903413" y="5570537"/>
            <a:ext cx="811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country</a:t>
            </a:r>
            <a:endParaRPr lang="zh-CN" altLang="en-US" sz="1400" dirty="0"/>
          </a:p>
        </p:txBody>
      </p:sp>
      <p:sp>
        <p:nvSpPr>
          <p:cNvPr id="168" name="TextBox 130"/>
          <p:cNvSpPr txBox="1">
            <a:spLocks noChangeArrowheads="1"/>
          </p:cNvSpPr>
          <p:nvPr/>
        </p:nvSpPr>
        <p:spPr bwMode="auto">
          <a:xfrm>
            <a:off x="1927225" y="605155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USA</a:t>
            </a:r>
            <a:endParaRPr lang="zh-CN" altLang="en-US" sz="1400" dirty="0"/>
          </a:p>
        </p:txBody>
      </p:sp>
      <p:cxnSp>
        <p:nvCxnSpPr>
          <p:cNvPr id="169" name="Straight Arrow Connector 168"/>
          <p:cNvCxnSpPr>
            <a:stCxn id="167" idx="2"/>
            <a:endCxn id="168" idx="0"/>
          </p:cNvCxnSpPr>
          <p:nvPr/>
        </p:nvCxnSpPr>
        <p:spPr>
          <a:xfrm rot="5400000">
            <a:off x="2222004" y="5964535"/>
            <a:ext cx="17323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40"/>
          <p:cNvSpPr txBox="1">
            <a:spLocks noChangeArrowheads="1"/>
          </p:cNvSpPr>
          <p:nvPr/>
        </p:nvSpPr>
        <p:spPr bwMode="auto">
          <a:xfrm>
            <a:off x="3051175" y="5570537"/>
            <a:ext cx="561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aff.</a:t>
            </a:r>
            <a:endParaRPr lang="zh-CN" altLang="en-US" sz="1400"/>
          </a:p>
        </p:txBody>
      </p:sp>
      <p:sp>
        <p:nvSpPr>
          <p:cNvPr id="171" name="TextBox 141"/>
          <p:cNvSpPr txBox="1">
            <a:spLocks noChangeArrowheads="1"/>
          </p:cNvSpPr>
          <p:nvPr/>
        </p:nvSpPr>
        <p:spPr bwMode="auto">
          <a:xfrm>
            <a:off x="2816225" y="6035675"/>
            <a:ext cx="104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Waterloo</a:t>
            </a:r>
            <a:endParaRPr lang="zh-CN" altLang="en-US" sz="1400" dirty="0"/>
          </a:p>
        </p:txBody>
      </p:sp>
      <p:cxnSp>
        <p:nvCxnSpPr>
          <p:cNvPr id="172" name="Straight Arrow Connector 171"/>
          <p:cNvCxnSpPr>
            <a:stCxn id="170" idx="2"/>
            <a:endCxn id="171" idx="0"/>
          </p:cNvCxnSpPr>
          <p:nvPr/>
        </p:nvCxnSpPr>
        <p:spPr>
          <a:xfrm rot="16200000" flipH="1">
            <a:off x="3255962" y="5954713"/>
            <a:ext cx="157163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6" idx="2"/>
            <a:endCxn id="170" idx="0"/>
          </p:cNvCxnSpPr>
          <p:nvPr/>
        </p:nvCxnSpPr>
        <p:spPr>
          <a:xfrm rot="5400000">
            <a:off x="3263901" y="5489574"/>
            <a:ext cx="149225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08" idx="2"/>
            <a:endCxn id="166" idx="0"/>
          </p:cNvCxnSpPr>
          <p:nvPr/>
        </p:nvCxnSpPr>
        <p:spPr>
          <a:xfrm rot="5400000">
            <a:off x="3363517" y="4907359"/>
            <a:ext cx="187325" cy="224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46"/>
          <p:cNvSpPr txBox="1">
            <a:spLocks noChangeArrowheads="1"/>
          </p:cNvSpPr>
          <p:nvPr/>
        </p:nvSpPr>
        <p:spPr bwMode="auto">
          <a:xfrm>
            <a:off x="2828925" y="1524000"/>
            <a:ext cx="500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conf</a:t>
            </a:r>
            <a:endParaRPr lang="zh-CN" altLang="en-US" sz="1400" dirty="0"/>
          </a:p>
        </p:txBody>
      </p:sp>
      <p:sp>
        <p:nvSpPr>
          <p:cNvPr id="176" name="TextBox 49"/>
          <p:cNvSpPr txBox="1">
            <a:spLocks noChangeArrowheads="1"/>
          </p:cNvSpPr>
          <p:nvPr/>
        </p:nvSpPr>
        <p:spPr bwMode="auto">
          <a:xfrm>
            <a:off x="-28575" y="2638425"/>
            <a:ext cx="852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ICDE</a:t>
            </a:r>
            <a:endParaRPr lang="zh-CN" altLang="en-US" sz="1400" dirty="0"/>
          </a:p>
        </p:txBody>
      </p:sp>
      <p:sp>
        <p:nvSpPr>
          <p:cNvPr id="177" name="TextBox 50"/>
          <p:cNvSpPr txBox="1">
            <a:spLocks noChangeArrowheads="1"/>
          </p:cNvSpPr>
          <p:nvPr/>
        </p:nvSpPr>
        <p:spPr bwMode="auto">
          <a:xfrm>
            <a:off x="100013" y="2171700"/>
            <a:ext cx="604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name</a:t>
            </a:r>
            <a:endParaRPr lang="zh-CN" altLang="en-US" sz="1400"/>
          </a:p>
        </p:txBody>
      </p:sp>
      <p:cxnSp>
        <p:nvCxnSpPr>
          <p:cNvPr id="178" name="Straight Arrow Connector 177"/>
          <p:cNvCxnSpPr>
            <a:stCxn id="177" idx="2"/>
            <a:endCxn id="176" idx="0"/>
          </p:cNvCxnSpPr>
          <p:nvPr/>
        </p:nvCxnSpPr>
        <p:spPr>
          <a:xfrm rot="5400000">
            <a:off x="321469" y="2556669"/>
            <a:ext cx="15875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5" idx="2"/>
            <a:endCxn id="177" idx="0"/>
          </p:cNvCxnSpPr>
          <p:nvPr/>
        </p:nvCxnSpPr>
        <p:spPr>
          <a:xfrm rot="5400000">
            <a:off x="1571625" y="663575"/>
            <a:ext cx="339725" cy="2676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53"/>
          <p:cNvSpPr txBox="1">
            <a:spLocks noChangeArrowheads="1"/>
          </p:cNvSpPr>
          <p:nvPr/>
        </p:nvSpPr>
        <p:spPr bwMode="auto">
          <a:xfrm>
            <a:off x="1714500" y="21796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181" name="TextBox 54"/>
          <p:cNvSpPr txBox="1">
            <a:spLocks noChangeArrowheads="1"/>
          </p:cNvSpPr>
          <p:nvPr/>
        </p:nvSpPr>
        <p:spPr bwMode="auto">
          <a:xfrm>
            <a:off x="1268412" y="2676525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182" name="TextBox 55"/>
          <p:cNvSpPr txBox="1">
            <a:spLocks noChangeArrowheads="1"/>
          </p:cNvSpPr>
          <p:nvPr/>
        </p:nvSpPr>
        <p:spPr bwMode="auto">
          <a:xfrm>
            <a:off x="1163637" y="3135312"/>
            <a:ext cx="86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data</a:t>
            </a:r>
            <a:endParaRPr lang="zh-CN" altLang="en-US" sz="1400" dirty="0"/>
          </a:p>
        </p:txBody>
      </p:sp>
      <p:sp>
        <p:nvSpPr>
          <p:cNvPr id="183" name="TextBox 57"/>
          <p:cNvSpPr txBox="1">
            <a:spLocks noChangeArrowheads="1"/>
          </p:cNvSpPr>
          <p:nvPr/>
        </p:nvSpPr>
        <p:spPr bwMode="auto">
          <a:xfrm>
            <a:off x="2000250" y="2671762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author</a:t>
            </a:r>
            <a:endParaRPr lang="zh-CN" altLang="en-US" sz="1400" dirty="0"/>
          </a:p>
        </p:txBody>
      </p:sp>
      <p:cxnSp>
        <p:nvCxnSpPr>
          <p:cNvPr id="184" name="Straight Arrow Connector 183"/>
          <p:cNvCxnSpPr>
            <a:stCxn id="181" idx="2"/>
            <a:endCxn id="182" idx="0"/>
          </p:cNvCxnSpPr>
          <p:nvPr/>
        </p:nvCxnSpPr>
        <p:spPr>
          <a:xfrm rot="16200000" flipH="1">
            <a:off x="1517650" y="3056731"/>
            <a:ext cx="150812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0" idx="2"/>
            <a:endCxn id="181" idx="0"/>
          </p:cNvCxnSpPr>
          <p:nvPr/>
        </p:nvCxnSpPr>
        <p:spPr>
          <a:xfrm rot="5400000">
            <a:off x="1718469" y="2359024"/>
            <a:ext cx="188913" cy="44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80" idx="2"/>
            <a:endCxn id="183" idx="0"/>
          </p:cNvCxnSpPr>
          <p:nvPr/>
        </p:nvCxnSpPr>
        <p:spPr>
          <a:xfrm rot="16200000" flipH="1">
            <a:off x="2104628" y="2418952"/>
            <a:ext cx="184150" cy="321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78"/>
          <p:cNvSpPr txBox="1">
            <a:spLocks noChangeArrowheads="1"/>
          </p:cNvSpPr>
          <p:nvPr/>
        </p:nvSpPr>
        <p:spPr bwMode="auto">
          <a:xfrm>
            <a:off x="3819525" y="21796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188" name="TextBox 79"/>
          <p:cNvSpPr txBox="1">
            <a:spLocks noChangeArrowheads="1"/>
          </p:cNvSpPr>
          <p:nvPr/>
        </p:nvSpPr>
        <p:spPr bwMode="auto">
          <a:xfrm>
            <a:off x="3865563" y="2687637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189" name="TextBox 80"/>
          <p:cNvSpPr txBox="1">
            <a:spLocks noChangeArrowheads="1"/>
          </p:cNvSpPr>
          <p:nvPr/>
        </p:nvSpPr>
        <p:spPr bwMode="auto">
          <a:xfrm>
            <a:off x="3705225" y="3146425"/>
            <a:ext cx="866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query</a:t>
            </a:r>
            <a:endParaRPr lang="zh-CN" altLang="en-US" sz="1400" dirty="0"/>
          </a:p>
        </p:txBody>
      </p:sp>
      <p:cxnSp>
        <p:nvCxnSpPr>
          <p:cNvPr id="190" name="Straight Arrow Connector 189"/>
          <p:cNvCxnSpPr>
            <a:stCxn id="188" idx="2"/>
            <a:endCxn id="189" idx="0"/>
          </p:cNvCxnSpPr>
          <p:nvPr/>
        </p:nvCxnSpPr>
        <p:spPr>
          <a:xfrm rot="16200000" flipH="1">
            <a:off x="4056062" y="3063875"/>
            <a:ext cx="150813" cy="14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rot="5400000">
            <a:off x="4033045" y="2579687"/>
            <a:ext cx="200025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2"/>
            <a:endCxn id="187" idx="0"/>
          </p:cNvCxnSpPr>
          <p:nvPr/>
        </p:nvCxnSpPr>
        <p:spPr>
          <a:xfrm rot="16200000" flipH="1">
            <a:off x="3436144" y="1474787"/>
            <a:ext cx="347662" cy="1062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5" idx="2"/>
            <a:endCxn id="180" idx="0"/>
          </p:cNvCxnSpPr>
          <p:nvPr/>
        </p:nvCxnSpPr>
        <p:spPr>
          <a:xfrm rot="5400000">
            <a:off x="2383632" y="1483518"/>
            <a:ext cx="347662" cy="1044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07"/>
          <p:cNvSpPr txBox="1">
            <a:spLocks noChangeArrowheads="1"/>
          </p:cNvSpPr>
          <p:nvPr/>
        </p:nvSpPr>
        <p:spPr bwMode="auto">
          <a:xfrm>
            <a:off x="754063" y="2654300"/>
            <a:ext cx="576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2000</a:t>
            </a:r>
            <a:endParaRPr lang="zh-CN" altLang="en-US" sz="1400" dirty="0"/>
          </a:p>
        </p:txBody>
      </p:sp>
      <p:sp>
        <p:nvSpPr>
          <p:cNvPr id="195" name="TextBox 108"/>
          <p:cNvSpPr txBox="1">
            <a:spLocks noChangeArrowheads="1"/>
          </p:cNvSpPr>
          <p:nvPr/>
        </p:nvSpPr>
        <p:spPr bwMode="auto">
          <a:xfrm>
            <a:off x="742950" y="2182812"/>
            <a:ext cx="604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year</a:t>
            </a:r>
            <a:endParaRPr lang="zh-CN" altLang="en-US" sz="1400"/>
          </a:p>
        </p:txBody>
      </p:sp>
      <p:cxnSp>
        <p:nvCxnSpPr>
          <p:cNvPr id="196" name="Straight Arrow Connector 195"/>
          <p:cNvCxnSpPr>
            <a:stCxn id="195" idx="2"/>
            <a:endCxn id="194" idx="0"/>
          </p:cNvCxnSpPr>
          <p:nvPr/>
        </p:nvCxnSpPr>
        <p:spPr>
          <a:xfrm rot="5400000">
            <a:off x="962026" y="2570956"/>
            <a:ext cx="163513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5" idx="2"/>
            <a:endCxn id="195" idx="0"/>
          </p:cNvCxnSpPr>
          <p:nvPr/>
        </p:nvCxnSpPr>
        <p:spPr>
          <a:xfrm rot="5400000">
            <a:off x="1887538" y="990600"/>
            <a:ext cx="350837" cy="2033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3" idx="2"/>
            <a:endCxn id="199" idx="0"/>
          </p:cNvCxnSpPr>
          <p:nvPr/>
        </p:nvCxnSpPr>
        <p:spPr>
          <a:xfrm rot="16200000" flipH="1">
            <a:off x="2295128" y="3042046"/>
            <a:ext cx="152400" cy="27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29"/>
          <p:cNvSpPr txBox="1">
            <a:spLocks noChangeArrowheads="1"/>
          </p:cNvSpPr>
          <p:nvPr/>
        </p:nvSpPr>
        <p:spPr bwMode="auto">
          <a:xfrm>
            <a:off x="1979613" y="3132137"/>
            <a:ext cx="811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country</a:t>
            </a:r>
            <a:endParaRPr lang="zh-CN" altLang="en-US" sz="1400" dirty="0"/>
          </a:p>
        </p:txBody>
      </p:sp>
      <p:sp>
        <p:nvSpPr>
          <p:cNvPr id="200" name="TextBox 130"/>
          <p:cNvSpPr txBox="1">
            <a:spLocks noChangeArrowheads="1"/>
          </p:cNvSpPr>
          <p:nvPr/>
        </p:nvSpPr>
        <p:spPr bwMode="auto">
          <a:xfrm>
            <a:off x="2003425" y="3613150"/>
            <a:ext cx="762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USA</a:t>
            </a:r>
            <a:endParaRPr lang="zh-CN" altLang="en-US" sz="1400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 rot="5400000">
            <a:off x="2298204" y="3526135"/>
            <a:ext cx="17323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78"/>
          <p:cNvSpPr txBox="1">
            <a:spLocks noChangeArrowheads="1"/>
          </p:cNvSpPr>
          <p:nvPr/>
        </p:nvSpPr>
        <p:spPr bwMode="auto">
          <a:xfrm>
            <a:off x="3171825" y="2205037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/>
              <a:t>paper</a:t>
            </a:r>
            <a:endParaRPr lang="zh-CN" altLang="en-US" sz="1400" dirty="0"/>
          </a:p>
        </p:txBody>
      </p:sp>
      <p:sp>
        <p:nvSpPr>
          <p:cNvPr id="203" name="TextBox 79"/>
          <p:cNvSpPr txBox="1">
            <a:spLocks noChangeArrowheads="1"/>
          </p:cNvSpPr>
          <p:nvPr/>
        </p:nvSpPr>
        <p:spPr bwMode="auto">
          <a:xfrm>
            <a:off x="3217863" y="2713037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/>
              <a:t>title</a:t>
            </a:r>
            <a:endParaRPr lang="zh-CN" altLang="en-US" sz="1400"/>
          </a:p>
        </p:txBody>
      </p:sp>
      <p:sp>
        <p:nvSpPr>
          <p:cNvPr id="204" name="TextBox 80"/>
          <p:cNvSpPr txBox="1">
            <a:spLocks noChangeArrowheads="1"/>
          </p:cNvSpPr>
          <p:nvPr/>
        </p:nvSpPr>
        <p:spPr bwMode="auto">
          <a:xfrm>
            <a:off x="2828925" y="3171825"/>
            <a:ext cx="10953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dirty="0" smtClean="0"/>
              <a:t>information</a:t>
            </a:r>
            <a:endParaRPr lang="zh-CN" altLang="en-US" sz="1400" dirty="0"/>
          </a:p>
        </p:txBody>
      </p:sp>
      <p:cxnSp>
        <p:nvCxnSpPr>
          <p:cNvPr id="205" name="Straight Arrow Connector 204"/>
          <p:cNvCxnSpPr>
            <a:stCxn id="203" idx="2"/>
            <a:endCxn id="204" idx="0"/>
          </p:cNvCxnSpPr>
          <p:nvPr/>
        </p:nvCxnSpPr>
        <p:spPr>
          <a:xfrm rot="5400000">
            <a:off x="3351610" y="3046015"/>
            <a:ext cx="150813" cy="100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2" idx="2"/>
            <a:endCxn id="203" idx="0"/>
          </p:cNvCxnSpPr>
          <p:nvPr/>
        </p:nvCxnSpPr>
        <p:spPr>
          <a:xfrm rot="5400000">
            <a:off x="3385345" y="2605087"/>
            <a:ext cx="200025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5" idx="2"/>
            <a:endCxn id="202" idx="0"/>
          </p:cNvCxnSpPr>
          <p:nvPr/>
        </p:nvCxnSpPr>
        <p:spPr>
          <a:xfrm rot="16200000" flipH="1">
            <a:off x="3099594" y="1811337"/>
            <a:ext cx="373062" cy="414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Desiderata of Selected Feature 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572000"/>
          </a:xfrm>
        </p:spPr>
        <p:txBody>
          <a:bodyPr/>
          <a:lstStyle/>
          <a:p>
            <a:r>
              <a:rPr lang="en-US" altLang="zh-CN" sz="2400" dirty="0" smtClean="0"/>
              <a:t>Concise: user-specified upper bound</a:t>
            </a:r>
          </a:p>
          <a:p>
            <a:pPr>
              <a:buNone/>
            </a:pPr>
            <a:endParaRPr lang="en-US" altLang="zh-CN" sz="500" dirty="0" smtClean="0"/>
          </a:p>
          <a:p>
            <a:r>
              <a:rPr lang="en-US" altLang="zh-CN" sz="2400" dirty="0" smtClean="0"/>
              <a:t>Good Summary: features that do not summarize the results show useless &amp; misleading differences.</a:t>
            </a:r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1600" dirty="0" smtClean="0"/>
          </a:p>
          <a:p>
            <a:r>
              <a:rPr lang="en-US" altLang="zh-CN" sz="2400" dirty="0" smtClean="0"/>
              <a:t>Feature sets should maximize the Degree of Differentiation (</a:t>
            </a:r>
            <a:r>
              <a:rPr lang="en-US" altLang="zh-CN" sz="2400" dirty="0" err="1" smtClean="0"/>
              <a:t>DoD</a:t>
            </a:r>
            <a:r>
              <a:rPr lang="en-US" altLang="zh-CN" sz="2400" dirty="0" smtClean="0"/>
              <a:t>).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152</a:t>
            </a:fld>
            <a:endParaRPr lang="en-US" altLang="zh-CN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2819400"/>
          <a:ext cx="4191000" cy="76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174"/>
                <a:gridCol w="1302026"/>
                <a:gridCol w="1447800"/>
              </a:tblGrid>
              <a:tr h="1432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Type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1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34530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paper:</a:t>
                      </a:r>
                      <a:r>
                        <a:rPr lang="en-US" sz="1800" baseline="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title</a:t>
                      </a:r>
                      <a:endParaRPr lang="en-US" sz="18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network</a:t>
                      </a:r>
                      <a:endParaRPr lang="en-US" sz="18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query</a:t>
                      </a:r>
                      <a:endParaRPr lang="en-US" sz="18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33400" y="3657600"/>
            <a:ext cx="3048000" cy="609600"/>
          </a:xfrm>
          <a:prstGeom prst="wedgeRectCallout">
            <a:avLst>
              <a:gd name="adj1" fmla="val 40128"/>
              <a:gd name="adj2" fmla="val -70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This conference has only a few “network” papers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4724400"/>
          <a:ext cx="43433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915"/>
                <a:gridCol w="1439742"/>
                <a:gridCol w="1439742"/>
              </a:tblGrid>
              <a:tr h="1432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Type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r>
                        <a:rPr lang="en-US" altLang="zh-CN" sz="16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Result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1549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conf: year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lang="en-US" sz="1600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3453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paper: title</a:t>
                      </a:r>
                      <a:endParaRPr lang="en-US" sz="16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OLAP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mining</a:t>
                      </a:r>
                      <a:endParaRPr lang="en-US" sz="16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Cloud, scalability,</a:t>
                      </a:r>
                      <a:r>
                        <a:rPr lang="en-US" sz="1600" baseline="0" dirty="0" smtClean="0">
                          <a:solidFill>
                            <a:srgbClr val="009A46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search</a:t>
                      </a:r>
                      <a:endParaRPr lang="en-US" sz="1600" dirty="0">
                        <a:solidFill>
                          <a:srgbClr val="009A46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00800" y="5105400"/>
            <a:ext cx="1295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DoD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00138"/>
          </a:xfrm>
        </p:spPr>
        <p:txBody>
          <a:bodyPr/>
          <a:lstStyle/>
          <a:p>
            <a:r>
              <a:rPr lang="en-US" altLang="zh-CN" dirty="0" smtClean="0"/>
              <a:t>Result Differentiation 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71380"/>
          </a:xfrm>
        </p:spPr>
        <p:txBody>
          <a:bodyPr/>
          <a:lstStyle/>
          <a:p>
            <a:r>
              <a:rPr lang="en-US" altLang="zh-CN" dirty="0" smtClean="0"/>
              <a:t>Input: set of results</a:t>
            </a:r>
          </a:p>
          <a:p>
            <a:r>
              <a:rPr lang="en-US" altLang="zh-CN" dirty="0" smtClean="0"/>
              <a:t>Output: selected features of results, maximizing the differences.</a:t>
            </a:r>
          </a:p>
          <a:p>
            <a:r>
              <a:rPr lang="en-US" altLang="zh-CN" dirty="0" smtClean="0"/>
              <a:t>The problem of generating the optimal comparison table is NP-hard.</a:t>
            </a:r>
          </a:p>
          <a:p>
            <a:pPr lvl="1"/>
            <a:r>
              <a:rPr lang="en-US" altLang="zh-CN" dirty="0" smtClean="0"/>
              <a:t>Weak local optimality: can’t improve by replacing one feature in one result</a:t>
            </a:r>
          </a:p>
          <a:p>
            <a:pPr lvl="1"/>
            <a:r>
              <a:rPr lang="en-US" altLang="zh-CN" dirty="0" smtClean="0"/>
              <a:t>Strong local optimality: can’t improve by replacing any number of features in one result.</a:t>
            </a:r>
          </a:p>
          <a:p>
            <a:pPr lvl="1"/>
            <a:r>
              <a:rPr lang="en-US" altLang="zh-CN" dirty="0" smtClean="0"/>
              <a:t>Efficient algorithms were developed to achieve these</a:t>
            </a:r>
          </a:p>
          <a:p>
            <a:pPr lvl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00138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79950"/>
          </a:xfrm>
        </p:spPr>
        <p:txBody>
          <a:bodyPr/>
          <a:lstStyle/>
          <a:p>
            <a:r>
              <a:rPr lang="en-US" sz="2400" dirty="0" smtClean="0"/>
              <a:t>Motivation</a:t>
            </a:r>
            <a:endParaRPr lang="en-US" sz="500" dirty="0" smtClean="0"/>
          </a:p>
          <a:p>
            <a:r>
              <a:rPr lang="en-US" sz="2400" dirty="0" smtClean="0"/>
              <a:t>Structural ambiguity</a:t>
            </a:r>
            <a:endParaRPr lang="en-US" sz="500" dirty="0" smtClean="0"/>
          </a:p>
          <a:p>
            <a:r>
              <a:rPr lang="en-US" sz="2400" dirty="0" smtClean="0"/>
              <a:t>Keyword ambiguity</a:t>
            </a:r>
            <a:endParaRPr lang="en-US" sz="500" dirty="0" smtClean="0"/>
          </a:p>
          <a:p>
            <a:r>
              <a:rPr lang="en-US" altLang="zh-CN" sz="2400" dirty="0" smtClean="0"/>
              <a:t>Evaluation</a:t>
            </a:r>
            <a:endParaRPr lang="en-US" sz="2400" dirty="0" smtClean="0"/>
          </a:p>
          <a:p>
            <a:r>
              <a:rPr lang="en-US" sz="2400" dirty="0" smtClean="0"/>
              <a:t>Query processing</a:t>
            </a:r>
          </a:p>
          <a:p>
            <a:r>
              <a:rPr lang="en-US" sz="2400" dirty="0" smtClean="0"/>
              <a:t>Result analysis</a:t>
            </a:r>
          </a:p>
          <a:p>
            <a:pPr lvl="1"/>
            <a:r>
              <a:rPr lang="en-US" sz="2200" dirty="0" smtClean="0"/>
              <a:t>Ranking</a:t>
            </a:r>
          </a:p>
          <a:p>
            <a:pPr lvl="1"/>
            <a:r>
              <a:rPr lang="en-US" sz="2200" dirty="0" smtClean="0"/>
              <a:t>Snippet</a:t>
            </a:r>
          </a:p>
          <a:p>
            <a:pPr lvl="1"/>
            <a:r>
              <a:rPr lang="en-US" sz="2200" dirty="0" smtClean="0"/>
              <a:t>Comparison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Clustering</a:t>
            </a:r>
          </a:p>
          <a:p>
            <a:pPr lvl="1"/>
            <a:r>
              <a:rPr lang="en-US" sz="2200" dirty="0" smtClean="0"/>
              <a:t>Correlation</a:t>
            </a:r>
          </a:p>
          <a:p>
            <a:pPr lvl="1"/>
            <a:r>
              <a:rPr lang="en-US" sz="2200" dirty="0" smtClean="0"/>
              <a:t>Summarization</a:t>
            </a:r>
            <a:endParaRPr lang="en-US" sz="600" dirty="0" smtClean="0"/>
          </a:p>
          <a:p>
            <a:r>
              <a:rPr lang="en-US" sz="2400" dirty="0" smtClean="0"/>
              <a:t>Future directions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Clustering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en-US" altLang="zh-CN" sz="2800" dirty="0" smtClean="0"/>
              <a:t> Results of a query may have several “types”.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Clustering these results helps the user quickly see all result types.</a:t>
            </a:r>
          </a:p>
          <a:p>
            <a:pPr lvl="1"/>
            <a:endParaRPr lang="en-US" altLang="zh-CN" sz="2400" dirty="0" smtClean="0"/>
          </a:p>
          <a:p>
            <a:r>
              <a:rPr lang="en-US" altLang="zh-CN" sz="2800" dirty="0" smtClean="0"/>
              <a:t>Related to Group By in SQL, however, in keyword search, </a:t>
            </a:r>
          </a:p>
          <a:p>
            <a:pPr lvl="1"/>
            <a:r>
              <a:rPr lang="en-US" altLang="zh-CN" sz="2400" dirty="0" smtClean="0"/>
              <a:t>the user may not be able to specify the Group By attributes. </a:t>
            </a:r>
          </a:p>
          <a:p>
            <a:pPr lvl="1"/>
            <a:r>
              <a:rPr lang="en-US" altLang="zh-CN" sz="2400" dirty="0" smtClean="0"/>
              <a:t>different results may have completely different attributes.</a:t>
            </a:r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155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XBridge</a:t>
            </a:r>
            <a:r>
              <a:rPr lang="en-US" altLang="zh-CN" dirty="0" smtClean="0"/>
              <a:t> [Li et al. EDBT 10]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81588"/>
          </a:xfrm>
        </p:spPr>
        <p:txBody>
          <a:bodyPr/>
          <a:lstStyle/>
          <a:p>
            <a:r>
              <a:rPr lang="en-US" altLang="zh-CN" sz="2800" dirty="0" smtClean="0"/>
              <a:t>To help user see result types, </a:t>
            </a:r>
            <a:r>
              <a:rPr lang="en-US" altLang="zh-CN" sz="2800" dirty="0" err="1" smtClean="0"/>
              <a:t>XBridge</a:t>
            </a:r>
            <a:r>
              <a:rPr lang="en-US" altLang="zh-CN" sz="2800" dirty="0" smtClean="0"/>
              <a:t> groups results based on context of result roots</a:t>
            </a:r>
          </a:p>
          <a:p>
            <a:pPr lvl="1"/>
            <a:r>
              <a:rPr lang="en-US" altLang="zh-CN" sz="2400" dirty="0" smtClean="0"/>
              <a:t>E.g., for query “keyword query processing”, different types of papers can be distinguished by the path from data root to result root.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800" dirty="0" smtClean="0"/>
              <a:t>Input: query results</a:t>
            </a:r>
          </a:p>
          <a:p>
            <a:r>
              <a:rPr lang="en-US" altLang="zh-CN" sz="2800" dirty="0" smtClean="0"/>
              <a:t>Output: Ranked result clusters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9812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bib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562100" y="41391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conference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812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paper</a:t>
            </a:r>
            <a:endParaRPr lang="zh-CN" altLang="en-US" sz="1800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 bwMode="auto">
          <a:xfrm rot="5400000">
            <a:off x="2115582" y="4006850"/>
            <a:ext cx="26463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 bwMode="auto">
          <a:xfrm rot="5400000">
            <a:off x="2096016" y="4660384"/>
            <a:ext cx="30376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4671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bib</a:t>
            </a:r>
            <a:endParaRPr lang="zh-CN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41391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journal</a:t>
            </a:r>
            <a:endParaRPr lang="zh-CN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3314700" y="4812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paper</a:t>
            </a:r>
            <a:endParaRPr lang="zh-CN" altLang="en-US" sz="18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 bwMode="auto">
          <a:xfrm rot="5400000">
            <a:off x="3601482" y="4006850"/>
            <a:ext cx="26463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 bwMode="auto">
          <a:xfrm rot="5400000">
            <a:off x="3581916" y="4660384"/>
            <a:ext cx="30376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0292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bib</a:t>
            </a:r>
            <a:endParaRPr lang="zh-CN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10100" y="41391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workshop</a:t>
            </a:r>
            <a:endParaRPr lang="zh-CN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4812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paper</a:t>
            </a:r>
            <a:endParaRPr lang="zh-CN" altLang="en-US" sz="1800" dirty="0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 bwMode="auto">
          <a:xfrm rot="5400000">
            <a:off x="5163582" y="4006850"/>
            <a:ext cx="26463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 bwMode="auto">
          <a:xfrm rot="5400000">
            <a:off x="5144016" y="4660384"/>
            <a:ext cx="30376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Ranking of Clusters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665162"/>
          </a:xfrm>
        </p:spPr>
        <p:txBody>
          <a:bodyPr/>
          <a:lstStyle/>
          <a:p>
            <a:r>
              <a:rPr lang="en-US" altLang="zh-CN" dirty="0" smtClean="0"/>
              <a:t>Ranking score of a cluster:</a:t>
            </a:r>
          </a:p>
          <a:p>
            <a:pPr lvl="1"/>
            <a:r>
              <a:rPr lang="en-US" altLang="zh-CN" dirty="0" smtClean="0"/>
              <a:t>Score (G, Q) = total score of top-R results in G, where</a:t>
            </a:r>
          </a:p>
          <a:p>
            <a:pPr lvl="2"/>
            <a:r>
              <a:rPr lang="en-US" altLang="zh-CN" dirty="0" smtClean="0"/>
              <a:t>R = min(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, |G|)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157</a:t>
            </a:fld>
            <a:endParaRPr lang="en-US" altLang="zh-CN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9600" y="3733800"/>
            <a:ext cx="1905000" cy="914400"/>
          </a:xfrm>
          <a:prstGeom prst="wedgeRoundRectCallout">
            <a:avLst>
              <a:gd name="adj1" fmla="val 68005"/>
              <a:gd name="adj2" fmla="val -9841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err="1" smtClean="0">
                <a:solidFill>
                  <a:schemeClr val="tx1"/>
                </a:solidFill>
                <a:latin typeface="Garamond" pitchFamily="18" charset="0"/>
              </a:rPr>
              <a:t>avg</a:t>
            </a:r>
            <a:r>
              <a:rPr lang="en-US" altLang="zh-CN" sz="1800" b="1" dirty="0" smtClean="0">
                <a:solidFill>
                  <a:schemeClr val="tx1"/>
                </a:solidFill>
                <a:latin typeface="Garamond" pitchFamily="18" charset="0"/>
              </a:rPr>
              <a:t> number of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results in all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>
                <a:solidFill>
                  <a:schemeClr val="tx1"/>
                </a:solidFill>
                <a:latin typeface="Garamond" pitchFamily="18" charset="0"/>
              </a:rPr>
              <a:t>clusters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35814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formula avoids too much benefit to large clusters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Individual Results /1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209800"/>
          </a:xfrm>
        </p:spPr>
        <p:txBody>
          <a:bodyPr>
            <a:normAutofit fontScale="92500" lnSpcReduction="20000"/>
          </a:bodyPr>
          <a:lstStyle/>
          <a:p>
            <a:pPr marL="450342" indent="-457200">
              <a:buNone/>
            </a:pPr>
            <a:r>
              <a:rPr lang="en-US" dirty="0" smtClean="0"/>
              <a:t>Not all matches are equal in terms of </a:t>
            </a:r>
            <a:r>
              <a:rPr lang="en-US" dirty="0" smtClean="0">
                <a:solidFill>
                  <a:srgbClr val="FF0000"/>
                </a:solidFill>
              </a:rPr>
              <a:t>content</a:t>
            </a:r>
          </a:p>
          <a:p>
            <a:pPr marL="724662" lvl="1" indent="-457200"/>
            <a:r>
              <a:rPr lang="en-US" dirty="0" smtClean="0"/>
              <a:t>TF(x) = 1</a:t>
            </a:r>
          </a:p>
          <a:p>
            <a:pPr marL="724662" lvl="1" indent="-457200"/>
            <a:r>
              <a:rPr lang="en-US" dirty="0" smtClean="0"/>
              <a:t>Inverse element frequency (</a:t>
            </a:r>
            <a:r>
              <a:rPr lang="en-US" dirty="0" err="1" smtClean="0"/>
              <a:t>ief</a:t>
            </a:r>
            <a:r>
              <a:rPr lang="en-US" dirty="0" smtClean="0"/>
              <a:t>(x)) = N / # nodes containing the token x</a:t>
            </a:r>
          </a:p>
          <a:p>
            <a:pPr marL="724662" lvl="1" indent="-457200"/>
            <a:r>
              <a:rPr lang="en-US" dirty="0" smtClean="0"/>
              <a:t>Weight(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contains x) = log(</a:t>
            </a:r>
            <a:r>
              <a:rPr lang="en-US" dirty="0" err="1" smtClean="0"/>
              <a:t>ief</a:t>
            </a:r>
            <a:r>
              <a:rPr lang="en-US" dirty="0" smtClean="0"/>
              <a:t>(x))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8600" y="4419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4953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4953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548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38600" y="548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5486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38600" y="4953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3"/>
            <a:endCxn id="7" idx="0"/>
          </p:cNvCxnSpPr>
          <p:nvPr/>
        </p:nvCxnSpPr>
        <p:spPr>
          <a:xfrm rot="5400000">
            <a:off x="3409950" y="4290872"/>
            <a:ext cx="338278" cy="98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9" idx="0"/>
          </p:cNvCxnSpPr>
          <p:nvPr/>
        </p:nvCxnSpPr>
        <p:spPr>
          <a:xfrm rot="5400000">
            <a:off x="2933700" y="53340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12" idx="0"/>
          </p:cNvCxnSpPr>
          <p:nvPr/>
        </p:nvCxnSpPr>
        <p:spPr>
          <a:xfrm rot="5400000">
            <a:off x="4000500" y="48006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4"/>
            <a:endCxn id="10" idx="0"/>
          </p:cNvCxnSpPr>
          <p:nvPr/>
        </p:nvCxnSpPr>
        <p:spPr>
          <a:xfrm rot="5400000">
            <a:off x="4000500" y="53340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6" idx="5"/>
          </p:cNvCxnSpPr>
          <p:nvPr/>
        </p:nvCxnSpPr>
        <p:spPr>
          <a:xfrm rot="16200000" flipV="1">
            <a:off x="4519472" y="4328972"/>
            <a:ext cx="338278" cy="90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1" idx="0"/>
          </p:cNvCxnSpPr>
          <p:nvPr/>
        </p:nvCxnSpPr>
        <p:spPr>
          <a:xfrm rot="5400000">
            <a:off x="4991100" y="53340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4600" y="5791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keyword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3300" y="5791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08500" y="5791200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processing</a:t>
            </a:r>
            <a:endParaRPr lang="en-US" sz="2000" dirty="0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Individual Results /2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3962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4495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563433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5029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5029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53000" y="4495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3"/>
            <a:endCxn id="7" idx="0"/>
          </p:cNvCxnSpPr>
          <p:nvPr/>
        </p:nvCxnSpPr>
        <p:spPr>
          <a:xfrm rot="5400000">
            <a:off x="4095750" y="3833672"/>
            <a:ext cx="338278" cy="98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22" idx="0"/>
          </p:cNvCxnSpPr>
          <p:nvPr/>
        </p:nvCxnSpPr>
        <p:spPr>
          <a:xfrm rot="5400000">
            <a:off x="3617665" y="4878635"/>
            <a:ext cx="3084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12" idx="0"/>
          </p:cNvCxnSpPr>
          <p:nvPr/>
        </p:nvCxnSpPr>
        <p:spPr>
          <a:xfrm rot="16200000" flipH="1">
            <a:off x="4800600" y="4229100"/>
            <a:ext cx="3048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4"/>
            <a:endCxn id="10" idx="0"/>
          </p:cNvCxnSpPr>
          <p:nvPr/>
        </p:nvCxnSpPr>
        <p:spPr>
          <a:xfrm rot="5400000">
            <a:off x="4914900" y="48768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6" idx="5"/>
          </p:cNvCxnSpPr>
          <p:nvPr/>
        </p:nvCxnSpPr>
        <p:spPr>
          <a:xfrm rot="16200000" flipV="1">
            <a:off x="5395772" y="3681272"/>
            <a:ext cx="338278" cy="1290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1" idx="0"/>
          </p:cNvCxnSpPr>
          <p:nvPr/>
        </p:nvCxnSpPr>
        <p:spPr>
          <a:xfrm rot="5400000">
            <a:off x="6057900" y="48768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57600" y="503287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4"/>
            <a:endCxn id="9" idx="0"/>
          </p:cNvCxnSpPr>
          <p:nvPr/>
        </p:nvCxnSpPr>
        <p:spPr>
          <a:xfrm rot="5400000">
            <a:off x="3585468" y="5447903"/>
            <a:ext cx="3728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552700" y="49149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76600" y="5791200"/>
            <a:ext cx="30321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76600" y="4038600"/>
            <a:ext cx="30321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4600" y="47052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dist=3</a:t>
            </a:r>
            <a:endParaRPr lang="en-US" sz="2000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lnSpcReduction="10000"/>
          </a:bodyPr>
          <a:lstStyle/>
          <a:p>
            <a:pPr marL="850392" lvl="1" indent="-457200">
              <a:buNone/>
            </a:pPr>
            <a:r>
              <a:rPr lang="en-US" sz="3200" dirty="0" smtClean="0"/>
              <a:t>Not all matches are equal in terms of </a:t>
            </a:r>
            <a:r>
              <a:rPr lang="en-US" sz="3200" dirty="0" smtClean="0">
                <a:solidFill>
                  <a:srgbClr val="FF0000"/>
                </a:solidFill>
              </a:rPr>
              <a:t>structure</a:t>
            </a:r>
          </a:p>
          <a:p>
            <a:pPr marL="724662" lvl="1" indent="-457200"/>
            <a:r>
              <a:rPr lang="en-US" sz="2600" dirty="0" smtClean="0"/>
              <a:t>Result proximity measured by sum of paths from result root to each keyword node</a:t>
            </a:r>
          </a:p>
          <a:p>
            <a:pPr marL="724662" lvl="1" indent="-457200"/>
            <a:r>
              <a:rPr lang="en-US" sz="2600" dirty="0" smtClean="0"/>
              <a:t>Length of a path longer than average XML depth is discounted to avoid too much penalty to long paths.</a:t>
            </a:r>
          </a:p>
          <a:p>
            <a:pPr marL="1124712" lvl="2" indent="-457200">
              <a:buNone/>
            </a:pP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38500" y="58293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keyword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508500" y="5181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638800" y="5181600"/>
            <a:ext cx="132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processing</a:t>
            </a:r>
            <a:endParaRPr lang="en-US" sz="2000" dirty="0"/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159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Challenge: Result Analysis /3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181600" cy="4852988"/>
          </a:xfrm>
        </p:spPr>
        <p:txBody>
          <a:bodyPr/>
          <a:lstStyle/>
          <a:p>
            <a:r>
              <a:rPr lang="en-US" sz="2400" dirty="0" smtClean="0"/>
              <a:t>Aggregate multiple results</a:t>
            </a:r>
          </a:p>
          <a:p>
            <a:pPr lvl="1"/>
            <a:r>
              <a:rPr lang="en-US" sz="2000" dirty="0" smtClean="0"/>
              <a:t>Find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with the same interesting attributes that cover all keywords</a:t>
            </a:r>
          </a:p>
          <a:p>
            <a:pPr lvl="1"/>
            <a:r>
              <a:rPr lang="en-US" sz="2000" dirty="0" smtClean="0"/>
              <a:t>Query: Motorcycle, Pool, American Food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5548004" y="3713421"/>
            <a:ext cx="1219200" cy="533400"/>
          </a:xfrm>
          <a:prstGeom prst="wedgeRoundRectCallout">
            <a:avLst>
              <a:gd name="adj1" fmla="val -62579"/>
              <a:gd name="adj2" fmla="val 112634"/>
              <a:gd name="adj3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6757" y="3327400"/>
          <a:ext cx="7481669" cy="2694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516"/>
                <a:gridCol w="685800"/>
                <a:gridCol w="990600"/>
                <a:gridCol w="2362200"/>
                <a:gridCol w="2610553"/>
              </a:tblGrid>
              <a:tr h="43907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a typeface="宋体" pitchFamily="2" charset="-122"/>
                        </a:rPr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a typeface="宋体" pitchFamily="2" charset="-122"/>
                        </a:rPr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a typeface="宋体" pitchFamily="2" charset="-122"/>
                        </a:rPr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Dec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TX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Houston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Open</a:t>
                      </a:r>
                      <a:r>
                        <a:rPr lang="en-US" sz="1600" b="0" u="non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u="sng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Pool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Best of 19, ranking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Dec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TX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Dallas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Cowboy’s dream run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Motorcycle</a:t>
                      </a:r>
                      <a:r>
                        <a:rPr lang="en-US" sz="1600" b="1" dirty="0" smtClean="0"/>
                        <a:t>,</a:t>
                      </a:r>
                      <a:r>
                        <a:rPr lang="en-US" sz="1600" dirty="0" smtClean="0"/>
                        <a:t> beer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 smtClean="0"/>
                        <a:t>Dec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TX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Austin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SPAM Museum</a:t>
                      </a:r>
                      <a:r>
                        <a:rPr lang="en-US" sz="1600" baseline="0" dirty="0" smtClean="0"/>
                        <a:t> party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Classical </a:t>
                      </a:r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American food</a:t>
                      </a:r>
                      <a:endParaRPr lang="en-US" sz="16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MI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Detroit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Motorcycle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Rallies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Tournament, round robin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MI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Flint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Michigan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1" u="sng" baseline="0" dirty="0" smtClean="0">
                          <a:solidFill>
                            <a:srgbClr val="C00000"/>
                          </a:solidFill>
                        </a:rPr>
                        <a:t>Pool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Exhibition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Non-ranking, 2 days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Sep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MI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Lansing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American</a:t>
                      </a:r>
                      <a:r>
                        <a:rPr lang="en-US" sz="1600" b="1" u="sng" baseline="0" dirty="0" smtClean="0">
                          <a:solidFill>
                            <a:srgbClr val="C00000"/>
                          </a:solidFill>
                        </a:rPr>
                        <a:t> Food </a:t>
                      </a:r>
                      <a:r>
                        <a:rPr lang="en-US" sz="1600" u="none" baseline="0" dirty="0" smtClean="0">
                          <a:solidFill>
                            <a:schemeClr val="tx2"/>
                          </a:solidFill>
                        </a:rPr>
                        <a:t>history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The best food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from USA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648" y="390815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9A46"/>
                </a:solidFill>
              </a:rPr>
              <a:t>December Texas</a:t>
            </a:r>
            <a:endParaRPr lang="en-US" sz="2000" dirty="0">
              <a:solidFill>
                <a:srgbClr val="009A4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757" y="3810000"/>
            <a:ext cx="1123247" cy="939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3757" y="4790693"/>
            <a:ext cx="1123247" cy="980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00" y="4932621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*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Michigan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Individual Results /3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pPr marL="850392" lvl="1" indent="-457200">
              <a:buNone/>
            </a:pPr>
            <a:r>
              <a:rPr lang="en-US" dirty="0" smtClean="0"/>
              <a:t>Favor tightly-coupled results</a:t>
            </a:r>
          </a:p>
          <a:p>
            <a:pPr marL="724662" lvl="1" indent="-457200"/>
            <a:r>
              <a:rPr lang="en-US" sz="2400" dirty="0" smtClean="0"/>
              <a:t>When calculating dist(), discount the shared path segments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14600" y="2819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3352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8000" y="3352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886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4600" y="3886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3886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14600" y="3352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3"/>
            <a:endCxn id="7" idx="0"/>
          </p:cNvCxnSpPr>
          <p:nvPr/>
        </p:nvCxnSpPr>
        <p:spPr>
          <a:xfrm rot="5400000">
            <a:off x="2152650" y="2957372"/>
            <a:ext cx="338278" cy="45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9" idx="0"/>
          </p:cNvCxnSpPr>
          <p:nvPr/>
        </p:nvCxnSpPr>
        <p:spPr>
          <a:xfrm rot="5400000">
            <a:off x="1943100" y="37338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12" idx="0"/>
          </p:cNvCxnSpPr>
          <p:nvPr/>
        </p:nvCxnSpPr>
        <p:spPr>
          <a:xfrm rot="5400000">
            <a:off x="2476500" y="32004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4"/>
            <a:endCxn id="10" idx="0"/>
          </p:cNvCxnSpPr>
          <p:nvPr/>
        </p:nvCxnSpPr>
        <p:spPr>
          <a:xfrm rot="5400000">
            <a:off x="2476500" y="37338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6" idx="5"/>
          </p:cNvCxnSpPr>
          <p:nvPr/>
        </p:nvCxnSpPr>
        <p:spPr>
          <a:xfrm rot="16200000" flipV="1">
            <a:off x="2766872" y="2957372"/>
            <a:ext cx="338278" cy="45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4"/>
            <a:endCxn id="11" idx="0"/>
          </p:cNvCxnSpPr>
          <p:nvPr/>
        </p:nvCxnSpPr>
        <p:spPr>
          <a:xfrm rot="5400000">
            <a:off x="3009900" y="37338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895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3429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38800" y="3962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3962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05600" y="39624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72200" y="3429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3"/>
            <a:endCxn id="33" idx="0"/>
          </p:cNvCxnSpPr>
          <p:nvPr/>
        </p:nvCxnSpPr>
        <p:spPr>
          <a:xfrm rot="5400000">
            <a:off x="5810250" y="3566972"/>
            <a:ext cx="338278" cy="45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4"/>
            <a:endCxn id="36" idx="0"/>
          </p:cNvCxnSpPr>
          <p:nvPr/>
        </p:nvCxnSpPr>
        <p:spPr>
          <a:xfrm rot="5400000">
            <a:off x="6134100" y="32766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4"/>
            <a:endCxn id="34" idx="0"/>
          </p:cNvCxnSpPr>
          <p:nvPr/>
        </p:nvCxnSpPr>
        <p:spPr>
          <a:xfrm rot="5400000">
            <a:off x="6134100" y="38100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4"/>
            <a:endCxn id="35" idx="0"/>
          </p:cNvCxnSpPr>
          <p:nvPr/>
        </p:nvCxnSpPr>
        <p:spPr>
          <a:xfrm rot="5400000">
            <a:off x="6667500" y="3810000"/>
            <a:ext cx="30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5"/>
            <a:endCxn id="32" idx="0"/>
          </p:cNvCxnSpPr>
          <p:nvPr/>
        </p:nvCxnSpPr>
        <p:spPr>
          <a:xfrm rot="16200000" flipH="1">
            <a:off x="6424472" y="3033572"/>
            <a:ext cx="338278" cy="45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0" y="4267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Loosely coupled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4267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Tightly coupled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" y="4960203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zh-CN" dirty="0" smtClean="0"/>
              <a:t>Computing rank using actual results are expensive</a:t>
            </a:r>
          </a:p>
          <a:p>
            <a:pPr>
              <a:buFontTx/>
              <a:buChar char="-"/>
            </a:pPr>
            <a:r>
              <a:rPr lang="en-US" altLang="zh-CN" dirty="0" smtClean="0"/>
              <a:t>Efficient algorithm was proposed utilizes offline computed data statistics.</a:t>
            </a:r>
            <a:endParaRPr lang="zh-CN" altLang="en-US" dirty="0"/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160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462"/>
            <a:ext cx="8153400" cy="1100138"/>
          </a:xfrm>
        </p:spPr>
        <p:txBody>
          <a:bodyPr/>
          <a:lstStyle/>
          <a:p>
            <a:r>
              <a:rPr lang="en-US" altLang="zh-CN" sz="2800" dirty="0" smtClean="0"/>
              <a:t>Describable Result Clustering </a:t>
            </a:r>
            <a:r>
              <a:rPr lang="en-US" altLang="zh-CN" sz="2800" baseline="30000" dirty="0" smtClean="0"/>
              <a:t>[Liu and Chen, TODS 10] </a:t>
            </a:r>
            <a:r>
              <a:rPr lang="en-US" altLang="zh-CN" sz="2800" dirty="0" smtClean="0"/>
              <a:t>-- Query Ambiguity</a:t>
            </a:r>
            <a:endParaRPr lang="zh-CN" altLang="en-US" sz="2800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161</a:t>
            </a:fld>
            <a:endParaRPr lang="en-US" altLang="zh-CN"/>
          </a:p>
        </p:txBody>
      </p:sp>
      <p:sp>
        <p:nvSpPr>
          <p:cNvPr id="83" name="Content Placeholder 82"/>
          <p:cNvSpPr>
            <a:spLocks noGrp="1"/>
          </p:cNvSpPr>
          <p:nvPr>
            <p:ph idx="1"/>
          </p:nvPr>
        </p:nvSpPr>
        <p:spPr>
          <a:xfrm>
            <a:off x="152400" y="1358900"/>
            <a:ext cx="9144000" cy="1904999"/>
          </a:xfrm>
        </p:spPr>
        <p:txBody>
          <a:bodyPr/>
          <a:lstStyle/>
          <a:p>
            <a:r>
              <a:rPr lang="en-US" altLang="zh-CN" sz="2400" dirty="0" smtClean="0"/>
              <a:t>Goal</a:t>
            </a:r>
          </a:p>
          <a:p>
            <a:pPr lvl="1"/>
            <a:r>
              <a:rPr lang="en-US" altLang="zh-CN" sz="2200" dirty="0" smtClean="0"/>
              <a:t>Query aware: Each cluster corresponds to one possible semantics of the query</a:t>
            </a:r>
          </a:p>
          <a:p>
            <a:pPr lvl="1"/>
            <a:r>
              <a:rPr lang="en-US" altLang="zh-CN" sz="2200" dirty="0" smtClean="0"/>
              <a:t>Describable: Each cluster has a describable semantics.</a:t>
            </a:r>
          </a:p>
          <a:p>
            <a:r>
              <a:rPr lang="en-US" altLang="zh-CN" sz="2400" dirty="0" smtClean="0"/>
              <a:t>Semantics interpretation of ambiguous queries are inferred from different roles of query keywords (predicates, return nodes) in different results.</a:t>
            </a:r>
          </a:p>
          <a:p>
            <a:endParaRPr lang="zh-CN" altLang="en-US" sz="2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09600" y="61530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Therefore, it first clusters the results according to </a:t>
            </a:r>
            <a:r>
              <a:rPr lang="en-US" altLang="zh-CN" sz="2000" i="1" u="sng" dirty="0" smtClean="0">
                <a:solidFill>
                  <a:schemeClr val="tx1"/>
                </a:solidFill>
              </a:rPr>
              <a:t>roles of keywords.</a:t>
            </a:r>
            <a:endParaRPr lang="zh-CN" altLang="en-US" sz="2000" i="1" u="sng" dirty="0">
              <a:solidFill>
                <a:schemeClr val="tx1"/>
              </a:solidFill>
            </a:endParaRPr>
          </a:p>
        </p:txBody>
      </p:sp>
      <p:sp>
        <p:nvSpPr>
          <p:cNvPr id="192" name="TextBox 3"/>
          <p:cNvSpPr txBox="1">
            <a:spLocks noChangeArrowheads="1"/>
          </p:cNvSpPr>
          <p:nvPr/>
        </p:nvSpPr>
        <p:spPr bwMode="auto">
          <a:xfrm>
            <a:off x="1600200" y="3833000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closed auction</a:t>
            </a:r>
          </a:p>
        </p:txBody>
      </p:sp>
      <p:sp>
        <p:nvSpPr>
          <p:cNvPr id="193" name="TextBox 5"/>
          <p:cNvSpPr txBox="1">
            <a:spLocks noChangeArrowheads="1"/>
          </p:cNvSpPr>
          <p:nvPr/>
        </p:nvSpPr>
        <p:spPr bwMode="auto">
          <a:xfrm>
            <a:off x="457200" y="4471175"/>
            <a:ext cx="742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seller</a:t>
            </a:r>
          </a:p>
        </p:txBody>
      </p:sp>
      <p:sp>
        <p:nvSpPr>
          <p:cNvPr id="194" name="TextBox 6"/>
          <p:cNvSpPr txBox="1">
            <a:spLocks noChangeArrowheads="1"/>
          </p:cNvSpPr>
          <p:nvPr/>
        </p:nvSpPr>
        <p:spPr bwMode="auto">
          <a:xfrm>
            <a:off x="1066800" y="4480700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buyer</a:t>
            </a:r>
          </a:p>
        </p:txBody>
      </p:sp>
      <p:sp>
        <p:nvSpPr>
          <p:cNvPr id="195" name="TextBox 7"/>
          <p:cNvSpPr txBox="1">
            <a:spLocks noChangeArrowheads="1"/>
          </p:cNvSpPr>
          <p:nvPr/>
        </p:nvSpPr>
        <p:spPr bwMode="auto">
          <a:xfrm>
            <a:off x="1638300" y="44807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auctioneer</a:t>
            </a:r>
          </a:p>
        </p:txBody>
      </p:sp>
      <p:sp>
        <p:nvSpPr>
          <p:cNvPr id="196" name="TextBox 8"/>
          <p:cNvSpPr txBox="1">
            <a:spLocks noChangeArrowheads="1"/>
          </p:cNvSpPr>
          <p:nvPr/>
        </p:nvSpPr>
        <p:spPr bwMode="auto">
          <a:xfrm>
            <a:off x="466725" y="4901388"/>
            <a:ext cx="723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Bob</a:t>
            </a:r>
            <a:endParaRPr lang="zh-CN" altLang="en-US" sz="16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7" name="TextBox 9"/>
          <p:cNvSpPr txBox="1">
            <a:spLocks noChangeArrowheads="1"/>
          </p:cNvSpPr>
          <p:nvPr/>
        </p:nvSpPr>
        <p:spPr bwMode="auto">
          <a:xfrm>
            <a:off x="1104899" y="4901388"/>
            <a:ext cx="695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Mary</a:t>
            </a:r>
            <a:endParaRPr lang="zh-CN" altLang="en-US" sz="16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8" name="TextBox 10"/>
          <p:cNvSpPr txBox="1">
            <a:spLocks noChangeArrowheads="1"/>
          </p:cNvSpPr>
          <p:nvPr/>
        </p:nvSpPr>
        <p:spPr bwMode="auto">
          <a:xfrm>
            <a:off x="1638300" y="4910913"/>
            <a:ext cx="857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Tom</a:t>
            </a:r>
          </a:p>
        </p:txBody>
      </p:sp>
      <p:sp>
        <p:nvSpPr>
          <p:cNvPr id="199" name="TextBox 198"/>
          <p:cNvSpPr txBox="1">
            <a:spLocks noChangeArrowheads="1"/>
          </p:cNvSpPr>
          <p:nvPr/>
        </p:nvSpPr>
        <p:spPr bwMode="auto">
          <a:xfrm>
            <a:off x="2390776" y="4480700"/>
            <a:ext cx="6286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price</a:t>
            </a:r>
          </a:p>
        </p:txBody>
      </p: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2362200" y="4929963"/>
            <a:ext cx="809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149.24</a:t>
            </a:r>
          </a:p>
        </p:txBody>
      </p:sp>
      <p:cxnSp>
        <p:nvCxnSpPr>
          <p:cNvPr id="201" name="Straight Arrow Connector 200"/>
          <p:cNvCxnSpPr>
            <a:stCxn id="192" idx="2"/>
            <a:endCxn id="193" idx="0"/>
          </p:cNvCxnSpPr>
          <p:nvPr/>
        </p:nvCxnSpPr>
        <p:spPr>
          <a:xfrm rot="5400000">
            <a:off x="1388478" y="3611752"/>
            <a:ext cx="299621" cy="1419225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2" idx="2"/>
            <a:endCxn id="194" idx="0"/>
          </p:cNvCxnSpPr>
          <p:nvPr/>
        </p:nvCxnSpPr>
        <p:spPr>
          <a:xfrm rot="5400000">
            <a:off x="1693277" y="3926077"/>
            <a:ext cx="309146" cy="800100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2" idx="2"/>
            <a:endCxn id="195" idx="0"/>
          </p:cNvCxnSpPr>
          <p:nvPr/>
        </p:nvCxnSpPr>
        <p:spPr>
          <a:xfrm rot="5400000">
            <a:off x="2036177" y="4268977"/>
            <a:ext cx="309146" cy="114300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2" idx="2"/>
            <a:endCxn id="199" idx="0"/>
          </p:cNvCxnSpPr>
          <p:nvPr/>
        </p:nvCxnSpPr>
        <p:spPr>
          <a:xfrm rot="16200000" flipH="1">
            <a:off x="2321927" y="4097526"/>
            <a:ext cx="309146" cy="457201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3" idx="2"/>
            <a:endCxn id="196" idx="0"/>
          </p:cNvCxnSpPr>
          <p:nvPr/>
        </p:nvCxnSpPr>
        <p:spPr>
          <a:xfrm rot="5400000">
            <a:off x="782846" y="4855558"/>
            <a:ext cx="91659" cy="1588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4" idx="2"/>
            <a:endCxn id="197" idx="0"/>
          </p:cNvCxnSpPr>
          <p:nvPr/>
        </p:nvCxnSpPr>
        <p:spPr>
          <a:xfrm rot="16200000" flipH="1">
            <a:off x="1409114" y="4857940"/>
            <a:ext cx="82134" cy="4762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cxnSpLocks noChangeShapeType="1"/>
            <a:stCxn id="195" idx="2"/>
            <a:endCxn id="198" idx="0"/>
          </p:cNvCxnSpPr>
          <p:nvPr/>
        </p:nvCxnSpPr>
        <p:spPr bwMode="auto">
          <a:xfrm rot="5400000">
            <a:off x="2054434" y="4831746"/>
            <a:ext cx="91659" cy="66675"/>
          </a:xfrm>
          <a:prstGeom prst="straightConnector1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08" name="Straight Arrow Connector 207"/>
          <p:cNvCxnSpPr>
            <a:stCxn id="199" idx="2"/>
            <a:endCxn id="200" idx="0"/>
          </p:cNvCxnSpPr>
          <p:nvPr/>
        </p:nvCxnSpPr>
        <p:spPr>
          <a:xfrm rot="16200000" flipH="1">
            <a:off x="2680703" y="4843652"/>
            <a:ext cx="110709" cy="61912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31"/>
          <p:cNvSpPr txBox="1">
            <a:spLocks noChangeArrowheads="1"/>
          </p:cNvSpPr>
          <p:nvPr/>
        </p:nvSpPr>
        <p:spPr bwMode="auto">
          <a:xfrm>
            <a:off x="4038600" y="3937000"/>
            <a:ext cx="1295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closed auction</a:t>
            </a:r>
          </a:p>
        </p:txBody>
      </p:sp>
      <p:sp>
        <p:nvSpPr>
          <p:cNvPr id="210" name="TextBox 32"/>
          <p:cNvSpPr txBox="1">
            <a:spLocks noChangeArrowheads="1"/>
          </p:cNvSpPr>
          <p:nvPr/>
        </p:nvSpPr>
        <p:spPr bwMode="auto">
          <a:xfrm>
            <a:off x="3333748" y="4480700"/>
            <a:ext cx="7048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seller</a:t>
            </a:r>
          </a:p>
        </p:txBody>
      </p:sp>
      <p:sp>
        <p:nvSpPr>
          <p:cNvPr id="211" name="TextBox 33"/>
          <p:cNvSpPr txBox="1">
            <a:spLocks noChangeArrowheads="1"/>
          </p:cNvSpPr>
          <p:nvPr/>
        </p:nvSpPr>
        <p:spPr bwMode="auto">
          <a:xfrm>
            <a:off x="3829051" y="4490225"/>
            <a:ext cx="723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buyer</a:t>
            </a:r>
          </a:p>
        </p:txBody>
      </p:sp>
      <p:sp>
        <p:nvSpPr>
          <p:cNvPr id="212" name="TextBox 34"/>
          <p:cNvSpPr txBox="1">
            <a:spLocks noChangeArrowheads="1"/>
          </p:cNvSpPr>
          <p:nvPr/>
        </p:nvSpPr>
        <p:spPr bwMode="auto">
          <a:xfrm>
            <a:off x="4324351" y="4490225"/>
            <a:ext cx="10096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auctioneer</a:t>
            </a:r>
          </a:p>
        </p:txBody>
      </p:sp>
      <p:sp>
        <p:nvSpPr>
          <p:cNvPr id="213" name="TextBox 35"/>
          <p:cNvSpPr txBox="1">
            <a:spLocks noChangeArrowheads="1"/>
          </p:cNvSpPr>
          <p:nvPr/>
        </p:nvSpPr>
        <p:spPr bwMode="auto">
          <a:xfrm>
            <a:off x="3505200" y="4929963"/>
            <a:ext cx="67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Frank</a:t>
            </a:r>
          </a:p>
        </p:txBody>
      </p:sp>
      <p:sp>
        <p:nvSpPr>
          <p:cNvPr id="214" name="TextBox 36"/>
          <p:cNvSpPr txBox="1">
            <a:spLocks noChangeArrowheads="1"/>
          </p:cNvSpPr>
          <p:nvPr/>
        </p:nvSpPr>
        <p:spPr bwMode="auto">
          <a:xfrm>
            <a:off x="3924301" y="4949013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Tom</a:t>
            </a:r>
          </a:p>
        </p:txBody>
      </p:sp>
      <p:sp>
        <p:nvSpPr>
          <p:cNvPr id="215" name="TextBox 37"/>
          <p:cNvSpPr txBox="1">
            <a:spLocks noChangeArrowheads="1"/>
          </p:cNvSpPr>
          <p:nvPr/>
        </p:nvSpPr>
        <p:spPr bwMode="auto">
          <a:xfrm>
            <a:off x="4476751" y="4968063"/>
            <a:ext cx="600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Louis</a:t>
            </a:r>
          </a:p>
        </p:txBody>
      </p:sp>
      <p:sp>
        <p:nvSpPr>
          <p:cNvPr id="216" name="TextBox 38"/>
          <p:cNvSpPr txBox="1">
            <a:spLocks noChangeArrowheads="1"/>
          </p:cNvSpPr>
          <p:nvPr/>
        </p:nvSpPr>
        <p:spPr bwMode="auto">
          <a:xfrm>
            <a:off x="5108576" y="4490225"/>
            <a:ext cx="657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price</a:t>
            </a:r>
          </a:p>
        </p:txBody>
      </p:sp>
      <p:sp>
        <p:nvSpPr>
          <p:cNvPr id="217" name="TextBox 39"/>
          <p:cNvSpPr txBox="1">
            <a:spLocks noChangeArrowheads="1"/>
          </p:cNvSpPr>
          <p:nvPr/>
        </p:nvSpPr>
        <p:spPr bwMode="auto">
          <a:xfrm>
            <a:off x="5051426" y="4987113"/>
            <a:ext cx="7143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750.30</a:t>
            </a:r>
          </a:p>
        </p:txBody>
      </p:sp>
      <p:cxnSp>
        <p:nvCxnSpPr>
          <p:cNvPr id="218" name="Straight Arrow Connector 217"/>
          <p:cNvCxnSpPr>
            <a:stCxn id="209" idx="2"/>
          </p:cNvCxnSpPr>
          <p:nvPr/>
        </p:nvCxnSpPr>
        <p:spPr>
          <a:xfrm rot="5400000">
            <a:off x="4122153" y="3820531"/>
            <a:ext cx="109125" cy="1019170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9" idx="2"/>
            <a:endCxn id="211" idx="0"/>
          </p:cNvCxnSpPr>
          <p:nvPr/>
        </p:nvCxnSpPr>
        <p:spPr>
          <a:xfrm rot="5400000">
            <a:off x="4331316" y="4135240"/>
            <a:ext cx="214671" cy="495299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09" idx="2"/>
            <a:endCxn id="212" idx="0"/>
          </p:cNvCxnSpPr>
          <p:nvPr/>
        </p:nvCxnSpPr>
        <p:spPr>
          <a:xfrm rot="16200000" flipH="1">
            <a:off x="4650403" y="4311451"/>
            <a:ext cx="214671" cy="142876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09" idx="2"/>
            <a:endCxn id="216" idx="0"/>
          </p:cNvCxnSpPr>
          <p:nvPr/>
        </p:nvCxnSpPr>
        <p:spPr>
          <a:xfrm rot="16200000" flipH="1">
            <a:off x="4954409" y="4007445"/>
            <a:ext cx="214671" cy="750888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rot="16200000" flipH="1">
            <a:off x="3583374" y="4841449"/>
            <a:ext cx="172264" cy="4763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11" idx="2"/>
            <a:endCxn id="214" idx="0"/>
          </p:cNvCxnSpPr>
          <p:nvPr/>
        </p:nvCxnSpPr>
        <p:spPr>
          <a:xfrm rot="5400000">
            <a:off x="4130884" y="4888896"/>
            <a:ext cx="120234" cy="1588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2" idx="2"/>
            <a:endCxn id="215" idx="0"/>
          </p:cNvCxnSpPr>
          <p:nvPr/>
        </p:nvCxnSpPr>
        <p:spPr>
          <a:xfrm rot="5400000">
            <a:off x="4733341" y="4872228"/>
            <a:ext cx="139284" cy="52387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6" idx="2"/>
            <a:endCxn id="217" idx="0"/>
          </p:cNvCxnSpPr>
          <p:nvPr/>
        </p:nvCxnSpPr>
        <p:spPr>
          <a:xfrm rot="5400000">
            <a:off x="5343734" y="4893659"/>
            <a:ext cx="158334" cy="28575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48"/>
          <p:cNvSpPr txBox="1">
            <a:spLocks noChangeArrowheads="1"/>
          </p:cNvSpPr>
          <p:nvPr/>
        </p:nvSpPr>
        <p:spPr bwMode="auto">
          <a:xfrm>
            <a:off x="6342278" y="4033025"/>
            <a:ext cx="1277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open auction</a:t>
            </a:r>
          </a:p>
        </p:txBody>
      </p:sp>
      <p:sp>
        <p:nvSpPr>
          <p:cNvPr id="227" name="TextBox 49"/>
          <p:cNvSpPr txBox="1">
            <a:spLocks noChangeArrowheads="1"/>
          </p:cNvSpPr>
          <p:nvPr/>
        </p:nvSpPr>
        <p:spPr bwMode="auto">
          <a:xfrm>
            <a:off x="5970803" y="4480700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seller</a:t>
            </a:r>
            <a:endParaRPr lang="zh-CN" altLang="en-US" sz="1600" dirty="0">
              <a:solidFill>
                <a:srgbClr val="FF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28" name="TextBox 50"/>
          <p:cNvSpPr txBox="1">
            <a:spLocks noChangeArrowheads="1"/>
          </p:cNvSpPr>
          <p:nvPr/>
        </p:nvSpPr>
        <p:spPr bwMode="auto">
          <a:xfrm>
            <a:off x="6504203" y="4490225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buyer</a:t>
            </a:r>
          </a:p>
        </p:txBody>
      </p:sp>
      <p:sp>
        <p:nvSpPr>
          <p:cNvPr id="229" name="TextBox 51"/>
          <p:cNvSpPr txBox="1">
            <a:spLocks noChangeArrowheads="1"/>
          </p:cNvSpPr>
          <p:nvPr/>
        </p:nvSpPr>
        <p:spPr bwMode="auto">
          <a:xfrm>
            <a:off x="7199528" y="4490225"/>
            <a:ext cx="10300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auctioneer</a:t>
            </a:r>
          </a:p>
        </p:txBody>
      </p:sp>
      <p:sp>
        <p:nvSpPr>
          <p:cNvPr id="230" name="TextBox 52"/>
          <p:cNvSpPr txBox="1">
            <a:spLocks noChangeArrowheads="1"/>
          </p:cNvSpPr>
          <p:nvPr/>
        </p:nvSpPr>
        <p:spPr bwMode="auto">
          <a:xfrm>
            <a:off x="5904128" y="4977588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Arial Narrow" pitchFamily="34" charset="0"/>
                <a:cs typeface="Times New Roman" pitchFamily="18" charset="0"/>
              </a:rPr>
              <a:t>Tom</a:t>
            </a:r>
          </a:p>
        </p:txBody>
      </p:sp>
      <p:sp>
        <p:nvSpPr>
          <p:cNvPr id="231" name="TextBox 53"/>
          <p:cNvSpPr txBox="1">
            <a:spLocks noChangeArrowheads="1"/>
          </p:cNvSpPr>
          <p:nvPr/>
        </p:nvSpPr>
        <p:spPr bwMode="auto">
          <a:xfrm>
            <a:off x="6580402" y="4977588"/>
            <a:ext cx="600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Peter</a:t>
            </a:r>
          </a:p>
        </p:txBody>
      </p:sp>
      <p:sp>
        <p:nvSpPr>
          <p:cNvPr id="232" name="TextBox 54"/>
          <p:cNvSpPr txBox="1">
            <a:spLocks noChangeArrowheads="1"/>
          </p:cNvSpPr>
          <p:nvPr/>
        </p:nvSpPr>
        <p:spPr bwMode="auto">
          <a:xfrm>
            <a:off x="7390028" y="4977588"/>
            <a:ext cx="687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Mark</a:t>
            </a:r>
          </a:p>
        </p:txBody>
      </p:sp>
      <p:sp>
        <p:nvSpPr>
          <p:cNvPr id="233" name="TextBox 55"/>
          <p:cNvSpPr txBox="1">
            <a:spLocks noChangeArrowheads="1"/>
          </p:cNvSpPr>
          <p:nvPr/>
        </p:nvSpPr>
        <p:spPr bwMode="auto">
          <a:xfrm>
            <a:off x="8047252" y="4490225"/>
            <a:ext cx="7157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price</a:t>
            </a:r>
          </a:p>
        </p:txBody>
      </p:sp>
      <p:sp>
        <p:nvSpPr>
          <p:cNvPr id="234" name="TextBox 56"/>
          <p:cNvSpPr txBox="1">
            <a:spLocks noChangeArrowheads="1"/>
          </p:cNvSpPr>
          <p:nvPr/>
        </p:nvSpPr>
        <p:spPr bwMode="auto">
          <a:xfrm>
            <a:off x="7999628" y="4977588"/>
            <a:ext cx="763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350.00</a:t>
            </a:r>
          </a:p>
        </p:txBody>
      </p:sp>
      <p:cxnSp>
        <p:nvCxnSpPr>
          <p:cNvPr id="235" name="Straight Arrow Connector 234"/>
          <p:cNvCxnSpPr>
            <a:stCxn id="226" idx="2"/>
            <a:endCxn id="227" idx="0"/>
          </p:cNvCxnSpPr>
          <p:nvPr/>
        </p:nvCxnSpPr>
        <p:spPr>
          <a:xfrm rot="5400000">
            <a:off x="6592861" y="4092421"/>
            <a:ext cx="109121" cy="667436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26" idx="2"/>
            <a:endCxn id="228" idx="0"/>
          </p:cNvCxnSpPr>
          <p:nvPr/>
        </p:nvCxnSpPr>
        <p:spPr>
          <a:xfrm rot="5400000">
            <a:off x="6873848" y="4382934"/>
            <a:ext cx="118646" cy="95936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26" idx="2"/>
            <a:endCxn id="229" idx="0"/>
          </p:cNvCxnSpPr>
          <p:nvPr/>
        </p:nvCxnSpPr>
        <p:spPr>
          <a:xfrm rot="16200000" flipH="1">
            <a:off x="7288528" y="4064189"/>
            <a:ext cx="118646" cy="733425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26" idx="2"/>
            <a:endCxn id="233" idx="0"/>
          </p:cNvCxnSpPr>
          <p:nvPr/>
        </p:nvCxnSpPr>
        <p:spPr>
          <a:xfrm rot="16200000" flipH="1">
            <a:off x="7633809" y="3718908"/>
            <a:ext cx="118646" cy="1423987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cxnSpLocks noChangeShapeType="1"/>
            <a:stCxn id="227" idx="2"/>
          </p:cNvCxnSpPr>
          <p:nvPr/>
        </p:nvCxnSpPr>
        <p:spPr bwMode="auto">
          <a:xfrm rot="16200000" flipH="1">
            <a:off x="6239300" y="4893656"/>
            <a:ext cx="158331" cy="9525"/>
          </a:xfrm>
          <a:prstGeom prst="straightConnector1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0" name="Straight Arrow Connector 239"/>
          <p:cNvCxnSpPr>
            <a:stCxn id="228" idx="2"/>
            <a:endCxn id="231" idx="0"/>
          </p:cNvCxnSpPr>
          <p:nvPr/>
        </p:nvCxnSpPr>
        <p:spPr>
          <a:xfrm rot="5400000">
            <a:off x="6808418" y="4900802"/>
            <a:ext cx="148809" cy="4763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29" idx="2"/>
            <a:endCxn id="232" idx="0"/>
          </p:cNvCxnSpPr>
          <p:nvPr/>
        </p:nvCxnSpPr>
        <p:spPr>
          <a:xfrm rot="16200000" flipH="1">
            <a:off x="7649685" y="4893658"/>
            <a:ext cx="148809" cy="19050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3" idx="2"/>
            <a:endCxn id="234" idx="0"/>
          </p:cNvCxnSpPr>
          <p:nvPr/>
        </p:nvCxnSpPr>
        <p:spPr>
          <a:xfrm rot="5400000">
            <a:off x="8318816" y="4891277"/>
            <a:ext cx="148809" cy="23812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69"/>
          <p:cNvSpPr txBox="1">
            <a:spLocks noChangeArrowheads="1"/>
          </p:cNvSpPr>
          <p:nvPr/>
        </p:nvSpPr>
        <p:spPr bwMode="auto">
          <a:xfrm>
            <a:off x="7456703" y="4023500"/>
            <a:ext cx="276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latin typeface="Arial Narrow" pitchFamily="34" charset="0"/>
                <a:cs typeface="Times New Roman" pitchFamily="18" charset="0"/>
              </a:rPr>
              <a:t>…</a:t>
            </a:r>
            <a:endParaRPr lang="zh-CN" altLang="en-US" sz="16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48" name="TextBox 81"/>
          <p:cNvSpPr txBox="1">
            <a:spLocks noChangeArrowheads="1"/>
          </p:cNvSpPr>
          <p:nvPr/>
        </p:nvSpPr>
        <p:spPr bwMode="auto">
          <a:xfrm>
            <a:off x="2876550" y="3985400"/>
            <a:ext cx="276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latin typeface="Arial Narrow" pitchFamily="34" charset="0"/>
                <a:cs typeface="Times New Roman" pitchFamily="18" charset="0"/>
              </a:rPr>
              <a:t>…</a:t>
            </a:r>
            <a:endParaRPr lang="zh-CN" altLang="en-US" sz="16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49" name="TextBox 82"/>
          <p:cNvSpPr txBox="1">
            <a:spLocks noChangeArrowheads="1"/>
          </p:cNvSpPr>
          <p:nvPr/>
        </p:nvSpPr>
        <p:spPr bwMode="auto">
          <a:xfrm>
            <a:off x="5476876" y="4004450"/>
            <a:ext cx="276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latin typeface="Arial Narrow" pitchFamily="34" charset="0"/>
                <a:cs typeface="Times New Roman" pitchFamily="18" charset="0"/>
              </a:rPr>
              <a:t>…</a:t>
            </a:r>
            <a:endParaRPr lang="zh-CN" altLang="en-US" sz="16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61" name="TextBox 26"/>
          <p:cNvSpPr txBox="1">
            <a:spLocks noChangeArrowheads="1"/>
          </p:cNvSpPr>
          <p:nvPr/>
        </p:nvSpPr>
        <p:spPr bwMode="auto">
          <a:xfrm>
            <a:off x="5486400" y="3432890"/>
            <a:ext cx="3276600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Arial Narrow" pitchFamily="34" charset="0"/>
              </a:rPr>
              <a:t>Q:  “auction, seller, buyer, Tom”</a:t>
            </a:r>
            <a:endParaRPr lang="zh-CN" altLang="en-US" sz="18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22300" y="5288003"/>
            <a:ext cx="242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Arial Narrow" pitchFamily="34" charset="0"/>
              </a:rPr>
              <a:t>Find the </a:t>
            </a:r>
            <a:r>
              <a:rPr lang="en-US" altLang="zh-CN" sz="1800" dirty="0" smtClean="0">
                <a:solidFill>
                  <a:srgbClr val="009A46"/>
                </a:solidFill>
                <a:latin typeface="Arial Narrow" pitchFamily="34" charset="0"/>
              </a:rPr>
              <a:t>seller, buyer</a:t>
            </a:r>
            <a:r>
              <a:rPr lang="en-US" altLang="zh-CN" sz="1800" dirty="0" smtClean="0">
                <a:solidFill>
                  <a:srgbClr val="C00000"/>
                </a:solidFill>
                <a:latin typeface="Arial Narrow" pitchFamily="34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Arial Narrow" pitchFamily="34" charset="0"/>
              </a:rPr>
              <a:t>of auctions whose auctioneer is Tom.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3518587" y="5355520"/>
            <a:ext cx="256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Arial Narrow" pitchFamily="34" charset="0"/>
              </a:rPr>
              <a:t>Find the </a:t>
            </a:r>
            <a:r>
              <a:rPr lang="en-US" altLang="zh-CN" sz="1800" dirty="0" smtClean="0">
                <a:solidFill>
                  <a:srgbClr val="009A46"/>
                </a:solidFill>
                <a:latin typeface="Arial Narrow" pitchFamily="34" charset="0"/>
              </a:rPr>
              <a:t>seller</a:t>
            </a:r>
            <a:r>
              <a:rPr lang="en-US" altLang="zh-CN" sz="1800" dirty="0" smtClean="0">
                <a:solidFill>
                  <a:schemeClr val="tx1"/>
                </a:solidFill>
                <a:latin typeface="Arial Narrow" pitchFamily="34" charset="0"/>
              </a:rPr>
              <a:t> of auctions whose buyer is Tom.</a:t>
            </a:r>
            <a:endParaRPr lang="zh-CN" altLang="en-US" sz="1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172200" y="5367877"/>
            <a:ext cx="277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Arial Narrow" pitchFamily="34" charset="0"/>
              </a:rPr>
              <a:t>Find the </a:t>
            </a:r>
            <a:r>
              <a:rPr lang="en-US" altLang="zh-CN" sz="1800" dirty="0" smtClean="0">
                <a:solidFill>
                  <a:srgbClr val="009A46"/>
                </a:solidFill>
                <a:latin typeface="Arial Narrow" pitchFamily="34" charset="0"/>
              </a:rPr>
              <a:t>buyer</a:t>
            </a:r>
            <a:r>
              <a:rPr lang="en-US" altLang="zh-CN" sz="1800" dirty="0" smtClean="0">
                <a:solidFill>
                  <a:schemeClr val="tx1"/>
                </a:solidFill>
                <a:latin typeface="Arial Narrow" pitchFamily="34" charset="0"/>
              </a:rPr>
              <a:t> of auctions whose seller is Tom.</a:t>
            </a:r>
            <a:endParaRPr lang="zh-CN" altLang="en-US" sz="1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3440728" y="2574728"/>
            <a:ext cx="167047" cy="232409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72"/>
          <p:cNvSpPr txBox="1">
            <a:spLocks noChangeArrowheads="1"/>
          </p:cNvSpPr>
          <p:nvPr/>
        </p:nvSpPr>
        <p:spPr bwMode="auto">
          <a:xfrm>
            <a:off x="4191000" y="33147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Arial Narrow" pitchFamily="34" charset="0"/>
                <a:cs typeface="Times New Roman" pitchFamily="18" charset="0"/>
              </a:rPr>
              <a:t>auctions</a:t>
            </a:r>
            <a:endParaRPr lang="zh-CN" altLang="en-US" sz="1600" dirty="0">
              <a:latin typeface="Arial Narrow" pitchFamily="34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6200000" flipH="1">
            <a:off x="5536228" y="2803326"/>
            <a:ext cx="395645" cy="209550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4588877" y="3750677"/>
            <a:ext cx="1948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9" grpId="0"/>
      <p:bldP spid="21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Describable Result Clustering </a:t>
            </a:r>
            <a:r>
              <a:rPr lang="en-US" altLang="zh-CN" sz="3600" baseline="30000" dirty="0" smtClean="0"/>
              <a:t>[Liu and Chen, TODS 10] </a:t>
            </a:r>
            <a:r>
              <a:rPr lang="en-US" altLang="zh-CN" sz="3600" dirty="0" smtClean="0"/>
              <a:t>-- Controlling Granularity</a:t>
            </a:r>
            <a:endParaRPr lang="zh-CN" alt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162</a:t>
            </a:fld>
            <a:endParaRPr lang="en-US" altLang="zh-CN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057400"/>
            <a:ext cx="8382000" cy="2667000"/>
          </a:xfrm>
        </p:spPr>
        <p:txBody>
          <a:bodyPr/>
          <a:lstStyle/>
          <a:p>
            <a:r>
              <a:rPr lang="en-US" altLang="zh-CN" sz="2400" dirty="0" smtClean="0"/>
              <a:t>Keywords in results in the same cluster have the same role. </a:t>
            </a:r>
          </a:p>
          <a:p>
            <a:pPr>
              <a:buNone/>
            </a:pPr>
            <a:r>
              <a:rPr lang="en-US" altLang="zh-CN" sz="2400" dirty="0" smtClean="0"/>
              <a:t>	but they may still have different “context” (i.e., ancestor nodes)</a:t>
            </a:r>
          </a:p>
          <a:p>
            <a:pPr lvl="1"/>
            <a:r>
              <a:rPr lang="en-US" altLang="zh-CN" sz="2400" dirty="0" smtClean="0"/>
              <a:t>Further clusters results based on the context of query keywords, subject to # of clusters and balance of clusters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671935"/>
            <a:ext cx="8523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further split the clusters if the user wants finer granularity?</a:t>
            </a:r>
            <a:endParaRPr lang="en-US" altLang="zh-CN" sz="1800" dirty="0" smtClean="0">
              <a:solidFill>
                <a:srgbClr val="C00000"/>
              </a:solidFill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133600" y="4082667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closed auction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143000" y="4530342"/>
            <a:ext cx="742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seller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828800" y="4539867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buyer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590800" y="4539867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auctioneer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157514" y="5082486"/>
            <a:ext cx="72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Tom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861911" y="5094843"/>
            <a:ext cx="695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Mary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743200" y="5104368"/>
            <a:ext cx="857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Louis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38550" y="4539867"/>
            <a:ext cx="781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price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38764" y="5098704"/>
            <a:ext cx="9570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149.24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rot="5400000">
            <a:off x="2165867" y="3800608"/>
            <a:ext cx="78343" cy="1381125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 rot="5400000">
            <a:off x="2508766" y="4153033"/>
            <a:ext cx="87868" cy="685800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1" idx="0"/>
          </p:cNvCxnSpPr>
          <p:nvPr/>
        </p:nvCxnSpPr>
        <p:spPr>
          <a:xfrm rot="16200000" flipH="1">
            <a:off x="2985016" y="4362583"/>
            <a:ext cx="87868" cy="266700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5" idx="0"/>
          </p:cNvCxnSpPr>
          <p:nvPr/>
        </p:nvCxnSpPr>
        <p:spPr>
          <a:xfrm rot="16200000" flipH="1">
            <a:off x="3418403" y="3929195"/>
            <a:ext cx="87868" cy="1133475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 rot="16200000" flipH="1">
            <a:off x="1425563" y="4988585"/>
            <a:ext cx="182812" cy="4989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rot="5400000">
            <a:off x="2116865" y="5001908"/>
            <a:ext cx="185644" cy="226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  <a:stCxn id="11" idx="2"/>
            <a:endCxn id="14" idx="0"/>
          </p:cNvCxnSpPr>
          <p:nvPr/>
        </p:nvCxnSpPr>
        <p:spPr bwMode="auto">
          <a:xfrm rot="16200000" flipH="1">
            <a:off x="3069478" y="5002020"/>
            <a:ext cx="195169" cy="9525"/>
          </a:xfrm>
          <a:prstGeom prst="straightConnector1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 rot="5400000">
            <a:off x="3928427" y="4998055"/>
            <a:ext cx="189505" cy="11793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8"/>
          <p:cNvSpPr txBox="1">
            <a:spLocks noChangeArrowheads="1"/>
          </p:cNvSpPr>
          <p:nvPr/>
        </p:nvSpPr>
        <p:spPr bwMode="auto">
          <a:xfrm>
            <a:off x="5286374" y="4082667"/>
            <a:ext cx="1419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9A46"/>
                </a:solidFill>
                <a:latin typeface="Times New Roman" pitchFamily="18" charset="0"/>
                <a:cs typeface="Times New Roman" pitchFamily="18" charset="0"/>
              </a:rPr>
              <a:t>open auction</a:t>
            </a:r>
          </a:p>
        </p:txBody>
      </p:sp>
      <p:sp>
        <p:nvSpPr>
          <p:cNvPr id="26" name="TextBox 49"/>
          <p:cNvSpPr txBox="1">
            <a:spLocks noChangeArrowheads="1"/>
          </p:cNvSpPr>
          <p:nvPr/>
        </p:nvSpPr>
        <p:spPr bwMode="auto">
          <a:xfrm>
            <a:off x="4638675" y="4530342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seller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50"/>
          <p:cNvSpPr txBox="1">
            <a:spLocks noChangeArrowheads="1"/>
          </p:cNvSpPr>
          <p:nvPr/>
        </p:nvSpPr>
        <p:spPr bwMode="auto">
          <a:xfrm>
            <a:off x="5243286" y="4539867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buyer</a:t>
            </a:r>
          </a:p>
        </p:txBody>
      </p:sp>
      <p:sp>
        <p:nvSpPr>
          <p:cNvPr id="28" name="TextBox 51"/>
          <p:cNvSpPr txBox="1">
            <a:spLocks noChangeArrowheads="1"/>
          </p:cNvSpPr>
          <p:nvPr/>
        </p:nvSpPr>
        <p:spPr bwMode="auto">
          <a:xfrm>
            <a:off x="5852886" y="4539867"/>
            <a:ext cx="1171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auctioneer</a:t>
            </a: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4572000" y="5041875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Tom</a:t>
            </a: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5275943" y="5045505"/>
            <a:ext cx="723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Peter</a:t>
            </a: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6096000" y="5070772"/>
            <a:ext cx="7020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Mark</a:t>
            </a: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7039428" y="4554863"/>
            <a:ext cx="657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price</a:t>
            </a: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6892238" y="5056258"/>
            <a:ext cx="95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350.00</a:t>
            </a:r>
          </a:p>
        </p:txBody>
      </p:sp>
      <p:cxnSp>
        <p:nvCxnSpPr>
          <p:cNvPr id="34" name="Straight Arrow Connector 33"/>
          <p:cNvCxnSpPr>
            <a:stCxn id="25" idx="2"/>
            <a:endCxn id="26" idx="0"/>
          </p:cNvCxnSpPr>
          <p:nvPr/>
        </p:nvCxnSpPr>
        <p:spPr>
          <a:xfrm rot="5400000">
            <a:off x="5449610" y="3983964"/>
            <a:ext cx="78343" cy="1014412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7" idx="0"/>
          </p:cNvCxnSpPr>
          <p:nvPr/>
        </p:nvCxnSpPr>
        <p:spPr>
          <a:xfrm rot="5400000">
            <a:off x="5766203" y="4310083"/>
            <a:ext cx="87868" cy="371701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2"/>
            <a:endCxn id="28" idx="0"/>
          </p:cNvCxnSpPr>
          <p:nvPr/>
        </p:nvCxnSpPr>
        <p:spPr>
          <a:xfrm rot="16200000" flipH="1">
            <a:off x="6173396" y="4274589"/>
            <a:ext cx="87868" cy="442687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32" idx="0"/>
          </p:cNvCxnSpPr>
          <p:nvPr/>
        </p:nvCxnSpPr>
        <p:spPr>
          <a:xfrm rot="16200000" flipH="1">
            <a:off x="6630582" y="3817404"/>
            <a:ext cx="102864" cy="1372054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 noChangeShapeType="1"/>
            <a:stCxn id="26" idx="2"/>
            <a:endCxn id="29" idx="0"/>
          </p:cNvCxnSpPr>
          <p:nvPr/>
        </p:nvCxnSpPr>
        <p:spPr bwMode="auto">
          <a:xfrm rot="16200000" flipH="1">
            <a:off x="4915237" y="4966011"/>
            <a:ext cx="142201" cy="9525"/>
          </a:xfrm>
          <a:prstGeom prst="straightConnector1">
            <a:avLst/>
          </a:prstGeom>
          <a:noFill/>
          <a:ln w="12700" cap="rnd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9" name="Straight Arrow Connector 38"/>
          <p:cNvCxnSpPr>
            <a:stCxn id="27" idx="2"/>
            <a:endCxn id="30" idx="0"/>
          </p:cNvCxnSpPr>
          <p:nvPr/>
        </p:nvCxnSpPr>
        <p:spPr>
          <a:xfrm rot="16200000" flipH="1">
            <a:off x="5562937" y="4970548"/>
            <a:ext cx="136306" cy="13608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31" idx="0"/>
          </p:cNvCxnSpPr>
          <p:nvPr/>
        </p:nvCxnSpPr>
        <p:spPr>
          <a:xfrm rot="16200000" flipH="1">
            <a:off x="6362055" y="4985817"/>
            <a:ext cx="161573" cy="8335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33" idx="0"/>
          </p:cNvCxnSpPr>
          <p:nvPr/>
        </p:nvCxnSpPr>
        <p:spPr>
          <a:xfrm rot="16200000" flipH="1">
            <a:off x="7303199" y="4989037"/>
            <a:ext cx="132063" cy="2378"/>
          </a:xfrm>
          <a:prstGeom prst="straightConnector1">
            <a:avLst/>
          </a:prstGeom>
          <a:ln w="12700" cap="rnd" cmpd="sng">
            <a:solidFill>
              <a:schemeClr val="tx1"/>
            </a:solidFill>
            <a:prstDash val="solid"/>
            <a:headEnd type="none"/>
            <a:tailEnd type="stealth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5486400" y="3747387"/>
            <a:ext cx="3124200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rbel" pitchFamily="34" charset="0"/>
              </a:rPr>
              <a:t>“auction, seller, buyer, Tom”</a:t>
            </a:r>
            <a:endParaRPr lang="zh-CN" altLang="en-US" sz="2000" dirty="0">
              <a:solidFill>
                <a:srgbClr val="0000FF"/>
              </a:solidFill>
              <a:latin typeface="Corbe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55499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This problem is NP-hard.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Solved by dynamic programming algorithms.</a:t>
            </a:r>
            <a:endParaRPr lang="zh-CN" alt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2" grpId="0" animBg="1"/>
      <p:bldP spid="4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00138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79950"/>
          </a:xfrm>
        </p:spPr>
        <p:txBody>
          <a:bodyPr/>
          <a:lstStyle/>
          <a:p>
            <a:r>
              <a:rPr lang="en-US" sz="2400" dirty="0" smtClean="0"/>
              <a:t>Motivation</a:t>
            </a:r>
            <a:endParaRPr lang="en-US" sz="500" dirty="0" smtClean="0"/>
          </a:p>
          <a:p>
            <a:r>
              <a:rPr lang="en-US" sz="2400" dirty="0" smtClean="0"/>
              <a:t>Structural ambiguity</a:t>
            </a:r>
            <a:endParaRPr lang="en-US" sz="500" dirty="0" smtClean="0"/>
          </a:p>
          <a:p>
            <a:r>
              <a:rPr lang="en-US" sz="2400" dirty="0" smtClean="0"/>
              <a:t>Keyword ambiguity</a:t>
            </a:r>
            <a:endParaRPr lang="en-US" sz="500" dirty="0" smtClean="0"/>
          </a:p>
          <a:p>
            <a:r>
              <a:rPr lang="en-US" altLang="zh-CN" sz="2400" dirty="0" smtClean="0"/>
              <a:t>Evaluation</a:t>
            </a:r>
            <a:endParaRPr lang="en-US" sz="2400" dirty="0" smtClean="0"/>
          </a:p>
          <a:p>
            <a:r>
              <a:rPr lang="en-US" sz="2400" dirty="0" smtClean="0"/>
              <a:t>Query processing</a:t>
            </a:r>
          </a:p>
          <a:p>
            <a:r>
              <a:rPr lang="en-US" sz="2400" dirty="0" smtClean="0"/>
              <a:t>Result analysis</a:t>
            </a:r>
          </a:p>
          <a:p>
            <a:pPr lvl="1"/>
            <a:r>
              <a:rPr lang="en-US" sz="2200" dirty="0" smtClean="0"/>
              <a:t>Ranking</a:t>
            </a:r>
          </a:p>
          <a:p>
            <a:pPr lvl="1"/>
            <a:r>
              <a:rPr lang="en-US" sz="2200" dirty="0" smtClean="0"/>
              <a:t>Snippet</a:t>
            </a:r>
          </a:p>
          <a:p>
            <a:pPr lvl="1"/>
            <a:r>
              <a:rPr lang="en-US" sz="2200" dirty="0" smtClean="0"/>
              <a:t>Comparison</a:t>
            </a:r>
          </a:p>
          <a:p>
            <a:pPr lvl="1"/>
            <a:r>
              <a:rPr lang="en-US" sz="2200" dirty="0" smtClean="0"/>
              <a:t>Clustering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Correlation</a:t>
            </a:r>
          </a:p>
          <a:p>
            <a:pPr lvl="1"/>
            <a:r>
              <a:rPr lang="en-US" sz="2200" dirty="0" smtClean="0"/>
              <a:t>Summarization</a:t>
            </a:r>
            <a:endParaRPr lang="en-US" sz="600" dirty="0" smtClean="0"/>
          </a:p>
          <a:p>
            <a:r>
              <a:rPr lang="en-US" sz="2400" dirty="0" smtClean="0"/>
              <a:t>Future directions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Table Analysis</a:t>
            </a:r>
            <a:r>
              <a:rPr lang="en-US" altLang="zh-CN" sz="3600" baseline="30000" dirty="0" smtClean="0">
                <a:ea typeface="宋体" pitchFamily="2" charset="-122"/>
              </a:rPr>
              <a:t>[Zhou et al. EDBT 09]</a:t>
            </a:r>
            <a:endParaRPr lang="zh-CN" altLang="en-US" sz="3600" baseline="30000" dirty="0" smtClean="0">
              <a:ea typeface="宋体" pitchFamily="2" charset="-122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8950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In some application scenarios, a user may be interested in a group of </a:t>
            </a:r>
            <a:r>
              <a:rPr lang="en-US" altLang="zh-CN" sz="2800" dirty="0" err="1" smtClean="0">
                <a:ea typeface="宋体" pitchFamily="2" charset="-122"/>
              </a:rPr>
              <a:t>tuples</a:t>
            </a:r>
            <a:r>
              <a:rPr lang="en-US" altLang="zh-CN" sz="2800" dirty="0" smtClean="0">
                <a:ea typeface="宋体" pitchFamily="2" charset="-122"/>
              </a:rPr>
              <a:t> jointly matching a set of query keywords.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E.g., which conferences have both keyword search, cloud computing and data privacy papers?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When and where can I go to experience pool, motor cycle and American food together?</a:t>
            </a:r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Given a keyword query with a set of specified attributes,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Cluster </a:t>
            </a:r>
            <a:r>
              <a:rPr lang="en-US" altLang="zh-CN" sz="2400" dirty="0" err="1" smtClean="0">
                <a:ea typeface="宋体" pitchFamily="2" charset="-122"/>
              </a:rPr>
              <a:t>tuples</a:t>
            </a:r>
            <a:r>
              <a:rPr lang="en-US" altLang="zh-CN" sz="2400" dirty="0" smtClean="0">
                <a:ea typeface="宋体" pitchFamily="2" charset="-122"/>
              </a:rPr>
              <a:t> based on (subsets) of specified attributes so that each cluster has all keywords covered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Output results by clusters,  along with the shared specified attribute values</a:t>
            </a:r>
          </a:p>
          <a:p>
            <a:endParaRPr lang="en-US" altLang="zh-CN" sz="28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Table Analysis </a:t>
            </a:r>
            <a:r>
              <a:rPr lang="en-US" altLang="zh-CN" sz="3600" baseline="30000" dirty="0" smtClean="0">
                <a:ea typeface="宋体" pitchFamily="2" charset="-122"/>
              </a:rPr>
              <a:t>[Zhou et al. EDBT 09]</a:t>
            </a:r>
            <a:endParaRPr lang="zh-CN" altLang="en-US" sz="3600" baseline="30000" dirty="0" smtClean="0">
              <a:ea typeface="宋体" pitchFamily="2" charset="-122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755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Input: 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Keywords: “pool, motorcycle, American food”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Interesting attributes specified by the user: month state</a:t>
            </a:r>
          </a:p>
          <a:p>
            <a:r>
              <a:rPr lang="en-US" altLang="zh-CN" sz="2400" dirty="0" smtClean="0">
                <a:ea typeface="宋体" pitchFamily="2" charset="-122"/>
              </a:rPr>
              <a:t>Goal: cluster </a:t>
            </a:r>
            <a:r>
              <a:rPr lang="en-US" altLang="zh-CN" sz="2400" dirty="0" err="1" smtClean="0">
                <a:ea typeface="宋体" pitchFamily="2" charset="-122"/>
              </a:rPr>
              <a:t>tuples</a:t>
            </a:r>
            <a:r>
              <a:rPr lang="en-US" altLang="zh-CN" sz="2400" dirty="0" smtClean="0">
                <a:ea typeface="宋体" pitchFamily="2" charset="-122"/>
              </a:rPr>
              <a:t> so that each cluster has the same value of month and/or state and contains query keywords</a:t>
            </a:r>
          </a:p>
          <a:p>
            <a:r>
              <a:rPr lang="en-US" altLang="zh-CN" sz="2400" dirty="0" smtClean="0">
                <a:ea typeface="宋体" pitchFamily="2" charset="-122"/>
              </a:rPr>
              <a:t>Output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165</a:t>
            </a:fld>
            <a:endParaRPr lang="en-US" altLang="zh-CN"/>
          </a:p>
        </p:txBody>
      </p:sp>
      <p:sp>
        <p:nvSpPr>
          <p:cNvPr id="16" name="Rounded Rectangular Callout 7"/>
          <p:cNvSpPr>
            <a:spLocks noChangeArrowheads="1"/>
          </p:cNvSpPr>
          <p:nvPr/>
        </p:nvSpPr>
        <p:spPr bwMode="auto">
          <a:xfrm>
            <a:off x="5604978" y="4130322"/>
            <a:ext cx="1219200" cy="533400"/>
          </a:xfrm>
          <a:prstGeom prst="wedgeRoundRectCallout">
            <a:avLst>
              <a:gd name="adj1" fmla="val -62579"/>
              <a:gd name="adj2" fmla="val 112634"/>
              <a:gd name="adj3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33731" y="3744301"/>
          <a:ext cx="7481669" cy="2755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516"/>
                <a:gridCol w="685800"/>
                <a:gridCol w="990600"/>
                <a:gridCol w="2362200"/>
                <a:gridCol w="2610553"/>
              </a:tblGrid>
              <a:tr h="43907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a typeface="宋体" pitchFamily="2" charset="-122"/>
                        </a:rPr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a typeface="宋体" pitchFamily="2" charset="-122"/>
                        </a:rPr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ea typeface="宋体" pitchFamily="2" charset="-122"/>
                        </a:rPr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Dec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TX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Houston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 Open</a:t>
                      </a:r>
                      <a:r>
                        <a:rPr lang="en-US" sz="1600" b="0" u="none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u="sng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Pool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Best of 19, ranking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Dec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TX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Dallas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Cowboy’s dream run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Motorcycle</a:t>
                      </a:r>
                      <a:r>
                        <a:rPr lang="en-US" sz="1600" b="1" dirty="0" smtClean="0"/>
                        <a:t>,</a:t>
                      </a:r>
                      <a:r>
                        <a:rPr lang="en-US" sz="1600" dirty="0" smtClean="0"/>
                        <a:t> beer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dirty="0" smtClean="0"/>
                        <a:t>Dec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/>
                        <a:t>TX</a:t>
                      </a:r>
                      <a:endParaRPr lang="en-US" sz="1600" b="0" i="0" u="none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Austin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SPAM Museum</a:t>
                      </a:r>
                      <a:r>
                        <a:rPr lang="en-US" sz="1600" baseline="0" dirty="0" smtClean="0"/>
                        <a:t> party</a:t>
                      </a:r>
                      <a:endParaRPr lang="en-US" sz="16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Classical </a:t>
                      </a:r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American food</a:t>
                      </a:r>
                      <a:endParaRPr lang="en-US" sz="16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MI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Detroit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Motorcycle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Rallies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Tournament, round robin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MI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Flint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Michigan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1" u="sng" baseline="0" dirty="0" smtClean="0">
                          <a:solidFill>
                            <a:srgbClr val="C00000"/>
                          </a:solidFill>
                        </a:rPr>
                        <a:t>Pool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Exhibition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Non-ranking, 2 days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0986"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Sep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dirty="0" smtClean="0">
                          <a:solidFill>
                            <a:schemeClr val="tx2"/>
                          </a:solidFill>
                        </a:rPr>
                        <a:t>MI</a:t>
                      </a:r>
                      <a:endParaRPr lang="en-US" sz="1600" b="0" i="0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Lansing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American</a:t>
                      </a:r>
                      <a:r>
                        <a:rPr lang="en-US" sz="1600" b="1" u="sng" baseline="0" dirty="0" smtClean="0">
                          <a:solidFill>
                            <a:srgbClr val="C00000"/>
                          </a:solidFill>
                        </a:rPr>
                        <a:t> Food </a:t>
                      </a:r>
                      <a:r>
                        <a:rPr lang="en-US" sz="1600" u="none" baseline="0" dirty="0" smtClean="0">
                          <a:solidFill>
                            <a:schemeClr val="tx2"/>
                          </a:solidFill>
                        </a:rPr>
                        <a:t>history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The best food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from USA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9622" y="4325055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9A46"/>
                </a:solidFill>
              </a:rPr>
              <a:t>December Texas</a:t>
            </a:r>
            <a:endParaRPr lang="en-US" sz="2000" dirty="0">
              <a:solidFill>
                <a:srgbClr val="009A46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0731" y="4226901"/>
            <a:ext cx="1123247" cy="939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0731" y="5207594"/>
            <a:ext cx="1123247" cy="980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874" y="5349522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*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Michigan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 animBg="1"/>
      <p:bldP spid="21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1100138"/>
          </a:xfrm>
        </p:spPr>
        <p:txBody>
          <a:bodyPr/>
          <a:lstStyle/>
          <a:p>
            <a:r>
              <a:rPr lang="en-US" altLang="zh-CN" sz="3600" dirty="0" smtClean="0"/>
              <a:t>Keyword Search in Text Cube </a:t>
            </a:r>
            <a:r>
              <a:rPr lang="en-US" altLang="zh-CN" sz="3600" baseline="30000" dirty="0" smtClean="0"/>
              <a:t>[Ding et al. 10]</a:t>
            </a:r>
            <a:r>
              <a:rPr lang="en-US" altLang="zh-CN" sz="3600" dirty="0" smtClean="0"/>
              <a:t> -- Motivation</a:t>
            </a:r>
            <a:endParaRPr lang="zh-CN" altLang="en-US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212"/>
            <a:ext cx="8229600" cy="4776788"/>
          </a:xfrm>
        </p:spPr>
        <p:txBody>
          <a:bodyPr/>
          <a:lstStyle/>
          <a:p>
            <a:r>
              <a:rPr lang="en-US" altLang="zh-CN" sz="2400" dirty="0" smtClean="0"/>
              <a:t>Shopping scenario: a user may be interested in the common “features” in products to a query, besides individual products</a:t>
            </a:r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E.g. query “powerful laptop”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Desirable output: </a:t>
            </a:r>
          </a:p>
          <a:p>
            <a:pPr lvl="1"/>
            <a:r>
              <a:rPr lang="en-US" altLang="zh-CN" sz="2200" dirty="0" smtClean="0"/>
              <a:t>{</a:t>
            </a:r>
            <a:r>
              <a:rPr lang="en-US" altLang="zh-CN" sz="2200" dirty="0" err="1" smtClean="0"/>
              <a:t>Brand:Acer</a:t>
            </a:r>
            <a:r>
              <a:rPr lang="en-US" altLang="zh-CN" sz="2200" dirty="0" smtClean="0"/>
              <a:t>, Model:AOA110, CPU:*, OS:*} (first two laptops)</a:t>
            </a:r>
          </a:p>
          <a:p>
            <a:pPr lvl="1"/>
            <a:r>
              <a:rPr lang="en-US" altLang="zh-CN" sz="2200" dirty="0" smtClean="0"/>
              <a:t>{Brand:*, Model:*, CPU:1.7GHz, OS: *} (last two laptops)</a:t>
            </a:r>
          </a:p>
          <a:p>
            <a:pPr>
              <a:buNone/>
            </a:pPr>
            <a:endParaRPr lang="en-US" altLang="zh-C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166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352800"/>
          <a:ext cx="72390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143000"/>
                <a:gridCol w="990600"/>
                <a:gridCol w="1219200"/>
                <a:gridCol w="2667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AOA110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1.6GHz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lightweight…powerful…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AOA110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1.7GHz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powerful processor…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EEE 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1.7GHz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Vista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large disk…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Keyword Search in Text Cube – Problem definition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9950"/>
          </a:xfrm>
        </p:spPr>
        <p:txBody>
          <a:bodyPr/>
          <a:lstStyle/>
          <a:p>
            <a:r>
              <a:rPr lang="en-US" altLang="zh-CN" sz="2600" dirty="0" smtClean="0"/>
              <a:t>Text Cube: an extension of data cube to include unstructured data</a:t>
            </a:r>
          </a:p>
          <a:p>
            <a:pPr lvl="1"/>
            <a:r>
              <a:rPr lang="en-US" altLang="zh-CN" sz="2400" dirty="0" smtClean="0"/>
              <a:t>Each row of DB is a set of attributes + a text document </a:t>
            </a:r>
          </a:p>
          <a:p>
            <a:r>
              <a:rPr lang="en-US" altLang="zh-CN" sz="2600" dirty="0" smtClean="0"/>
              <a:t>Each cell of a text cube is a set of aggregated documents based on certain attributes and values.</a:t>
            </a:r>
          </a:p>
          <a:p>
            <a:r>
              <a:rPr lang="en-US" altLang="zh-CN" sz="2600" dirty="0" smtClean="0"/>
              <a:t>Keyword search on text cube problem:</a:t>
            </a:r>
          </a:p>
          <a:p>
            <a:pPr lvl="1"/>
            <a:r>
              <a:rPr lang="en-US" altLang="zh-CN" sz="2400" dirty="0" smtClean="0"/>
              <a:t>Input: DB, keyword query, minimum support</a:t>
            </a:r>
          </a:p>
          <a:p>
            <a:pPr lvl="1"/>
            <a:r>
              <a:rPr lang="en-US" altLang="zh-CN" sz="2400" dirty="0" smtClean="0"/>
              <a:t>Output: top-k cells satisfying minimum support, </a:t>
            </a:r>
          </a:p>
          <a:p>
            <a:pPr lvl="2"/>
            <a:r>
              <a:rPr lang="en-US" altLang="zh-CN" sz="2200" dirty="0" smtClean="0"/>
              <a:t>Ranked by the average relevance of documents satisfying the cell</a:t>
            </a:r>
          </a:p>
          <a:p>
            <a:pPr lvl="2"/>
            <a:r>
              <a:rPr lang="en-US" altLang="zh-CN" sz="2200" dirty="0" smtClean="0"/>
              <a:t>Support of a cell: # of documents that satisfy the cell.</a:t>
            </a:r>
          </a:p>
          <a:p>
            <a:pPr lvl="3"/>
            <a:r>
              <a:rPr lang="en-US" altLang="zh-CN" sz="1800" dirty="0" smtClean="0"/>
              <a:t>{</a:t>
            </a:r>
            <a:r>
              <a:rPr lang="en-US" altLang="zh-CN" sz="1800" dirty="0" err="1" smtClean="0"/>
              <a:t>Brand:Acer</a:t>
            </a:r>
            <a:r>
              <a:rPr lang="en-US" altLang="zh-CN" sz="1800" dirty="0" smtClean="0"/>
              <a:t>, Model:AOA110, CPU:*, OS:*} (first two laptops): SUPPORT = 2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</a:p>
          <a:p>
            <a:pPr>
              <a:buNone/>
            </a:pP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167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Types of KWS Systems</a:t>
            </a:r>
            <a:endParaRPr lang="zh-CN" altLang="en-US" baseline="30000" dirty="0" smtClean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9950"/>
          </a:xfrm>
        </p:spPr>
        <p:txBody>
          <a:bodyPr/>
          <a:lstStyle/>
          <a:p>
            <a:pPr lvl="1"/>
            <a:r>
              <a:rPr lang="en-US" altLang="zh-CN" dirty="0" smtClean="0"/>
              <a:t>Distributed database, e.g., Kite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Sayyadian</a:t>
            </a:r>
            <a:r>
              <a:rPr lang="en-US" altLang="zh-CN" baseline="30000" dirty="0" smtClean="0"/>
              <a:t> et al, ICDE 07]</a:t>
            </a:r>
            <a:r>
              <a:rPr lang="en-US" altLang="zh-CN" dirty="0" smtClean="0"/>
              <a:t>, Database selection </a:t>
            </a:r>
            <a:r>
              <a:rPr lang="en-US" altLang="zh-CN" baseline="30000" dirty="0" smtClean="0">
                <a:ea typeface="宋体" pitchFamily="2" charset="-122"/>
              </a:rPr>
              <a:t>[Yu et al. SIGMOD 07] </a:t>
            </a:r>
            <a:r>
              <a:rPr lang="en-US" altLang="zh-CN" baseline="30000" dirty="0" smtClean="0"/>
              <a:t>[Vu et al, SIGMOD 08]</a:t>
            </a:r>
          </a:p>
          <a:p>
            <a:pPr lvl="1"/>
            <a:r>
              <a:rPr lang="en-US" altLang="zh-CN" dirty="0" smtClean="0"/>
              <a:t>Cloud: e.g., Key-value Stores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Termehchy</a:t>
            </a:r>
            <a:r>
              <a:rPr lang="en-US" altLang="zh-CN" baseline="30000" dirty="0" smtClean="0"/>
              <a:t> &amp; </a:t>
            </a:r>
            <a:r>
              <a:rPr lang="en-US" altLang="zh-CN" baseline="30000" dirty="0" err="1" smtClean="0"/>
              <a:t>Winslett</a:t>
            </a:r>
            <a:r>
              <a:rPr lang="en-US" altLang="zh-CN" baseline="30000" dirty="0" smtClean="0"/>
              <a:t>, WWW 10]</a:t>
            </a:r>
          </a:p>
          <a:p>
            <a:pPr lvl="1"/>
            <a:r>
              <a:rPr lang="en-US" altLang="zh-CN" dirty="0" smtClean="0"/>
              <a:t>Data streams, e.g.,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Markowetz</a:t>
            </a:r>
            <a:r>
              <a:rPr lang="en-US" altLang="zh-CN" baseline="30000" dirty="0" smtClean="0"/>
              <a:t> et al, SIGMOD 07]</a:t>
            </a:r>
          </a:p>
          <a:p>
            <a:pPr lvl="1"/>
            <a:r>
              <a:rPr lang="en-US" altLang="zh-CN" dirty="0" smtClean="0"/>
              <a:t>Spatial DB, e.g., </a:t>
            </a:r>
            <a:r>
              <a:rPr lang="en-US" altLang="zh-CN" baseline="30000" dirty="0" smtClean="0"/>
              <a:t>[Zhang et al, ICDE 09]</a:t>
            </a:r>
          </a:p>
          <a:p>
            <a:pPr lvl="1"/>
            <a:r>
              <a:rPr lang="en-US" altLang="zh-CN" dirty="0" smtClean="0"/>
              <a:t>Workflow, e.g., </a:t>
            </a:r>
            <a:r>
              <a:rPr lang="en-US" altLang="zh-CN" baseline="30000" dirty="0" smtClean="0"/>
              <a:t>[Liu et al. PVLDB 10]</a:t>
            </a:r>
          </a:p>
          <a:p>
            <a:pPr lvl="1"/>
            <a:r>
              <a:rPr lang="en-US" altLang="zh-CN" dirty="0" smtClean="0"/>
              <a:t>Probabilistic DB, e.g., </a:t>
            </a:r>
            <a:r>
              <a:rPr lang="en-US" altLang="zh-CN" baseline="30000" dirty="0" smtClean="0"/>
              <a:t>[Li et al, ICDE 11]</a:t>
            </a:r>
          </a:p>
          <a:p>
            <a:pPr lvl="1"/>
            <a:r>
              <a:rPr lang="en-US" altLang="zh-CN" dirty="0" smtClean="0"/>
              <a:t>RDF, e.g., </a:t>
            </a:r>
            <a:r>
              <a:rPr lang="en-US" altLang="zh-CN" baseline="30000" dirty="0" smtClean="0"/>
              <a:t>[Tran et al. ICDE 09]</a:t>
            </a:r>
          </a:p>
          <a:p>
            <a:pPr lvl="1"/>
            <a:r>
              <a:rPr lang="en-US" altLang="zh-CN" dirty="0" smtClean="0"/>
              <a:t>Personalized keyword query, e.g.,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Stefanidis</a:t>
            </a:r>
            <a:r>
              <a:rPr lang="en-US" altLang="zh-CN" baseline="30000" dirty="0" smtClean="0"/>
              <a:t> et al, EDBT 10]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BD2BF3-9452-48A1-97BC-7AB44C6C653F}" type="slidenum">
              <a:rPr lang="zh-CN" altLang="en-US"/>
              <a:pPr/>
              <a:t>168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Research: Efficiency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</a:p>
          <a:p>
            <a:pPr lvl="1"/>
            <a:r>
              <a:rPr lang="en-US" altLang="zh-CN" dirty="0" smtClean="0"/>
              <a:t>Efficiency is critical, however, it is very costly to process keyword search on graphs.</a:t>
            </a:r>
          </a:p>
          <a:p>
            <a:pPr lvl="2"/>
            <a:r>
              <a:rPr lang="en-US" altLang="zh-CN" dirty="0" smtClean="0"/>
              <a:t>results are dynamically generated</a:t>
            </a:r>
          </a:p>
          <a:p>
            <a:pPr lvl="2"/>
            <a:r>
              <a:rPr lang="en-US" altLang="zh-CN" dirty="0" smtClean="0"/>
              <a:t>many NP-hard problems.</a:t>
            </a:r>
          </a:p>
          <a:p>
            <a:r>
              <a:rPr lang="en-US" altLang="zh-CN" dirty="0" smtClean="0"/>
              <a:t>Questions</a:t>
            </a:r>
          </a:p>
          <a:p>
            <a:pPr lvl="1"/>
            <a:r>
              <a:rPr lang="en-US" altLang="zh-CN" dirty="0" smtClean="0"/>
              <a:t>Cloud computing for keyword search on graphs?</a:t>
            </a:r>
          </a:p>
          <a:p>
            <a:pPr lvl="1"/>
            <a:r>
              <a:rPr lang="en-US" altLang="zh-CN" dirty="0" smtClean="0"/>
              <a:t>Utilizing materialized views / caches?</a:t>
            </a:r>
          </a:p>
          <a:p>
            <a:pPr lvl="1"/>
            <a:r>
              <a:rPr lang="en-US" altLang="zh-CN" dirty="0" smtClean="0"/>
              <a:t>Adaptive query processing?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169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XSeek</a:t>
            </a:r>
            <a:r>
              <a:rPr lang="en-US" dirty="0" smtClean="0"/>
              <a:t> /1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253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336" y="1394198"/>
            <a:ext cx="7715064" cy="508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Future Research: Searching Extracted Structured Data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79950"/>
          </a:xfrm>
        </p:spPr>
        <p:txBody>
          <a:bodyPr/>
          <a:lstStyle/>
          <a:p>
            <a:r>
              <a:rPr lang="en-US" altLang="zh-CN" dirty="0" smtClean="0"/>
              <a:t>Observations</a:t>
            </a:r>
          </a:p>
          <a:p>
            <a:pPr lvl="1"/>
            <a:r>
              <a:rPr lang="en-US" altLang="zh-CN" sz="2600" dirty="0" smtClean="0"/>
              <a:t>The majority of data on the Web is still unstructured.</a:t>
            </a:r>
          </a:p>
          <a:p>
            <a:pPr lvl="1"/>
            <a:r>
              <a:rPr lang="en-US" altLang="zh-CN" sz="2600" dirty="0" smtClean="0"/>
              <a:t>Structured data has many advantages in automatic processing.</a:t>
            </a:r>
          </a:p>
          <a:p>
            <a:pPr lvl="1"/>
            <a:r>
              <a:rPr lang="en-US" altLang="zh-CN" sz="2600" dirty="0" smtClean="0"/>
              <a:t>Efforts in information extraction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Question: searching extracted structured data</a:t>
            </a:r>
          </a:p>
          <a:p>
            <a:pPr lvl="1"/>
            <a:r>
              <a:rPr lang="en-US" altLang="zh-CN" sz="2600" dirty="0" smtClean="0"/>
              <a:t>Handling uncertainty in data?</a:t>
            </a:r>
          </a:p>
          <a:p>
            <a:pPr lvl="1"/>
            <a:r>
              <a:rPr lang="en-US" altLang="zh-CN" sz="2600" dirty="0" smtClean="0"/>
              <a:t>Handling noise in data?</a:t>
            </a:r>
            <a:endParaRPr lang="zh-CN" alt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170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Research: Combining Web and Structured Search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6324600" cy="4679950"/>
          </a:xfrm>
        </p:spPr>
        <p:txBody>
          <a:bodyPr/>
          <a:lstStyle/>
          <a:p>
            <a:r>
              <a:rPr lang="en-US" altLang="zh-CN" sz="2800" dirty="0" smtClean="0"/>
              <a:t>Observations</a:t>
            </a:r>
          </a:p>
          <a:p>
            <a:pPr lvl="1"/>
            <a:r>
              <a:rPr lang="en-US" altLang="zh-CN" sz="2400" dirty="0" smtClean="0"/>
              <a:t>Web search engines have a lot of data and user logs, which provide opportunities for good search quality.</a:t>
            </a:r>
          </a:p>
          <a:p>
            <a:pPr lvl="1"/>
            <a:endParaRPr lang="en-US" altLang="zh-CN" sz="2400" dirty="0" smtClean="0"/>
          </a:p>
          <a:p>
            <a:r>
              <a:rPr lang="en-US" altLang="zh-CN" sz="2800" dirty="0" smtClean="0"/>
              <a:t>Question: l</a:t>
            </a:r>
            <a:r>
              <a:rPr lang="en-US" altLang="zh-CN" sz="2400" dirty="0" smtClean="0"/>
              <a:t>everage Web search engines for improving search quality?</a:t>
            </a:r>
          </a:p>
          <a:p>
            <a:pPr lvl="1"/>
            <a:r>
              <a:rPr lang="en-US" altLang="zh-CN" sz="2400" dirty="0" smtClean="0"/>
              <a:t>Resolving </a:t>
            </a:r>
            <a:r>
              <a:rPr lang="en-US" altLang="zh-CN" sz="2400" smtClean="0"/>
              <a:t>keyword ambiguity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Inferring search intentions</a:t>
            </a:r>
          </a:p>
          <a:p>
            <a:pPr lvl="1"/>
            <a:r>
              <a:rPr lang="en-US" altLang="zh-CN" sz="2400" dirty="0" smtClean="0"/>
              <a:t>Ranking results</a:t>
            </a:r>
          </a:p>
          <a:p>
            <a:pPr lvl="2"/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171</a:t>
            </a:fld>
            <a:endParaRPr lang="en-US" altLang="zh-CN"/>
          </a:p>
        </p:txBody>
      </p:sp>
      <p:pic>
        <p:nvPicPr>
          <p:cNvPr id="6" name="Picture 2" descr="Goo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07705">
            <a:off x="7086600" y="1828800"/>
            <a:ext cx="1295400" cy="516283"/>
          </a:xfrm>
          <a:prstGeom prst="rect">
            <a:avLst/>
          </a:prstGeom>
          <a:noFill/>
        </p:spPr>
      </p:pic>
      <p:pic>
        <p:nvPicPr>
          <p:cNvPr id="7" name="Picture 4" descr="Yahoo!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07705">
            <a:off x="7202034" y="2730153"/>
            <a:ext cx="1524001" cy="289035"/>
          </a:xfrm>
          <a:prstGeom prst="rect">
            <a:avLst/>
          </a:prstGeom>
          <a:noFill/>
        </p:spPr>
      </p:pic>
      <p:pic>
        <p:nvPicPr>
          <p:cNvPr id="8" name="Picture 6" descr="Bing logo">
            <a:hlinkClick r:id="rId4" tooltip="Bing logo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507705">
            <a:off x="7144226" y="2245325"/>
            <a:ext cx="1295400" cy="57645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Research: Searching Heterogeneous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</a:p>
          <a:p>
            <a:pPr lvl="1"/>
            <a:r>
              <a:rPr lang="en-US" altLang="zh-CN" dirty="0" smtClean="0"/>
              <a:t>Vast amount of structured, semi-structured and unstructured data co-exist.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Question: searching heterogeneous data</a:t>
            </a:r>
          </a:p>
          <a:p>
            <a:pPr lvl="1"/>
            <a:r>
              <a:rPr lang="en-US" altLang="zh-CN" dirty="0" smtClean="0"/>
              <a:t>Identify potential relationships across different types of data?</a:t>
            </a:r>
          </a:p>
          <a:p>
            <a:pPr lvl="1"/>
            <a:r>
              <a:rPr lang="en-US" altLang="zh-CN" dirty="0" smtClean="0"/>
              <a:t>Build an effective and efficient system?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172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 You 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173</a:t>
            </a:fld>
            <a:endParaRPr lang="en-US" altLang="zh-CN"/>
          </a:p>
        </p:txBody>
      </p:sp>
      <p:pic>
        <p:nvPicPr>
          <p:cNvPr id="6" name="Picture 4" descr="D:\Temporary Internet Files\Content.IE5\BYDGI5WT\MC90044142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86000"/>
            <a:ext cx="2590572" cy="259057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Baid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A., Rae, I., Doan, A., and </a:t>
            </a: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Naughton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J. F. (2010). Toward industrial-strength keyword search systems over relational data. In ICDE 2010, pages 717-720.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Bao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Z., Ling, T. W., Chen, B., and Lu, J. (2009). Effective xml keyword search with relevance oriented ranking. In ICDE, pages 517-528.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Bhalotia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G., </a:t>
            </a: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Nakhe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C., </a:t>
            </a: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Hulgeri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A., </a:t>
            </a: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Chakrabarti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S., and </a:t>
            </a: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Sudarshan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S. (2002). Keyword Searching and Browsing in Databases using BANKS. In ICDE, pages 431-440.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Chakrabarti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K., </a:t>
            </a:r>
            <a:r>
              <a:rPr lang="en-US" sz="1600" dirty="0" err="1" smtClean="0">
                <a:latin typeface="Arial Narrow"/>
                <a:ea typeface="Cambria"/>
                <a:cs typeface="Times New Roman"/>
              </a:rPr>
              <a:t>Chaudhuri</a:t>
            </a:r>
            <a:r>
              <a:rPr lang="en-US" sz="1600" dirty="0" smtClean="0">
                <a:latin typeface="Arial Narrow"/>
                <a:ea typeface="Cambria"/>
                <a:cs typeface="Times New Roman"/>
              </a:rPr>
              <a:t>, S., and Hwang, S.-W. (2004). Automatic Categorization of Query Results. In SIGMOD, pages 755-766</a:t>
            </a:r>
          </a:p>
          <a:p>
            <a:r>
              <a:rPr lang="en-US" sz="1600" dirty="0" err="1" smtClean="0"/>
              <a:t>Chaudhuri</a:t>
            </a:r>
            <a:r>
              <a:rPr lang="en-US" sz="1600" dirty="0" smtClean="0"/>
              <a:t>, S. and Das, G. (2009). Keyword querying and Ranking in Databases. PVLDB 2(2): 1658-1659.</a:t>
            </a:r>
          </a:p>
          <a:p>
            <a:r>
              <a:rPr lang="en-US" sz="1600" dirty="0" err="1" smtClean="0"/>
              <a:t>Chaudhuri</a:t>
            </a:r>
            <a:r>
              <a:rPr lang="en-US" sz="1600" dirty="0" smtClean="0"/>
              <a:t>, S. and </a:t>
            </a:r>
            <a:r>
              <a:rPr lang="en-US" sz="1600" dirty="0" err="1" smtClean="0"/>
              <a:t>Kaushik</a:t>
            </a:r>
            <a:r>
              <a:rPr lang="en-US" sz="1600" dirty="0" smtClean="0"/>
              <a:t>, R. (2009). Extending </a:t>
            </a:r>
            <a:r>
              <a:rPr lang="en-US" sz="1600" dirty="0" err="1" smtClean="0"/>
              <a:t>autocompletion</a:t>
            </a:r>
            <a:r>
              <a:rPr lang="en-US" sz="1600" dirty="0" smtClean="0"/>
              <a:t> to tolerate errors. In SIGMOD, pages 707-718.</a:t>
            </a:r>
          </a:p>
          <a:p>
            <a:r>
              <a:rPr lang="en-US" sz="1600" dirty="0" smtClean="0"/>
              <a:t>Chen, L. J. and </a:t>
            </a:r>
            <a:r>
              <a:rPr lang="en-US" sz="1600" dirty="0" err="1" smtClean="0"/>
              <a:t>Papakonstantinou</a:t>
            </a:r>
            <a:r>
              <a:rPr lang="en-US" sz="1600" dirty="0" smtClean="0"/>
              <a:t>, Y. (2010). Supporting top-K keyword search in XML databases. In ICDE, pages 689-</a:t>
            </a:r>
            <a:r>
              <a:rPr lang="en-US" sz="1600" smtClean="0"/>
              <a:t>700.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174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Chen, Y., Wang, W., Liu, Z., and Lin, X. (2009). Keyword search on structured and semi-structured data. In SIGMOD, pages 1005-1010.</a:t>
            </a:r>
          </a:p>
          <a:p>
            <a:r>
              <a:rPr lang="en-US" sz="1600" dirty="0" smtClean="0"/>
              <a:t>Cheng, T., </a:t>
            </a:r>
            <a:r>
              <a:rPr lang="en-US" sz="1600" dirty="0" err="1" smtClean="0"/>
              <a:t>Lauw</a:t>
            </a:r>
            <a:r>
              <a:rPr lang="en-US" sz="1600" dirty="0" smtClean="0"/>
              <a:t>, H. W., and </a:t>
            </a:r>
            <a:r>
              <a:rPr lang="en-US" sz="1600" dirty="0" err="1" smtClean="0"/>
              <a:t>Paparizos</a:t>
            </a:r>
            <a:r>
              <a:rPr lang="en-US" sz="1600" dirty="0" smtClean="0"/>
              <a:t>, S. (2010). Fuzzy matching of Web queries to structured data. In ICDE, pages 713-716.</a:t>
            </a:r>
          </a:p>
          <a:p>
            <a:r>
              <a:rPr lang="en-US" sz="1600" dirty="0" smtClean="0"/>
              <a:t>Chu, E., </a:t>
            </a:r>
            <a:r>
              <a:rPr lang="en-US" sz="1600" dirty="0" err="1" smtClean="0"/>
              <a:t>Baid</a:t>
            </a:r>
            <a:r>
              <a:rPr lang="en-US" sz="1600" dirty="0" smtClean="0"/>
              <a:t>, A., </a:t>
            </a:r>
            <a:r>
              <a:rPr lang="en-US" sz="1600" dirty="0" err="1" smtClean="0"/>
              <a:t>Chai</a:t>
            </a:r>
            <a:r>
              <a:rPr lang="en-US" sz="1600" dirty="0" smtClean="0"/>
              <a:t>, X., Doan, A., and </a:t>
            </a:r>
            <a:r>
              <a:rPr lang="en-US" sz="1600" dirty="0" err="1" smtClean="0"/>
              <a:t>Naughton</a:t>
            </a:r>
            <a:r>
              <a:rPr lang="en-US" sz="1600" dirty="0" smtClean="0"/>
              <a:t>, J. F. (2009). Combining keyword search and forms for ad hoc querying of databases. In SIGMOD, pages 349-360.</a:t>
            </a:r>
          </a:p>
          <a:p>
            <a:r>
              <a:rPr lang="en-US" sz="1600" dirty="0" smtClean="0"/>
              <a:t>Cohen, S., </a:t>
            </a:r>
            <a:r>
              <a:rPr lang="en-US" sz="1600" dirty="0" err="1" smtClean="0"/>
              <a:t>Mamou</a:t>
            </a:r>
            <a:r>
              <a:rPr lang="en-US" sz="1600" dirty="0" smtClean="0"/>
              <a:t>, J., </a:t>
            </a:r>
            <a:r>
              <a:rPr lang="en-US" sz="1600" dirty="0" err="1" smtClean="0"/>
              <a:t>Kanza</a:t>
            </a:r>
            <a:r>
              <a:rPr lang="en-US" sz="1600" dirty="0" smtClean="0"/>
              <a:t>, Y., and </a:t>
            </a:r>
            <a:r>
              <a:rPr lang="en-US" sz="1600" dirty="0" err="1" smtClean="0"/>
              <a:t>Sagiv</a:t>
            </a:r>
            <a:r>
              <a:rPr lang="en-US" sz="1600" dirty="0" smtClean="0"/>
              <a:t>, Y. (2003). </a:t>
            </a:r>
            <a:r>
              <a:rPr lang="en-US" sz="1600" dirty="0" err="1" smtClean="0"/>
              <a:t>XSEarch</a:t>
            </a:r>
            <a:r>
              <a:rPr lang="en-US" sz="1600" dirty="0" smtClean="0"/>
              <a:t>: A semantic search engine for XML. In VLDB, pages 45-56.</a:t>
            </a:r>
          </a:p>
          <a:p>
            <a:r>
              <a:rPr lang="en-US" sz="1600" dirty="0" err="1" smtClean="0"/>
              <a:t>Dalvi</a:t>
            </a:r>
            <a:r>
              <a:rPr lang="en-US" sz="1600" dirty="0" smtClean="0"/>
              <a:t>, B. B., </a:t>
            </a:r>
            <a:r>
              <a:rPr lang="en-US" sz="1600" dirty="0" err="1" smtClean="0"/>
              <a:t>Kshirsagar</a:t>
            </a:r>
            <a:r>
              <a:rPr lang="en-US" sz="1600" dirty="0" smtClean="0"/>
              <a:t>, M., and </a:t>
            </a:r>
            <a:r>
              <a:rPr lang="en-US" sz="1600" dirty="0" err="1" smtClean="0"/>
              <a:t>Sudarshan</a:t>
            </a:r>
            <a:r>
              <a:rPr lang="en-US" sz="1600" dirty="0" smtClean="0"/>
              <a:t>, S. (2008). Keyword search on external memory data graphs. PVLDB, 1(1):1189-1204.</a:t>
            </a:r>
          </a:p>
          <a:p>
            <a:r>
              <a:rPr lang="en-US" sz="1600" dirty="0" err="1" smtClean="0"/>
              <a:t>Demidova</a:t>
            </a:r>
            <a:r>
              <a:rPr lang="en-US" sz="1600" dirty="0" smtClean="0"/>
              <a:t>, E., Zhou, X., and </a:t>
            </a:r>
            <a:r>
              <a:rPr lang="en-US" sz="1600" dirty="0" err="1" smtClean="0"/>
              <a:t>Nejdl</a:t>
            </a:r>
            <a:r>
              <a:rPr lang="en-US" sz="1600" dirty="0" smtClean="0"/>
              <a:t>, W. (2011).  A Probabilistic Scheme for Keyword-Based Incremental Query Construction. TKDE, 2011.</a:t>
            </a:r>
          </a:p>
          <a:p>
            <a:r>
              <a:rPr lang="en-US" sz="1600" dirty="0" smtClean="0"/>
              <a:t>Ding, B., Yu, J. X., Wang, S., Qin, L., Zhang, X., and Lin, X. (2007). Finding top-</a:t>
            </a:r>
            <a:r>
              <a:rPr lang="en-US" sz="1600" dirty="0" err="1" smtClean="0"/>
              <a:t>k</a:t>
            </a:r>
            <a:r>
              <a:rPr lang="en-US" sz="1600" dirty="0" smtClean="0"/>
              <a:t> min-cost connected trees in databases. In ICDE, pages 836-845.</a:t>
            </a:r>
          </a:p>
          <a:p>
            <a:r>
              <a:rPr lang="en-US" sz="1600" dirty="0" smtClean="0"/>
              <a:t>Ding, B., Zhao, B., Lin, C. X., Han, J., and </a:t>
            </a:r>
            <a:r>
              <a:rPr lang="en-US" sz="1600" dirty="0" err="1" smtClean="0"/>
              <a:t>Zhai</a:t>
            </a:r>
            <a:r>
              <a:rPr lang="en-US" sz="1600" dirty="0" smtClean="0"/>
              <a:t>, C. (2010). </a:t>
            </a:r>
            <a:r>
              <a:rPr lang="en-US" sz="1600" dirty="0" err="1" smtClean="0"/>
              <a:t>TopCells</a:t>
            </a:r>
            <a:r>
              <a:rPr lang="en-US" sz="1600" dirty="0" smtClean="0"/>
              <a:t>: Keyword-based search of top-</a:t>
            </a:r>
            <a:r>
              <a:rPr lang="en-US" sz="1600" dirty="0" err="1" smtClean="0"/>
              <a:t>k</a:t>
            </a:r>
            <a:r>
              <a:rPr lang="en-US" sz="1600" dirty="0" smtClean="0"/>
              <a:t> aggregated documents in text cube. In ICDE, pages 381-384. 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175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Goldman, R., </a:t>
            </a:r>
            <a:r>
              <a:rPr lang="en-US" sz="1600" dirty="0" err="1" smtClean="0"/>
              <a:t>Shivakumar</a:t>
            </a:r>
            <a:r>
              <a:rPr lang="en-US" sz="1600" dirty="0" smtClean="0"/>
              <a:t>, N., </a:t>
            </a:r>
            <a:r>
              <a:rPr lang="en-US" sz="1600" dirty="0" err="1" smtClean="0"/>
              <a:t>Venkatasubramanian</a:t>
            </a:r>
            <a:r>
              <a:rPr lang="en-US" sz="1600" dirty="0" smtClean="0"/>
              <a:t>, S., and Garcia-Molina, H. (1998). Proximity search in databases. In VLDB, pages 26-37.</a:t>
            </a:r>
          </a:p>
          <a:p>
            <a:r>
              <a:rPr lang="en-US" sz="1600" dirty="0" err="1" smtClean="0"/>
              <a:t>Guo</a:t>
            </a:r>
            <a:r>
              <a:rPr lang="en-US" sz="1600" dirty="0" smtClean="0"/>
              <a:t>, L., </a:t>
            </a:r>
            <a:r>
              <a:rPr lang="en-US" sz="1600" dirty="0" err="1" smtClean="0"/>
              <a:t>Shao</a:t>
            </a:r>
            <a:r>
              <a:rPr lang="en-US" sz="1600" dirty="0" smtClean="0"/>
              <a:t>, F., </a:t>
            </a:r>
            <a:r>
              <a:rPr lang="en-US" sz="1600" dirty="0" err="1" smtClean="0"/>
              <a:t>Botev</a:t>
            </a:r>
            <a:r>
              <a:rPr lang="en-US" sz="1600" dirty="0" smtClean="0"/>
              <a:t>, C., and </a:t>
            </a:r>
            <a:r>
              <a:rPr lang="en-US" sz="1600" dirty="0" err="1" smtClean="0"/>
              <a:t>Shanmugasundaram</a:t>
            </a:r>
            <a:r>
              <a:rPr lang="en-US" sz="1600" dirty="0" smtClean="0"/>
              <a:t>, J. (2003). XRANK: Ranked keyword search over XML documents. In SIGMOD.</a:t>
            </a:r>
          </a:p>
          <a:p>
            <a:r>
              <a:rPr lang="en-US" sz="1600" dirty="0" err="1" smtClean="0"/>
              <a:t>Guo</a:t>
            </a:r>
            <a:r>
              <a:rPr lang="en-US" sz="1600" dirty="0" smtClean="0"/>
              <a:t>, L., </a:t>
            </a:r>
            <a:r>
              <a:rPr lang="en-US" sz="1600" dirty="0" err="1" smtClean="0"/>
              <a:t>Shao</a:t>
            </a:r>
            <a:r>
              <a:rPr lang="en-US" sz="1600" dirty="0" smtClean="0"/>
              <a:t>, F., </a:t>
            </a:r>
            <a:r>
              <a:rPr lang="en-US" sz="1600" dirty="0" err="1" smtClean="0"/>
              <a:t>Botev</a:t>
            </a:r>
            <a:r>
              <a:rPr lang="en-US" sz="1600" dirty="0" smtClean="0"/>
              <a:t>, C., and </a:t>
            </a:r>
            <a:r>
              <a:rPr lang="en-US" sz="1600" dirty="0" err="1" smtClean="0"/>
              <a:t>Shanmugasundaram</a:t>
            </a:r>
            <a:r>
              <a:rPr lang="en-US" sz="1600" dirty="0" smtClean="0"/>
              <a:t>, J. (2003). XRANK: Ranked keyword search over XML documents. In SIGMOD.</a:t>
            </a:r>
          </a:p>
          <a:p>
            <a:r>
              <a:rPr lang="en-US" sz="1600" dirty="0" smtClean="0"/>
              <a:t>He, H., Wang, H., Yang, J., and Yu, P. S. (2007). BLINKS: Ranked keyword searches on graphs. In SIGMOD, pages 305-316.</a:t>
            </a:r>
          </a:p>
          <a:p>
            <a:r>
              <a:rPr lang="en-US" sz="1600" dirty="0" err="1" smtClean="0"/>
              <a:t>Hristidis</a:t>
            </a:r>
            <a:r>
              <a:rPr lang="en-US" sz="1600" dirty="0" smtClean="0"/>
              <a:t>, V. and </a:t>
            </a:r>
            <a:r>
              <a:rPr lang="en-US" sz="1600" dirty="0" err="1" smtClean="0"/>
              <a:t>Papakonstantinou</a:t>
            </a:r>
            <a:r>
              <a:rPr lang="en-US" sz="1600" dirty="0" smtClean="0"/>
              <a:t>, Y. (2002). Discover: Keyword search in relational databases. In VLDB.</a:t>
            </a:r>
          </a:p>
          <a:p>
            <a:r>
              <a:rPr lang="en-US" sz="1600" dirty="0" err="1" smtClean="0"/>
              <a:t>Hristidis</a:t>
            </a:r>
            <a:r>
              <a:rPr lang="en-US" sz="1600" dirty="0" smtClean="0"/>
              <a:t>, V., </a:t>
            </a:r>
            <a:r>
              <a:rPr lang="en-US" sz="1600" dirty="0" err="1" smtClean="0"/>
              <a:t>Papakonstantinou</a:t>
            </a:r>
            <a:r>
              <a:rPr lang="en-US" sz="1600" dirty="0" smtClean="0"/>
              <a:t>, Y., and </a:t>
            </a:r>
            <a:r>
              <a:rPr lang="en-US" sz="1600" dirty="0" err="1" smtClean="0"/>
              <a:t>Balmin</a:t>
            </a:r>
            <a:r>
              <a:rPr lang="en-US" sz="1600" dirty="0" smtClean="0"/>
              <a:t>, A. (2003). Keyword proximity search on xml graphs. In ICDE, pages 367-378.</a:t>
            </a:r>
          </a:p>
          <a:p>
            <a:r>
              <a:rPr lang="en-US" sz="1600" dirty="0" smtClean="0"/>
              <a:t>Huang, Yu., Liu, Z. and Chen, Y. (2008). Query Biased Snippet Generation in XML Search. In SIGMOD.  </a:t>
            </a:r>
          </a:p>
          <a:p>
            <a:r>
              <a:rPr lang="en-US" sz="1600" dirty="0" err="1" smtClean="0"/>
              <a:t>Jayapandian</a:t>
            </a:r>
            <a:r>
              <a:rPr lang="en-US" sz="1600" dirty="0" smtClean="0"/>
              <a:t>, M. and </a:t>
            </a:r>
            <a:r>
              <a:rPr lang="en-US" sz="1600" dirty="0" err="1" smtClean="0"/>
              <a:t>Jagadish</a:t>
            </a:r>
            <a:r>
              <a:rPr lang="en-US" sz="1600" dirty="0" smtClean="0"/>
              <a:t>, H. V. (2008). Automated creation of a forms-based database query interface. PVLDB, 1(1):695-709.</a:t>
            </a:r>
          </a:p>
          <a:p>
            <a:r>
              <a:rPr lang="en-US" sz="1600" dirty="0" err="1" smtClean="0"/>
              <a:t>Kacholia</a:t>
            </a:r>
            <a:r>
              <a:rPr lang="en-US" sz="1600" dirty="0" smtClean="0"/>
              <a:t>, V., </a:t>
            </a:r>
            <a:r>
              <a:rPr lang="en-US" sz="1600" dirty="0" err="1" smtClean="0"/>
              <a:t>Pandit</a:t>
            </a:r>
            <a:r>
              <a:rPr lang="en-US" sz="1600" dirty="0" smtClean="0"/>
              <a:t>, S., </a:t>
            </a:r>
            <a:r>
              <a:rPr lang="en-US" sz="1600" dirty="0" err="1" smtClean="0"/>
              <a:t>Chakrabarti</a:t>
            </a:r>
            <a:r>
              <a:rPr lang="en-US" sz="1600" dirty="0" smtClean="0"/>
              <a:t>, S., </a:t>
            </a:r>
            <a:r>
              <a:rPr lang="en-US" sz="1600" dirty="0" err="1" smtClean="0"/>
              <a:t>Sudarshan</a:t>
            </a:r>
            <a:r>
              <a:rPr lang="en-US" sz="1600" dirty="0" smtClean="0"/>
              <a:t>, S., Desai, R., and </a:t>
            </a:r>
            <a:r>
              <a:rPr lang="en-US" sz="1600" dirty="0" err="1" smtClean="0"/>
              <a:t>Karambelkar</a:t>
            </a:r>
            <a:r>
              <a:rPr lang="en-US" sz="1600" dirty="0" smtClean="0"/>
              <a:t>, H. (2005). Bidirectional expansion for keyword search on graph databases. In VLDB, pages 505-516. 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176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Kashyap</a:t>
            </a:r>
            <a:r>
              <a:rPr lang="en-US" sz="1600" dirty="0" smtClean="0"/>
              <a:t>, A., </a:t>
            </a:r>
            <a:r>
              <a:rPr lang="en-US" sz="1600" dirty="0" err="1" smtClean="0"/>
              <a:t>Hristidis</a:t>
            </a:r>
            <a:r>
              <a:rPr lang="en-US" sz="1600" dirty="0" smtClean="0"/>
              <a:t>, V., and Petropoulos, M. (2010). </a:t>
            </a:r>
            <a:r>
              <a:rPr lang="en-US" sz="1600" dirty="0" err="1" smtClean="0"/>
              <a:t>FACeTOR</a:t>
            </a:r>
            <a:r>
              <a:rPr lang="en-US" sz="1600" dirty="0" smtClean="0"/>
              <a:t>: cost-driven exploration of faceted query results. In CIKM, pages 719-728.</a:t>
            </a:r>
          </a:p>
          <a:p>
            <a:r>
              <a:rPr lang="en-US" sz="1600" dirty="0" err="1" smtClean="0"/>
              <a:t>Kasneci</a:t>
            </a:r>
            <a:r>
              <a:rPr lang="en-US" sz="1600" dirty="0" smtClean="0"/>
              <a:t>, G., </a:t>
            </a:r>
            <a:r>
              <a:rPr lang="en-US" sz="1600" dirty="0" err="1" smtClean="0"/>
              <a:t>Ramanath</a:t>
            </a:r>
            <a:r>
              <a:rPr lang="en-US" sz="1600" dirty="0" smtClean="0"/>
              <a:t>, M., </a:t>
            </a:r>
            <a:r>
              <a:rPr lang="en-US" sz="1600" dirty="0" err="1" smtClean="0"/>
              <a:t>Sozio</a:t>
            </a:r>
            <a:r>
              <a:rPr lang="en-US" sz="1600" dirty="0" smtClean="0"/>
              <a:t>, M., </a:t>
            </a:r>
            <a:r>
              <a:rPr lang="en-US" sz="1600" dirty="0" err="1" smtClean="0"/>
              <a:t>Suchanek</a:t>
            </a:r>
            <a:r>
              <a:rPr lang="en-US" sz="1600" dirty="0" smtClean="0"/>
              <a:t>, F. M., and </a:t>
            </a:r>
            <a:r>
              <a:rPr lang="en-US" sz="1600" dirty="0" err="1" smtClean="0"/>
              <a:t>Weikum</a:t>
            </a:r>
            <a:r>
              <a:rPr lang="en-US" sz="1600" dirty="0" smtClean="0"/>
              <a:t>, G. (2009). STAR: Steiner-Tree Approximation in Relationship Graphs. In ICDE, pages 868-879.</a:t>
            </a:r>
          </a:p>
          <a:p>
            <a:r>
              <a:rPr lang="en-US" sz="1600" dirty="0" err="1" smtClean="0"/>
              <a:t>Kimelfeld</a:t>
            </a:r>
            <a:r>
              <a:rPr lang="en-US" sz="1600" dirty="0" smtClean="0"/>
              <a:t>, B., </a:t>
            </a:r>
            <a:r>
              <a:rPr lang="en-US" sz="1600" dirty="0" err="1" smtClean="0"/>
              <a:t>Sagiv</a:t>
            </a:r>
            <a:r>
              <a:rPr lang="en-US" sz="1600" dirty="0" smtClean="0"/>
              <a:t>, Y., and Weber, G. (2009). </a:t>
            </a:r>
            <a:r>
              <a:rPr lang="en-US" sz="1600" dirty="0" err="1" smtClean="0"/>
              <a:t>ExQueX</a:t>
            </a:r>
            <a:r>
              <a:rPr lang="en-US" sz="1600" dirty="0" smtClean="0"/>
              <a:t>: exploring and querying XML documents. In SIGMOD, pages 1103-1106.</a:t>
            </a:r>
          </a:p>
          <a:p>
            <a:r>
              <a:rPr lang="en-US" sz="1600" dirty="0" err="1" smtClean="0"/>
              <a:t>Koutrika</a:t>
            </a:r>
            <a:r>
              <a:rPr lang="en-US" sz="1600" dirty="0" smtClean="0"/>
              <a:t>, G., </a:t>
            </a:r>
            <a:r>
              <a:rPr lang="en-US" sz="1600" dirty="0" err="1" smtClean="0"/>
              <a:t>Simitsis</a:t>
            </a:r>
            <a:r>
              <a:rPr lang="en-US" sz="1600" dirty="0" smtClean="0"/>
              <a:t>, A., and Ioannidis, Y. E. (2006). Précis: The Essence of a Query Answer. In ICDE, pages 69-78.</a:t>
            </a:r>
          </a:p>
          <a:p>
            <a:r>
              <a:rPr lang="en-US" sz="1600" dirty="0" err="1" smtClean="0"/>
              <a:t>Koutrika</a:t>
            </a:r>
            <a:r>
              <a:rPr lang="en-US" sz="1600" dirty="0" smtClean="0"/>
              <a:t>, G., </a:t>
            </a:r>
            <a:r>
              <a:rPr lang="en-US" sz="1600" dirty="0" err="1" smtClean="0"/>
              <a:t>Zadeh</a:t>
            </a:r>
            <a:r>
              <a:rPr lang="en-US" sz="1600" dirty="0" smtClean="0"/>
              <a:t>, Z.M., and Garcia-Molina, H. (2009). Data Clouds: Summarizing Keyword Search Results over Structured Data. In EDBT.</a:t>
            </a:r>
          </a:p>
          <a:p>
            <a:r>
              <a:rPr lang="en-US" sz="1600" dirty="0" smtClean="0"/>
              <a:t>Li, G., </a:t>
            </a:r>
            <a:r>
              <a:rPr lang="en-US" sz="1600" dirty="0" err="1" smtClean="0"/>
              <a:t>Ji</a:t>
            </a:r>
            <a:r>
              <a:rPr lang="en-US" sz="1600" dirty="0" smtClean="0"/>
              <a:t>, S., Li, C., and </a:t>
            </a:r>
            <a:r>
              <a:rPr lang="en-US" sz="1600" dirty="0" err="1" smtClean="0"/>
              <a:t>Feng</a:t>
            </a:r>
            <a:r>
              <a:rPr lang="en-US" sz="1600" dirty="0" smtClean="0"/>
              <a:t>, J. (2009). Efficient type-ahead search on relational data: a TASTIER approach. In SIGMOD, pages 695-706.</a:t>
            </a:r>
          </a:p>
          <a:p>
            <a:r>
              <a:rPr lang="en-US" sz="1600" dirty="0" smtClean="0"/>
              <a:t>Li, G., </a:t>
            </a:r>
            <a:r>
              <a:rPr lang="en-US" sz="1600" dirty="0" err="1" smtClean="0"/>
              <a:t>Ooi</a:t>
            </a:r>
            <a:r>
              <a:rPr lang="en-US" sz="1600" dirty="0" smtClean="0"/>
              <a:t>, B. C., </a:t>
            </a:r>
            <a:r>
              <a:rPr lang="en-US" sz="1600" dirty="0" err="1" smtClean="0"/>
              <a:t>Feng</a:t>
            </a:r>
            <a:r>
              <a:rPr lang="en-US" sz="1600" dirty="0" smtClean="0"/>
              <a:t>, J., Wang, J., and Zhou, L. (2008). EASE: an effective 3-in-1 keyword search method for unstructured, semi-structured and structured data. In SIGMOD.</a:t>
            </a:r>
          </a:p>
          <a:p>
            <a:r>
              <a:rPr lang="en-US" sz="1600" dirty="0" smtClean="0"/>
              <a:t>Li, J., Liu, C., Zhou, R., and Wang, W. (2010) Suggestion of promising result types for XML keyword search. In EDBT, pages 561-572. </a:t>
            </a:r>
          </a:p>
          <a:p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177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Li, J., Liu, C., Zhou, R., and Wang, W. (2011). Top-</a:t>
            </a:r>
            <a:r>
              <a:rPr lang="en-US" sz="1600" dirty="0" err="1" smtClean="0"/>
              <a:t>k</a:t>
            </a:r>
            <a:r>
              <a:rPr lang="en-US" sz="1600" dirty="0" smtClean="0"/>
              <a:t> Keyword Search over Probabilistic XML Data. In ICDE.</a:t>
            </a:r>
          </a:p>
          <a:p>
            <a:r>
              <a:rPr lang="en-US" sz="1600" dirty="0" smtClean="0"/>
              <a:t>Li, W.-S., </a:t>
            </a:r>
            <a:r>
              <a:rPr lang="en-US" sz="1600" dirty="0" err="1" smtClean="0"/>
              <a:t>Candan</a:t>
            </a:r>
            <a:r>
              <a:rPr lang="en-US" sz="1600" dirty="0" smtClean="0"/>
              <a:t>, K. S., Vu, Q., and </a:t>
            </a:r>
            <a:r>
              <a:rPr lang="en-US" sz="1600" dirty="0" err="1" smtClean="0"/>
              <a:t>Agrawal</a:t>
            </a:r>
            <a:r>
              <a:rPr lang="en-US" sz="1600" dirty="0" smtClean="0"/>
              <a:t>, D. (2001). Retrieving and organizing web pages by "information unit". In WWW, pages 230-244.</a:t>
            </a:r>
          </a:p>
          <a:p>
            <a:r>
              <a:rPr lang="en-US" sz="1600" dirty="0" smtClean="0"/>
              <a:t>Liu, Z. and Chen, Y. (2007). Identifying meaningful return information for XML keyword search. In SIGMOD, pages 329-340.</a:t>
            </a:r>
          </a:p>
          <a:p>
            <a:r>
              <a:rPr lang="en-US" sz="1600" dirty="0" smtClean="0"/>
              <a:t>Liu, Z. and Chen, Y. (2008). Reasoning and identifying relevant matches for xml keyword search. PVLDB, 1(1):921-932.</a:t>
            </a:r>
          </a:p>
          <a:p>
            <a:r>
              <a:rPr lang="en-US" sz="1600" dirty="0" smtClean="0"/>
              <a:t>Liu, Z. and Chen, Y. (2010). Return specification inference and result clustering for keyword search on XML. TODS 35(2).</a:t>
            </a:r>
          </a:p>
          <a:p>
            <a:r>
              <a:rPr lang="en-US" sz="1600" dirty="0" smtClean="0"/>
              <a:t>Liu, Z., </a:t>
            </a:r>
            <a:r>
              <a:rPr lang="en-US" sz="1600" dirty="0" err="1" smtClean="0"/>
              <a:t>Shao</a:t>
            </a:r>
            <a:r>
              <a:rPr lang="en-US" sz="1600" dirty="0" smtClean="0"/>
              <a:t>, Q., and Chen, Y. (2010). Searching Workflows with Hierarchical Views. PVLDB 3(1): 918-927.</a:t>
            </a:r>
          </a:p>
          <a:p>
            <a:r>
              <a:rPr lang="en-US" sz="1600" dirty="0" smtClean="0"/>
              <a:t>Liu, Z., Sun, P., and Chen, Y. (2009). Structured Search Result Differentiation. PVLDB 2(1): 313-324.</a:t>
            </a:r>
          </a:p>
          <a:p>
            <a:r>
              <a:rPr lang="en-US" sz="1600" dirty="0" smtClean="0"/>
              <a:t>Lu, Y., Wang, W., Li, J., and Liu, C. (2011). </a:t>
            </a:r>
            <a:r>
              <a:rPr lang="en-US" sz="1600" dirty="0" err="1" smtClean="0"/>
              <a:t>XClean</a:t>
            </a:r>
            <a:r>
              <a:rPr lang="en-US" sz="1600" dirty="0" smtClean="0"/>
              <a:t>: Providing Valid Spelling Suggestions for XML Keyword Queries. In ICDE. </a:t>
            </a:r>
          </a:p>
          <a:p>
            <a:r>
              <a:rPr lang="en-US" sz="1600" dirty="0" err="1" smtClean="0"/>
              <a:t>Luo</a:t>
            </a:r>
            <a:r>
              <a:rPr lang="en-US" sz="1600" dirty="0" smtClean="0"/>
              <a:t>, Y., Lin, X., Wang, W., and Zhou, X. (2007). SPARK: Top-</a:t>
            </a:r>
            <a:r>
              <a:rPr lang="en-US" sz="1600" dirty="0" err="1" smtClean="0"/>
              <a:t>k</a:t>
            </a:r>
            <a:r>
              <a:rPr lang="en-US" sz="1600" dirty="0" smtClean="0"/>
              <a:t> keyword query in relational databases. In SIGMOD, pages 115-126. 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178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Luo</a:t>
            </a:r>
            <a:r>
              <a:rPr lang="en-US" sz="1600" dirty="0" smtClean="0"/>
              <a:t>, Y., Wang, W., Lin, X., Zhou, X., Wang, J., and Li, K. (2011). SPARK2: Top-</a:t>
            </a:r>
            <a:r>
              <a:rPr lang="en-US" sz="1600" dirty="0" err="1" smtClean="0"/>
              <a:t>k</a:t>
            </a:r>
            <a:r>
              <a:rPr lang="en-US" sz="1600" dirty="0" smtClean="0"/>
              <a:t> Keyword Query in Relational Databases. TKDE.</a:t>
            </a:r>
          </a:p>
          <a:p>
            <a:r>
              <a:rPr lang="en-US" sz="1600" dirty="0" err="1" smtClean="0"/>
              <a:t>Markowetz</a:t>
            </a:r>
            <a:r>
              <a:rPr lang="en-US" sz="1600" dirty="0" smtClean="0"/>
              <a:t>, A., Yang, Y., and </a:t>
            </a:r>
            <a:r>
              <a:rPr lang="en-US" sz="1600" dirty="0" err="1" smtClean="0"/>
              <a:t>Papadias</a:t>
            </a:r>
            <a:r>
              <a:rPr lang="en-US" sz="1600" dirty="0" smtClean="0"/>
              <a:t>, D. (2007). Keyword search on relational data streams. In SIGMOD, pages 605-616.</a:t>
            </a:r>
          </a:p>
          <a:p>
            <a:r>
              <a:rPr lang="en-US" sz="1600" dirty="0" err="1" smtClean="0"/>
              <a:t>Markowetz</a:t>
            </a:r>
            <a:r>
              <a:rPr lang="en-US" sz="1600" dirty="0" smtClean="0"/>
              <a:t>, A., Yang, Y., and </a:t>
            </a:r>
            <a:r>
              <a:rPr lang="en-US" sz="1600" dirty="0" err="1" smtClean="0"/>
              <a:t>Papadias</a:t>
            </a:r>
            <a:r>
              <a:rPr lang="en-US" sz="1600" dirty="0" smtClean="0"/>
              <a:t>, D. (2009). </a:t>
            </a:r>
            <a:r>
              <a:rPr lang="en-US" sz="1600" dirty="0" err="1" smtClean="0"/>
              <a:t>Reachability</a:t>
            </a:r>
            <a:r>
              <a:rPr lang="en-US" sz="1600" dirty="0" smtClean="0"/>
              <a:t> Indexes for Relational Keyword Search. In ICDE, pages 1163-1166.</a:t>
            </a:r>
          </a:p>
          <a:p>
            <a:r>
              <a:rPr lang="en-US" sz="1600" dirty="0" err="1" smtClean="0"/>
              <a:t>Nambiar</a:t>
            </a:r>
            <a:r>
              <a:rPr lang="en-US" sz="1600" dirty="0" smtClean="0"/>
              <a:t>, U. and </a:t>
            </a:r>
            <a:r>
              <a:rPr lang="en-US" sz="1600" dirty="0" err="1" smtClean="0"/>
              <a:t>Kambhampati</a:t>
            </a:r>
            <a:r>
              <a:rPr lang="en-US" sz="1600" dirty="0" smtClean="0"/>
              <a:t>, S. (2006). Answering Imprecise Queries over Autonomous Web Databases. In ICDE, pages 45.</a:t>
            </a:r>
          </a:p>
          <a:p>
            <a:r>
              <a:rPr lang="en-US" sz="1600" dirty="0" err="1" smtClean="0"/>
              <a:t>Nandi</a:t>
            </a:r>
            <a:r>
              <a:rPr lang="en-US" sz="1600" dirty="0" smtClean="0"/>
              <a:t>, A. and </a:t>
            </a:r>
            <a:r>
              <a:rPr lang="en-US" sz="1600" dirty="0" err="1" smtClean="0"/>
              <a:t>Jagadish</a:t>
            </a:r>
            <a:r>
              <a:rPr lang="en-US" sz="1600" dirty="0" smtClean="0"/>
              <a:t>, H. V. (2009). </a:t>
            </a:r>
            <a:r>
              <a:rPr lang="en-US" sz="1600" dirty="0" err="1" smtClean="0"/>
              <a:t>Qunits</a:t>
            </a:r>
            <a:r>
              <a:rPr lang="en-US" sz="1600" dirty="0" smtClean="0"/>
              <a:t>: queried units in database search. In CIDR.</a:t>
            </a:r>
          </a:p>
          <a:p>
            <a:r>
              <a:rPr lang="en-US" sz="1600" dirty="0" err="1" smtClean="0"/>
              <a:t>Petkova</a:t>
            </a:r>
            <a:r>
              <a:rPr lang="en-US" sz="1600" dirty="0" smtClean="0"/>
              <a:t>, D., Croft, W. B., and </a:t>
            </a:r>
            <a:r>
              <a:rPr lang="en-US" sz="1600" dirty="0" err="1" smtClean="0"/>
              <a:t>Diao</a:t>
            </a:r>
            <a:r>
              <a:rPr lang="en-US" sz="1600" dirty="0" smtClean="0"/>
              <a:t>, Y. (2009). Refining Keyword Queries for XML Retrieval by Combining Content and Structure. In ECIR, pages 662-669.</a:t>
            </a:r>
          </a:p>
          <a:p>
            <a:r>
              <a:rPr lang="en-US" sz="1600" dirty="0" err="1" smtClean="0"/>
              <a:t>Pu</a:t>
            </a:r>
            <a:r>
              <a:rPr lang="en-US" sz="1600" dirty="0" smtClean="0"/>
              <a:t>, K. Q. and Yu, X. (2008). Keyword query cleaning. PVLDB, 1(1):909-920.</a:t>
            </a:r>
          </a:p>
          <a:p>
            <a:r>
              <a:rPr lang="en-US" sz="1600" dirty="0" smtClean="0"/>
              <a:t>Qin, L., Yu, J. X., and Chang, L. (2009). Keyword search in databases: the power of RDBMS. In SIGMOD, pages 681-694.</a:t>
            </a:r>
          </a:p>
          <a:p>
            <a:r>
              <a:rPr lang="en-US" sz="1600" dirty="0" smtClean="0"/>
              <a:t>Qin, L., Yu, J. X., and Chang, L. (2010). Ten Thousand </a:t>
            </a:r>
            <a:r>
              <a:rPr lang="en-US" sz="1600" dirty="0" err="1" smtClean="0"/>
              <a:t>SQLs</a:t>
            </a:r>
            <a:r>
              <a:rPr lang="en-US" sz="1600" dirty="0" smtClean="0"/>
              <a:t>: Parallel Keyword Queries Computing. PVLDB 3(1):58-69.  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179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XSeek</a:t>
            </a:r>
            <a:r>
              <a:rPr lang="en-US" dirty="0" smtClean="0"/>
              <a:t> /2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492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410200" cy="51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Qin, L., Yu, J. X., Chang, L., and Tao, Y. (2009). Querying Communities in Relational Databases. In ICDE, pages 724-735.</a:t>
            </a:r>
          </a:p>
          <a:p>
            <a:r>
              <a:rPr lang="en-US" sz="1600" dirty="0" err="1" smtClean="0"/>
              <a:t>Sayyadian</a:t>
            </a:r>
            <a:r>
              <a:rPr lang="en-US" sz="1600" dirty="0" smtClean="0"/>
              <a:t>, M., </a:t>
            </a:r>
            <a:r>
              <a:rPr lang="en-US" sz="1600" dirty="0" err="1" smtClean="0"/>
              <a:t>LeKhac</a:t>
            </a:r>
            <a:r>
              <a:rPr lang="en-US" sz="1600" dirty="0" smtClean="0"/>
              <a:t>, H., Doan, A., and </a:t>
            </a:r>
            <a:r>
              <a:rPr lang="en-US" sz="1600" dirty="0" err="1" smtClean="0"/>
              <a:t>Gravano</a:t>
            </a:r>
            <a:r>
              <a:rPr lang="en-US" sz="1600" dirty="0" smtClean="0"/>
              <a:t>, L. (2007). Efficient keyword search across heterogeneous relational databases. In ICDE, pages 346-355.</a:t>
            </a:r>
          </a:p>
          <a:p>
            <a:r>
              <a:rPr lang="en-US" sz="1600" dirty="0" err="1" smtClean="0"/>
              <a:t>Stefanidis</a:t>
            </a:r>
            <a:r>
              <a:rPr lang="en-US" sz="1600" dirty="0" smtClean="0"/>
              <a:t>, K., </a:t>
            </a:r>
            <a:r>
              <a:rPr lang="en-US" sz="1600" dirty="0" err="1" smtClean="0"/>
              <a:t>Drosou</a:t>
            </a:r>
            <a:r>
              <a:rPr lang="en-US" sz="1600" dirty="0" smtClean="0"/>
              <a:t>, M., and </a:t>
            </a:r>
            <a:r>
              <a:rPr lang="en-US" sz="1600" dirty="0" err="1" smtClean="0"/>
              <a:t>Pitoura</a:t>
            </a:r>
            <a:r>
              <a:rPr lang="en-US" sz="1600" dirty="0" smtClean="0"/>
              <a:t>, E. (2010). </a:t>
            </a:r>
            <a:r>
              <a:rPr lang="en-US" sz="1600" dirty="0" err="1" smtClean="0"/>
              <a:t>PerK</a:t>
            </a:r>
            <a:r>
              <a:rPr lang="en-US" sz="1600" dirty="0" smtClean="0"/>
              <a:t>: personalized keyword search in relational databases through preferences. In EDBT, pages 585-596.</a:t>
            </a:r>
          </a:p>
          <a:p>
            <a:r>
              <a:rPr lang="en-US" sz="1600" dirty="0" smtClean="0"/>
              <a:t>Sun, C., Chan, C.-Y., and </a:t>
            </a:r>
            <a:r>
              <a:rPr lang="en-US" sz="1600" dirty="0" err="1" smtClean="0"/>
              <a:t>Goenka</a:t>
            </a:r>
            <a:r>
              <a:rPr lang="en-US" sz="1600" dirty="0" smtClean="0"/>
              <a:t>, A. (2007). </a:t>
            </a:r>
            <a:r>
              <a:rPr lang="en-US" sz="1600" dirty="0" err="1" smtClean="0"/>
              <a:t>Multiway</a:t>
            </a:r>
            <a:r>
              <a:rPr lang="en-US" sz="1600" dirty="0" smtClean="0"/>
              <a:t> SLCA-based keyword search in XML data. In WWW.</a:t>
            </a:r>
          </a:p>
          <a:p>
            <a:r>
              <a:rPr lang="en-US" sz="1600" dirty="0" err="1" smtClean="0"/>
              <a:t>Talukdar</a:t>
            </a:r>
            <a:r>
              <a:rPr lang="en-US" sz="1600" dirty="0" smtClean="0"/>
              <a:t>, P. P., Jacob, M., </a:t>
            </a:r>
            <a:r>
              <a:rPr lang="en-US" sz="1600" dirty="0" err="1" smtClean="0"/>
              <a:t>Mehmood</a:t>
            </a:r>
            <a:r>
              <a:rPr lang="en-US" sz="1600" dirty="0" smtClean="0"/>
              <a:t>, M. S., Crammer, K., Ives, Z. G., Pereira, F., and </a:t>
            </a:r>
            <a:r>
              <a:rPr lang="en-US" sz="1600" dirty="0" err="1" smtClean="0"/>
              <a:t>Guha</a:t>
            </a:r>
            <a:r>
              <a:rPr lang="en-US" sz="1600" dirty="0" smtClean="0"/>
              <a:t>, S. (2008). Learning to create data-integrating queries. PVLDB, 1(1):785-796.</a:t>
            </a:r>
          </a:p>
          <a:p>
            <a:r>
              <a:rPr lang="en-US" sz="1600" dirty="0" smtClean="0"/>
              <a:t>Tao, Y., and Yu, J.X. (2009). Finding Frequent Co-occurring Terms in Relational Keyword Search. In EDBT.</a:t>
            </a:r>
          </a:p>
          <a:p>
            <a:r>
              <a:rPr lang="en-US" sz="1600" dirty="0" err="1" smtClean="0"/>
              <a:t>Termehchy</a:t>
            </a:r>
            <a:r>
              <a:rPr lang="en-US" sz="1600" dirty="0" smtClean="0"/>
              <a:t>, A. and </a:t>
            </a:r>
            <a:r>
              <a:rPr lang="en-US" sz="1600" dirty="0" err="1" smtClean="0"/>
              <a:t>Winslett</a:t>
            </a:r>
            <a:r>
              <a:rPr lang="en-US" sz="1600" dirty="0" smtClean="0"/>
              <a:t>, M. (2009). Effective, design-independent XML keyword search. In CIKM, pages 107-116.</a:t>
            </a:r>
          </a:p>
          <a:p>
            <a:r>
              <a:rPr lang="en-US" sz="1600" dirty="0" err="1" smtClean="0"/>
              <a:t>Termehchy</a:t>
            </a:r>
            <a:r>
              <a:rPr lang="en-US" sz="1600" dirty="0" smtClean="0"/>
              <a:t>, A. and </a:t>
            </a:r>
            <a:r>
              <a:rPr lang="en-US" sz="1600" dirty="0" err="1" smtClean="0"/>
              <a:t>Winslett</a:t>
            </a:r>
            <a:r>
              <a:rPr lang="en-US" sz="1600" dirty="0" smtClean="0"/>
              <a:t>, M. (2010). Keyword search over key-value stores. In WWW, pages 1193-1194.  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180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Tran, T., Wang, H., Rudolph, S., and </a:t>
            </a:r>
            <a:r>
              <a:rPr lang="en-US" sz="1600" dirty="0" err="1" smtClean="0"/>
              <a:t>Cimiano</a:t>
            </a:r>
            <a:r>
              <a:rPr lang="en-US" sz="1600" dirty="0" smtClean="0"/>
              <a:t>, P. (2009). Top-</a:t>
            </a:r>
            <a:r>
              <a:rPr lang="en-US" sz="1600" dirty="0" err="1" smtClean="0"/>
              <a:t>k</a:t>
            </a:r>
            <a:r>
              <a:rPr lang="en-US" sz="1600" dirty="0" smtClean="0"/>
              <a:t> Exploration of Query Candidates for Efficient Keyword Search on Graph-Shaped (RDF) Data. In ICDE, pages 405-416.</a:t>
            </a:r>
          </a:p>
          <a:p>
            <a:r>
              <a:rPr lang="en-US" sz="1600" dirty="0" err="1" smtClean="0"/>
              <a:t>Xin</a:t>
            </a:r>
            <a:r>
              <a:rPr lang="en-US" sz="1600" dirty="0" smtClean="0"/>
              <a:t>, D., He, Y., and </a:t>
            </a:r>
            <a:r>
              <a:rPr lang="en-US" sz="1600" dirty="0" err="1" smtClean="0"/>
              <a:t>Ganti</a:t>
            </a:r>
            <a:r>
              <a:rPr lang="en-US" sz="1600" dirty="0" smtClean="0"/>
              <a:t>, V. (2010). Keyword++: A Framework to Improve Keyword Search Over Entity Databases. PVLDB, 3(1): 711-722.</a:t>
            </a:r>
          </a:p>
          <a:p>
            <a:r>
              <a:rPr lang="en-US" sz="1600" dirty="0" err="1" smtClean="0"/>
              <a:t>Xu</a:t>
            </a:r>
            <a:r>
              <a:rPr lang="en-US" sz="1600" dirty="0" smtClean="0"/>
              <a:t>, Y. and </a:t>
            </a:r>
            <a:r>
              <a:rPr lang="en-US" sz="1600" dirty="0" err="1" smtClean="0"/>
              <a:t>Papakonstantinou</a:t>
            </a:r>
            <a:r>
              <a:rPr lang="en-US" sz="1600" dirty="0" smtClean="0"/>
              <a:t>, Y. (2005). Efficient keyword search for smallest </a:t>
            </a:r>
            <a:r>
              <a:rPr lang="en-US" sz="1600" dirty="0" err="1" smtClean="0"/>
              <a:t>LCAs</a:t>
            </a:r>
            <a:r>
              <a:rPr lang="en-US" sz="1600" dirty="0" smtClean="0"/>
              <a:t> in XML databases. In SIGMOD.</a:t>
            </a:r>
          </a:p>
          <a:p>
            <a:r>
              <a:rPr lang="en-US" sz="1600" dirty="0" err="1" smtClean="0"/>
              <a:t>Xu</a:t>
            </a:r>
            <a:r>
              <a:rPr lang="en-US" sz="1600" dirty="0" smtClean="0"/>
              <a:t>, Y. and </a:t>
            </a:r>
            <a:r>
              <a:rPr lang="en-US" sz="1600" dirty="0" err="1" smtClean="0"/>
              <a:t>Papakonstantinou</a:t>
            </a:r>
            <a:r>
              <a:rPr lang="en-US" sz="1600" dirty="0" smtClean="0"/>
              <a:t>, Y. (2008). Efficient </a:t>
            </a:r>
            <a:r>
              <a:rPr lang="en-US" sz="1600" dirty="0" err="1" smtClean="0"/>
              <a:t>lca</a:t>
            </a:r>
            <a:r>
              <a:rPr lang="en-US" sz="1600" dirty="0" smtClean="0"/>
              <a:t> based keyword search in xml data. In EDBT '08: Proceedings of the 11th international conference on Extending database technology, pages 535-546, New York, NY, USA. ACM.</a:t>
            </a:r>
          </a:p>
          <a:p>
            <a:r>
              <a:rPr lang="en-US" sz="1600" dirty="0" smtClean="0"/>
              <a:t>Yu, B., Li, G., </a:t>
            </a:r>
            <a:r>
              <a:rPr lang="en-US" sz="1600" dirty="0" err="1" smtClean="0"/>
              <a:t>Sollins</a:t>
            </a:r>
            <a:r>
              <a:rPr lang="en-US" sz="1600" dirty="0" smtClean="0"/>
              <a:t>, K., Tung, A.T.K. (2007). Effective Keyword-based Selection of Relational Databases. In SIGMOD.</a:t>
            </a:r>
          </a:p>
          <a:p>
            <a:r>
              <a:rPr lang="en-US" sz="1600" dirty="0" smtClean="0"/>
              <a:t>Zhang, D., </a:t>
            </a:r>
            <a:r>
              <a:rPr lang="en-US" sz="1600" dirty="0" err="1" smtClean="0"/>
              <a:t>Chee</a:t>
            </a:r>
            <a:r>
              <a:rPr lang="en-US" sz="1600" dirty="0" smtClean="0"/>
              <a:t>, Y. M., </a:t>
            </a:r>
            <a:r>
              <a:rPr lang="en-US" sz="1600" dirty="0" err="1" smtClean="0"/>
              <a:t>Mondal</a:t>
            </a:r>
            <a:r>
              <a:rPr lang="en-US" sz="1600" dirty="0" smtClean="0"/>
              <a:t>, A., Tung, A. K. H., and </a:t>
            </a:r>
            <a:r>
              <a:rPr lang="en-US" sz="1600" dirty="0" err="1" smtClean="0"/>
              <a:t>Kitsuregawa</a:t>
            </a:r>
            <a:r>
              <a:rPr lang="en-US" sz="1600" dirty="0" smtClean="0"/>
              <a:t>, M. (2009). Keyword Search in Spatial Databases: Towards Searching by Document. In ICDE, pages 688-699.</a:t>
            </a:r>
          </a:p>
          <a:p>
            <a:r>
              <a:rPr lang="en-US" sz="1600" dirty="0" smtClean="0"/>
              <a:t>Zhou, B. and Pei, J. (2009). Answering aggregate keyword queries on relational databases using minimal group-bys. In EDBT, pages 108-119.  </a:t>
            </a:r>
          </a:p>
          <a:p>
            <a:r>
              <a:rPr lang="en-US" sz="1600" dirty="0" smtClean="0"/>
              <a:t>Zhou, X., </a:t>
            </a:r>
            <a:r>
              <a:rPr lang="en-US" sz="1600" dirty="0" err="1" smtClean="0"/>
              <a:t>Zenz</a:t>
            </a:r>
            <a:r>
              <a:rPr lang="en-US" sz="1600" dirty="0" smtClean="0"/>
              <a:t>, G., </a:t>
            </a:r>
            <a:r>
              <a:rPr lang="en-US" sz="1600" dirty="0" err="1" smtClean="0"/>
              <a:t>Demidova</a:t>
            </a:r>
            <a:r>
              <a:rPr lang="en-US" sz="1600" dirty="0" smtClean="0"/>
              <a:t>, E., and </a:t>
            </a:r>
            <a:r>
              <a:rPr lang="en-US" sz="1600" dirty="0" err="1" smtClean="0"/>
              <a:t>Nejdl</a:t>
            </a:r>
            <a:r>
              <a:rPr lang="en-US" sz="1600" dirty="0" smtClean="0"/>
              <a:t>, W. (2007). SUITS: Constructing structured data from keywords. Technical report, L3S Research Center.</a:t>
            </a:r>
            <a:endParaRPr lang="en-US" sz="1600" dirty="0" smtClean="0">
              <a:latin typeface="Times New Roman"/>
              <a:ea typeface="Cambria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181</a:t>
            </a:fld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SPARK Demo /1</a:t>
            </a:r>
          </a:p>
        </p:txBody>
      </p:sp>
      <p:pic>
        <p:nvPicPr>
          <p:cNvPr id="16387" name="Content Placeholder 6" descr="2_q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2188" y="1319213"/>
            <a:ext cx="7237412" cy="6224587"/>
          </a:xfrm>
        </p:spPr>
      </p:pic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154FA9-C259-453D-90FF-CD65F21CBB9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62600" y="381000"/>
            <a:ext cx="3124200" cy="1066800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en-AU" sz="1800" b="1">
                <a:solidFill>
                  <a:schemeClr val="tx1"/>
                </a:solidFill>
                <a:latin typeface="Garamond" pitchFamily="18" charset="0"/>
              </a:rPr>
              <a:t>After seeing the query results, the user identifies that ‘david’ should be ‘david J. Dewitt’.</a:t>
            </a:r>
            <a:endParaRPr lang="en-US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09800" y="2895600"/>
            <a:ext cx="533400" cy="304800"/>
          </a:xfrm>
          <a:prstGeom prst="ellipse">
            <a:avLst/>
          </a:prstGeom>
          <a:noFill/>
          <a:ln w="25400">
            <a:solidFill>
              <a:srgbClr val="0033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0" y="0"/>
            <a:ext cx="60960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hlinkClick r:id="rId4"/>
              </a:rPr>
              <a:t>http://www.cse.unsw.edu.au/~weiw/project/SPARKdemo.html</a:t>
            </a:r>
            <a:endParaRPr lang="en-US" altLang="zh-CN" sz="1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299112"/>
            <a:ext cx="8382000" cy="1100138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Traditional Access Methods for Databases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44500" y="3124200"/>
            <a:ext cx="4051300" cy="220980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Advantages: high-quality results</a:t>
            </a:r>
          </a:p>
          <a:p>
            <a:r>
              <a:rPr lang="en-US" altLang="zh-CN" sz="2400" dirty="0" smtClean="0">
                <a:ea typeface="宋体" pitchFamily="2" charset="-122"/>
              </a:rPr>
              <a:t>Disadvantages: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Query languages: long learning curves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Schemas: Complex, evolving, or    even unavailable.</a:t>
            </a:r>
          </a:p>
          <a:p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48550" y="6629400"/>
            <a:ext cx="1150938" cy="215900"/>
          </a:xfrm>
          <a:noFill/>
        </p:spPr>
        <p:txBody>
          <a:bodyPr/>
          <a:lstStyle/>
          <a:p>
            <a:fld id="{B47C7431-6EA5-4D6D-AC2C-A41264DAA925}" type="slidenum">
              <a:rPr lang="zh-CN" altLang="en-US" smtClean="0">
                <a:ea typeface="宋体" pitchFamily="2" charset="-122"/>
              </a:rPr>
              <a:pPr/>
              <a:t>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1079500" y="56460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8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</a:rPr>
              <a:t>Small user population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“T</a:t>
            </a:r>
            <a:r>
              <a:rPr lang="en-US" altLang="zh-CN" sz="1800" dirty="0" smtClean="0">
                <a:solidFill>
                  <a:schemeClr val="tx1"/>
                </a:solidFill>
              </a:rPr>
              <a:t>he usability of a database is as important as its capability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en-US" altLang="zh-CN" dirty="0" smtClean="0"/>
              <a:t> 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[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Jagadish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, SIGMOD 07]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8" name="Picture 7" descr="http://www.dcm4che.org/confluence/download/attachments/496/schem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6712" y="4328974"/>
            <a:ext cx="21859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2" descr="http://www.blogontravel.com/wp-content/uploads/2008/04/annoyed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500" y="1827074"/>
            <a:ext cx="17113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4" descr="http://www.my-computer-guy.com/Frustrati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7825" y="1827074"/>
            <a:ext cx="19462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330700" y="4176574"/>
            <a:ext cx="23685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200" dirty="0" smtClean="0"/>
              <a:t>select </a:t>
            </a:r>
            <a:r>
              <a:rPr lang="en-US" altLang="zh-CN" sz="1200" dirty="0" err="1" smtClean="0"/>
              <a:t>paper.title</a:t>
            </a:r>
            <a:r>
              <a:rPr lang="en-US" altLang="zh-CN" sz="1200" dirty="0" smtClean="0"/>
              <a:t> from conference c, paper p, author a1, author a2, write w1, write w2                    where c.cid = p.cid AND p.pid = w1.pid AND p.pid = w2.pid AND w1.aid = a1.aid AND w2.aid = a2.aid AND  a1.name = “John” AND a2.name = “John” AND c.name = SIGMOD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358900"/>
            <a:ext cx="8458200" cy="190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Relational/XML Databases are structured or semi-structured, with rich meta-data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Typically accessed by structured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 smtClean="0">
                <a:solidFill>
                  <a:schemeClr val="tx1"/>
                </a:solidFill>
                <a:latin typeface="Arial Narrow" pitchFamily="34" charset="0"/>
              </a:rPr>
              <a:t>     query languages: SQL/</a:t>
            </a:r>
            <a:r>
              <a:rPr lang="en-US" altLang="zh-CN" dirty="0" err="1" smtClean="0">
                <a:solidFill>
                  <a:schemeClr val="tx1"/>
                </a:solidFill>
                <a:latin typeface="Arial Narrow" pitchFamily="34" charset="0"/>
              </a:rPr>
              <a:t>XQuery</a:t>
            </a:r>
            <a:endParaRPr lang="en-US" altLang="zh-CN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zh-CN" alt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81000" y="5867400"/>
            <a:ext cx="609600" cy="1524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533400" y="5727700"/>
            <a:ext cx="533400" cy="30480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47875" y="6629400"/>
            <a:ext cx="5256213" cy="215900"/>
          </a:xfrm>
          <a:noFill/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32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SPARK Demo /2</a:t>
            </a:r>
          </a:p>
        </p:txBody>
      </p:sp>
      <p:pic>
        <p:nvPicPr>
          <p:cNvPr id="17411" name="Content Placeholder 6" descr="2_q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1295400"/>
            <a:ext cx="7292975" cy="6272213"/>
          </a:xfrm>
        </p:spPr>
      </p:pic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7218BE-1574-487C-9BDC-D223252D3A4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381000"/>
            <a:ext cx="3124200" cy="1066800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en-AU" sz="1800" b="1" dirty="0">
                <a:solidFill>
                  <a:schemeClr val="tx1"/>
                </a:solidFill>
                <a:latin typeface="Garamond" pitchFamily="18" charset="0"/>
              </a:rPr>
              <a:t>The user is only interested in finding all join papers written by David J. Dewitt (i.e., not the 4</a:t>
            </a:r>
            <a:r>
              <a:rPr lang="en-AU" sz="1800" b="1" baseline="30000" dirty="0">
                <a:solidFill>
                  <a:schemeClr val="tx1"/>
                </a:solidFill>
                <a:latin typeface="Garamond" pitchFamily="18" charset="0"/>
              </a:rPr>
              <a:t>th</a:t>
            </a:r>
            <a:r>
              <a:rPr lang="en-AU" sz="1800" b="1" dirty="0">
                <a:solidFill>
                  <a:schemeClr val="tx1"/>
                </a:solidFill>
                <a:latin typeface="Garamond" pitchFamily="18" charset="0"/>
              </a:rPr>
              <a:t> result)</a:t>
            </a:r>
            <a:endParaRPr lang="en-US" altLang="zh-CN" sz="1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96200" y="2438400"/>
            <a:ext cx="762000" cy="304800"/>
          </a:xfrm>
          <a:prstGeom prst="ellipse">
            <a:avLst/>
          </a:prstGeom>
          <a:noFill/>
          <a:ln w="25400">
            <a:solidFill>
              <a:srgbClr val="0033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191000" y="1524000"/>
            <a:ext cx="2438400" cy="304800"/>
          </a:xfrm>
          <a:prstGeom prst="ellipse">
            <a:avLst/>
          </a:prstGeom>
          <a:noFill/>
          <a:ln w="25400">
            <a:solidFill>
              <a:srgbClr val="0033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/>
              <a:t>SPARK Demo /3</a:t>
            </a:r>
          </a:p>
        </p:txBody>
      </p:sp>
      <p:pic>
        <p:nvPicPr>
          <p:cNvPr id="18435" name="Content Placeholder 6" descr="2_q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79475" y="1319213"/>
            <a:ext cx="7502525" cy="6453187"/>
          </a:xfrm>
        </p:spPr>
      </p:pic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19DEF9-C3E8-409C-AA4E-96835417C9F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38600" y="1524000"/>
            <a:ext cx="2590800" cy="304800"/>
          </a:xfrm>
          <a:prstGeom prst="ellipse">
            <a:avLst/>
          </a:prstGeom>
          <a:noFill/>
          <a:ln w="25400">
            <a:solidFill>
              <a:srgbClr val="0033CC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886200" y="1143000"/>
            <a:ext cx="1447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Motivation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828800"/>
            <a:ext cx="35814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Structural ambiguity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866900"/>
            <a:ext cx="8305800" cy="80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197100"/>
            <a:ext cx="23202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structure inference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82900" y="2197100"/>
            <a:ext cx="3200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return information inference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9180" y="2196068"/>
            <a:ext cx="25603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</a:rPr>
              <a:t>leverage query forms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2933700"/>
            <a:ext cx="35814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Keyword ambiguity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4200" y="2971800"/>
            <a:ext cx="80772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3352800"/>
            <a:ext cx="3962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query cleaning and auto-completion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636247" y="3352800"/>
            <a:ext cx="20185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</a:rPr>
              <a:t>query refinement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5941" y="3352800"/>
            <a:ext cx="18646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query rewriting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4895790"/>
            <a:ext cx="26670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0000FF"/>
                </a:solidFill>
              </a:rPr>
              <a:t>Query processing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5600700"/>
            <a:ext cx="24384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Result analysis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371600" y="5638800"/>
            <a:ext cx="64770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740" y="6045200"/>
            <a:ext cx="10033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</a:rPr>
              <a:t>ranking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8100" y="6045200"/>
            <a:ext cx="1244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</a:rPr>
              <a:t>clustering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9840" y="6045200"/>
            <a:ext cx="1041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</a:rPr>
              <a:t>snippet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60325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</a:rPr>
              <a:t>correlation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 bwMode="auto">
          <a:xfrm rot="5400000">
            <a:off x="4463594" y="1720393"/>
            <a:ext cx="29301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8" idx="2"/>
            <a:endCxn id="13" idx="0"/>
          </p:cNvCxnSpPr>
          <p:nvPr/>
        </p:nvCxnSpPr>
        <p:spPr bwMode="auto">
          <a:xfrm rot="16200000" flipH="1">
            <a:off x="4464050" y="2813050"/>
            <a:ext cx="304800" cy="12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3" idx="2"/>
            <a:endCxn id="33" idx="0"/>
          </p:cNvCxnSpPr>
          <p:nvPr/>
        </p:nvCxnSpPr>
        <p:spPr bwMode="auto">
          <a:xfrm rot="5400000">
            <a:off x="4438650" y="3981450"/>
            <a:ext cx="355600" cy="12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7" idx="2"/>
            <a:endCxn id="19" idx="0"/>
          </p:cNvCxnSpPr>
          <p:nvPr/>
        </p:nvCxnSpPr>
        <p:spPr bwMode="auto">
          <a:xfrm rot="5400000">
            <a:off x="4454039" y="5482738"/>
            <a:ext cx="31212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657600" y="4165600"/>
            <a:ext cx="19050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 smtClean="0"/>
              <a:t>Evaluation</a:t>
            </a:r>
            <a:endParaRPr lang="zh-CN" altLang="en-US" sz="2200" dirty="0"/>
          </a:p>
        </p:txBody>
      </p:sp>
      <p:cxnSp>
        <p:nvCxnSpPr>
          <p:cNvPr id="35" name="Straight Arrow Connector 34"/>
          <p:cNvCxnSpPr>
            <a:stCxn id="33" idx="2"/>
            <a:endCxn id="17" idx="0"/>
          </p:cNvCxnSpPr>
          <p:nvPr/>
        </p:nvCxnSpPr>
        <p:spPr bwMode="auto">
          <a:xfrm rot="5400000">
            <a:off x="4460449" y="4746138"/>
            <a:ext cx="299303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609340" y="6045200"/>
            <a:ext cx="1447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</a:rPr>
              <a:t>comparison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900" y="4000500"/>
            <a:ext cx="1905000" cy="707886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Covered by this tutorial only.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3500" y="4854714"/>
            <a:ext cx="1905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Focus on work after 2009.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6400" y="838200"/>
            <a:ext cx="364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Related tutorials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SIGMOD’09 by Chen, Wang, Liu, Lin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VLDB’09 by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Chaudhuri</a:t>
            </a:r>
            <a:r>
              <a:rPr lang="en-US" altLang="zh-CN" sz="1800" dirty="0" smtClean="0">
                <a:solidFill>
                  <a:schemeClr val="tx1"/>
                </a:solidFill>
              </a:rPr>
              <a:t>, Das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Node Connection Inference</a:t>
            </a:r>
          </a:p>
          <a:p>
            <a:pPr lvl="1"/>
            <a:r>
              <a:rPr lang="en-US" sz="2200" dirty="0" smtClean="0"/>
              <a:t>Return information inference</a:t>
            </a:r>
          </a:p>
          <a:p>
            <a:pPr lvl="1"/>
            <a:r>
              <a:rPr lang="en-US" sz="2200" dirty="0" smtClean="0"/>
              <a:t>Leverage query forms</a:t>
            </a:r>
          </a:p>
          <a:p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r>
              <a:rPr lang="en-US" sz="2600" dirty="0" smtClean="0"/>
              <a:t>Evaluation</a:t>
            </a:r>
          </a:p>
          <a:p>
            <a:r>
              <a:rPr lang="en-US" sz="2600" dirty="0" smtClean="0"/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Description</a:t>
            </a:r>
            <a:endParaRPr lang="zh-CN" altLang="en-US" baseline="30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79950"/>
          </a:xfrm>
        </p:spPr>
        <p:txBody>
          <a:bodyPr/>
          <a:lstStyle/>
          <a:p>
            <a:r>
              <a:rPr lang="en-US" altLang="zh-CN" smtClean="0"/>
              <a:t>Data</a:t>
            </a:r>
          </a:p>
          <a:p>
            <a:pPr lvl="1"/>
            <a:r>
              <a:rPr lang="en-US" altLang="zh-CN" smtClean="0"/>
              <a:t>Relational Databases (graph), or XML Databases (tree)</a:t>
            </a:r>
          </a:p>
          <a:p>
            <a:r>
              <a:rPr lang="en-US" altLang="zh-CN" smtClean="0"/>
              <a:t>Input</a:t>
            </a:r>
          </a:p>
          <a:p>
            <a:pPr lvl="1"/>
            <a:r>
              <a:rPr lang="en-US" altLang="zh-CN" smtClean="0"/>
              <a:t>Query </a:t>
            </a:r>
            <a:r>
              <a:rPr lang="en-AU" altLang="zh-CN" smtClean="0">
                <a:latin typeface="Arial Black" pitchFamily="34" charset="0"/>
              </a:rPr>
              <a:t>Q</a:t>
            </a:r>
            <a:r>
              <a:rPr lang="en-AU" altLang="zh-CN" smtClean="0"/>
              <a:t> = &lt;k</a:t>
            </a:r>
            <a:r>
              <a:rPr lang="en-AU" altLang="zh-CN" baseline="-25000" smtClean="0"/>
              <a:t>1</a:t>
            </a:r>
            <a:r>
              <a:rPr lang="en-AU" altLang="zh-CN" smtClean="0"/>
              <a:t>, k</a:t>
            </a:r>
            <a:r>
              <a:rPr lang="en-AU" altLang="zh-CN" baseline="-25000" smtClean="0"/>
              <a:t>2</a:t>
            </a:r>
            <a:r>
              <a:rPr lang="en-AU" altLang="zh-CN" smtClean="0"/>
              <a:t>, ..., k</a:t>
            </a:r>
            <a:r>
              <a:rPr lang="en-AU" altLang="zh-CN" baseline="-25000" smtClean="0"/>
              <a:t>l</a:t>
            </a:r>
            <a:r>
              <a:rPr lang="en-AU" altLang="zh-CN" smtClean="0"/>
              <a:t>&gt;</a:t>
            </a:r>
            <a:endParaRPr lang="en-US" altLang="zh-CN" smtClean="0"/>
          </a:p>
          <a:p>
            <a:r>
              <a:rPr lang="en-US" altLang="zh-CN" smtClean="0"/>
              <a:t>Output</a:t>
            </a:r>
          </a:p>
          <a:p>
            <a:pPr lvl="1"/>
            <a:r>
              <a:rPr lang="en-US" altLang="zh-CN" smtClean="0"/>
              <a:t>A </a:t>
            </a:r>
            <a:r>
              <a:rPr lang="en-US" altLang="zh-CN" smtClean="0">
                <a:solidFill>
                  <a:srgbClr val="FF0000"/>
                </a:solidFill>
              </a:rPr>
              <a:t>collection of nodes </a:t>
            </a:r>
            <a:r>
              <a:rPr lang="en-US" altLang="zh-CN" smtClean="0">
                <a:solidFill>
                  <a:srgbClr val="0000FF"/>
                </a:solidFill>
              </a:rPr>
              <a:t>collectively </a:t>
            </a:r>
            <a:r>
              <a:rPr lang="en-US" altLang="zh-CN" smtClean="0">
                <a:solidFill>
                  <a:srgbClr val="00CC00"/>
                </a:solidFill>
              </a:rPr>
              <a:t>relevant to Q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4C38FF-34BF-4559-9BF3-6278D69F41E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524000" y="4191000"/>
            <a:ext cx="2514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276850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lvl="2" indent="-457200">
              <a:buFont typeface="Georgia" pitchFamily="18" charset="0"/>
              <a:buAutoNum type="arabicPeriod"/>
            </a:pPr>
            <a:r>
              <a:rPr lang="en-US" altLang="zh-CN" dirty="0"/>
              <a:t>Predefined</a:t>
            </a:r>
          </a:p>
          <a:p>
            <a:pPr marL="1371600" lvl="2" indent="-457200">
              <a:buFont typeface="Georgia" pitchFamily="18" charset="0"/>
              <a:buAutoNum type="arabicPeriod"/>
            </a:pPr>
            <a:r>
              <a:rPr lang="en-US" altLang="zh-CN" dirty="0"/>
              <a:t>Searched based on schema graph</a:t>
            </a:r>
          </a:p>
          <a:p>
            <a:pPr marL="1371600" lvl="2" indent="-457200">
              <a:buFont typeface="Georgia" pitchFamily="18" charset="0"/>
              <a:buAutoNum type="arabicPeriod"/>
            </a:pPr>
            <a:r>
              <a:rPr lang="en-US" altLang="zh-CN" dirty="0"/>
              <a:t>Searched based on data graph</a:t>
            </a: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2743200" y="472440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Option 1: Pre-defined Structure</a:t>
            </a:r>
            <a:endParaRPr lang="zh-CN" altLang="en-US" baseline="300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Ancestor of modern KWS:</a:t>
            </a:r>
          </a:p>
          <a:p>
            <a:pPr lvl="1"/>
            <a:r>
              <a:rPr lang="en-US" altLang="zh-CN" smtClean="0"/>
              <a:t>RDBMS </a:t>
            </a:r>
          </a:p>
          <a:p>
            <a:pPr lvl="2"/>
            <a:r>
              <a:rPr lang="en-US" altLang="zh-CN" smtClean="0"/>
              <a:t>SELECT * FROM </a:t>
            </a:r>
            <a:r>
              <a:rPr lang="en-US" altLang="zh-CN" smtClean="0">
                <a:solidFill>
                  <a:srgbClr val="FF0000"/>
                </a:solidFill>
              </a:rPr>
              <a:t>Movie </a:t>
            </a:r>
            <a:r>
              <a:rPr lang="en-US" altLang="zh-CN" smtClean="0"/>
              <a:t>WHERE contains(plot, “</a:t>
            </a:r>
            <a:r>
              <a:rPr lang="en-US" altLang="zh-CN" smtClean="0">
                <a:solidFill>
                  <a:srgbClr val="0000FF"/>
                </a:solidFill>
              </a:rPr>
              <a:t>meaning of life</a:t>
            </a:r>
            <a:r>
              <a:rPr lang="en-US" altLang="zh-CN" smtClean="0"/>
              <a:t>”)</a:t>
            </a:r>
          </a:p>
          <a:p>
            <a:pPr lvl="1"/>
            <a:r>
              <a:rPr lang="en-US" altLang="zh-CN" smtClean="0"/>
              <a:t>Content-and-Structure Query (CAS) </a:t>
            </a: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//movie</a:t>
            </a:r>
            <a:r>
              <a:rPr lang="en-US" altLang="zh-CN" smtClean="0"/>
              <a:t>[year=1999][plot ~ “</a:t>
            </a:r>
            <a:r>
              <a:rPr lang="en-US" altLang="zh-CN" smtClean="0">
                <a:solidFill>
                  <a:srgbClr val="0000FF"/>
                </a:solidFill>
              </a:rPr>
              <a:t>meaning of life</a:t>
            </a:r>
            <a:r>
              <a:rPr lang="en-US" altLang="zh-CN" smtClean="0"/>
              <a:t>”]</a:t>
            </a:r>
          </a:p>
          <a:p>
            <a:r>
              <a:rPr lang="en-US" altLang="zh-CN" smtClean="0"/>
              <a:t>Early KWS </a:t>
            </a:r>
          </a:p>
          <a:p>
            <a:pPr lvl="1"/>
            <a:r>
              <a:rPr lang="en-US" altLang="zh-CN" smtClean="0"/>
              <a:t>Proximity search</a:t>
            </a:r>
          </a:p>
          <a:p>
            <a:pPr lvl="2"/>
            <a:r>
              <a:rPr lang="en-US" altLang="zh-CN" smtClean="0"/>
              <a:t>Find “</a:t>
            </a:r>
            <a:r>
              <a:rPr lang="en-US" altLang="zh-CN" smtClean="0">
                <a:solidFill>
                  <a:srgbClr val="FF0000"/>
                </a:solidFill>
              </a:rPr>
              <a:t>movies</a:t>
            </a:r>
            <a:r>
              <a:rPr lang="en-US" altLang="zh-CN" smtClean="0"/>
              <a:t>” </a:t>
            </a:r>
            <a:r>
              <a:rPr lang="en-US" altLang="zh-CN" b="1" smtClean="0"/>
              <a:t>NEAR </a:t>
            </a:r>
            <a:r>
              <a:rPr lang="en-US" altLang="zh-CN" smtClean="0"/>
              <a:t>“</a:t>
            </a:r>
            <a:r>
              <a:rPr lang="en-US" altLang="zh-CN" smtClean="0">
                <a:solidFill>
                  <a:srgbClr val="0000FF"/>
                </a:solidFill>
              </a:rPr>
              <a:t>meaing of life</a:t>
            </a:r>
            <a:r>
              <a:rPr lang="en-US" altLang="zh-CN" smtClean="0"/>
              <a:t>”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5247A8-9D15-40E5-AFF9-2DC690BAFC65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43000" y="6243638"/>
            <a:ext cx="6705600" cy="46196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latin typeface="Georgia" pitchFamily="18" charset="0"/>
              </a:rPr>
              <a:t>Q: Can we remove the burden off the user?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Option 1: Pre-defined Structure</a:t>
            </a:r>
            <a:endParaRPr lang="zh-CN" altLang="en-US" baseline="3000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QUnit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[Nandi &amp; </a:t>
            </a:r>
            <a:r>
              <a:rPr lang="en-US" altLang="zh-CN" baseline="30000" dirty="0" err="1" smtClean="0"/>
              <a:t>Jagadish</a:t>
            </a:r>
            <a:r>
              <a:rPr lang="en-US" altLang="zh-CN" baseline="30000" dirty="0" smtClean="0"/>
              <a:t>, CIDR 09]</a:t>
            </a:r>
          </a:p>
          <a:p>
            <a:pPr lvl="1"/>
            <a:r>
              <a:rPr lang="en-US" altLang="zh-CN" dirty="0" smtClean="0"/>
              <a:t>“A basic, independent semantic unit of information in the DB”, usually defined by </a:t>
            </a:r>
            <a:r>
              <a:rPr lang="en-US" altLang="zh-CN" dirty="0" smtClean="0">
                <a:solidFill>
                  <a:srgbClr val="FF0000"/>
                </a:solidFill>
              </a:rPr>
              <a:t>domain experts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e.g., define a </a:t>
            </a:r>
            <a:r>
              <a:rPr lang="en-US" altLang="zh-CN" dirty="0" err="1" smtClean="0">
                <a:sym typeface="Wingdings" pitchFamily="2" charset="2"/>
              </a:rPr>
              <a:t>QUnit</a:t>
            </a:r>
            <a:r>
              <a:rPr lang="en-US" altLang="zh-CN" dirty="0" smtClean="0">
                <a:sym typeface="Wingdings" pitchFamily="2" charset="2"/>
              </a:rPr>
              <a:t> as “</a:t>
            </a:r>
            <a:r>
              <a:rPr lang="en-US" altLang="zh-CN" i="1" dirty="0" err="1" smtClean="0">
                <a:solidFill>
                  <a:srgbClr val="0000FF"/>
                </a:solidFill>
                <a:sym typeface="Wingdings" pitchFamily="2" charset="2"/>
              </a:rPr>
              <a:t>director(name</a:t>
            </a:r>
            <a:r>
              <a:rPr lang="en-US" altLang="zh-CN" i="1" dirty="0" smtClean="0">
                <a:solidFill>
                  <a:srgbClr val="0000FF"/>
                </a:solidFill>
                <a:sym typeface="Wingdings" pitchFamily="2" charset="2"/>
              </a:rPr>
              <a:t>, DOB)+ all </a:t>
            </a:r>
            <a:r>
              <a:rPr lang="en-US" altLang="zh-CN" i="1" dirty="0" err="1" smtClean="0">
                <a:solidFill>
                  <a:srgbClr val="0000FF"/>
                </a:solidFill>
                <a:sym typeface="Wingdings" pitchFamily="2" charset="2"/>
              </a:rPr>
              <a:t>movies(title</a:t>
            </a:r>
            <a:r>
              <a:rPr lang="en-US" altLang="zh-CN" i="1" dirty="0" smtClean="0">
                <a:solidFill>
                  <a:srgbClr val="0000FF"/>
                </a:solidFill>
                <a:sym typeface="Wingdings" pitchFamily="2" charset="2"/>
              </a:rPr>
              <a:t>, year) he/she directed</a:t>
            </a:r>
            <a:r>
              <a:rPr lang="en-US" altLang="zh-CN" dirty="0" smtClean="0">
                <a:sym typeface="Wingdings" pitchFamily="2" charset="2"/>
              </a:rPr>
              <a:t>” 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4E2E32-C187-431C-A927-1E7F972BD518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905000" y="5105400"/>
            <a:ext cx="14478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Director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2000" y="5105400"/>
            <a:ext cx="14478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Movie</a:t>
            </a:r>
          </a:p>
        </p:txBody>
      </p:sp>
      <p:cxnSp>
        <p:nvCxnSpPr>
          <p:cNvPr id="23560" name="Straight Arrow Connector 39"/>
          <p:cNvCxnSpPr>
            <a:cxnSpLocks noChangeShapeType="1"/>
            <a:stCxn id="39" idx="1"/>
            <a:endCxn id="32" idx="3"/>
          </p:cNvCxnSpPr>
          <p:nvPr/>
        </p:nvCxnSpPr>
        <p:spPr bwMode="auto">
          <a:xfrm rot="10800000">
            <a:off x="3352800" y="5335588"/>
            <a:ext cx="1219200" cy="15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533400" y="4648200"/>
            <a:ext cx="990600" cy="381000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chemeClr val="tx1"/>
                </a:solidFill>
                <a:latin typeface="Garamond" pitchFamily="18" charset="0"/>
                <a:ea typeface="+mn-ea"/>
              </a:rPr>
              <a:t>name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33400" y="5181600"/>
            <a:ext cx="990600" cy="381000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chemeClr val="tx1"/>
                </a:solidFill>
                <a:latin typeface="Garamond" pitchFamily="18" charset="0"/>
                <a:ea typeface="+mn-ea"/>
              </a:rPr>
              <a:t>DOB</a:t>
            </a:r>
          </a:p>
        </p:txBody>
      </p:sp>
      <p:cxnSp>
        <p:nvCxnSpPr>
          <p:cNvPr id="23563" name="Straight Arrow Connector 47"/>
          <p:cNvCxnSpPr>
            <a:cxnSpLocks noChangeShapeType="1"/>
            <a:stCxn id="42" idx="6"/>
            <a:endCxn id="32" idx="1"/>
          </p:cNvCxnSpPr>
          <p:nvPr/>
        </p:nvCxnSpPr>
        <p:spPr bwMode="auto">
          <a:xfrm>
            <a:off x="1524000" y="4838700"/>
            <a:ext cx="381000" cy="496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4" name="Straight Arrow Connector 48"/>
          <p:cNvCxnSpPr>
            <a:cxnSpLocks noChangeShapeType="1"/>
            <a:stCxn id="47" idx="6"/>
            <a:endCxn id="32" idx="1"/>
          </p:cNvCxnSpPr>
          <p:nvPr/>
        </p:nvCxnSpPr>
        <p:spPr bwMode="auto">
          <a:xfrm flipV="1">
            <a:off x="1524000" y="5335588"/>
            <a:ext cx="381000" cy="36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33400" y="5335588"/>
            <a:ext cx="1371600" cy="760412"/>
            <a:chOff x="457200" y="5717233"/>
            <a:chExt cx="1371600" cy="759767"/>
          </a:xfrm>
        </p:grpSpPr>
        <p:cxnSp>
          <p:nvCxnSpPr>
            <p:cNvPr id="23583" name="Straight Arrow Connector 50"/>
            <p:cNvCxnSpPr>
              <a:cxnSpLocks noChangeShapeType="1"/>
              <a:stCxn id="52" idx="6"/>
              <a:endCxn id="32" idx="1"/>
            </p:cNvCxnSpPr>
            <p:nvPr/>
          </p:nvCxnSpPr>
          <p:spPr bwMode="auto">
            <a:xfrm flipV="1">
              <a:off x="1447800" y="5717233"/>
              <a:ext cx="381000" cy="5692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457200" y="6096323"/>
              <a:ext cx="990600" cy="380677"/>
            </a:xfrm>
            <a:prstGeom prst="ellipse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b="1" dirty="0" err="1">
                  <a:solidFill>
                    <a:schemeClr val="tx1"/>
                  </a:solidFill>
                  <a:latin typeface="Garamond" pitchFamily="18" charset="0"/>
                  <a:ea typeface="+mn-ea"/>
                </a:rPr>
                <a:t>B_Loc</a:t>
              </a:r>
              <a:endParaRPr lang="en-US" sz="1800" b="1" dirty="0">
                <a:solidFill>
                  <a:schemeClr val="tx1"/>
                </a:solidFill>
                <a:latin typeface="Garamond" pitchFamily="18" charset="0"/>
                <a:ea typeface="+mn-ea"/>
              </a:endParaRPr>
            </a:p>
          </p:txBody>
        </p:sp>
      </p:grp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6400800" y="4724400"/>
            <a:ext cx="990600" cy="381000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chemeClr val="tx1"/>
                </a:solidFill>
                <a:latin typeface="Garamond" pitchFamily="18" charset="0"/>
                <a:ea typeface="+mn-ea"/>
              </a:rPr>
              <a:t>title</a:t>
            </a:r>
          </a:p>
        </p:txBody>
      </p:sp>
      <p:cxnSp>
        <p:nvCxnSpPr>
          <p:cNvPr id="23567" name="Straight Arrow Connector 53"/>
          <p:cNvCxnSpPr>
            <a:cxnSpLocks noChangeShapeType="1"/>
            <a:stCxn id="53" idx="2"/>
            <a:endCxn id="39" idx="3"/>
          </p:cNvCxnSpPr>
          <p:nvPr/>
        </p:nvCxnSpPr>
        <p:spPr bwMode="auto">
          <a:xfrm rot="10800000" flipV="1">
            <a:off x="6019800" y="4914900"/>
            <a:ext cx="381000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019800" y="5334000"/>
            <a:ext cx="1447800" cy="381000"/>
            <a:chOff x="5943600" y="5715000"/>
            <a:chExt cx="1447800" cy="381000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6400800" y="5715000"/>
              <a:ext cx="990600" cy="381000"/>
            </a:xfrm>
            <a:prstGeom prst="ellipse">
              <a:avLst/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800" b="1" dirty="0">
                  <a:solidFill>
                    <a:schemeClr val="tx1"/>
                  </a:solidFill>
                  <a:latin typeface="Garamond" pitchFamily="18" charset="0"/>
                  <a:ea typeface="+mn-ea"/>
                </a:rPr>
                <a:t>year</a:t>
              </a:r>
            </a:p>
          </p:txBody>
        </p:sp>
        <p:cxnSp>
          <p:nvCxnSpPr>
            <p:cNvPr id="23582" name="Straight Arrow Connector 56"/>
            <p:cNvCxnSpPr>
              <a:cxnSpLocks noChangeShapeType="1"/>
              <a:stCxn id="56" idx="2"/>
              <a:endCxn id="39" idx="3"/>
            </p:cNvCxnSpPr>
            <p:nvPr/>
          </p:nvCxnSpPr>
          <p:spPr bwMode="auto">
            <a:xfrm rot="10800000">
              <a:off x="5943600" y="5717234"/>
              <a:ext cx="457200" cy="1882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362200" y="4800600"/>
            <a:ext cx="1371600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D_101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9600" y="4419600"/>
            <a:ext cx="1371600" cy="369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Woody Allen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04800" y="4953000"/>
            <a:ext cx="1371600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dirty="0"/>
              <a:t>1935-12-01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419600" y="5497513"/>
            <a:ext cx="1371600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Match Point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572000" y="5802313"/>
            <a:ext cx="2438400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Melinda and Melinda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724400" y="6107113"/>
            <a:ext cx="2438400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Anything Else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876800" y="6411913"/>
            <a:ext cx="2438400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… … …</a:t>
            </a:r>
          </a:p>
        </p:txBody>
      </p:sp>
      <p:pic>
        <p:nvPicPr>
          <p:cNvPr id="34" name="Picture 33" descr="IMDB_W_Alle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4213" y="0"/>
            <a:ext cx="33797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 descr="IMDB_Kubrick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0"/>
            <a:ext cx="330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IMDB_M_and_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40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38200" y="6243638"/>
            <a:ext cx="7543800" cy="46196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latin typeface="Georgia" pitchFamily="18" charset="0"/>
              </a:rPr>
              <a:t>Q: Can we remove the burden off the domain experts?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Option 2: Search Candidate Structures on the Schema Graph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73238"/>
            <a:ext cx="82296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dirty="0" smtClean="0">
                <a:ea typeface="宋体" pitchFamily="2" charset="-122"/>
                <a:sym typeface="Wingdings" pitchFamily="2" charset="2"/>
              </a:rPr>
              <a:t>E.g., XML </a:t>
            </a:r>
            <a:r>
              <a:rPr lang="en-US" altLang="zh-CN" sz="3600" dirty="0" err="1" smtClean="0">
                <a:ea typeface="宋体" pitchFamily="2" charset="-122"/>
                <a:sym typeface="Wingdings" pitchFamily="2" charset="2"/>
              </a:rPr>
              <a:t></a:t>
            </a:r>
            <a:r>
              <a:rPr lang="en-US" altLang="zh-CN" sz="3600" dirty="0" smtClean="0">
                <a:ea typeface="宋体" pitchFamily="2" charset="-122"/>
                <a:sym typeface="Wingdings" pitchFamily="2" charset="2"/>
              </a:rPr>
              <a:t> All the label paths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imdb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/movie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imdb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/movie/year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imdb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/movie/name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imdb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/director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…</a:t>
            </a:r>
          </a:p>
          <a:p>
            <a:pPr>
              <a:lnSpc>
                <a:spcPct val="90000"/>
              </a:lnSpc>
            </a:pPr>
            <a:endParaRPr lang="en-US" altLang="zh-CN" sz="3600" dirty="0" smtClean="0">
              <a:ea typeface="宋体" pitchFamily="2" charset="-122"/>
              <a:sym typeface="Wingdings" pitchFamily="2" charset="2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127A46-8F1B-40B8-86C2-B913B5391919}" type="slidenum">
              <a:rPr lang="zh-CN" altLang="en-US"/>
              <a:pPr/>
              <a:t>27</a:t>
            </a:fld>
            <a:endParaRPr lang="en-US" altLang="zh-CN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71600" y="4286250"/>
            <a:ext cx="7696200" cy="2114550"/>
            <a:chOff x="1371600" y="3581400"/>
            <a:chExt cx="7696200" cy="2114264"/>
          </a:xfrm>
        </p:grpSpPr>
        <p:sp>
          <p:nvSpPr>
            <p:cNvPr id="24583" name="TextBox 7"/>
            <p:cNvSpPr txBox="1">
              <a:spLocks noChangeArrowheads="1"/>
            </p:cNvSpPr>
            <p:nvPr/>
          </p:nvSpPr>
          <p:spPr bwMode="auto">
            <a:xfrm>
              <a:off x="4349750" y="3581400"/>
              <a:ext cx="679450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imdb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24584" name="TextBox 8"/>
            <p:cNvSpPr txBox="1">
              <a:spLocks noChangeArrowheads="1"/>
            </p:cNvSpPr>
            <p:nvPr/>
          </p:nvSpPr>
          <p:spPr bwMode="auto">
            <a:xfrm>
              <a:off x="1371600" y="4805009"/>
              <a:ext cx="96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Simpsons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585" name="TextBox 9"/>
            <p:cNvSpPr txBox="1">
              <a:spLocks noChangeArrowheads="1"/>
            </p:cNvSpPr>
            <p:nvPr/>
          </p:nvSpPr>
          <p:spPr bwMode="auto">
            <a:xfrm>
              <a:off x="1749425" y="4229012"/>
              <a:ext cx="69532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TV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4585" idx="2"/>
              <a:endCxn id="24584" idx="0"/>
            </p:cNvCxnSpPr>
            <p:nvPr/>
          </p:nvCxnSpPr>
          <p:spPr>
            <a:xfrm rot="5400000">
              <a:off x="1857391" y="4565502"/>
              <a:ext cx="238093" cy="24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4583" idx="2"/>
              <a:endCxn id="24585" idx="0"/>
            </p:cNvCxnSpPr>
            <p:nvPr/>
          </p:nvCxnSpPr>
          <p:spPr>
            <a:xfrm rot="5400000">
              <a:off x="3238522" y="2778058"/>
              <a:ext cx="309520" cy="25923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88" name="TextBox 12"/>
            <p:cNvSpPr txBox="1">
              <a:spLocks noChangeArrowheads="1"/>
            </p:cNvSpPr>
            <p:nvPr/>
          </p:nvSpPr>
          <p:spPr bwMode="auto">
            <a:xfrm>
              <a:off x="4144963" y="4229012"/>
              <a:ext cx="738187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movie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24589" name="TextBox 13"/>
            <p:cNvSpPr txBox="1">
              <a:spLocks noChangeArrowheads="1"/>
            </p:cNvSpPr>
            <p:nvPr/>
          </p:nvSpPr>
          <p:spPr bwMode="auto">
            <a:xfrm>
              <a:off x="2965450" y="4787737"/>
              <a:ext cx="692150" cy="339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name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24590" name="TextBox 14"/>
            <p:cNvSpPr txBox="1">
              <a:spLocks noChangeArrowheads="1"/>
            </p:cNvSpPr>
            <p:nvPr/>
          </p:nvSpPr>
          <p:spPr bwMode="auto">
            <a:xfrm>
              <a:off x="2819972" y="5357110"/>
              <a:ext cx="952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shining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591" name="TextBox 15"/>
            <p:cNvSpPr txBox="1">
              <a:spLocks noChangeArrowheads="1"/>
            </p:cNvSpPr>
            <p:nvPr/>
          </p:nvSpPr>
          <p:spPr bwMode="auto">
            <a:xfrm>
              <a:off x="3665207" y="5344232"/>
              <a:ext cx="746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1980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592" name="TextBox 16"/>
            <p:cNvSpPr txBox="1">
              <a:spLocks noChangeArrowheads="1"/>
            </p:cNvSpPr>
            <p:nvPr/>
          </p:nvSpPr>
          <p:spPr bwMode="auto">
            <a:xfrm>
              <a:off x="3640138" y="4806784"/>
              <a:ext cx="785812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year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4592" idx="2"/>
              <a:endCxn id="24591" idx="0"/>
            </p:cNvCxnSpPr>
            <p:nvPr/>
          </p:nvCxnSpPr>
          <p:spPr>
            <a:xfrm rot="16200000" flipH="1">
              <a:off x="3935426" y="5241701"/>
              <a:ext cx="199998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4589" idx="2"/>
              <a:endCxn id="24590" idx="0"/>
            </p:cNvCxnSpPr>
            <p:nvPr/>
          </p:nvCxnSpPr>
          <p:spPr>
            <a:xfrm rot="5400000">
              <a:off x="3188510" y="5234556"/>
              <a:ext cx="230157" cy="158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588" idx="2"/>
              <a:endCxn id="24589" idx="0"/>
            </p:cNvCxnSpPr>
            <p:nvPr/>
          </p:nvCxnSpPr>
          <p:spPr>
            <a:xfrm rot="5400000">
              <a:off x="3802078" y="4076552"/>
              <a:ext cx="220632" cy="1201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4588" idx="2"/>
              <a:endCxn id="24592" idx="0"/>
            </p:cNvCxnSpPr>
            <p:nvPr/>
          </p:nvCxnSpPr>
          <p:spPr>
            <a:xfrm rot="5400000">
              <a:off x="4152917" y="4446437"/>
              <a:ext cx="239680" cy="4810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7" name="TextBox 37"/>
            <p:cNvSpPr txBox="1">
              <a:spLocks noChangeArrowheads="1"/>
            </p:cNvSpPr>
            <p:nvPr/>
          </p:nvSpPr>
          <p:spPr bwMode="auto">
            <a:xfrm>
              <a:off x="5921375" y="4286155"/>
              <a:ext cx="795338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movie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24598" name="TextBox 38"/>
            <p:cNvSpPr txBox="1">
              <a:spLocks noChangeArrowheads="1"/>
            </p:cNvSpPr>
            <p:nvPr/>
          </p:nvSpPr>
          <p:spPr bwMode="auto">
            <a:xfrm>
              <a:off x="5334000" y="4790911"/>
              <a:ext cx="723900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name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24599" name="TextBox 39"/>
            <p:cNvSpPr txBox="1">
              <a:spLocks noChangeArrowheads="1"/>
            </p:cNvSpPr>
            <p:nvPr/>
          </p:nvSpPr>
          <p:spPr bwMode="auto">
            <a:xfrm>
              <a:off x="5257800" y="5345399"/>
              <a:ext cx="8715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scoop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600" name="TextBox 40"/>
            <p:cNvSpPr txBox="1">
              <a:spLocks noChangeArrowheads="1"/>
            </p:cNvSpPr>
            <p:nvPr/>
          </p:nvSpPr>
          <p:spPr bwMode="auto">
            <a:xfrm>
              <a:off x="5983619" y="5353336"/>
              <a:ext cx="795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2006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601" name="TextBox 41"/>
            <p:cNvSpPr txBox="1">
              <a:spLocks noChangeArrowheads="1"/>
            </p:cNvSpPr>
            <p:nvPr/>
          </p:nvSpPr>
          <p:spPr bwMode="auto">
            <a:xfrm>
              <a:off x="5964238" y="4790911"/>
              <a:ext cx="82867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year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4601" idx="2"/>
              <a:endCxn id="24600" idx="0"/>
            </p:cNvCxnSpPr>
            <p:nvPr/>
          </p:nvCxnSpPr>
          <p:spPr>
            <a:xfrm rot="16200000" flipH="1">
              <a:off x="6268259" y="5239320"/>
              <a:ext cx="223807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598" idx="2"/>
              <a:endCxn id="24599" idx="0"/>
            </p:cNvCxnSpPr>
            <p:nvPr/>
          </p:nvCxnSpPr>
          <p:spPr>
            <a:xfrm rot="5400000">
              <a:off x="5587222" y="5236145"/>
              <a:ext cx="215871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597" idx="2"/>
              <a:endCxn id="24598" idx="0"/>
            </p:cNvCxnSpPr>
            <p:nvPr/>
          </p:nvCxnSpPr>
          <p:spPr>
            <a:xfrm rot="5400000">
              <a:off x="5923767" y="4396430"/>
              <a:ext cx="166664" cy="62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597" idx="2"/>
              <a:endCxn id="24601" idx="0"/>
            </p:cNvCxnSpPr>
            <p:nvPr/>
          </p:nvCxnSpPr>
          <p:spPr>
            <a:xfrm rot="16200000" flipH="1">
              <a:off x="6265080" y="4677417"/>
              <a:ext cx="166664" cy="603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583" idx="2"/>
              <a:endCxn id="24597" idx="0"/>
            </p:cNvCxnSpPr>
            <p:nvPr/>
          </p:nvCxnSpPr>
          <p:spPr>
            <a:xfrm rot="16200000" flipH="1">
              <a:off x="5320532" y="3288435"/>
              <a:ext cx="366662" cy="16287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4583" idx="2"/>
              <a:endCxn id="24588" idx="0"/>
            </p:cNvCxnSpPr>
            <p:nvPr/>
          </p:nvCxnSpPr>
          <p:spPr>
            <a:xfrm rot="5400000">
              <a:off x="4446609" y="3986146"/>
              <a:ext cx="309520" cy="176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8" name="TextBox 50"/>
            <p:cNvSpPr txBox="1">
              <a:spLocks noChangeArrowheads="1"/>
            </p:cNvSpPr>
            <p:nvPr/>
          </p:nvSpPr>
          <p:spPr bwMode="auto">
            <a:xfrm>
              <a:off x="7550150" y="4286155"/>
              <a:ext cx="908050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director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24609" name="TextBox 51"/>
            <p:cNvSpPr txBox="1">
              <a:spLocks noChangeArrowheads="1"/>
            </p:cNvSpPr>
            <p:nvPr/>
          </p:nvSpPr>
          <p:spPr bwMode="auto">
            <a:xfrm>
              <a:off x="7377113" y="4790911"/>
              <a:ext cx="700087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name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24610" name="TextBox 52"/>
            <p:cNvSpPr txBox="1">
              <a:spLocks noChangeArrowheads="1"/>
            </p:cNvSpPr>
            <p:nvPr/>
          </p:nvSpPr>
          <p:spPr bwMode="auto">
            <a:xfrm>
              <a:off x="7274256" y="5304455"/>
              <a:ext cx="879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W Allen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611" name="TextBox 53"/>
            <p:cNvSpPr txBox="1">
              <a:spLocks noChangeArrowheads="1"/>
            </p:cNvSpPr>
            <p:nvPr/>
          </p:nvSpPr>
          <p:spPr bwMode="auto">
            <a:xfrm>
              <a:off x="8030215" y="5326040"/>
              <a:ext cx="103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1935-12-1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612" name="TextBox 54"/>
            <p:cNvSpPr txBox="1">
              <a:spLocks noChangeArrowheads="1"/>
            </p:cNvSpPr>
            <p:nvPr/>
          </p:nvSpPr>
          <p:spPr bwMode="auto">
            <a:xfrm>
              <a:off x="8086725" y="4790911"/>
              <a:ext cx="90487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DOB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24612" idx="2"/>
              <a:endCxn id="24611" idx="0"/>
            </p:cNvCxnSpPr>
            <p:nvPr/>
          </p:nvCxnSpPr>
          <p:spPr>
            <a:xfrm rot="16200000" flipH="1">
              <a:off x="8445514" y="5222652"/>
              <a:ext cx="196823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4609" idx="2"/>
              <a:endCxn id="24610" idx="0"/>
            </p:cNvCxnSpPr>
            <p:nvPr/>
          </p:nvCxnSpPr>
          <p:spPr>
            <a:xfrm rot="5400000">
              <a:off x="7632713" y="5209954"/>
              <a:ext cx="176188" cy="142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4608" idx="2"/>
              <a:endCxn id="24609" idx="0"/>
            </p:cNvCxnSpPr>
            <p:nvPr/>
          </p:nvCxnSpPr>
          <p:spPr>
            <a:xfrm rot="5400000">
              <a:off x="7782730" y="4569467"/>
              <a:ext cx="166664" cy="27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4608" idx="2"/>
              <a:endCxn id="24612" idx="0"/>
            </p:cNvCxnSpPr>
            <p:nvPr/>
          </p:nvCxnSpPr>
          <p:spPr>
            <a:xfrm rot="16200000" flipH="1">
              <a:off x="8188336" y="4440086"/>
              <a:ext cx="166664" cy="5349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7" name="TextBox 61"/>
            <p:cNvSpPr txBox="1">
              <a:spLocks noChangeArrowheads="1"/>
            </p:cNvSpPr>
            <p:nvPr/>
          </p:nvSpPr>
          <p:spPr bwMode="auto">
            <a:xfrm>
              <a:off x="6655793" y="5346015"/>
              <a:ext cx="8064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… …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24624" idx="2"/>
              <a:endCxn id="24617" idx="0"/>
            </p:cNvCxnSpPr>
            <p:nvPr/>
          </p:nvCxnSpPr>
          <p:spPr>
            <a:xfrm rot="16200000" flipH="1">
              <a:off x="6942947" y="5229795"/>
              <a:ext cx="228569" cy="4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4583" idx="2"/>
              <a:endCxn id="24608" idx="0"/>
            </p:cNvCxnSpPr>
            <p:nvPr/>
          </p:nvCxnSpPr>
          <p:spPr>
            <a:xfrm rot="16200000" flipH="1">
              <a:off x="6163494" y="2445473"/>
              <a:ext cx="366662" cy="3314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20" name="TextBox 66"/>
            <p:cNvSpPr txBox="1">
              <a:spLocks noChangeArrowheads="1"/>
            </p:cNvSpPr>
            <p:nvPr/>
          </p:nvSpPr>
          <p:spPr bwMode="auto">
            <a:xfrm>
              <a:off x="2209800" y="4800600"/>
              <a:ext cx="852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Friends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621" name="TextBox 67"/>
            <p:cNvSpPr txBox="1">
              <a:spLocks noChangeArrowheads="1"/>
            </p:cNvSpPr>
            <p:nvPr/>
          </p:nvSpPr>
          <p:spPr bwMode="auto">
            <a:xfrm>
              <a:off x="2482850" y="4240124"/>
              <a:ext cx="717550" cy="33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TV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24621" idx="2"/>
              <a:endCxn id="24620" idx="0"/>
            </p:cNvCxnSpPr>
            <p:nvPr/>
          </p:nvCxnSpPr>
          <p:spPr>
            <a:xfrm rot="5400000">
              <a:off x="2628122" y="4586931"/>
              <a:ext cx="222220" cy="204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4583" idx="2"/>
              <a:endCxn id="24621" idx="0"/>
            </p:cNvCxnSpPr>
            <p:nvPr/>
          </p:nvCxnSpPr>
          <p:spPr>
            <a:xfrm rot="5400000">
              <a:off x="3605234" y="3155884"/>
              <a:ext cx="320632" cy="1847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24" name="TextBox 70"/>
            <p:cNvSpPr txBox="1">
              <a:spLocks noChangeArrowheads="1"/>
            </p:cNvSpPr>
            <p:nvPr/>
          </p:nvSpPr>
          <p:spPr bwMode="auto">
            <a:xfrm>
              <a:off x="6634163" y="4778213"/>
              <a:ext cx="841375" cy="339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plot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24597" idx="2"/>
              <a:endCxn id="24624" idx="0"/>
            </p:cNvCxnSpPr>
            <p:nvPr/>
          </p:nvCxnSpPr>
          <p:spPr>
            <a:xfrm rot="16200000" flipH="1">
              <a:off x="6609566" y="4332931"/>
              <a:ext cx="153966" cy="736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26" name="TextBox 80"/>
            <p:cNvSpPr txBox="1">
              <a:spLocks noChangeArrowheads="1"/>
            </p:cNvSpPr>
            <p:nvPr/>
          </p:nvSpPr>
          <p:spPr bwMode="auto">
            <a:xfrm>
              <a:off x="4419247" y="5349213"/>
              <a:ext cx="7191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… …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24627" name="TextBox 81"/>
            <p:cNvSpPr txBox="1">
              <a:spLocks noChangeArrowheads="1"/>
            </p:cNvSpPr>
            <p:nvPr/>
          </p:nvSpPr>
          <p:spPr bwMode="auto">
            <a:xfrm>
              <a:off x="4359275" y="4800435"/>
              <a:ext cx="82867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plot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24627" idx="2"/>
              <a:endCxn id="24626" idx="0"/>
            </p:cNvCxnSpPr>
            <p:nvPr/>
          </p:nvCxnSpPr>
          <p:spPr>
            <a:xfrm rot="16200000" flipH="1">
              <a:off x="4670439" y="5241701"/>
              <a:ext cx="211108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4588" idx="2"/>
              <a:endCxn id="24627" idx="0"/>
            </p:cNvCxnSpPr>
            <p:nvPr/>
          </p:nvCxnSpPr>
          <p:spPr>
            <a:xfrm rot="16200000" flipH="1">
              <a:off x="4526773" y="4553595"/>
              <a:ext cx="233330" cy="260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0" name="TextBox 107"/>
            <p:cNvSpPr txBox="1">
              <a:spLocks noChangeArrowheads="1"/>
            </p:cNvSpPr>
            <p:nvPr/>
          </p:nvSpPr>
          <p:spPr bwMode="auto">
            <a:xfrm>
              <a:off x="4986338" y="4821070"/>
              <a:ext cx="642937" cy="33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…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24588" idx="2"/>
              <a:endCxn id="24630" idx="0"/>
            </p:cNvCxnSpPr>
            <p:nvPr/>
          </p:nvCxnSpPr>
          <p:spPr>
            <a:xfrm rot="16200000" flipH="1">
              <a:off x="4783155" y="4297212"/>
              <a:ext cx="253966" cy="793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733800" y="2362200"/>
            <a:ext cx="3124200" cy="461963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Georgia" pitchFamily="18" charset="0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: Shining 1980</a:t>
            </a:r>
            <a:endParaRPr lang="en-US" altLang="zh-CN" baseline="30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023 L 0.00416 0.077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7755 L 0.00416 0.1331 " pathEditMode="relative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8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Candidate Networks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773238"/>
            <a:ext cx="8763000" cy="467995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  <a:sym typeface="Wingdings" pitchFamily="2" charset="2"/>
              </a:rPr>
              <a:t>E.g., RDBMS  All the valid candidate networks (CN) </a:t>
            </a:r>
          </a:p>
          <a:p>
            <a:endParaRPr lang="en-US" altLang="zh-CN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602652-583F-4C22-9A24-6E9282078BE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2505075"/>
            <a:ext cx="4419600" cy="461963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Georgia" pitchFamily="18" charset="0"/>
              </a:rPr>
              <a:t>Schema Graph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latin typeface="Georgia" pitchFamily="18" charset="0"/>
              </a:rPr>
              <a:t>A </a:t>
            </a:r>
            <a:r>
              <a:rPr lang="en-US" altLang="zh-CN" dirty="0" err="1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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  <a:sym typeface="Wingdings 3" pitchFamily="18" charset="2"/>
              </a:rPr>
              <a:t>W </a:t>
            </a:r>
            <a:r>
              <a:rPr lang="en-US" altLang="zh-CN" dirty="0" err="1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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Georgia" pitchFamily="18" charset="0"/>
                <a:sym typeface="Wingdings 3" pitchFamily="18" charset="2"/>
              </a:rPr>
              <a:t>P</a:t>
            </a:r>
            <a:endParaRPr lang="en-US" altLang="zh-CN" baseline="30000" dirty="0">
              <a:solidFill>
                <a:srgbClr val="000000"/>
              </a:solidFill>
              <a:latin typeface="Georgi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805238"/>
          <a:ext cx="3429000" cy="2600325"/>
        </p:xfrm>
        <a:graphic>
          <a:graphicData uri="http://schemas.openxmlformats.org/drawingml/2006/table">
            <a:tbl>
              <a:tblPr/>
              <a:tblGrid>
                <a:gridCol w="533400"/>
                <a:gridCol w="2895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W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P</a:t>
                      </a:r>
                      <a:r>
                        <a:rPr kumimoji="0" lang="en-US" altLang="zh-CN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W 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3119438"/>
            <a:ext cx="4419600" cy="461962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Georgia" pitchFamily="18" charset="0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: Widom XML</a:t>
            </a:r>
            <a:endParaRPr lang="en-US" altLang="zh-CN" baseline="30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4872038"/>
            <a:ext cx="3886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an author wrote a paper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0" y="5248275"/>
            <a:ext cx="449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two authors wrote a single paper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0" y="5629275"/>
            <a:ext cx="449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an authors wrote two papers</a:t>
            </a:r>
          </a:p>
        </p:txBody>
      </p:sp>
      <p:sp>
        <p:nvSpPr>
          <p:cNvPr id="25636" name="Right Brace 12"/>
          <p:cNvSpPr>
            <a:spLocks/>
          </p:cNvSpPr>
          <p:nvPr/>
        </p:nvSpPr>
        <p:spPr bwMode="auto">
          <a:xfrm>
            <a:off x="7924800" y="4948238"/>
            <a:ext cx="38100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flipH="1">
            <a:off x="6858000" y="3424238"/>
            <a:ext cx="2286000" cy="46196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interpretations</a:t>
            </a:r>
          </a:p>
        </p:txBody>
      </p:sp>
      <p:sp>
        <p:nvSpPr>
          <p:cNvPr id="15" name="Bent-Up Arrow 14"/>
          <p:cNvSpPr>
            <a:spLocks noChangeArrowheads="1"/>
          </p:cNvSpPr>
          <p:nvPr/>
        </p:nvSpPr>
        <p:spPr bwMode="auto">
          <a:xfrm>
            <a:off x="8305800" y="3957638"/>
            <a:ext cx="457200" cy="1600200"/>
          </a:xfrm>
          <a:custGeom>
            <a:avLst/>
            <a:gdLst>
              <a:gd name="T0" fmla="*/ 342900 w 457200"/>
              <a:gd name="T1" fmla="*/ 0 h 1600200"/>
              <a:gd name="T2" fmla="*/ 228600 w 457200"/>
              <a:gd name="T3" fmla="*/ 114300 h 1600200"/>
              <a:gd name="T4" fmla="*/ 0 w 457200"/>
              <a:gd name="T5" fmla="*/ 1543050 h 1600200"/>
              <a:gd name="T6" fmla="*/ 200025 w 457200"/>
              <a:gd name="T7" fmla="*/ 1600200 h 1600200"/>
              <a:gd name="T8" fmla="*/ 400050 w 457200"/>
              <a:gd name="T9" fmla="*/ 857250 h 1600200"/>
              <a:gd name="T10" fmla="*/ 457200 w 457200"/>
              <a:gd name="T11" fmla="*/ 114300 h 1600200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457200"/>
              <a:gd name="T19" fmla="*/ 1485900 h 1600200"/>
              <a:gd name="T20" fmla="*/ 400050 w 457200"/>
              <a:gd name="T21" fmla="*/ 1600200 h 1600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7200" h="1600200">
                <a:moveTo>
                  <a:pt x="0" y="1485900"/>
                </a:moveTo>
                <a:lnTo>
                  <a:pt x="285750" y="1485900"/>
                </a:lnTo>
                <a:lnTo>
                  <a:pt x="285750" y="114300"/>
                </a:lnTo>
                <a:lnTo>
                  <a:pt x="228600" y="114300"/>
                </a:lnTo>
                <a:lnTo>
                  <a:pt x="342900" y="0"/>
                </a:lnTo>
                <a:lnTo>
                  <a:pt x="457200" y="114300"/>
                </a:lnTo>
                <a:lnTo>
                  <a:pt x="400050" y="114300"/>
                </a:lnTo>
                <a:lnTo>
                  <a:pt x="400050" y="1600200"/>
                </a:lnTo>
                <a:lnTo>
                  <a:pt x="0" y="1600200"/>
                </a:lnTo>
                <a:close/>
              </a:path>
            </a:pathLst>
          </a:cu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10000" y="4110038"/>
            <a:ext cx="426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an </a:t>
            </a:r>
            <a:r>
              <a:rPr lang="en-US" altLang="zh-CN" dirty="0" smtClean="0"/>
              <a:t>author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5636" grpId="0" animBg="1"/>
      <p:bldP spid="14" grpId="0" animBg="1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Option 3: Search Candidate Structures on the Data Graph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73238"/>
            <a:ext cx="8229600" cy="508476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Data modeled as a graph G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Each k</a:t>
            </a:r>
            <a:r>
              <a:rPr lang="en-US" altLang="zh-CN" baseline="-25000" smtClean="0">
                <a:ea typeface="宋体" pitchFamily="2" charset="-122"/>
                <a:sym typeface="Wingdings" pitchFamily="2" charset="2"/>
              </a:rPr>
              <a:t>i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 in Q matches a set of nodes in G</a:t>
            </a:r>
          </a:p>
          <a:p>
            <a:pPr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Find small structures in G that connects keyword instances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Group Steiner Tree (GST)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Approximate Group Steiner Tree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Distinct root semantics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Subgraph-based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Community (Distinct core semantics)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  <a:sym typeface="Wingdings" pitchFamily="2" charset="2"/>
              </a:rPr>
              <a:t>EASE (r-Radius Steiner subgraph)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E437B5-AB85-45E1-9271-4567F1CDEAB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5486400" y="3971925"/>
            <a:ext cx="3810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Char char="¨"/>
              <a:defRPr/>
            </a:pPr>
            <a:r>
              <a:rPr lang="en-US" altLang="zh-CN" sz="2800" kern="0" dirty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LCA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14400" y="4038600"/>
            <a:ext cx="4953000" cy="28194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43600" y="4038600"/>
            <a:ext cx="2743200" cy="28194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4038600"/>
            <a:ext cx="10668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Graph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077200" y="4038600"/>
            <a:ext cx="10668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Tree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Popular Access Methods for Text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995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Text documents have little structure</a:t>
            </a:r>
          </a:p>
          <a:p>
            <a:r>
              <a:rPr lang="en-US" altLang="zh-CN" sz="2400" dirty="0" smtClean="0">
                <a:ea typeface="宋体" pitchFamily="2" charset="-122"/>
              </a:rPr>
              <a:t>They are typically accessed by keyword-based unstructured queries</a:t>
            </a:r>
          </a:p>
          <a:p>
            <a:r>
              <a:rPr lang="en-US" altLang="zh-CN" sz="2400" dirty="0" smtClean="0">
                <a:ea typeface="宋体" pitchFamily="2" charset="-122"/>
              </a:rPr>
              <a:t>Advantages:  Large user population</a:t>
            </a:r>
          </a:p>
          <a:p>
            <a:r>
              <a:rPr lang="en-US" altLang="zh-CN" sz="2400" dirty="0" smtClean="0">
                <a:ea typeface="宋体" pitchFamily="2" charset="-122"/>
              </a:rPr>
              <a:t>Disadvantages: Limited search quality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Due to the lack of structure of both data and queries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44738" name="Picture 2" descr="C:\Users\ziyang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636962"/>
            <a:ext cx="6242400" cy="2743200"/>
          </a:xfrm>
          <a:prstGeom prst="rect">
            <a:avLst/>
          </a:prstGeom>
          <a:noFill/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47875" y="6629400"/>
            <a:ext cx="5256213" cy="215900"/>
          </a:xfrm>
          <a:noFill/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Results as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5181600" cy="513715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  <a:sym typeface="Wingdings" pitchFamily="2" charset="2"/>
              </a:rPr>
              <a:t>Group Steiner Tree </a:t>
            </a:r>
            <a:r>
              <a:rPr lang="en-US" altLang="zh-CN" sz="2800" baseline="30000" smtClean="0">
                <a:ea typeface="宋体" pitchFamily="2" charset="-122"/>
                <a:sym typeface="Wingdings" pitchFamily="2" charset="2"/>
              </a:rPr>
              <a:t>[Li et al, WWW01]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The </a:t>
            </a:r>
            <a:r>
              <a:rPr lang="en-US" altLang="zh-CN" sz="2400" b="1" i="1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smallest</a:t>
            </a: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 tree that connects an instance of each keyword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  <a:sym typeface="Wingdings" pitchFamily="2" charset="2"/>
              </a:rPr>
              <a:t>top-1 GST = top-1 ST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  <a:sym typeface="Wingdings" pitchFamily="2" charset="2"/>
              </a:rPr>
              <a:t>NP-hard       Tractable for fixed l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086600" y="457200"/>
            <a:ext cx="304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AU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27653" name="Oval 8"/>
          <p:cNvSpPr>
            <a:spLocks noChangeArrowheads="1"/>
          </p:cNvSpPr>
          <p:nvPr/>
        </p:nvSpPr>
        <p:spPr bwMode="auto">
          <a:xfrm>
            <a:off x="7086600" y="1219200"/>
            <a:ext cx="3048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 altLang="zh-CN" b="1">
                <a:solidFill>
                  <a:schemeClr val="tx1"/>
                </a:solidFill>
                <a:latin typeface="Garamond" pitchFamily="18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172200" y="1905000"/>
            <a:ext cx="304800" cy="304800"/>
          </a:xfrm>
          <a:prstGeom prst="ellipse">
            <a:avLst/>
          </a:prstGeom>
          <a:solidFill>
            <a:srgbClr val="00CC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AU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924800" y="1905000"/>
            <a:ext cx="304800" cy="304800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AU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rPr>
              <a:t>d</a:t>
            </a:r>
          </a:p>
        </p:txBody>
      </p:sp>
      <p:cxnSp>
        <p:nvCxnSpPr>
          <p:cNvPr id="27656" name="Elbow Connector 12"/>
          <p:cNvCxnSpPr>
            <a:cxnSpLocks noChangeShapeType="1"/>
            <a:stCxn id="8" idx="4"/>
            <a:endCxn id="27653" idx="0"/>
          </p:cNvCxnSpPr>
          <p:nvPr/>
        </p:nvCxnSpPr>
        <p:spPr bwMode="auto">
          <a:xfrm rot="5400000">
            <a:off x="7010401" y="990600"/>
            <a:ext cx="457200" cy="31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Curved Connector 17"/>
          <p:cNvCxnSpPr>
            <a:cxnSpLocks noChangeShapeType="1"/>
            <a:stCxn id="27653" idx="5"/>
            <a:endCxn id="11" idx="0"/>
          </p:cNvCxnSpPr>
          <p:nvPr/>
        </p:nvCxnSpPr>
        <p:spPr bwMode="auto">
          <a:xfrm rot="16200000" flipH="1">
            <a:off x="7499350" y="1327150"/>
            <a:ext cx="425450" cy="7302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8" name="Curved Connector 18"/>
          <p:cNvCxnSpPr>
            <a:cxnSpLocks noChangeShapeType="1"/>
            <a:stCxn id="10" idx="7"/>
            <a:endCxn id="27653" idx="3"/>
          </p:cNvCxnSpPr>
          <p:nvPr/>
        </p:nvCxnSpPr>
        <p:spPr bwMode="auto">
          <a:xfrm rot="5400000" flipH="1" flipV="1">
            <a:off x="6546850" y="1365250"/>
            <a:ext cx="469900" cy="698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Curved Connector 23"/>
          <p:cNvCxnSpPr>
            <a:cxnSpLocks noChangeShapeType="1"/>
            <a:stCxn id="10" idx="0"/>
            <a:endCxn id="8" idx="2"/>
          </p:cNvCxnSpPr>
          <p:nvPr/>
        </p:nvCxnSpPr>
        <p:spPr bwMode="auto">
          <a:xfrm rot="5400000" flipH="1" flipV="1">
            <a:off x="6057900" y="876300"/>
            <a:ext cx="1295400" cy="7620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0" name="Curved Connector 26"/>
          <p:cNvCxnSpPr>
            <a:cxnSpLocks noChangeShapeType="1"/>
            <a:stCxn id="11" idx="7"/>
            <a:endCxn id="8" idx="6"/>
          </p:cNvCxnSpPr>
          <p:nvPr/>
        </p:nvCxnSpPr>
        <p:spPr bwMode="auto">
          <a:xfrm rot="16200000" flipV="1">
            <a:off x="7118350" y="882650"/>
            <a:ext cx="1339850" cy="7937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1" name="Rectangle 33"/>
          <p:cNvSpPr>
            <a:spLocks noChangeArrowheads="1"/>
          </p:cNvSpPr>
          <p:nvPr/>
        </p:nvSpPr>
        <p:spPr bwMode="auto">
          <a:xfrm>
            <a:off x="6934200" y="914400"/>
            <a:ext cx="3048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 i="1">
                <a:solidFill>
                  <a:srgbClr val="0066FF"/>
                </a:solidFill>
                <a:latin typeface="Garamond" pitchFamily="18" charset="0"/>
              </a:rPr>
              <a:t>5</a:t>
            </a:r>
          </a:p>
        </p:txBody>
      </p:sp>
      <p:sp>
        <p:nvSpPr>
          <p:cNvPr id="27662" name="Rectangle 34"/>
          <p:cNvSpPr>
            <a:spLocks noChangeArrowheads="1"/>
          </p:cNvSpPr>
          <p:nvPr/>
        </p:nvSpPr>
        <p:spPr bwMode="auto">
          <a:xfrm>
            <a:off x="6629400" y="1752600"/>
            <a:ext cx="3048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 i="1">
                <a:solidFill>
                  <a:srgbClr val="0066FF"/>
                </a:solidFill>
                <a:latin typeface="Garamond" pitchFamily="18" charset="0"/>
              </a:rPr>
              <a:t>2</a:t>
            </a:r>
          </a:p>
        </p:txBody>
      </p:sp>
      <p:sp>
        <p:nvSpPr>
          <p:cNvPr id="27663" name="Rectangle 35"/>
          <p:cNvSpPr>
            <a:spLocks noChangeArrowheads="1"/>
          </p:cNvSpPr>
          <p:nvPr/>
        </p:nvSpPr>
        <p:spPr bwMode="auto">
          <a:xfrm>
            <a:off x="7543800" y="1752600"/>
            <a:ext cx="3048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 i="1">
                <a:solidFill>
                  <a:srgbClr val="0066FF"/>
                </a:solidFill>
                <a:latin typeface="Garamond" pitchFamily="18" charset="0"/>
              </a:rPr>
              <a:t>3</a:t>
            </a:r>
          </a:p>
        </p:txBody>
      </p:sp>
      <p:sp>
        <p:nvSpPr>
          <p:cNvPr id="27664" name="Rectangle 36"/>
          <p:cNvSpPr>
            <a:spLocks noChangeArrowheads="1"/>
          </p:cNvSpPr>
          <p:nvPr/>
        </p:nvSpPr>
        <p:spPr bwMode="auto">
          <a:xfrm>
            <a:off x="6096000" y="1066800"/>
            <a:ext cx="3048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 i="1">
                <a:solidFill>
                  <a:srgbClr val="0066FF"/>
                </a:solidFill>
                <a:latin typeface="Garamond" pitchFamily="18" charset="0"/>
              </a:rPr>
              <a:t>6</a:t>
            </a:r>
          </a:p>
        </p:txBody>
      </p:sp>
      <p:sp>
        <p:nvSpPr>
          <p:cNvPr id="27665" name="Rectangle 37"/>
          <p:cNvSpPr>
            <a:spLocks noChangeArrowheads="1"/>
          </p:cNvSpPr>
          <p:nvPr/>
        </p:nvSpPr>
        <p:spPr bwMode="auto">
          <a:xfrm>
            <a:off x="8077200" y="1066800"/>
            <a:ext cx="3048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 i="1">
                <a:solidFill>
                  <a:srgbClr val="0066FF"/>
                </a:solidFill>
                <a:latin typeface="Garamond" pitchFamily="18" charset="0"/>
              </a:rPr>
              <a:t>7</a:t>
            </a:r>
          </a:p>
        </p:txBody>
      </p:sp>
      <p:sp>
        <p:nvSpPr>
          <p:cNvPr id="27666" name="Rectangle 38"/>
          <p:cNvSpPr>
            <a:spLocks noChangeArrowheads="1"/>
          </p:cNvSpPr>
          <p:nvPr/>
        </p:nvSpPr>
        <p:spPr bwMode="auto">
          <a:xfrm>
            <a:off x="6400800" y="381000"/>
            <a:ext cx="6096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>
                <a:solidFill>
                  <a:srgbClr val="C00000"/>
                </a:solidFill>
                <a:latin typeface="Garamond" pitchFamily="18" charset="0"/>
              </a:rPr>
              <a:t>k1</a:t>
            </a:r>
          </a:p>
        </p:txBody>
      </p:sp>
      <p:sp>
        <p:nvSpPr>
          <p:cNvPr id="27667" name="Rectangle 40"/>
          <p:cNvSpPr>
            <a:spLocks noChangeArrowheads="1"/>
          </p:cNvSpPr>
          <p:nvPr/>
        </p:nvSpPr>
        <p:spPr bwMode="auto">
          <a:xfrm>
            <a:off x="5638800" y="1752600"/>
            <a:ext cx="6096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>
                <a:solidFill>
                  <a:srgbClr val="C00000"/>
                </a:solidFill>
                <a:latin typeface="Garamond" pitchFamily="18" charset="0"/>
              </a:rPr>
              <a:t>k2</a:t>
            </a:r>
          </a:p>
        </p:txBody>
      </p:sp>
      <p:sp>
        <p:nvSpPr>
          <p:cNvPr id="27668" name="Rectangle 41"/>
          <p:cNvSpPr>
            <a:spLocks noChangeArrowheads="1"/>
          </p:cNvSpPr>
          <p:nvPr/>
        </p:nvSpPr>
        <p:spPr bwMode="auto">
          <a:xfrm>
            <a:off x="8305800" y="1905000"/>
            <a:ext cx="6096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>
                <a:solidFill>
                  <a:srgbClr val="C00000"/>
                </a:solidFill>
                <a:latin typeface="Garamond" pitchFamily="18" charset="0"/>
              </a:rPr>
              <a:t>k3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4267200"/>
            <a:ext cx="838200" cy="381000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AU" sz="1800" b="1" dirty="0">
                <a:solidFill>
                  <a:schemeClr val="tx1"/>
                </a:solidFill>
                <a:latin typeface="Garamond" pitchFamily="18" charset="0"/>
                <a:ea typeface="+mn-ea"/>
              </a:rPr>
              <a:t>GST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76200" y="4267200"/>
            <a:ext cx="838200" cy="381000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AU" sz="1800" b="1" dirty="0">
                <a:solidFill>
                  <a:schemeClr val="tx1"/>
                </a:solidFill>
                <a:latin typeface="Garamond" pitchFamily="18" charset="0"/>
                <a:ea typeface="+mn-ea"/>
              </a:rPr>
              <a:t>ST</a:t>
            </a:r>
          </a:p>
        </p:txBody>
      </p:sp>
      <p:sp>
        <p:nvSpPr>
          <p:cNvPr id="276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64" name="Oval 63"/>
          <p:cNvSpPr/>
          <p:nvPr/>
        </p:nvSpPr>
        <p:spPr bwMode="auto">
          <a:xfrm>
            <a:off x="8458200" y="762000"/>
            <a:ext cx="304800" cy="304800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AU" b="1">
                <a:solidFill>
                  <a:schemeClr val="tx1"/>
                </a:solidFill>
                <a:latin typeface="Garamond" pitchFamily="18" charset="0"/>
                <a:ea typeface="宋体" pitchFamily="2" charset="-122"/>
              </a:rPr>
              <a:t>e</a:t>
            </a:r>
          </a:p>
        </p:txBody>
      </p:sp>
      <p:cxnSp>
        <p:nvCxnSpPr>
          <p:cNvPr id="27674" name="Curved Connector 26"/>
          <p:cNvCxnSpPr>
            <a:cxnSpLocks noChangeShapeType="1"/>
            <a:stCxn id="64" idx="1"/>
            <a:endCxn id="8" idx="6"/>
          </p:cNvCxnSpPr>
          <p:nvPr/>
        </p:nvCxnSpPr>
        <p:spPr bwMode="auto">
          <a:xfrm rot="16200000" flipV="1">
            <a:off x="7848600" y="152400"/>
            <a:ext cx="196850" cy="11112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Curved Connector 26"/>
          <p:cNvCxnSpPr>
            <a:cxnSpLocks noChangeShapeType="1"/>
            <a:stCxn id="11" idx="6"/>
            <a:endCxn id="64" idx="5"/>
          </p:cNvCxnSpPr>
          <p:nvPr/>
        </p:nvCxnSpPr>
        <p:spPr bwMode="auto">
          <a:xfrm flipV="1">
            <a:off x="8229600" y="1022350"/>
            <a:ext cx="488950" cy="10350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6" name="Rectangle 75"/>
          <p:cNvSpPr>
            <a:spLocks noChangeArrowheads="1"/>
          </p:cNvSpPr>
          <p:nvPr/>
        </p:nvSpPr>
        <p:spPr bwMode="auto">
          <a:xfrm>
            <a:off x="8153400" y="457200"/>
            <a:ext cx="4572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 i="1">
                <a:solidFill>
                  <a:srgbClr val="0066FF"/>
                </a:solidFill>
                <a:latin typeface="Garamond" pitchFamily="18" charset="0"/>
              </a:rPr>
              <a:t>10</a:t>
            </a:r>
          </a:p>
        </p:txBody>
      </p:sp>
      <p:sp>
        <p:nvSpPr>
          <p:cNvPr id="27677" name="Rectangle 76"/>
          <p:cNvSpPr>
            <a:spLocks noChangeArrowheads="1"/>
          </p:cNvSpPr>
          <p:nvPr/>
        </p:nvSpPr>
        <p:spPr bwMode="auto">
          <a:xfrm>
            <a:off x="8534400" y="1524000"/>
            <a:ext cx="457200" cy="2286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AU" altLang="zh-CN" sz="1800" b="1" i="1">
                <a:solidFill>
                  <a:srgbClr val="0066FF"/>
                </a:solidFill>
                <a:latin typeface="Garamond" pitchFamily="18" charset="0"/>
              </a:rPr>
              <a:t>11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6400800" y="2286000"/>
            <a:ext cx="2743200" cy="2286000"/>
            <a:chOff x="-152400" y="4495800"/>
            <a:chExt cx="2743200" cy="2286000"/>
          </a:xfrm>
        </p:grpSpPr>
        <p:sp>
          <p:nvSpPr>
            <p:cNvPr id="71" name="Oval 70"/>
            <p:cNvSpPr/>
            <p:nvPr/>
          </p:nvSpPr>
          <p:spPr bwMode="auto">
            <a:xfrm>
              <a:off x="1295400" y="4572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81000" y="6019800"/>
              <a:ext cx="304800" cy="304800"/>
            </a:xfrm>
            <a:prstGeom prst="ellipse">
              <a:avLst/>
            </a:prstGeom>
            <a:solidFill>
              <a:srgbClr val="00CC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2133600" y="6019800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27733" name="Curved Connector 23"/>
            <p:cNvCxnSpPr>
              <a:cxnSpLocks noChangeShapeType="1"/>
              <a:stCxn id="74" idx="0"/>
              <a:endCxn id="71" idx="2"/>
            </p:cNvCxnSpPr>
            <p:nvPr/>
          </p:nvCxnSpPr>
          <p:spPr bwMode="auto">
            <a:xfrm rot="5400000" flipH="1" flipV="1">
              <a:off x="266700" y="4991100"/>
              <a:ext cx="1295400" cy="76200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4" name="Curved Connector 26"/>
            <p:cNvCxnSpPr>
              <a:cxnSpLocks noChangeShapeType="1"/>
              <a:stCxn id="75" idx="7"/>
              <a:endCxn id="71" idx="6"/>
            </p:cNvCxnSpPr>
            <p:nvPr/>
          </p:nvCxnSpPr>
          <p:spPr bwMode="auto">
            <a:xfrm rot="16200000" flipV="1">
              <a:off x="1326964" y="4997637"/>
              <a:ext cx="1340037" cy="79356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35" name="Rectangle 98"/>
            <p:cNvSpPr>
              <a:spLocks noChangeArrowheads="1"/>
            </p:cNvSpPr>
            <p:nvPr/>
          </p:nvSpPr>
          <p:spPr bwMode="auto">
            <a:xfrm>
              <a:off x="304800" y="51816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6</a:t>
              </a:r>
            </a:p>
          </p:txBody>
        </p:sp>
        <p:sp>
          <p:nvSpPr>
            <p:cNvPr id="27736" name="Rectangle 99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7</a:t>
              </a:r>
            </a:p>
          </p:txBody>
        </p:sp>
        <p:sp>
          <p:nvSpPr>
            <p:cNvPr id="27737" name="Rectangle 100"/>
            <p:cNvSpPr>
              <a:spLocks noChangeArrowheads="1"/>
            </p:cNvSpPr>
            <p:nvPr/>
          </p:nvSpPr>
          <p:spPr bwMode="auto">
            <a:xfrm>
              <a:off x="609600" y="44958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k1</a:t>
              </a:r>
            </a:p>
          </p:txBody>
        </p:sp>
        <p:sp>
          <p:nvSpPr>
            <p:cNvPr id="27738" name="Rectangle 101"/>
            <p:cNvSpPr>
              <a:spLocks noChangeArrowheads="1"/>
            </p:cNvSpPr>
            <p:nvPr/>
          </p:nvSpPr>
          <p:spPr bwMode="auto">
            <a:xfrm>
              <a:off x="-152400" y="58674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k2</a:t>
              </a:r>
            </a:p>
          </p:txBody>
        </p:sp>
        <p:sp>
          <p:nvSpPr>
            <p:cNvPr id="27739" name="Rectangle 102"/>
            <p:cNvSpPr>
              <a:spLocks noChangeArrowheads="1"/>
            </p:cNvSpPr>
            <p:nvPr/>
          </p:nvSpPr>
          <p:spPr bwMode="auto">
            <a:xfrm>
              <a:off x="1447800" y="58674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k3</a:t>
              </a:r>
            </a:p>
          </p:txBody>
        </p:sp>
        <p:sp>
          <p:nvSpPr>
            <p:cNvPr id="27740" name="Rectangle 108"/>
            <p:cNvSpPr>
              <a:spLocks noChangeArrowheads="1"/>
            </p:cNvSpPr>
            <p:nvPr/>
          </p:nvSpPr>
          <p:spPr bwMode="auto">
            <a:xfrm>
              <a:off x="381000" y="6400800"/>
              <a:ext cx="2133600" cy="381000"/>
            </a:xfrm>
            <a:prstGeom prst="rect">
              <a:avLst/>
            </a:prstGeom>
            <a:solidFill>
              <a:srgbClr val="FFFF6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AU" altLang="zh-CN" b="1">
                  <a:solidFill>
                    <a:schemeClr val="tx1"/>
                  </a:solidFill>
                  <a:latin typeface="Garamond" pitchFamily="18" charset="0"/>
                </a:rPr>
                <a:t>a (c, d):        13</a:t>
              </a:r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6781800" y="4572000"/>
            <a:ext cx="2209800" cy="2286000"/>
            <a:chOff x="2743200" y="4495800"/>
            <a:chExt cx="2209800" cy="2286000"/>
          </a:xfrm>
        </p:grpSpPr>
        <p:sp>
          <p:nvSpPr>
            <p:cNvPr id="112" name="Oval 111"/>
            <p:cNvSpPr/>
            <p:nvPr/>
          </p:nvSpPr>
          <p:spPr bwMode="auto">
            <a:xfrm>
              <a:off x="3733800" y="4572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7717" name="Oval 112"/>
            <p:cNvSpPr>
              <a:spLocks noChangeArrowheads="1"/>
            </p:cNvSpPr>
            <p:nvPr/>
          </p:nvSpPr>
          <p:spPr bwMode="auto">
            <a:xfrm>
              <a:off x="3733800" y="5334000"/>
              <a:ext cx="304800" cy="304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altLang="zh-CN" b="1">
                  <a:solidFill>
                    <a:schemeClr val="tx1"/>
                  </a:solidFill>
                  <a:latin typeface="Garamond" pitchFamily="18" charset="0"/>
                </a:rPr>
                <a:t>b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2819400" y="6019800"/>
              <a:ext cx="304800" cy="304800"/>
            </a:xfrm>
            <a:prstGeom prst="ellipse">
              <a:avLst/>
            </a:prstGeom>
            <a:solidFill>
              <a:srgbClr val="00CC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4572000" y="6019800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27720" name="Elbow Connector 115"/>
            <p:cNvCxnSpPr>
              <a:cxnSpLocks noChangeShapeType="1"/>
              <a:stCxn id="112" idx="4"/>
              <a:endCxn id="27717" idx="0"/>
            </p:cNvCxnSpPr>
            <p:nvPr/>
          </p:nvCxnSpPr>
          <p:spPr bwMode="auto">
            <a:xfrm rot="5400000">
              <a:off x="3657600" y="5105400"/>
              <a:ext cx="457200" cy="1588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21" name="Curved Connector 116"/>
            <p:cNvCxnSpPr>
              <a:cxnSpLocks noChangeShapeType="1"/>
              <a:stCxn id="27717" idx="5"/>
              <a:endCxn id="115" idx="0"/>
            </p:cNvCxnSpPr>
            <p:nvPr/>
          </p:nvCxnSpPr>
          <p:spPr bwMode="auto">
            <a:xfrm rot="16200000" flipH="1">
              <a:off x="4146363" y="5441762"/>
              <a:ext cx="425637" cy="73043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22" name="Curved Connector 117"/>
            <p:cNvCxnSpPr>
              <a:cxnSpLocks noChangeShapeType="1"/>
              <a:stCxn id="114" idx="7"/>
              <a:endCxn id="27717" idx="3"/>
            </p:cNvCxnSpPr>
            <p:nvPr/>
          </p:nvCxnSpPr>
          <p:spPr bwMode="auto">
            <a:xfrm rot="5400000" flipH="1" flipV="1">
              <a:off x="3193863" y="5479863"/>
              <a:ext cx="470274" cy="698874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23" name="Rectangle 120"/>
            <p:cNvSpPr>
              <a:spLocks noChangeArrowheads="1"/>
            </p:cNvSpPr>
            <p:nvPr/>
          </p:nvSpPr>
          <p:spPr bwMode="auto">
            <a:xfrm>
              <a:off x="3581400" y="50292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5</a:t>
              </a:r>
            </a:p>
          </p:txBody>
        </p:sp>
        <p:sp>
          <p:nvSpPr>
            <p:cNvPr id="27724" name="Rectangle 121"/>
            <p:cNvSpPr>
              <a:spLocks noChangeArrowheads="1"/>
            </p:cNvSpPr>
            <p:nvPr/>
          </p:nvSpPr>
          <p:spPr bwMode="auto">
            <a:xfrm>
              <a:off x="3276600" y="58674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2</a:t>
              </a:r>
            </a:p>
          </p:txBody>
        </p:sp>
        <p:sp>
          <p:nvSpPr>
            <p:cNvPr id="27725" name="Rectangle 122"/>
            <p:cNvSpPr>
              <a:spLocks noChangeArrowheads="1"/>
            </p:cNvSpPr>
            <p:nvPr/>
          </p:nvSpPr>
          <p:spPr bwMode="auto">
            <a:xfrm>
              <a:off x="4191000" y="58674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3</a:t>
              </a:r>
            </a:p>
          </p:txBody>
        </p:sp>
        <p:sp>
          <p:nvSpPr>
            <p:cNvPr id="27726" name="Rectangle 125"/>
            <p:cNvSpPr>
              <a:spLocks noChangeArrowheads="1"/>
            </p:cNvSpPr>
            <p:nvPr/>
          </p:nvSpPr>
          <p:spPr bwMode="auto">
            <a:xfrm>
              <a:off x="3048000" y="44958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k1</a:t>
              </a:r>
            </a:p>
          </p:txBody>
        </p:sp>
        <p:sp>
          <p:nvSpPr>
            <p:cNvPr id="27727" name="Rectangle 126"/>
            <p:cNvSpPr>
              <a:spLocks noChangeArrowheads="1"/>
            </p:cNvSpPr>
            <p:nvPr/>
          </p:nvSpPr>
          <p:spPr bwMode="auto">
            <a:xfrm>
              <a:off x="2743200" y="55626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k2</a:t>
              </a:r>
            </a:p>
          </p:txBody>
        </p:sp>
        <p:sp>
          <p:nvSpPr>
            <p:cNvPr id="27728" name="Rectangle 127"/>
            <p:cNvSpPr>
              <a:spLocks noChangeArrowheads="1"/>
            </p:cNvSpPr>
            <p:nvPr/>
          </p:nvSpPr>
          <p:spPr bwMode="auto">
            <a:xfrm>
              <a:off x="4343400" y="55626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k3</a:t>
              </a:r>
            </a:p>
          </p:txBody>
        </p:sp>
        <p:sp>
          <p:nvSpPr>
            <p:cNvPr id="27729" name="Rectangle 133"/>
            <p:cNvSpPr>
              <a:spLocks noChangeArrowheads="1"/>
            </p:cNvSpPr>
            <p:nvPr/>
          </p:nvSpPr>
          <p:spPr bwMode="auto">
            <a:xfrm>
              <a:off x="2819400" y="6400800"/>
              <a:ext cx="2133600" cy="381000"/>
            </a:xfrm>
            <a:prstGeom prst="rect">
              <a:avLst/>
            </a:prstGeom>
            <a:solidFill>
              <a:srgbClr val="FFFF66"/>
            </a:solidFill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lang="en-AU" altLang="zh-CN" b="1">
                  <a:solidFill>
                    <a:schemeClr val="tx1"/>
                  </a:solidFill>
                  <a:latin typeface="Garamond" pitchFamily="18" charset="0"/>
                </a:rPr>
                <a:t>a (b(c, d)):    10</a:t>
              </a:r>
            </a:p>
          </p:txBody>
        </p:sp>
      </p:grp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6400800" y="2209800"/>
            <a:ext cx="2667000" cy="2362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6400800" y="4572000"/>
            <a:ext cx="2667000" cy="228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cxnSp>
        <p:nvCxnSpPr>
          <p:cNvPr id="142" name="Straight Arrow Connector 141"/>
          <p:cNvCxnSpPr>
            <a:cxnSpLocks noChangeShapeType="1"/>
            <a:stCxn id="61" idx="1"/>
            <a:endCxn id="62" idx="3"/>
          </p:cNvCxnSpPr>
          <p:nvPr/>
        </p:nvCxnSpPr>
        <p:spPr bwMode="auto">
          <a:xfrm rot="10800000">
            <a:off x="914400" y="4457700"/>
            <a:ext cx="44196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1447800" y="3733800"/>
            <a:ext cx="3581400" cy="3124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1371600" y="3975100"/>
            <a:ext cx="3810000" cy="3111500"/>
            <a:chOff x="2743200" y="1676400"/>
            <a:chExt cx="3810000" cy="3111500"/>
          </a:xfrm>
        </p:grpSpPr>
        <p:sp>
          <p:nvSpPr>
            <p:cNvPr id="145" name="Oval 144"/>
            <p:cNvSpPr/>
            <p:nvPr/>
          </p:nvSpPr>
          <p:spPr bwMode="auto">
            <a:xfrm>
              <a:off x="4572000" y="1752600"/>
              <a:ext cx="304800" cy="3048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7686" name="Oval 145"/>
            <p:cNvSpPr>
              <a:spLocks noChangeArrowheads="1"/>
            </p:cNvSpPr>
            <p:nvPr/>
          </p:nvSpPr>
          <p:spPr bwMode="auto">
            <a:xfrm>
              <a:off x="4572000" y="2514600"/>
              <a:ext cx="304800" cy="304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AU" altLang="zh-CN" b="1">
                  <a:solidFill>
                    <a:schemeClr val="tx1"/>
                  </a:solidFill>
                  <a:latin typeface="Garamond" pitchFamily="18" charset="0"/>
                </a:rPr>
                <a:t>b</a:t>
              </a: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3657600" y="3200400"/>
              <a:ext cx="304800" cy="3048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5410200" y="3200400"/>
              <a:ext cx="304800" cy="3048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27689" name="Elbow Connector 148"/>
            <p:cNvCxnSpPr>
              <a:cxnSpLocks noChangeShapeType="1"/>
              <a:stCxn id="145" idx="4"/>
              <a:endCxn id="27686" idx="0"/>
            </p:cNvCxnSpPr>
            <p:nvPr/>
          </p:nvCxnSpPr>
          <p:spPr bwMode="auto">
            <a:xfrm rot="5400000">
              <a:off x="4495800" y="2286000"/>
              <a:ext cx="457200" cy="1588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0" name="Curved Connector 149"/>
            <p:cNvCxnSpPr>
              <a:cxnSpLocks noChangeShapeType="1"/>
              <a:stCxn id="27686" idx="5"/>
              <a:endCxn id="148" idx="0"/>
            </p:cNvCxnSpPr>
            <p:nvPr/>
          </p:nvCxnSpPr>
          <p:spPr bwMode="auto">
            <a:xfrm rot="16200000" flipH="1">
              <a:off x="4984563" y="2622362"/>
              <a:ext cx="425637" cy="73043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Curved Connector 150"/>
            <p:cNvCxnSpPr>
              <a:cxnSpLocks noChangeShapeType="1"/>
              <a:stCxn id="147" idx="7"/>
              <a:endCxn id="27686" idx="3"/>
            </p:cNvCxnSpPr>
            <p:nvPr/>
          </p:nvCxnSpPr>
          <p:spPr bwMode="auto">
            <a:xfrm rot="5400000" flipH="1" flipV="1">
              <a:off x="4032063" y="2660463"/>
              <a:ext cx="470274" cy="698874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2" name="Curved Connector 23"/>
            <p:cNvCxnSpPr>
              <a:cxnSpLocks noChangeShapeType="1"/>
              <a:stCxn id="147" idx="0"/>
              <a:endCxn id="145" idx="2"/>
            </p:cNvCxnSpPr>
            <p:nvPr/>
          </p:nvCxnSpPr>
          <p:spPr bwMode="auto">
            <a:xfrm rot="5400000" flipH="1" flipV="1">
              <a:off x="3543300" y="2171700"/>
              <a:ext cx="1295400" cy="762000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3" name="Curved Connector 26"/>
            <p:cNvCxnSpPr>
              <a:cxnSpLocks noChangeShapeType="1"/>
              <a:stCxn id="148" idx="7"/>
              <a:endCxn id="145" idx="6"/>
            </p:cNvCxnSpPr>
            <p:nvPr/>
          </p:nvCxnSpPr>
          <p:spPr bwMode="auto">
            <a:xfrm rot="16200000" flipV="1">
              <a:off x="4603564" y="2178237"/>
              <a:ext cx="1340037" cy="79356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4" name="Rectangle 153"/>
            <p:cNvSpPr>
              <a:spLocks noChangeArrowheads="1"/>
            </p:cNvSpPr>
            <p:nvPr/>
          </p:nvSpPr>
          <p:spPr bwMode="auto">
            <a:xfrm>
              <a:off x="4419600" y="22098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5</a:t>
              </a:r>
            </a:p>
          </p:txBody>
        </p:sp>
        <p:sp>
          <p:nvSpPr>
            <p:cNvPr id="27695" name="Rectangle 154"/>
            <p:cNvSpPr>
              <a:spLocks noChangeArrowheads="1"/>
            </p:cNvSpPr>
            <p:nvPr/>
          </p:nvSpPr>
          <p:spPr bwMode="auto">
            <a:xfrm>
              <a:off x="4114800" y="30480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2</a:t>
              </a:r>
            </a:p>
          </p:txBody>
        </p:sp>
        <p:sp>
          <p:nvSpPr>
            <p:cNvPr id="27696" name="Rectangle 155"/>
            <p:cNvSpPr>
              <a:spLocks noChangeArrowheads="1"/>
            </p:cNvSpPr>
            <p:nvPr/>
          </p:nvSpPr>
          <p:spPr bwMode="auto">
            <a:xfrm>
              <a:off x="5029200" y="30480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3</a:t>
              </a:r>
            </a:p>
          </p:txBody>
        </p:sp>
        <p:sp>
          <p:nvSpPr>
            <p:cNvPr id="27697" name="Rectangle 156"/>
            <p:cNvSpPr>
              <a:spLocks noChangeArrowheads="1"/>
            </p:cNvSpPr>
            <p:nvPr/>
          </p:nvSpPr>
          <p:spPr bwMode="auto">
            <a:xfrm>
              <a:off x="3581400" y="23622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6</a:t>
              </a:r>
            </a:p>
          </p:txBody>
        </p:sp>
        <p:sp>
          <p:nvSpPr>
            <p:cNvPr id="27698" name="Rectangle 157"/>
            <p:cNvSpPr>
              <a:spLocks noChangeArrowheads="1"/>
            </p:cNvSpPr>
            <p:nvPr/>
          </p:nvSpPr>
          <p:spPr bwMode="auto">
            <a:xfrm>
              <a:off x="5105400" y="2209800"/>
              <a:ext cx="3048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7</a:t>
              </a:r>
            </a:p>
          </p:txBody>
        </p:sp>
        <p:sp>
          <p:nvSpPr>
            <p:cNvPr id="27699" name="Rectangle 158"/>
            <p:cNvSpPr>
              <a:spLocks noChangeArrowheads="1"/>
            </p:cNvSpPr>
            <p:nvPr/>
          </p:nvSpPr>
          <p:spPr bwMode="auto">
            <a:xfrm>
              <a:off x="3505200" y="4267200"/>
              <a:ext cx="609600" cy="22860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k1</a:t>
              </a:r>
            </a:p>
          </p:txBody>
        </p:sp>
        <p:sp>
          <p:nvSpPr>
            <p:cNvPr id="27700" name="Rectangle 159"/>
            <p:cNvSpPr>
              <a:spLocks noChangeArrowheads="1"/>
            </p:cNvSpPr>
            <p:nvPr/>
          </p:nvSpPr>
          <p:spPr bwMode="auto">
            <a:xfrm>
              <a:off x="4419600" y="4267200"/>
              <a:ext cx="609600" cy="228600"/>
            </a:xfrm>
            <a:prstGeom prst="rect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k2</a:t>
              </a:r>
            </a:p>
          </p:txBody>
        </p:sp>
        <p:sp>
          <p:nvSpPr>
            <p:cNvPr id="27701" name="Rectangle 160"/>
            <p:cNvSpPr>
              <a:spLocks noChangeArrowheads="1"/>
            </p:cNvSpPr>
            <p:nvPr/>
          </p:nvSpPr>
          <p:spPr bwMode="auto">
            <a:xfrm>
              <a:off x="5257800" y="4267200"/>
              <a:ext cx="609600" cy="22860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>
                  <a:solidFill>
                    <a:srgbClr val="C00000"/>
                  </a:solidFill>
                  <a:latin typeface="Garamond" pitchFamily="18" charset="0"/>
                </a:rPr>
                <a:t>k3</a:t>
              </a:r>
            </a:p>
          </p:txBody>
        </p:sp>
        <p:cxnSp>
          <p:nvCxnSpPr>
            <p:cNvPr id="27702" name="Curved Connector 64"/>
            <p:cNvCxnSpPr>
              <a:cxnSpLocks noChangeShapeType="1"/>
              <a:stCxn id="145" idx="0"/>
              <a:endCxn id="27699" idx="1"/>
            </p:cNvCxnSpPr>
            <p:nvPr/>
          </p:nvCxnSpPr>
          <p:spPr bwMode="auto">
            <a:xfrm rot="-5400000" flipH="1" flipV="1">
              <a:off x="2800350" y="2457450"/>
              <a:ext cx="2628900" cy="1219200"/>
            </a:xfrm>
            <a:prstGeom prst="curvedConnector4">
              <a:avLst>
                <a:gd name="adj1" fmla="val -8694"/>
                <a:gd name="adj2" fmla="val 118750"/>
              </a:avLst>
            </a:prstGeom>
            <a:noFill/>
            <a:ln w="25400">
              <a:solidFill>
                <a:srgbClr val="CC0000"/>
              </a:solidFill>
              <a:prstDash val="dash"/>
              <a:round/>
              <a:headEnd/>
              <a:tailEnd/>
            </a:ln>
          </p:spPr>
        </p:cxnSp>
        <p:sp>
          <p:nvSpPr>
            <p:cNvPr id="27703" name="Rectangle 162"/>
            <p:cNvSpPr>
              <a:spLocks noChangeArrowheads="1"/>
            </p:cNvSpPr>
            <p:nvPr/>
          </p:nvSpPr>
          <p:spPr bwMode="auto">
            <a:xfrm>
              <a:off x="2743200" y="2514600"/>
              <a:ext cx="5334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1M</a:t>
              </a:r>
            </a:p>
          </p:txBody>
        </p:sp>
        <p:cxnSp>
          <p:nvCxnSpPr>
            <p:cNvPr id="27704" name="Curved Connector 64"/>
            <p:cNvCxnSpPr>
              <a:cxnSpLocks noChangeShapeType="1"/>
              <a:stCxn id="147" idx="5"/>
              <a:endCxn id="27700" idx="0"/>
            </p:cNvCxnSpPr>
            <p:nvPr/>
          </p:nvCxnSpPr>
          <p:spPr bwMode="auto">
            <a:xfrm rot="16200000" flipH="1">
              <a:off x="3917763" y="3460562"/>
              <a:ext cx="806637" cy="80663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C0000"/>
              </a:solidFill>
              <a:prstDash val="dash"/>
              <a:round/>
              <a:headEnd/>
              <a:tailEnd/>
            </a:ln>
          </p:spPr>
        </p:cxnSp>
        <p:sp>
          <p:nvSpPr>
            <p:cNvPr id="27705" name="Rectangle 164"/>
            <p:cNvSpPr>
              <a:spLocks noChangeArrowheads="1"/>
            </p:cNvSpPr>
            <p:nvPr/>
          </p:nvSpPr>
          <p:spPr bwMode="auto">
            <a:xfrm>
              <a:off x="4191000" y="3657600"/>
              <a:ext cx="5334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1M</a:t>
              </a:r>
            </a:p>
          </p:txBody>
        </p:sp>
        <p:sp>
          <p:nvSpPr>
            <p:cNvPr id="27706" name="Rectangle 165"/>
            <p:cNvSpPr>
              <a:spLocks noChangeArrowheads="1"/>
            </p:cNvSpPr>
            <p:nvPr/>
          </p:nvSpPr>
          <p:spPr bwMode="auto">
            <a:xfrm>
              <a:off x="5029200" y="36576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1M</a:t>
              </a:r>
            </a:p>
          </p:txBody>
        </p:sp>
        <p:cxnSp>
          <p:nvCxnSpPr>
            <p:cNvPr id="27707" name="Curved Connector 64"/>
            <p:cNvCxnSpPr>
              <a:cxnSpLocks noChangeShapeType="1"/>
              <a:stCxn id="148" idx="4"/>
              <a:endCxn id="27701" idx="0"/>
            </p:cNvCxnSpPr>
            <p:nvPr/>
          </p:nvCxnSpPr>
          <p:spPr bwMode="auto">
            <a:xfrm rot="5400000">
              <a:off x="5181600" y="3886200"/>
              <a:ext cx="762000" cy="158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C0000"/>
              </a:solidFill>
              <a:prstDash val="dash"/>
              <a:round/>
              <a:headEnd/>
              <a:tailEnd/>
            </a:ln>
          </p:spPr>
        </p:cxnSp>
        <p:sp>
          <p:nvSpPr>
            <p:cNvPr id="27708" name="Slide Number Placeholder 4"/>
            <p:cNvSpPr txBox="1">
              <a:spLocks/>
            </p:cNvSpPr>
            <p:nvPr/>
          </p:nvSpPr>
          <p:spPr bwMode="auto">
            <a:xfrm>
              <a:off x="4781550" y="4572000"/>
              <a:ext cx="115093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r"/>
              <a:fld id="{E3AAD604-8DC5-45B8-8A19-7EDD2865E1C0}" type="slidenum">
                <a:rPr lang="zh-CN" altLang="en-US" sz="1400" b="1">
                  <a:solidFill>
                    <a:schemeClr val="bg1"/>
                  </a:solidFill>
                  <a:latin typeface="Arial Narrow" pitchFamily="34" charset="0"/>
                </a:rPr>
                <a:pPr algn="r"/>
                <a:t>30</a:t>
              </a:fld>
              <a:endParaRPr lang="en-US" altLang="zh-CN" sz="1400" b="1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6019800" y="3200400"/>
              <a:ext cx="304800" cy="30480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AU" b="1"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7710" name="Rectangle 169"/>
            <p:cNvSpPr>
              <a:spLocks noChangeArrowheads="1"/>
            </p:cNvSpPr>
            <p:nvPr/>
          </p:nvSpPr>
          <p:spPr bwMode="auto">
            <a:xfrm>
              <a:off x="5943600" y="3657600"/>
              <a:ext cx="6096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1M</a:t>
              </a:r>
            </a:p>
          </p:txBody>
        </p:sp>
        <p:cxnSp>
          <p:nvCxnSpPr>
            <p:cNvPr id="27711" name="Curved Connector 64"/>
            <p:cNvCxnSpPr>
              <a:cxnSpLocks noChangeShapeType="1"/>
              <a:stCxn id="169" idx="4"/>
            </p:cNvCxnSpPr>
            <p:nvPr/>
          </p:nvCxnSpPr>
          <p:spPr bwMode="auto">
            <a:xfrm rot="5400000">
              <a:off x="5486400" y="3581400"/>
              <a:ext cx="762000" cy="60960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CC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7712" name="Curved Connector 26"/>
            <p:cNvCxnSpPr>
              <a:cxnSpLocks noChangeShapeType="1"/>
              <a:endCxn id="169" idx="1"/>
            </p:cNvCxnSpPr>
            <p:nvPr/>
          </p:nvCxnSpPr>
          <p:spPr bwMode="auto">
            <a:xfrm rot="5400000" flipH="1" flipV="1">
              <a:off x="5867400" y="3048000"/>
              <a:ext cx="1588" cy="394074"/>
            </a:xfrm>
            <a:prstGeom prst="curvedConnector3">
              <a:avLst>
                <a:gd name="adj1" fmla="val 1720636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13" name="Curved Connector 26"/>
            <p:cNvCxnSpPr>
              <a:cxnSpLocks noChangeShapeType="1"/>
              <a:endCxn id="169" idx="0"/>
            </p:cNvCxnSpPr>
            <p:nvPr/>
          </p:nvCxnSpPr>
          <p:spPr bwMode="auto">
            <a:xfrm rot="16200000" flipH="1">
              <a:off x="4800599" y="1828800"/>
              <a:ext cx="1403163" cy="1340037"/>
            </a:xfrm>
            <a:prstGeom prst="curvedConnector3">
              <a:avLst>
                <a:gd name="adj1" fmla="val -1947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14" name="Rectangle 173"/>
            <p:cNvSpPr>
              <a:spLocks noChangeArrowheads="1"/>
            </p:cNvSpPr>
            <p:nvPr/>
          </p:nvSpPr>
          <p:spPr bwMode="auto">
            <a:xfrm>
              <a:off x="5638800" y="2743200"/>
              <a:ext cx="4572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11</a:t>
              </a:r>
            </a:p>
          </p:txBody>
        </p:sp>
        <p:sp>
          <p:nvSpPr>
            <p:cNvPr id="27715" name="Rectangle 174"/>
            <p:cNvSpPr>
              <a:spLocks noChangeArrowheads="1"/>
            </p:cNvSpPr>
            <p:nvPr/>
          </p:nvSpPr>
          <p:spPr bwMode="auto">
            <a:xfrm>
              <a:off x="5334000" y="1676400"/>
              <a:ext cx="457200" cy="2286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AU" altLang="zh-CN" sz="1800" b="1" i="1">
                  <a:solidFill>
                    <a:srgbClr val="0066FF"/>
                  </a:solidFill>
                  <a:latin typeface="Garamond" pitchFamily="18" charset="0"/>
                </a:rPr>
                <a:t>10</a:t>
              </a:r>
            </a:p>
          </p:txBody>
        </p:sp>
      </p:grpSp>
      <p:sp>
        <p:nvSpPr>
          <p:cNvPr id="93" name="Slide Number Placeholder 9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82AEB4-F9AF-4B99-A927-BD8B0221DDA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139" grpId="0" animBg="1"/>
      <p:bldP spid="140" grpId="0" animBg="1"/>
      <p:bldP spid="1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Other Candidate Structures</a:t>
            </a:r>
            <a:endParaRPr lang="en-US" altLang="zh-CN" baseline="3000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8991600" cy="46799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Distinct root semantics </a:t>
            </a:r>
            <a:r>
              <a:rPr lang="en-US" altLang="zh-CN" baseline="30000" dirty="0" smtClean="0">
                <a:ea typeface="宋体" pitchFamily="2" charset="-122"/>
              </a:rPr>
              <a:t>[</a:t>
            </a:r>
            <a:r>
              <a:rPr lang="en-US" altLang="zh-CN" baseline="30000" dirty="0" err="1" smtClean="0">
                <a:ea typeface="宋体" pitchFamily="2" charset="-122"/>
              </a:rPr>
              <a:t>Kacholia</a:t>
            </a:r>
            <a:r>
              <a:rPr lang="en-US" altLang="zh-CN" baseline="30000" dirty="0" smtClean="0">
                <a:ea typeface="宋体" pitchFamily="2" charset="-122"/>
              </a:rPr>
              <a:t> et al, VLDB05] [He et al, SIGMOD 07]</a:t>
            </a:r>
            <a:endParaRPr lang="en-US" altLang="zh-CN" baseline="30000" dirty="0" smtClean="0">
              <a:solidFill>
                <a:srgbClr val="000000"/>
              </a:solidFill>
              <a:ea typeface="宋体" pitchFamily="2" charset="-122"/>
              <a:sym typeface="Wingdings" pitchFamily="2" charset="2"/>
            </a:endParaRPr>
          </a:p>
          <a:p>
            <a:pPr lvl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Find trees rooted at </a:t>
            </a:r>
            <a:r>
              <a:rPr lang="en-US" altLang="zh-CN" i="1" dirty="0" smtClean="0">
                <a:ea typeface="宋体" pitchFamily="2" charset="-122"/>
                <a:sym typeface="Wingdings" pitchFamily="2" charset="2"/>
              </a:rPr>
              <a:t>r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cost(</a:t>
            </a:r>
            <a:r>
              <a:rPr lang="en-US" altLang="zh-CN" dirty="0" err="1" smtClean="0">
                <a:ea typeface="宋体" pitchFamily="2" charset="-122"/>
                <a:sym typeface="Wingdings" pitchFamily="2" charset="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  <a:sym typeface="Wingdings" pitchFamily="2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) =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</a:t>
            </a:r>
            <a:r>
              <a:rPr lang="en-US" altLang="zh-CN" baseline="-25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cost(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match</a:t>
            </a:r>
            <a:r>
              <a:rPr lang="en-US" altLang="zh-CN" baseline="-25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AU" altLang="zh-CN" dirty="0" smtClean="0">
                <a:solidFill>
                  <a:srgbClr val="FF0000"/>
                </a:solidFill>
              </a:rPr>
              <a:t>Distinct Core Semantics </a:t>
            </a:r>
            <a:r>
              <a:rPr lang="en-AU" altLang="zh-CN" baseline="30000" dirty="0" smtClean="0"/>
              <a:t>[Qin et al, ICDE09]</a:t>
            </a:r>
          </a:p>
          <a:p>
            <a:pPr lvl="1"/>
            <a:r>
              <a:rPr lang="en-AU" altLang="zh-CN" dirty="0" smtClean="0">
                <a:ea typeface="宋体" pitchFamily="2" charset="-122"/>
                <a:sym typeface="Symbol" pitchFamily="18" charset="2"/>
              </a:rPr>
              <a:t>Certain </a:t>
            </a:r>
            <a:r>
              <a:rPr lang="en-AU" altLang="zh-CN" dirty="0" err="1" smtClean="0">
                <a:ea typeface="宋体" pitchFamily="2" charset="-122"/>
                <a:sym typeface="Symbol" pitchFamily="18" charset="2"/>
              </a:rPr>
              <a:t>subgraphs</a:t>
            </a:r>
            <a:r>
              <a:rPr lang="en-AU" altLang="zh-CN" dirty="0" smtClean="0">
                <a:ea typeface="宋体" pitchFamily="2" charset="-122"/>
                <a:sym typeface="Symbol" pitchFamily="18" charset="2"/>
              </a:rPr>
              <a:t> induced by a distinct combination of keyword matches </a:t>
            </a:r>
          </a:p>
          <a:p>
            <a:r>
              <a:rPr lang="en-AU" altLang="zh-CN" dirty="0" smtClean="0">
                <a:solidFill>
                  <a:srgbClr val="FF0000"/>
                </a:solidFill>
              </a:rPr>
              <a:t>r-Radius Steiner graph </a:t>
            </a:r>
            <a:r>
              <a:rPr lang="en-AU" altLang="zh-CN" baseline="30000" dirty="0" smtClean="0"/>
              <a:t>[Li et al, SIGMOD08]</a:t>
            </a:r>
          </a:p>
          <a:p>
            <a:pPr lvl="1"/>
            <a:r>
              <a:rPr lang="en-AU" altLang="zh-CN" dirty="0" err="1" smtClean="0"/>
              <a:t>Subgraph</a:t>
            </a:r>
            <a:r>
              <a:rPr lang="en-AU" altLang="zh-CN" dirty="0" smtClean="0"/>
              <a:t> of radius ≤r that matches each </a:t>
            </a:r>
            <a:r>
              <a:rPr lang="en-AU" altLang="zh-CN" dirty="0" err="1" smtClean="0"/>
              <a:t>k</a:t>
            </a:r>
            <a:r>
              <a:rPr lang="en-AU" altLang="zh-CN" baseline="-25000" dirty="0" err="1" smtClean="0"/>
              <a:t>i</a:t>
            </a:r>
            <a:r>
              <a:rPr lang="en-AU" altLang="zh-CN" dirty="0" smtClean="0"/>
              <a:t> in Q less unnecessary nodes</a:t>
            </a:r>
          </a:p>
          <a:p>
            <a:pPr lvl="1"/>
            <a:endParaRPr lang="en-AU" altLang="zh-CN" dirty="0" smtClean="0">
              <a:ea typeface="宋体" pitchFamily="2" charset="-122"/>
              <a:sym typeface="Symbol" pitchFamily="18" charset="2"/>
            </a:endParaRPr>
          </a:p>
          <a:p>
            <a:pPr lvl="1"/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B0EA84-2E5D-455D-9EB3-7D7CCB036A8F}" type="slidenum">
              <a:rPr lang="zh-CN" altLang="en-US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1100138"/>
          </a:xfrm>
        </p:spPr>
        <p:txBody>
          <a:bodyPr/>
          <a:lstStyle/>
          <a:p>
            <a:r>
              <a:rPr lang="en-US" altLang="zh-CN" smtClean="0"/>
              <a:t>Candidate Structures for XML</a:t>
            </a:r>
            <a:endParaRPr lang="zh-CN" altLang="en-US" baseline="3000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679950"/>
          </a:xfrm>
        </p:spPr>
        <p:txBody>
          <a:bodyPr/>
          <a:lstStyle/>
          <a:p>
            <a:r>
              <a:rPr lang="en-US" altLang="zh-CN" smtClean="0"/>
              <a:t>Any subtree that contains all keywords  </a:t>
            </a:r>
            <a:r>
              <a:rPr lang="en-US" altLang="zh-CN" smtClean="0">
                <a:sym typeface="Wingdings" pitchFamily="2" charset="2"/>
              </a:rPr>
              <a:t> </a:t>
            </a:r>
            <a:endParaRPr lang="en-US" altLang="zh-CN" smtClean="0"/>
          </a:p>
          <a:p>
            <a:r>
              <a:rPr lang="en-US" altLang="zh-CN" smtClean="0">
                <a:sym typeface="Wingdings" pitchFamily="2" charset="2"/>
              </a:rPr>
              <a:t>subtrees rooted at </a:t>
            </a:r>
            <a:r>
              <a:rPr lang="en-US" altLang="zh-CN" smtClean="0"/>
              <a:t>LCA (Lowest common ancestor) nodes</a:t>
            </a:r>
          </a:p>
          <a:p>
            <a:pPr lvl="1"/>
            <a:r>
              <a:rPr lang="en-US" altLang="zh-CN" smtClean="0"/>
              <a:t>|LCA(S</a:t>
            </a:r>
            <a:r>
              <a:rPr lang="en-US" altLang="zh-CN" baseline="-25000" smtClean="0"/>
              <a:t>1</a:t>
            </a:r>
            <a:r>
              <a:rPr lang="en-US" altLang="zh-CN" smtClean="0"/>
              <a:t>, S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S</a:t>
            </a:r>
            <a:r>
              <a:rPr lang="en-US" altLang="zh-CN" baseline="-25000" smtClean="0"/>
              <a:t>n</a:t>
            </a:r>
            <a:r>
              <a:rPr lang="en-US" altLang="zh-CN" smtClean="0"/>
              <a:t>)| = min(N, ∏</a:t>
            </a:r>
            <a:r>
              <a:rPr lang="en-US" altLang="zh-CN" baseline="-25000" smtClean="0"/>
              <a:t>I </a:t>
            </a:r>
            <a:r>
              <a:rPr lang="en-US" altLang="zh-CN" smtClean="0"/>
              <a:t>|S</a:t>
            </a:r>
            <a:r>
              <a:rPr lang="en-US" altLang="zh-CN" baseline="-25000" smtClean="0"/>
              <a:t>i</a:t>
            </a:r>
            <a:r>
              <a:rPr lang="en-US" altLang="zh-CN" smtClean="0"/>
              <a:t>|)</a:t>
            </a:r>
          </a:p>
          <a:p>
            <a:pPr lvl="1"/>
            <a:r>
              <a:rPr lang="en-US" altLang="zh-CN" smtClean="0"/>
              <a:t>Many are still irrelevant or redundant </a:t>
            </a:r>
            <a:r>
              <a:rPr lang="en-US" altLang="zh-CN" smtClean="0">
                <a:sym typeface="Wingdings" pitchFamily="2" charset="2"/>
              </a:rPr>
              <a:t> </a:t>
            </a:r>
            <a:r>
              <a:rPr lang="en-US" altLang="zh-CN" smtClean="0"/>
              <a:t>needs further pruning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8A9E7E-9B23-4CD4-B54B-C726BF9E504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4119563" y="4362450"/>
            <a:ext cx="571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conf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29702" name="TextBox 8"/>
          <p:cNvSpPr txBox="1">
            <a:spLocks noChangeArrowheads="1"/>
          </p:cNvSpPr>
          <p:nvPr/>
        </p:nvSpPr>
        <p:spPr bwMode="auto">
          <a:xfrm>
            <a:off x="1381125" y="5586413"/>
            <a:ext cx="966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</a:rPr>
              <a:t>SIGMOD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1519238" y="5010150"/>
            <a:ext cx="695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name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73" name="Straight Arrow Connector 72"/>
          <p:cNvCxnSpPr>
            <a:stCxn id="29703" idx="2"/>
            <a:endCxn id="29702" idx="0"/>
          </p:cNvCxnSpPr>
          <p:nvPr/>
        </p:nvCxnSpPr>
        <p:spPr>
          <a:xfrm rot="5400000">
            <a:off x="1747044" y="5466557"/>
            <a:ext cx="2381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9701" idx="2"/>
            <a:endCxn id="29703" idx="0"/>
          </p:cNvCxnSpPr>
          <p:nvPr/>
        </p:nvCxnSpPr>
        <p:spPr>
          <a:xfrm rot="5400000">
            <a:off x="2981326" y="3586162"/>
            <a:ext cx="309562" cy="2538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6" name="TextBox 12"/>
          <p:cNvSpPr txBox="1">
            <a:spLocks noChangeArrowheads="1"/>
          </p:cNvSpPr>
          <p:nvPr/>
        </p:nvSpPr>
        <p:spPr bwMode="auto">
          <a:xfrm>
            <a:off x="3914775" y="5010150"/>
            <a:ext cx="73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paper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29707" name="TextBox 13"/>
          <p:cNvSpPr txBox="1">
            <a:spLocks noChangeArrowheads="1"/>
          </p:cNvSpPr>
          <p:nvPr/>
        </p:nvSpPr>
        <p:spPr bwMode="auto">
          <a:xfrm>
            <a:off x="2736850" y="5570538"/>
            <a:ext cx="642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title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29708" name="TextBox 14"/>
          <p:cNvSpPr txBox="1">
            <a:spLocks noChangeArrowheads="1"/>
          </p:cNvSpPr>
          <p:nvPr/>
        </p:nvSpPr>
        <p:spPr bwMode="auto">
          <a:xfrm>
            <a:off x="2590800" y="6138863"/>
            <a:ext cx="952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keyword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709" name="TextBox 15"/>
          <p:cNvSpPr txBox="1">
            <a:spLocks noChangeArrowheads="1"/>
          </p:cNvSpPr>
          <p:nvPr/>
        </p:nvSpPr>
        <p:spPr bwMode="auto">
          <a:xfrm>
            <a:off x="3436938" y="6126163"/>
            <a:ext cx="746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Mark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9710" name="TextBox 16"/>
          <p:cNvSpPr txBox="1">
            <a:spLocks noChangeArrowheads="1"/>
          </p:cNvSpPr>
          <p:nvPr/>
        </p:nvSpPr>
        <p:spPr bwMode="auto">
          <a:xfrm>
            <a:off x="3411538" y="5588000"/>
            <a:ext cx="784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80" name="Straight Arrow Connector 79"/>
          <p:cNvCxnSpPr>
            <a:stCxn id="29710" idx="2"/>
            <a:endCxn id="29709" idx="0"/>
          </p:cNvCxnSpPr>
          <p:nvPr/>
        </p:nvCxnSpPr>
        <p:spPr>
          <a:xfrm rot="16200000" flipH="1">
            <a:off x="3706812" y="6022976"/>
            <a:ext cx="200025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9707" idx="2"/>
            <a:endCxn id="29708" idx="0"/>
          </p:cNvCxnSpPr>
          <p:nvPr/>
        </p:nvCxnSpPr>
        <p:spPr>
          <a:xfrm rot="16200000" flipH="1">
            <a:off x="2947194" y="6019006"/>
            <a:ext cx="230188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706" idx="2"/>
            <a:endCxn id="29707" idx="0"/>
          </p:cNvCxnSpPr>
          <p:nvPr/>
        </p:nvCxnSpPr>
        <p:spPr>
          <a:xfrm rot="5400000">
            <a:off x="3559969" y="4845844"/>
            <a:ext cx="222250" cy="1227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9706" idx="2"/>
            <a:endCxn id="29710" idx="0"/>
          </p:cNvCxnSpPr>
          <p:nvPr/>
        </p:nvCxnSpPr>
        <p:spPr>
          <a:xfrm rot="5400000">
            <a:off x="3924301" y="5227637"/>
            <a:ext cx="239712" cy="481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9701" idx="2"/>
            <a:endCxn id="29727" idx="0"/>
          </p:cNvCxnSpPr>
          <p:nvPr/>
        </p:nvCxnSpPr>
        <p:spPr>
          <a:xfrm rot="16200000" flipH="1">
            <a:off x="4589463" y="4516438"/>
            <a:ext cx="314325" cy="682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701" idx="2"/>
            <a:endCxn id="29706" idx="0"/>
          </p:cNvCxnSpPr>
          <p:nvPr/>
        </p:nvCxnSpPr>
        <p:spPr>
          <a:xfrm rot="5400000">
            <a:off x="4190207" y="4795044"/>
            <a:ext cx="309562" cy="12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7" name="TextBox 66"/>
          <p:cNvSpPr txBox="1">
            <a:spLocks noChangeArrowheads="1"/>
          </p:cNvSpPr>
          <p:nvPr/>
        </p:nvSpPr>
        <p:spPr bwMode="auto">
          <a:xfrm>
            <a:off x="2138363" y="5597525"/>
            <a:ext cx="852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2007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718" name="TextBox 67"/>
          <p:cNvSpPr txBox="1">
            <a:spLocks noChangeArrowheads="1"/>
          </p:cNvSpPr>
          <p:nvPr/>
        </p:nvSpPr>
        <p:spPr bwMode="auto">
          <a:xfrm>
            <a:off x="2252663" y="5021263"/>
            <a:ext cx="604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year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88" name="Straight Arrow Connector 87"/>
          <p:cNvCxnSpPr>
            <a:stCxn id="29718" idx="2"/>
            <a:endCxn id="29717" idx="0"/>
          </p:cNvCxnSpPr>
          <p:nvPr/>
        </p:nvCxnSpPr>
        <p:spPr>
          <a:xfrm rot="16200000" flipH="1">
            <a:off x="2441575" y="5473700"/>
            <a:ext cx="23812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9701" idx="2"/>
            <a:endCxn id="29718" idx="0"/>
          </p:cNvCxnSpPr>
          <p:nvPr/>
        </p:nvCxnSpPr>
        <p:spPr>
          <a:xfrm rot="5400000">
            <a:off x="3320256" y="3936207"/>
            <a:ext cx="320675" cy="184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1" name="TextBox 80"/>
          <p:cNvSpPr txBox="1">
            <a:spLocks noChangeArrowheads="1"/>
          </p:cNvSpPr>
          <p:nvPr/>
        </p:nvSpPr>
        <p:spPr bwMode="auto">
          <a:xfrm>
            <a:off x="4191000" y="6130925"/>
            <a:ext cx="7191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Chen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9722" name="TextBox 81"/>
          <p:cNvSpPr txBox="1">
            <a:spLocks noChangeArrowheads="1"/>
          </p:cNvSpPr>
          <p:nvPr/>
        </p:nvSpPr>
        <p:spPr bwMode="auto">
          <a:xfrm>
            <a:off x="4129088" y="5581650"/>
            <a:ext cx="828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4436269" y="6022182"/>
            <a:ext cx="211137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9706" idx="2"/>
            <a:endCxn id="29722" idx="0"/>
          </p:cNvCxnSpPr>
          <p:nvPr/>
        </p:nvCxnSpPr>
        <p:spPr>
          <a:xfrm rot="16200000" flipH="1">
            <a:off x="4297363" y="5335588"/>
            <a:ext cx="233362" cy="258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5" name="TextBox 107"/>
          <p:cNvSpPr txBox="1">
            <a:spLocks noChangeArrowheads="1"/>
          </p:cNvSpPr>
          <p:nvPr/>
        </p:nvSpPr>
        <p:spPr bwMode="auto">
          <a:xfrm>
            <a:off x="4756150" y="5602288"/>
            <a:ext cx="642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95" name="Straight Arrow Connector 94"/>
          <p:cNvCxnSpPr>
            <a:stCxn id="29706" idx="2"/>
            <a:endCxn id="29725" idx="0"/>
          </p:cNvCxnSpPr>
          <p:nvPr/>
        </p:nvCxnSpPr>
        <p:spPr>
          <a:xfrm rot="16200000" flipH="1">
            <a:off x="4554538" y="5078413"/>
            <a:ext cx="254000" cy="793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7" name="TextBox 107"/>
          <p:cNvSpPr txBox="1">
            <a:spLocks noChangeArrowheads="1"/>
          </p:cNvSpPr>
          <p:nvPr/>
        </p:nvSpPr>
        <p:spPr bwMode="auto">
          <a:xfrm>
            <a:off x="4767263" y="5014913"/>
            <a:ext cx="642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715000" y="4414838"/>
            <a:ext cx="3276600" cy="461962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Q = {Keyword, Mark}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667000" y="6172200"/>
            <a:ext cx="8382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581400" y="6172200"/>
            <a:ext cx="6858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962400" y="5029200"/>
            <a:ext cx="685800" cy="304800"/>
          </a:xfrm>
          <a:prstGeom prst="rect">
            <a:avLst/>
          </a:prstGeom>
          <a:solidFill>
            <a:srgbClr val="FF33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114800" y="4419600"/>
            <a:ext cx="685800" cy="304800"/>
          </a:xfrm>
          <a:prstGeom prst="rect">
            <a:avLst/>
          </a:prstGeom>
          <a:solidFill>
            <a:srgbClr val="FF33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0138"/>
          </a:xfrm>
        </p:spPr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SLCA </a:t>
            </a:r>
            <a:r>
              <a:rPr lang="en-US" altLang="zh-CN" sz="4000" baseline="30000" smtClean="0">
                <a:ea typeface="宋体" pitchFamily="2" charset="-122"/>
              </a:rPr>
              <a:t>[Xu et al, SIGMOD 05]</a:t>
            </a:r>
            <a:endParaRPr lang="zh-CN" altLang="en-US" sz="4000" baseline="30000" smtClean="0">
              <a:ea typeface="宋体" pitchFamily="2" charset="-122"/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FA6225-2B1B-4E5A-BAB4-59BCA20533F6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072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213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SLCA </a:t>
            </a:r>
            <a:r>
              <a:rPr lang="en-US" altLang="zh-CN" baseline="30000" smtClean="0">
                <a:ea typeface="宋体" pitchFamily="2" charset="-122"/>
              </a:rPr>
              <a:t>[Xu et al. SIGMOD 05]</a:t>
            </a:r>
          </a:p>
          <a:p>
            <a:pPr lvl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Min redundancy: do not allow Ancestor-Descendant relationship among SLCA results </a:t>
            </a: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2900363" y="4275138"/>
            <a:ext cx="57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conf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161925" y="5499100"/>
            <a:ext cx="966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SIGMOD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300038" y="4922838"/>
            <a:ext cx="6953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name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80" name="Straight Arrow Connector 79"/>
          <p:cNvCxnSpPr>
            <a:stCxn id="30729" idx="2"/>
            <a:endCxn id="30728" idx="0"/>
          </p:cNvCxnSpPr>
          <p:nvPr/>
        </p:nvCxnSpPr>
        <p:spPr>
          <a:xfrm rot="5400000">
            <a:off x="528638" y="5380038"/>
            <a:ext cx="2365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727" idx="2"/>
            <a:endCxn id="30729" idx="0"/>
          </p:cNvCxnSpPr>
          <p:nvPr/>
        </p:nvCxnSpPr>
        <p:spPr>
          <a:xfrm rot="5400000">
            <a:off x="1762919" y="3499644"/>
            <a:ext cx="307975" cy="2538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TextBox 12"/>
          <p:cNvSpPr txBox="1">
            <a:spLocks noChangeArrowheads="1"/>
          </p:cNvSpPr>
          <p:nvPr/>
        </p:nvSpPr>
        <p:spPr bwMode="auto">
          <a:xfrm>
            <a:off x="2695575" y="4922838"/>
            <a:ext cx="7381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paper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0733" name="TextBox 13"/>
          <p:cNvSpPr txBox="1">
            <a:spLocks noChangeArrowheads="1"/>
          </p:cNvSpPr>
          <p:nvPr/>
        </p:nvSpPr>
        <p:spPr bwMode="auto">
          <a:xfrm>
            <a:off x="1517650" y="5483225"/>
            <a:ext cx="642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title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1371600" y="6051550"/>
            <a:ext cx="952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keyword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735" name="TextBox 15"/>
          <p:cNvSpPr txBox="1">
            <a:spLocks noChangeArrowheads="1"/>
          </p:cNvSpPr>
          <p:nvPr/>
        </p:nvSpPr>
        <p:spPr bwMode="auto">
          <a:xfrm>
            <a:off x="2217738" y="6038850"/>
            <a:ext cx="746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Mark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0736" name="TextBox 16"/>
          <p:cNvSpPr txBox="1">
            <a:spLocks noChangeArrowheads="1"/>
          </p:cNvSpPr>
          <p:nvPr/>
        </p:nvSpPr>
        <p:spPr bwMode="auto">
          <a:xfrm>
            <a:off x="2192338" y="5500688"/>
            <a:ext cx="784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87" name="Straight Arrow Connector 86"/>
          <p:cNvCxnSpPr>
            <a:stCxn id="30736" idx="2"/>
            <a:endCxn id="30735" idx="0"/>
          </p:cNvCxnSpPr>
          <p:nvPr/>
        </p:nvCxnSpPr>
        <p:spPr>
          <a:xfrm rot="16200000" flipH="1">
            <a:off x="2487612" y="5935663"/>
            <a:ext cx="200025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0733" idx="2"/>
            <a:endCxn id="30734" idx="0"/>
          </p:cNvCxnSpPr>
          <p:nvPr/>
        </p:nvCxnSpPr>
        <p:spPr>
          <a:xfrm rot="16200000" flipH="1">
            <a:off x="1727994" y="5931694"/>
            <a:ext cx="230187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0732" idx="2"/>
            <a:endCxn id="30733" idx="0"/>
          </p:cNvCxnSpPr>
          <p:nvPr/>
        </p:nvCxnSpPr>
        <p:spPr>
          <a:xfrm rot="5400000">
            <a:off x="2341563" y="4759325"/>
            <a:ext cx="220662" cy="1227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0732" idx="2"/>
            <a:endCxn id="30736" idx="0"/>
          </p:cNvCxnSpPr>
          <p:nvPr/>
        </p:nvCxnSpPr>
        <p:spPr>
          <a:xfrm rot="5400000">
            <a:off x="2705894" y="5141119"/>
            <a:ext cx="238125" cy="481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0727" idx="2"/>
          </p:cNvCxnSpPr>
          <p:nvPr/>
        </p:nvCxnSpPr>
        <p:spPr>
          <a:xfrm rot="16200000" flipH="1">
            <a:off x="4220369" y="3580607"/>
            <a:ext cx="346075" cy="2414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0727" idx="2"/>
            <a:endCxn id="30732" idx="0"/>
          </p:cNvCxnSpPr>
          <p:nvPr/>
        </p:nvCxnSpPr>
        <p:spPr>
          <a:xfrm rot="5400000">
            <a:off x="2971800" y="4708526"/>
            <a:ext cx="307975" cy="12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3" name="TextBox 66"/>
          <p:cNvSpPr txBox="1">
            <a:spLocks noChangeArrowheads="1"/>
          </p:cNvSpPr>
          <p:nvPr/>
        </p:nvSpPr>
        <p:spPr bwMode="auto">
          <a:xfrm>
            <a:off x="919163" y="5510213"/>
            <a:ext cx="852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2007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0744" name="TextBox 67"/>
          <p:cNvSpPr txBox="1">
            <a:spLocks noChangeArrowheads="1"/>
          </p:cNvSpPr>
          <p:nvPr/>
        </p:nvSpPr>
        <p:spPr bwMode="auto">
          <a:xfrm>
            <a:off x="1033463" y="4933950"/>
            <a:ext cx="6048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year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95" name="Straight Arrow Connector 94"/>
          <p:cNvCxnSpPr>
            <a:stCxn id="30744" idx="2"/>
            <a:endCxn id="30743" idx="0"/>
          </p:cNvCxnSpPr>
          <p:nvPr/>
        </p:nvCxnSpPr>
        <p:spPr>
          <a:xfrm rot="16200000" flipH="1">
            <a:off x="1223169" y="5387181"/>
            <a:ext cx="236538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0727" idx="2"/>
            <a:endCxn id="30744" idx="0"/>
          </p:cNvCxnSpPr>
          <p:nvPr/>
        </p:nvCxnSpPr>
        <p:spPr>
          <a:xfrm rot="5400000">
            <a:off x="2101850" y="3849688"/>
            <a:ext cx="319087" cy="184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7" name="TextBox 80"/>
          <p:cNvSpPr txBox="1">
            <a:spLocks noChangeArrowheads="1"/>
          </p:cNvSpPr>
          <p:nvPr/>
        </p:nvSpPr>
        <p:spPr bwMode="auto">
          <a:xfrm>
            <a:off x="2971800" y="6043613"/>
            <a:ext cx="7191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Chen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0748" name="TextBox 81"/>
          <p:cNvSpPr txBox="1">
            <a:spLocks noChangeArrowheads="1"/>
          </p:cNvSpPr>
          <p:nvPr/>
        </p:nvSpPr>
        <p:spPr bwMode="auto">
          <a:xfrm>
            <a:off x="2909888" y="5494338"/>
            <a:ext cx="828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16200000" flipH="1">
            <a:off x="3217863" y="5935663"/>
            <a:ext cx="20955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0732" idx="2"/>
            <a:endCxn id="30748" idx="0"/>
          </p:cNvCxnSpPr>
          <p:nvPr/>
        </p:nvCxnSpPr>
        <p:spPr>
          <a:xfrm rot="16200000" flipH="1">
            <a:off x="3078956" y="5249070"/>
            <a:ext cx="231775" cy="258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1" name="TextBox 107"/>
          <p:cNvSpPr txBox="1">
            <a:spLocks noChangeArrowheads="1"/>
          </p:cNvSpPr>
          <p:nvPr/>
        </p:nvSpPr>
        <p:spPr bwMode="auto">
          <a:xfrm>
            <a:off x="3536950" y="5514975"/>
            <a:ext cx="6429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102" name="Straight Arrow Connector 101"/>
          <p:cNvCxnSpPr>
            <a:stCxn id="30732" idx="2"/>
            <a:endCxn id="30751" idx="0"/>
          </p:cNvCxnSpPr>
          <p:nvPr/>
        </p:nvCxnSpPr>
        <p:spPr>
          <a:xfrm rot="16200000" flipH="1">
            <a:off x="3336132" y="4991894"/>
            <a:ext cx="252412" cy="793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3" name="TextBox 107"/>
          <p:cNvSpPr txBox="1">
            <a:spLocks noChangeArrowheads="1"/>
          </p:cNvSpPr>
          <p:nvPr/>
        </p:nvSpPr>
        <p:spPr bwMode="auto">
          <a:xfrm>
            <a:off x="3548063" y="4927600"/>
            <a:ext cx="642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0754" name="TextBox 103"/>
          <p:cNvSpPr txBox="1">
            <a:spLocks noChangeArrowheads="1"/>
          </p:cNvSpPr>
          <p:nvPr/>
        </p:nvSpPr>
        <p:spPr bwMode="auto">
          <a:xfrm>
            <a:off x="1447800" y="6084888"/>
            <a:ext cx="8382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0755" name="TextBox 104"/>
          <p:cNvSpPr txBox="1">
            <a:spLocks noChangeArrowheads="1"/>
          </p:cNvSpPr>
          <p:nvPr/>
        </p:nvSpPr>
        <p:spPr bwMode="auto">
          <a:xfrm>
            <a:off x="2362200" y="6084888"/>
            <a:ext cx="6858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2743200" y="4941888"/>
            <a:ext cx="685800" cy="304800"/>
          </a:xfrm>
          <a:prstGeom prst="rect">
            <a:avLst/>
          </a:prstGeom>
          <a:solidFill>
            <a:srgbClr val="FF33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895600" y="4332288"/>
            <a:ext cx="685800" cy="304800"/>
          </a:xfrm>
          <a:prstGeom prst="rect">
            <a:avLst/>
          </a:prstGeom>
          <a:solidFill>
            <a:srgbClr val="FF33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0758" name="TextBox 12"/>
          <p:cNvSpPr txBox="1">
            <a:spLocks noChangeArrowheads="1"/>
          </p:cNvSpPr>
          <p:nvPr/>
        </p:nvSpPr>
        <p:spPr bwMode="auto">
          <a:xfrm>
            <a:off x="5210175" y="4941888"/>
            <a:ext cx="738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paper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0759" name="TextBox 13"/>
          <p:cNvSpPr txBox="1">
            <a:spLocks noChangeArrowheads="1"/>
          </p:cNvSpPr>
          <p:nvPr/>
        </p:nvSpPr>
        <p:spPr bwMode="auto">
          <a:xfrm>
            <a:off x="4032250" y="5502275"/>
            <a:ext cx="642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title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0760" name="TextBox 15"/>
          <p:cNvSpPr txBox="1">
            <a:spLocks noChangeArrowheads="1"/>
          </p:cNvSpPr>
          <p:nvPr/>
        </p:nvSpPr>
        <p:spPr bwMode="auto">
          <a:xfrm>
            <a:off x="4732338" y="6057900"/>
            <a:ext cx="746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Mark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0761" name="TextBox 16"/>
          <p:cNvSpPr txBox="1">
            <a:spLocks noChangeArrowheads="1"/>
          </p:cNvSpPr>
          <p:nvPr/>
        </p:nvSpPr>
        <p:spPr bwMode="auto">
          <a:xfrm>
            <a:off x="4706938" y="5519738"/>
            <a:ext cx="7842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112" name="Straight Arrow Connector 111"/>
          <p:cNvCxnSpPr>
            <a:stCxn id="30761" idx="2"/>
            <a:endCxn id="30760" idx="0"/>
          </p:cNvCxnSpPr>
          <p:nvPr/>
        </p:nvCxnSpPr>
        <p:spPr>
          <a:xfrm rot="16200000" flipH="1">
            <a:off x="5002212" y="5954713"/>
            <a:ext cx="200025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0759" idx="2"/>
          </p:cNvCxnSpPr>
          <p:nvPr/>
        </p:nvCxnSpPr>
        <p:spPr>
          <a:xfrm rot="16200000" flipH="1">
            <a:off x="4242594" y="5950744"/>
            <a:ext cx="230187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0758" idx="2"/>
            <a:endCxn id="30759" idx="0"/>
          </p:cNvCxnSpPr>
          <p:nvPr/>
        </p:nvCxnSpPr>
        <p:spPr>
          <a:xfrm rot="5400000">
            <a:off x="4855369" y="4777581"/>
            <a:ext cx="222250" cy="1227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0758" idx="2"/>
            <a:endCxn id="30761" idx="0"/>
          </p:cNvCxnSpPr>
          <p:nvPr/>
        </p:nvCxnSpPr>
        <p:spPr>
          <a:xfrm rot="5400000">
            <a:off x="5219700" y="5159375"/>
            <a:ext cx="239713" cy="481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TextBox 80"/>
          <p:cNvSpPr txBox="1">
            <a:spLocks noChangeArrowheads="1"/>
          </p:cNvSpPr>
          <p:nvPr/>
        </p:nvSpPr>
        <p:spPr bwMode="auto">
          <a:xfrm>
            <a:off x="5486400" y="6062663"/>
            <a:ext cx="7191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Zhang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0767" name="TextBox 81"/>
          <p:cNvSpPr txBox="1">
            <a:spLocks noChangeArrowheads="1"/>
          </p:cNvSpPr>
          <p:nvPr/>
        </p:nvSpPr>
        <p:spPr bwMode="auto">
          <a:xfrm>
            <a:off x="5424488" y="5513388"/>
            <a:ext cx="828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rot="16200000" flipH="1">
            <a:off x="5731669" y="5953919"/>
            <a:ext cx="211138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758" idx="2"/>
            <a:endCxn id="30767" idx="0"/>
          </p:cNvCxnSpPr>
          <p:nvPr/>
        </p:nvCxnSpPr>
        <p:spPr>
          <a:xfrm rot="16200000" flipH="1">
            <a:off x="5592762" y="5267326"/>
            <a:ext cx="233363" cy="258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0" name="TextBox 107"/>
          <p:cNvSpPr txBox="1">
            <a:spLocks noChangeArrowheads="1"/>
          </p:cNvSpPr>
          <p:nvPr/>
        </p:nvSpPr>
        <p:spPr bwMode="auto">
          <a:xfrm>
            <a:off x="6051550" y="5534025"/>
            <a:ext cx="642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121" name="Straight Arrow Connector 120"/>
          <p:cNvCxnSpPr>
            <a:stCxn id="30758" idx="2"/>
            <a:endCxn id="30770" idx="0"/>
          </p:cNvCxnSpPr>
          <p:nvPr/>
        </p:nvCxnSpPr>
        <p:spPr>
          <a:xfrm rot="16200000" flipH="1">
            <a:off x="5849938" y="5010150"/>
            <a:ext cx="254000" cy="793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2" name="TextBox 107"/>
          <p:cNvSpPr txBox="1">
            <a:spLocks noChangeArrowheads="1"/>
          </p:cNvSpPr>
          <p:nvPr/>
        </p:nvSpPr>
        <p:spPr bwMode="auto">
          <a:xfrm>
            <a:off x="6062663" y="4946650"/>
            <a:ext cx="642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876800" y="6084888"/>
            <a:ext cx="6858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0774" name="TextBox 80"/>
          <p:cNvSpPr txBox="1">
            <a:spLocks noChangeArrowheads="1"/>
          </p:cNvSpPr>
          <p:nvPr/>
        </p:nvSpPr>
        <p:spPr bwMode="auto">
          <a:xfrm>
            <a:off x="3962400" y="6051550"/>
            <a:ext cx="7191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RDF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791200" y="4191000"/>
            <a:ext cx="32766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Q = {Keyword, Mark}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819400" y="4267200"/>
            <a:ext cx="685800" cy="457200"/>
            <a:chOff x="2438400" y="3429000"/>
            <a:chExt cx="685800" cy="457200"/>
          </a:xfrm>
        </p:grpSpPr>
        <p:cxnSp>
          <p:nvCxnSpPr>
            <p:cNvPr id="30777" name="Straight Connector 126"/>
            <p:cNvCxnSpPr>
              <a:cxnSpLocks noChangeShapeType="1"/>
            </p:cNvCxnSpPr>
            <p:nvPr/>
          </p:nvCxnSpPr>
          <p:spPr bwMode="auto">
            <a:xfrm flipV="1">
              <a:off x="2438400" y="3429000"/>
              <a:ext cx="685800" cy="4572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30778" name="Straight Connector 127"/>
            <p:cNvCxnSpPr>
              <a:cxnSpLocks noChangeShapeType="1"/>
            </p:cNvCxnSpPr>
            <p:nvPr/>
          </p:nvCxnSpPr>
          <p:spPr bwMode="auto">
            <a:xfrm>
              <a:off x="2438400" y="3429000"/>
              <a:ext cx="685800" cy="45720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23" grpId="0" animBg="1"/>
      <p:bldP spid="12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Other ?LCAs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ELCA </a:t>
            </a:r>
            <a:r>
              <a:rPr lang="en-US" altLang="zh-CN" baseline="30000" smtClean="0">
                <a:ea typeface="宋体" pitchFamily="2" charset="-122"/>
              </a:rPr>
              <a:t>[Guo et al, SIGMOD 03]</a:t>
            </a: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Interconnection Semantics </a:t>
            </a:r>
            <a:r>
              <a:rPr lang="en-US" altLang="zh-CN" baseline="30000" smtClean="0">
                <a:ea typeface="宋体" pitchFamily="2" charset="-122"/>
              </a:rPr>
              <a:t>[Cohen et al. VLDB 03]</a:t>
            </a: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  <a:sym typeface="Wingdings" pitchFamily="2" charset="2"/>
              </a:rPr>
              <a:t>Many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 more ?LCAs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altLang="zh-CN" sz="3600" smtClean="0"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BFED2B-6132-4513-B4CA-8BD320AB455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the Best Structure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Given Q</a:t>
            </a:r>
          </a:p>
          <a:p>
            <a:pPr lvl="1"/>
            <a:r>
              <a:rPr lang="en-US" altLang="zh-CN" smtClean="0"/>
              <a:t>Many structures (based on schema)</a:t>
            </a:r>
          </a:p>
          <a:p>
            <a:pPr lvl="1"/>
            <a:r>
              <a:rPr lang="en-US" altLang="zh-CN" smtClean="0"/>
              <a:t>For each structure, many results</a:t>
            </a:r>
          </a:p>
          <a:p>
            <a:r>
              <a:rPr lang="en-US" altLang="zh-CN" smtClean="0"/>
              <a:t>We want to select “good” structures</a:t>
            </a:r>
          </a:p>
          <a:p>
            <a:pPr lvl="1"/>
            <a:r>
              <a:rPr lang="en-US" altLang="zh-CN" smtClean="0"/>
              <a:t>Select the best </a:t>
            </a:r>
            <a:r>
              <a:rPr lang="en-US" altLang="zh-CN" b="1" i="1" smtClean="0">
                <a:solidFill>
                  <a:srgbClr val="FF0000"/>
                </a:solidFill>
              </a:rPr>
              <a:t>interpretation</a:t>
            </a:r>
          </a:p>
          <a:p>
            <a:pPr lvl="1"/>
            <a:r>
              <a:rPr lang="en-US" altLang="zh-CN" smtClean="0"/>
              <a:t>Can be thought of as </a:t>
            </a:r>
            <a:r>
              <a:rPr lang="en-US" altLang="zh-CN" b="1" i="1" smtClean="0">
                <a:solidFill>
                  <a:srgbClr val="FF0000"/>
                </a:solidFill>
              </a:rPr>
              <a:t>bias </a:t>
            </a:r>
            <a:r>
              <a:rPr lang="en-US" altLang="zh-CN" smtClean="0"/>
              <a:t>or </a:t>
            </a:r>
            <a:r>
              <a:rPr lang="en-US" altLang="zh-CN" b="1" i="1" smtClean="0">
                <a:solidFill>
                  <a:srgbClr val="FF0000"/>
                </a:solidFill>
              </a:rPr>
              <a:t>priors</a:t>
            </a:r>
          </a:p>
          <a:p>
            <a:r>
              <a:rPr lang="en-US" altLang="zh-CN" smtClean="0"/>
              <a:t>How? </a:t>
            </a:r>
          </a:p>
          <a:p>
            <a:pPr marL="742950" lvl="2" indent="-342900">
              <a:buSzPct val="75000"/>
              <a:buFont typeface="Wingdings" pitchFamily="2" charset="2"/>
              <a:buChar char="n"/>
            </a:pPr>
            <a:r>
              <a:rPr lang="en-US" altLang="zh-CN" sz="2800" smtClean="0"/>
              <a:t>Ask user? Encode domain knowledge? </a:t>
            </a:r>
          </a:p>
          <a:p>
            <a:endParaRPr lang="en-US" altLang="zh-CN" b="1" i="1" smtClean="0">
              <a:solidFill>
                <a:srgbClr val="FF0000"/>
              </a:solidFill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0716BD-C959-4048-8E3F-B5D9DF65591D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24600" y="2895600"/>
            <a:ext cx="28194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 </a:t>
            </a: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Ranking results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43600" y="2362200"/>
            <a:ext cx="32004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 </a:t>
            </a:r>
            <a:r>
              <a:rPr lang="en-US" altLang="zh-CN">
                <a:solidFill>
                  <a:srgbClr val="FF0000"/>
                </a:solidFill>
                <a:latin typeface="Georgia" pitchFamily="18" charset="0"/>
              </a:rPr>
              <a:t>Ranking structures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057400" y="6172200"/>
            <a:ext cx="4572000" cy="6096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800" b="1" i="1" kern="0" dirty="0">
                <a:solidFill>
                  <a:schemeClr val="bg1"/>
                </a:solidFill>
                <a:latin typeface="Arial Narrow" pitchFamily="34" charset="0"/>
                <a:ea typeface="+mn-ea"/>
              </a:rPr>
              <a:t>Exploit data statistics !!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620000" y="5181600"/>
            <a:ext cx="15240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>
                <a:solidFill>
                  <a:schemeClr val="tx1"/>
                </a:solidFill>
                <a:latin typeface="Arial Narrow" pitchFamily="34" charset="0"/>
              </a:rPr>
              <a:t>XML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>
                <a:solidFill>
                  <a:schemeClr val="tx1"/>
                </a:solidFill>
                <a:latin typeface="Arial Narrow" pitchFamily="34" charset="0"/>
              </a:rPr>
              <a:t>Graph</a:t>
            </a:r>
            <a:endParaRPr lang="en-US" altLang="zh-CN" sz="2800" b="1" i="1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XML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73238"/>
            <a:ext cx="822960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smtClean="0">
                <a:ea typeface="宋体" pitchFamily="2" charset="-122"/>
                <a:sym typeface="Wingdings" pitchFamily="2" charset="2"/>
              </a:rPr>
              <a:t>E.g., XML  All the label paths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/imdb/movie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Imdb/movie/year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/imdb/movie/plot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/imdb/director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  <a:sym typeface="Wingdings" pitchFamily="2" charset="2"/>
              </a:rPr>
              <a:t>…</a:t>
            </a:r>
          </a:p>
          <a:p>
            <a:pPr>
              <a:lnSpc>
                <a:spcPct val="90000"/>
              </a:lnSpc>
            </a:pPr>
            <a:endParaRPr lang="en-US" altLang="zh-CN" sz="3600" smtClean="0">
              <a:ea typeface="宋体" pitchFamily="2" charset="-122"/>
              <a:sym typeface="Wingdings" pitchFamily="2" charset="2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26BCB-7E37-4EB0-9E6F-9A5CCA607704}" type="slidenum">
              <a:rPr lang="zh-CN" altLang="en-US"/>
              <a:pPr/>
              <a:t>36</a:t>
            </a:fld>
            <a:endParaRPr lang="en-US" altLang="zh-CN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71600" y="4286250"/>
            <a:ext cx="7696200" cy="2114550"/>
            <a:chOff x="1371600" y="3581400"/>
            <a:chExt cx="7696200" cy="2114264"/>
          </a:xfrm>
        </p:grpSpPr>
        <p:sp>
          <p:nvSpPr>
            <p:cNvPr id="33802" name="TextBox 7"/>
            <p:cNvSpPr txBox="1">
              <a:spLocks noChangeArrowheads="1"/>
            </p:cNvSpPr>
            <p:nvPr/>
          </p:nvSpPr>
          <p:spPr bwMode="auto">
            <a:xfrm>
              <a:off x="4349750" y="3581400"/>
              <a:ext cx="679450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imdb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33803" name="TextBox 8"/>
            <p:cNvSpPr txBox="1">
              <a:spLocks noChangeArrowheads="1"/>
            </p:cNvSpPr>
            <p:nvPr/>
          </p:nvSpPr>
          <p:spPr bwMode="auto">
            <a:xfrm>
              <a:off x="1371600" y="4805009"/>
              <a:ext cx="96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</a:rPr>
                <a:t>Simpsons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3804" name="TextBox 9"/>
            <p:cNvSpPr txBox="1">
              <a:spLocks noChangeArrowheads="1"/>
            </p:cNvSpPr>
            <p:nvPr/>
          </p:nvSpPr>
          <p:spPr bwMode="auto">
            <a:xfrm>
              <a:off x="1749425" y="4229012"/>
              <a:ext cx="69532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TV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33804" idx="2"/>
              <a:endCxn id="33803" idx="0"/>
            </p:cNvCxnSpPr>
            <p:nvPr/>
          </p:nvCxnSpPr>
          <p:spPr>
            <a:xfrm rot="5400000">
              <a:off x="1857391" y="4565502"/>
              <a:ext cx="238093" cy="241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3802" idx="2"/>
              <a:endCxn id="33804" idx="0"/>
            </p:cNvCxnSpPr>
            <p:nvPr/>
          </p:nvCxnSpPr>
          <p:spPr>
            <a:xfrm rot="5400000">
              <a:off x="3238522" y="2778058"/>
              <a:ext cx="309520" cy="25923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7" name="TextBox 12"/>
            <p:cNvSpPr txBox="1">
              <a:spLocks noChangeArrowheads="1"/>
            </p:cNvSpPr>
            <p:nvPr/>
          </p:nvSpPr>
          <p:spPr bwMode="auto">
            <a:xfrm>
              <a:off x="4144963" y="4229012"/>
              <a:ext cx="738187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movie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33808" name="TextBox 13"/>
            <p:cNvSpPr txBox="1">
              <a:spLocks noChangeArrowheads="1"/>
            </p:cNvSpPr>
            <p:nvPr/>
          </p:nvSpPr>
          <p:spPr bwMode="auto">
            <a:xfrm>
              <a:off x="2965450" y="4787737"/>
              <a:ext cx="692150" cy="339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name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33809" name="TextBox 14"/>
            <p:cNvSpPr txBox="1">
              <a:spLocks noChangeArrowheads="1"/>
            </p:cNvSpPr>
            <p:nvPr/>
          </p:nvSpPr>
          <p:spPr bwMode="auto">
            <a:xfrm>
              <a:off x="2819972" y="5357110"/>
              <a:ext cx="952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shining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10" name="TextBox 15"/>
            <p:cNvSpPr txBox="1">
              <a:spLocks noChangeArrowheads="1"/>
            </p:cNvSpPr>
            <p:nvPr/>
          </p:nvSpPr>
          <p:spPr bwMode="auto">
            <a:xfrm>
              <a:off x="3665207" y="5344232"/>
              <a:ext cx="746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1980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11" name="TextBox 16"/>
            <p:cNvSpPr txBox="1">
              <a:spLocks noChangeArrowheads="1"/>
            </p:cNvSpPr>
            <p:nvPr/>
          </p:nvSpPr>
          <p:spPr bwMode="auto">
            <a:xfrm>
              <a:off x="3640138" y="4806784"/>
              <a:ext cx="785812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year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33811" idx="2"/>
              <a:endCxn id="33810" idx="0"/>
            </p:cNvCxnSpPr>
            <p:nvPr/>
          </p:nvCxnSpPr>
          <p:spPr>
            <a:xfrm rot="16200000" flipH="1">
              <a:off x="3935426" y="5241701"/>
              <a:ext cx="199998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3808" idx="2"/>
              <a:endCxn id="33809" idx="0"/>
            </p:cNvCxnSpPr>
            <p:nvPr/>
          </p:nvCxnSpPr>
          <p:spPr>
            <a:xfrm rot="5400000">
              <a:off x="3188510" y="5234556"/>
              <a:ext cx="230157" cy="158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3807" idx="2"/>
              <a:endCxn id="33808" idx="0"/>
            </p:cNvCxnSpPr>
            <p:nvPr/>
          </p:nvCxnSpPr>
          <p:spPr>
            <a:xfrm rot="5400000">
              <a:off x="3802078" y="4076552"/>
              <a:ext cx="220632" cy="12017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3807" idx="2"/>
              <a:endCxn id="33811" idx="0"/>
            </p:cNvCxnSpPr>
            <p:nvPr/>
          </p:nvCxnSpPr>
          <p:spPr>
            <a:xfrm rot="5400000">
              <a:off x="4152917" y="4446437"/>
              <a:ext cx="239680" cy="4810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TextBox 37"/>
            <p:cNvSpPr txBox="1">
              <a:spLocks noChangeArrowheads="1"/>
            </p:cNvSpPr>
            <p:nvPr/>
          </p:nvSpPr>
          <p:spPr bwMode="auto">
            <a:xfrm>
              <a:off x="5921375" y="4286155"/>
              <a:ext cx="795338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movie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33817" name="TextBox 38"/>
            <p:cNvSpPr txBox="1">
              <a:spLocks noChangeArrowheads="1"/>
            </p:cNvSpPr>
            <p:nvPr/>
          </p:nvSpPr>
          <p:spPr bwMode="auto">
            <a:xfrm>
              <a:off x="5334000" y="4790911"/>
              <a:ext cx="723900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name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33818" name="TextBox 39"/>
            <p:cNvSpPr txBox="1">
              <a:spLocks noChangeArrowheads="1"/>
            </p:cNvSpPr>
            <p:nvPr/>
          </p:nvSpPr>
          <p:spPr bwMode="auto">
            <a:xfrm>
              <a:off x="5257800" y="5345399"/>
              <a:ext cx="8715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scoop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19" name="TextBox 40"/>
            <p:cNvSpPr txBox="1">
              <a:spLocks noChangeArrowheads="1"/>
            </p:cNvSpPr>
            <p:nvPr/>
          </p:nvSpPr>
          <p:spPr bwMode="auto">
            <a:xfrm>
              <a:off x="5983619" y="5353336"/>
              <a:ext cx="795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2006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20" name="TextBox 41"/>
            <p:cNvSpPr txBox="1">
              <a:spLocks noChangeArrowheads="1"/>
            </p:cNvSpPr>
            <p:nvPr/>
          </p:nvSpPr>
          <p:spPr bwMode="auto">
            <a:xfrm>
              <a:off x="5964238" y="4790911"/>
              <a:ext cx="82867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year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3820" idx="2"/>
              <a:endCxn id="33819" idx="0"/>
            </p:cNvCxnSpPr>
            <p:nvPr/>
          </p:nvCxnSpPr>
          <p:spPr>
            <a:xfrm rot="16200000" flipH="1">
              <a:off x="6268259" y="5239320"/>
              <a:ext cx="223807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817" idx="2"/>
              <a:endCxn id="33818" idx="0"/>
            </p:cNvCxnSpPr>
            <p:nvPr/>
          </p:nvCxnSpPr>
          <p:spPr>
            <a:xfrm rot="5400000">
              <a:off x="5587222" y="5236145"/>
              <a:ext cx="215871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816" idx="2"/>
              <a:endCxn id="33817" idx="0"/>
            </p:cNvCxnSpPr>
            <p:nvPr/>
          </p:nvCxnSpPr>
          <p:spPr>
            <a:xfrm rot="5400000">
              <a:off x="5923767" y="4396430"/>
              <a:ext cx="166664" cy="622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816" idx="2"/>
              <a:endCxn id="33820" idx="0"/>
            </p:cNvCxnSpPr>
            <p:nvPr/>
          </p:nvCxnSpPr>
          <p:spPr>
            <a:xfrm rot="16200000" flipH="1">
              <a:off x="6265080" y="4677417"/>
              <a:ext cx="166664" cy="603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802" idx="2"/>
              <a:endCxn id="33816" idx="0"/>
            </p:cNvCxnSpPr>
            <p:nvPr/>
          </p:nvCxnSpPr>
          <p:spPr>
            <a:xfrm rot="16200000" flipH="1">
              <a:off x="5320532" y="3288435"/>
              <a:ext cx="366662" cy="16287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802" idx="2"/>
              <a:endCxn id="33807" idx="0"/>
            </p:cNvCxnSpPr>
            <p:nvPr/>
          </p:nvCxnSpPr>
          <p:spPr>
            <a:xfrm rot="5400000">
              <a:off x="4446609" y="3986146"/>
              <a:ext cx="309520" cy="1762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7" name="TextBox 50"/>
            <p:cNvSpPr txBox="1">
              <a:spLocks noChangeArrowheads="1"/>
            </p:cNvSpPr>
            <p:nvPr/>
          </p:nvSpPr>
          <p:spPr bwMode="auto">
            <a:xfrm>
              <a:off x="7550150" y="4286155"/>
              <a:ext cx="908050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director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33828" name="TextBox 51"/>
            <p:cNvSpPr txBox="1">
              <a:spLocks noChangeArrowheads="1"/>
            </p:cNvSpPr>
            <p:nvPr/>
          </p:nvSpPr>
          <p:spPr bwMode="auto">
            <a:xfrm>
              <a:off x="7377113" y="4790911"/>
              <a:ext cx="700087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name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33829" name="TextBox 52"/>
            <p:cNvSpPr txBox="1">
              <a:spLocks noChangeArrowheads="1"/>
            </p:cNvSpPr>
            <p:nvPr/>
          </p:nvSpPr>
          <p:spPr bwMode="auto">
            <a:xfrm>
              <a:off x="7274256" y="5304455"/>
              <a:ext cx="879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W Allen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30" name="TextBox 53"/>
            <p:cNvSpPr txBox="1">
              <a:spLocks noChangeArrowheads="1"/>
            </p:cNvSpPr>
            <p:nvPr/>
          </p:nvSpPr>
          <p:spPr bwMode="auto">
            <a:xfrm>
              <a:off x="8030215" y="5326040"/>
              <a:ext cx="103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1935-12-1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31" name="TextBox 54"/>
            <p:cNvSpPr txBox="1">
              <a:spLocks noChangeArrowheads="1"/>
            </p:cNvSpPr>
            <p:nvPr/>
          </p:nvSpPr>
          <p:spPr bwMode="auto">
            <a:xfrm>
              <a:off x="8086725" y="4790911"/>
              <a:ext cx="90487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DOB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3831" idx="2"/>
              <a:endCxn id="33830" idx="0"/>
            </p:cNvCxnSpPr>
            <p:nvPr/>
          </p:nvCxnSpPr>
          <p:spPr>
            <a:xfrm rot="16200000" flipH="1">
              <a:off x="8445514" y="5222652"/>
              <a:ext cx="196823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3828" idx="2"/>
              <a:endCxn id="33829" idx="0"/>
            </p:cNvCxnSpPr>
            <p:nvPr/>
          </p:nvCxnSpPr>
          <p:spPr>
            <a:xfrm rot="5400000">
              <a:off x="7632713" y="5209954"/>
              <a:ext cx="176188" cy="142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3827" idx="2"/>
              <a:endCxn id="33828" idx="0"/>
            </p:cNvCxnSpPr>
            <p:nvPr/>
          </p:nvCxnSpPr>
          <p:spPr>
            <a:xfrm rot="5400000">
              <a:off x="7782730" y="4569467"/>
              <a:ext cx="166664" cy="27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3827" idx="2"/>
              <a:endCxn id="33831" idx="0"/>
            </p:cNvCxnSpPr>
            <p:nvPr/>
          </p:nvCxnSpPr>
          <p:spPr>
            <a:xfrm rot="16200000" flipH="1">
              <a:off x="8188336" y="4440086"/>
              <a:ext cx="166664" cy="5349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6" name="TextBox 61"/>
            <p:cNvSpPr txBox="1">
              <a:spLocks noChangeArrowheads="1"/>
            </p:cNvSpPr>
            <p:nvPr/>
          </p:nvSpPr>
          <p:spPr bwMode="auto">
            <a:xfrm>
              <a:off x="6655793" y="5346015"/>
              <a:ext cx="8064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… …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33843" idx="2"/>
              <a:endCxn id="33836" idx="0"/>
            </p:cNvCxnSpPr>
            <p:nvPr/>
          </p:nvCxnSpPr>
          <p:spPr>
            <a:xfrm rot="16200000" flipH="1">
              <a:off x="6942947" y="5229795"/>
              <a:ext cx="228569" cy="4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3802" idx="2"/>
              <a:endCxn id="33827" idx="0"/>
            </p:cNvCxnSpPr>
            <p:nvPr/>
          </p:nvCxnSpPr>
          <p:spPr>
            <a:xfrm rot="16200000" flipH="1">
              <a:off x="6163494" y="2445473"/>
              <a:ext cx="366662" cy="3314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39" name="TextBox 66"/>
            <p:cNvSpPr txBox="1">
              <a:spLocks noChangeArrowheads="1"/>
            </p:cNvSpPr>
            <p:nvPr/>
          </p:nvSpPr>
          <p:spPr bwMode="auto">
            <a:xfrm>
              <a:off x="2209800" y="4800600"/>
              <a:ext cx="852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Friends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40" name="TextBox 67"/>
            <p:cNvSpPr txBox="1">
              <a:spLocks noChangeArrowheads="1"/>
            </p:cNvSpPr>
            <p:nvPr/>
          </p:nvSpPr>
          <p:spPr bwMode="auto">
            <a:xfrm>
              <a:off x="2482850" y="4240124"/>
              <a:ext cx="717550" cy="33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TV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33840" idx="2"/>
              <a:endCxn id="33839" idx="0"/>
            </p:cNvCxnSpPr>
            <p:nvPr/>
          </p:nvCxnSpPr>
          <p:spPr>
            <a:xfrm rot="5400000">
              <a:off x="2628122" y="4586931"/>
              <a:ext cx="222220" cy="2047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802" idx="2"/>
              <a:endCxn id="33840" idx="0"/>
            </p:cNvCxnSpPr>
            <p:nvPr/>
          </p:nvCxnSpPr>
          <p:spPr>
            <a:xfrm rot="5400000">
              <a:off x="3605234" y="3155884"/>
              <a:ext cx="320632" cy="1847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43" name="TextBox 70"/>
            <p:cNvSpPr txBox="1">
              <a:spLocks noChangeArrowheads="1"/>
            </p:cNvSpPr>
            <p:nvPr/>
          </p:nvSpPr>
          <p:spPr bwMode="auto">
            <a:xfrm>
              <a:off x="6634163" y="4778213"/>
              <a:ext cx="841375" cy="339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plot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33816" idx="2"/>
              <a:endCxn id="33843" idx="0"/>
            </p:cNvCxnSpPr>
            <p:nvPr/>
          </p:nvCxnSpPr>
          <p:spPr>
            <a:xfrm rot="16200000" flipH="1">
              <a:off x="6609566" y="4332931"/>
              <a:ext cx="153966" cy="736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45" name="TextBox 80"/>
            <p:cNvSpPr txBox="1">
              <a:spLocks noChangeArrowheads="1"/>
            </p:cNvSpPr>
            <p:nvPr/>
          </p:nvSpPr>
          <p:spPr bwMode="auto">
            <a:xfrm>
              <a:off x="4419247" y="5349213"/>
              <a:ext cx="7191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</a:rPr>
                <a:t>… …</a:t>
              </a:r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3846" name="TextBox 81"/>
            <p:cNvSpPr txBox="1">
              <a:spLocks noChangeArrowheads="1"/>
            </p:cNvSpPr>
            <p:nvPr/>
          </p:nvSpPr>
          <p:spPr bwMode="auto">
            <a:xfrm>
              <a:off x="4359275" y="4800435"/>
              <a:ext cx="828675" cy="338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plot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846" idx="2"/>
              <a:endCxn id="33845" idx="0"/>
            </p:cNvCxnSpPr>
            <p:nvPr/>
          </p:nvCxnSpPr>
          <p:spPr>
            <a:xfrm rot="16200000" flipH="1">
              <a:off x="4670439" y="5241701"/>
              <a:ext cx="211108" cy="47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3807" idx="2"/>
              <a:endCxn id="33846" idx="0"/>
            </p:cNvCxnSpPr>
            <p:nvPr/>
          </p:nvCxnSpPr>
          <p:spPr>
            <a:xfrm rot="16200000" flipH="1">
              <a:off x="4526773" y="4553595"/>
              <a:ext cx="233330" cy="260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49" name="TextBox 107"/>
            <p:cNvSpPr txBox="1">
              <a:spLocks noChangeArrowheads="1"/>
            </p:cNvSpPr>
            <p:nvPr/>
          </p:nvSpPr>
          <p:spPr bwMode="auto">
            <a:xfrm>
              <a:off x="4986338" y="4821070"/>
              <a:ext cx="642937" cy="33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…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33807" idx="2"/>
              <a:endCxn id="33849" idx="0"/>
            </p:cNvCxnSpPr>
            <p:nvPr/>
          </p:nvCxnSpPr>
          <p:spPr>
            <a:xfrm rot="16200000" flipH="1">
              <a:off x="4783155" y="4297212"/>
              <a:ext cx="253966" cy="793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733800" y="2362200"/>
            <a:ext cx="3124200" cy="461963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Georgia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</a:rPr>
              <a:t>: Shining 1980</a:t>
            </a:r>
            <a:endParaRPr lang="en-US" altLang="zh-CN" baseline="30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3799" name="Oval 70"/>
          <p:cNvSpPr>
            <a:spLocks noChangeArrowheads="1"/>
          </p:cNvSpPr>
          <p:nvPr/>
        </p:nvSpPr>
        <p:spPr bwMode="auto">
          <a:xfrm>
            <a:off x="304800" y="2362200"/>
            <a:ext cx="2514600" cy="4572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352800" y="0"/>
            <a:ext cx="5791200" cy="46196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buFont typeface="Georgia" pitchFamily="18" charset="0"/>
              <a:buAutoNum type="arabicPeriod"/>
              <a:defRPr/>
            </a:pPr>
            <a:r>
              <a:rPr lang="en-US" altLang="zh-CN" dirty="0">
                <a:latin typeface="Georgia" pitchFamily="18" charset="0"/>
              </a:rPr>
              <a:t>What’s the most likely interpretation</a:t>
            </a:r>
            <a:endParaRPr lang="en-US" altLang="zh-CN" baseline="30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352800" y="457200"/>
            <a:ext cx="5791200" cy="46196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buFont typeface="Georgia" pitchFamily="18" charset="0"/>
              <a:buAutoNum type="arabicPeriod" startAt="2"/>
              <a:defRPr/>
            </a:pPr>
            <a:r>
              <a:rPr lang="en-US" altLang="zh-CN">
                <a:latin typeface="Georgia" pitchFamily="18" charset="0"/>
              </a:rPr>
              <a:t>Why?</a:t>
            </a:r>
            <a:endParaRPr lang="en-US" altLang="zh-CN" baseline="30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72" grpId="0" animBg="1"/>
      <p:bldP spid="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XReal </a:t>
            </a:r>
            <a:r>
              <a:rPr lang="en-US" altLang="zh-CN" baseline="30000" smtClean="0"/>
              <a:t>[Bao et al, ICDE 09] </a:t>
            </a:r>
            <a:r>
              <a:rPr lang="en-US" altLang="zh-CN" smtClean="0"/>
              <a:t>/1</a:t>
            </a:r>
            <a:endParaRPr lang="zh-CN" altLang="en-US" smtClean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Infer the best structured query </a:t>
            </a:r>
            <a:r>
              <a:rPr lang="en-US" altLang="ko-KR" dirty="0" smtClean="0"/>
              <a:t>⋍ information need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Wingdings" pitchFamily="2" charset="2"/>
              </a:rPr>
              <a:t>Q = “</a:t>
            </a:r>
            <a:r>
              <a:rPr lang="en-US" altLang="zh-CN" dirty="0" err="1" smtClean="0">
                <a:sym typeface="Wingdings" pitchFamily="2" charset="2"/>
              </a:rPr>
              <a:t>Widom</a:t>
            </a:r>
            <a:r>
              <a:rPr lang="en-US" altLang="zh-CN" dirty="0" smtClean="0">
                <a:sym typeface="Wingdings" pitchFamily="2" charset="2"/>
              </a:rPr>
              <a:t> XML”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/conf/</a:t>
            </a:r>
            <a:r>
              <a:rPr lang="en-US" altLang="zh-CN" dirty="0" err="1" smtClean="0">
                <a:sym typeface="Wingdings" pitchFamily="2" charset="2"/>
              </a:rPr>
              <a:t>paper[author</a:t>
            </a:r>
            <a:r>
              <a:rPr lang="en-US" altLang="zh-CN" dirty="0" smtClean="0">
                <a:sym typeface="Wingdings" pitchFamily="2" charset="2"/>
              </a:rPr>
              <a:t> ~ “</a:t>
            </a:r>
            <a:r>
              <a:rPr lang="en-US" altLang="zh-CN" dirty="0" err="1" smtClean="0">
                <a:sym typeface="Wingdings" pitchFamily="2" charset="2"/>
              </a:rPr>
              <a:t>Widom”][title</a:t>
            </a:r>
            <a:r>
              <a:rPr lang="en-US" altLang="zh-CN" dirty="0" smtClean="0">
                <a:sym typeface="Wingdings" pitchFamily="2" charset="2"/>
              </a:rPr>
              <a:t> ~ “XML”]</a:t>
            </a:r>
          </a:p>
          <a:p>
            <a:r>
              <a:rPr lang="en-US" altLang="zh-CN" dirty="0" smtClean="0">
                <a:sym typeface="Wingdings" pitchFamily="2" charset="2"/>
              </a:rPr>
              <a:t>Find the best return node type (search-for node type) with the highest score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/conf/paper     </a:t>
            </a:r>
            <a:r>
              <a:rPr lang="en-US" altLang="zh-CN" dirty="0" err="1" smtClean="0">
                <a:sym typeface="Wingdings" pitchFamily="2" charset="2"/>
              </a:rPr>
              <a:t></a:t>
            </a:r>
            <a:r>
              <a:rPr lang="en-US" altLang="zh-CN" dirty="0" smtClean="0">
                <a:sym typeface="Wingdings" pitchFamily="2" charset="2"/>
              </a:rPr>
              <a:t> 1.9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/journal/paper </a:t>
            </a:r>
            <a:r>
              <a:rPr lang="en-US" altLang="zh-CN" dirty="0" err="1" smtClean="0">
                <a:sym typeface="Wingdings" pitchFamily="2" charset="2"/>
              </a:rPr>
              <a:t></a:t>
            </a:r>
            <a:r>
              <a:rPr lang="en-US" altLang="zh-CN" dirty="0" smtClean="0">
                <a:sym typeface="Wingdings" pitchFamily="2" charset="2"/>
              </a:rPr>
              <a:t> 1.2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en-US" altLang="zh-CN" dirty="0" err="1" smtClean="0">
                <a:sym typeface="Wingdings" pitchFamily="2" charset="2"/>
              </a:rPr>
              <a:t>phdthesis</a:t>
            </a:r>
            <a:r>
              <a:rPr lang="en-US" altLang="zh-CN" dirty="0" smtClean="0">
                <a:sym typeface="Wingdings" pitchFamily="2" charset="2"/>
              </a:rPr>
              <a:t>/paper </a:t>
            </a:r>
            <a:r>
              <a:rPr lang="en-US" altLang="zh-CN" dirty="0" err="1" smtClean="0">
                <a:sym typeface="Wingdings" pitchFamily="2" charset="2"/>
              </a:rPr>
              <a:t></a:t>
            </a:r>
            <a:r>
              <a:rPr lang="en-US" altLang="zh-CN" dirty="0" smtClean="0">
                <a:sym typeface="Wingdings" pitchFamily="2" charset="2"/>
              </a:rPr>
              <a:t> 0</a:t>
            </a: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BA92F1-0203-4E5F-AD3C-B917D6AE86B4}" type="slidenum">
              <a:rPr lang="zh-CN" altLang="en-US"/>
              <a:pPr/>
              <a:t>37</a:t>
            </a:fld>
            <a:endParaRPr lang="en-US" altLang="zh-CN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46238" y="4464050"/>
          <a:ext cx="5789612" cy="869950"/>
        </p:xfrm>
        <a:graphic>
          <a:graphicData uri="http://schemas.openxmlformats.org/presentationml/2006/ole">
            <p:oleObj spid="_x0000_s1217538" name="Equation" r:id="rId4" imgW="7315200" imgH="1104900" progId="">
              <p:embed/>
            </p:oleObj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19600" y="4343400"/>
            <a:ext cx="533400" cy="11430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76800" y="5341938"/>
            <a:ext cx="4038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Ensures T has the potential to match all query keywords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XReal </a:t>
            </a:r>
            <a:r>
              <a:rPr lang="en-US" altLang="zh-CN" baseline="30000" smtClean="0"/>
              <a:t>[Bao et al, ICDE 09] </a:t>
            </a:r>
            <a:r>
              <a:rPr lang="en-US" altLang="zh-CN" smtClean="0"/>
              <a:t>/2</a:t>
            </a:r>
            <a:endParaRPr lang="zh-CN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Score each instance of type T  score each node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Leaf node: based on the content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Internal node: aggregates the score of child nodes</a:t>
            </a:r>
          </a:p>
          <a:p>
            <a:r>
              <a:rPr lang="en-US" altLang="zh-CN" smtClean="0">
                <a:sym typeface="Wingdings" pitchFamily="2" charset="2"/>
              </a:rPr>
              <a:t>XBridge </a:t>
            </a:r>
            <a:r>
              <a:rPr lang="en-US" altLang="zh-CN" baseline="30000" smtClean="0">
                <a:sym typeface="Wingdings" pitchFamily="2" charset="2"/>
              </a:rPr>
              <a:t>[Li et al, EDBT 10]</a:t>
            </a:r>
            <a:r>
              <a:rPr lang="en-US" altLang="zh-CN" smtClean="0">
                <a:sym typeface="Wingdings" pitchFamily="2" charset="2"/>
              </a:rPr>
              <a:t> builds a structure + value sketch to estimate the most promising return type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See later pa</a:t>
            </a:r>
            <a:r>
              <a:rPr lang="en-US" altLang="zh-CN" smtClean="0">
                <a:solidFill>
                  <a:srgbClr val="000000"/>
                </a:solidFill>
                <a:sym typeface="Wingdings" pitchFamily="2" charset="2"/>
              </a:rPr>
              <a:t>rt of the tutorial</a:t>
            </a:r>
          </a:p>
          <a:p>
            <a:pPr lvl="1"/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3C0F81-AFC7-4CF7-AAF4-9FEFB994FBB7}" type="slidenum">
              <a:rPr lang="zh-CN" altLang="en-US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Entire Structure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00400"/>
          </a:xfrm>
        </p:spPr>
        <p:txBody>
          <a:bodyPr/>
          <a:lstStyle/>
          <a:p>
            <a:r>
              <a:rPr lang="en-US" altLang="zh-CN" smtClean="0"/>
              <a:t>Two candidate structures under /conf/paper</a:t>
            </a:r>
          </a:p>
          <a:p>
            <a:pPr lvl="1"/>
            <a:r>
              <a:rPr lang="en-US" altLang="zh-CN" smtClean="0"/>
              <a:t>/conf/paper[title ~ “XML”][editor ~ “Widom”]</a:t>
            </a:r>
          </a:p>
          <a:p>
            <a:pPr lvl="1"/>
            <a:r>
              <a:rPr lang="en-US" altLang="zh-CN" smtClean="0"/>
              <a:t>/conf/paper[title ~ “XML”][author ~ “Widom”]</a:t>
            </a:r>
          </a:p>
          <a:p>
            <a:r>
              <a:rPr lang="en-US" altLang="zh-CN" smtClean="0"/>
              <a:t>Need to score the entire structure (query template)</a:t>
            </a:r>
          </a:p>
          <a:p>
            <a:pPr lvl="1"/>
            <a:r>
              <a:rPr lang="en-US" altLang="zh-CN" smtClean="0"/>
              <a:t>/conf/paper[title ~ ?][editor ~ ?]</a:t>
            </a:r>
          </a:p>
          <a:p>
            <a:pPr lvl="1"/>
            <a:r>
              <a:rPr lang="en-US" altLang="zh-CN" smtClean="0"/>
              <a:t>/conf/paper[title ~ ?][author ~ ?]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42FDBB-9588-4934-8154-DEE461B3D21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5670550" y="4267200"/>
            <a:ext cx="571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conf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5847" name="TextBox 12"/>
          <p:cNvSpPr txBox="1">
            <a:spLocks noChangeArrowheads="1"/>
          </p:cNvSpPr>
          <p:nvPr/>
        </p:nvSpPr>
        <p:spPr bwMode="auto">
          <a:xfrm>
            <a:off x="5465763" y="4914900"/>
            <a:ext cx="738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paper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5848" name="TextBox 13"/>
          <p:cNvSpPr txBox="1">
            <a:spLocks noChangeArrowheads="1"/>
          </p:cNvSpPr>
          <p:nvPr/>
        </p:nvSpPr>
        <p:spPr bwMode="auto">
          <a:xfrm>
            <a:off x="4287838" y="5473700"/>
            <a:ext cx="6429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title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5849" name="TextBox 14"/>
          <p:cNvSpPr txBox="1">
            <a:spLocks noChangeArrowheads="1"/>
          </p:cNvSpPr>
          <p:nvPr/>
        </p:nvSpPr>
        <p:spPr bwMode="auto">
          <a:xfrm>
            <a:off x="4141788" y="6043613"/>
            <a:ext cx="952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XML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850" name="TextBox 15"/>
          <p:cNvSpPr txBox="1">
            <a:spLocks noChangeArrowheads="1"/>
          </p:cNvSpPr>
          <p:nvPr/>
        </p:nvSpPr>
        <p:spPr bwMode="auto">
          <a:xfrm>
            <a:off x="4987925" y="6029325"/>
            <a:ext cx="746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Mark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4962525" y="5492750"/>
            <a:ext cx="784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16" name="Straight Arrow Connector 15"/>
          <p:cNvCxnSpPr>
            <a:stCxn id="35851" idx="2"/>
            <a:endCxn id="35850" idx="0"/>
          </p:cNvCxnSpPr>
          <p:nvPr/>
        </p:nvCxnSpPr>
        <p:spPr>
          <a:xfrm rot="16200000" flipH="1">
            <a:off x="5258594" y="5926932"/>
            <a:ext cx="198437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5848" idx="2"/>
            <a:endCxn id="35849" idx="0"/>
          </p:cNvCxnSpPr>
          <p:nvPr/>
        </p:nvCxnSpPr>
        <p:spPr>
          <a:xfrm rot="16200000" flipH="1">
            <a:off x="4498182" y="5923756"/>
            <a:ext cx="230188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5847" idx="2"/>
            <a:endCxn id="35848" idx="0"/>
          </p:cNvCxnSpPr>
          <p:nvPr/>
        </p:nvCxnSpPr>
        <p:spPr>
          <a:xfrm rot="5400000">
            <a:off x="5111751" y="4749800"/>
            <a:ext cx="220662" cy="1227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847" idx="2"/>
            <a:endCxn id="35851" idx="0"/>
          </p:cNvCxnSpPr>
          <p:nvPr/>
        </p:nvCxnSpPr>
        <p:spPr>
          <a:xfrm rot="5400000">
            <a:off x="5475288" y="5132388"/>
            <a:ext cx="239712" cy="481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5846" idx="2"/>
          </p:cNvCxnSpPr>
          <p:nvPr/>
        </p:nvCxnSpPr>
        <p:spPr>
          <a:xfrm rot="16200000" flipH="1">
            <a:off x="6989763" y="3571875"/>
            <a:ext cx="347662" cy="2414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5846" idx="2"/>
            <a:endCxn id="35847" idx="0"/>
          </p:cNvCxnSpPr>
          <p:nvPr/>
        </p:nvCxnSpPr>
        <p:spPr>
          <a:xfrm rot="5400000">
            <a:off x="5741194" y="4699794"/>
            <a:ext cx="309562" cy="12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8" name="TextBox 80"/>
          <p:cNvSpPr txBox="1">
            <a:spLocks noChangeArrowheads="1"/>
          </p:cNvSpPr>
          <p:nvPr/>
        </p:nvSpPr>
        <p:spPr bwMode="auto">
          <a:xfrm>
            <a:off x="5741988" y="6035675"/>
            <a:ext cx="838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Widom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5859" name="TextBox 81"/>
          <p:cNvSpPr txBox="1">
            <a:spLocks noChangeArrowheads="1"/>
          </p:cNvSpPr>
          <p:nvPr/>
        </p:nvSpPr>
        <p:spPr bwMode="auto">
          <a:xfrm>
            <a:off x="5680075" y="5486400"/>
            <a:ext cx="828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editor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5987256" y="5926932"/>
            <a:ext cx="211137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5847" idx="2"/>
            <a:endCxn id="35859" idx="0"/>
          </p:cNvCxnSpPr>
          <p:nvPr/>
        </p:nvCxnSpPr>
        <p:spPr>
          <a:xfrm rot="16200000" flipH="1">
            <a:off x="5848351" y="5240337"/>
            <a:ext cx="233362" cy="258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2" name="TextBox 107"/>
          <p:cNvSpPr txBox="1">
            <a:spLocks noChangeArrowheads="1"/>
          </p:cNvSpPr>
          <p:nvPr/>
        </p:nvSpPr>
        <p:spPr bwMode="auto">
          <a:xfrm>
            <a:off x="6307138" y="5507038"/>
            <a:ext cx="642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31" name="Straight Arrow Connector 30"/>
          <p:cNvCxnSpPr>
            <a:stCxn id="35847" idx="2"/>
            <a:endCxn id="35862" idx="0"/>
          </p:cNvCxnSpPr>
          <p:nvPr/>
        </p:nvCxnSpPr>
        <p:spPr>
          <a:xfrm rot="16200000" flipH="1">
            <a:off x="6105525" y="4983163"/>
            <a:ext cx="254000" cy="793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4" name="TextBox 107"/>
          <p:cNvSpPr txBox="1">
            <a:spLocks noChangeArrowheads="1"/>
          </p:cNvSpPr>
          <p:nvPr/>
        </p:nvSpPr>
        <p:spPr bwMode="auto">
          <a:xfrm>
            <a:off x="6318250" y="4919663"/>
            <a:ext cx="642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…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294188" y="6076950"/>
            <a:ext cx="6858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5866" name="TextBox 12"/>
          <p:cNvSpPr txBox="1">
            <a:spLocks noChangeArrowheads="1"/>
          </p:cNvSpPr>
          <p:nvPr/>
        </p:nvSpPr>
        <p:spPr bwMode="auto">
          <a:xfrm>
            <a:off x="7980363" y="4933950"/>
            <a:ext cx="7381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paper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5867" name="TextBox 13"/>
          <p:cNvSpPr txBox="1">
            <a:spLocks noChangeArrowheads="1"/>
          </p:cNvSpPr>
          <p:nvPr/>
        </p:nvSpPr>
        <p:spPr bwMode="auto">
          <a:xfrm>
            <a:off x="6802438" y="5492750"/>
            <a:ext cx="642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title</a:t>
            </a:r>
            <a:endParaRPr lang="zh-CN" altLang="en-US" sz="1600">
              <a:solidFill>
                <a:srgbClr val="1818FF"/>
              </a:solidFill>
            </a:endParaRPr>
          </a:p>
        </p:txBody>
      </p:sp>
      <p:sp>
        <p:nvSpPr>
          <p:cNvPr id="35868" name="TextBox 15"/>
          <p:cNvSpPr txBox="1">
            <a:spLocks noChangeArrowheads="1"/>
          </p:cNvSpPr>
          <p:nvPr/>
        </p:nvSpPr>
        <p:spPr bwMode="auto">
          <a:xfrm>
            <a:off x="7418388" y="6048375"/>
            <a:ext cx="8302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Widom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5869" name="TextBox 16"/>
          <p:cNvSpPr txBox="1">
            <a:spLocks noChangeArrowheads="1"/>
          </p:cNvSpPr>
          <p:nvPr/>
        </p:nvSpPr>
        <p:spPr bwMode="auto">
          <a:xfrm>
            <a:off x="7477125" y="5510213"/>
            <a:ext cx="7842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author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41" name="Straight Arrow Connector 40"/>
          <p:cNvCxnSpPr>
            <a:stCxn id="35869" idx="2"/>
            <a:endCxn id="35868" idx="0"/>
          </p:cNvCxnSpPr>
          <p:nvPr/>
        </p:nvCxnSpPr>
        <p:spPr>
          <a:xfrm rot="5400000">
            <a:off x="7751763" y="5930900"/>
            <a:ext cx="198437" cy="36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867" idx="2"/>
          </p:cNvCxnSpPr>
          <p:nvPr/>
        </p:nvCxnSpPr>
        <p:spPr>
          <a:xfrm rot="16200000" flipH="1">
            <a:off x="7012782" y="5941219"/>
            <a:ext cx="230187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866" idx="2"/>
            <a:endCxn id="35867" idx="0"/>
          </p:cNvCxnSpPr>
          <p:nvPr/>
        </p:nvCxnSpPr>
        <p:spPr>
          <a:xfrm rot="5400000">
            <a:off x="7626351" y="4768850"/>
            <a:ext cx="220662" cy="1227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866" idx="2"/>
            <a:endCxn id="35869" idx="0"/>
          </p:cNvCxnSpPr>
          <p:nvPr/>
        </p:nvCxnSpPr>
        <p:spPr>
          <a:xfrm rot="5400000">
            <a:off x="7990681" y="5150645"/>
            <a:ext cx="238125" cy="481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4" name="TextBox 80"/>
          <p:cNvSpPr txBox="1">
            <a:spLocks noChangeArrowheads="1"/>
          </p:cNvSpPr>
          <p:nvPr/>
        </p:nvSpPr>
        <p:spPr bwMode="auto">
          <a:xfrm>
            <a:off x="8256588" y="6053138"/>
            <a:ext cx="838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Whang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5875" name="TextBox 81"/>
          <p:cNvSpPr txBox="1">
            <a:spLocks noChangeArrowheads="1"/>
          </p:cNvSpPr>
          <p:nvPr/>
        </p:nvSpPr>
        <p:spPr bwMode="auto">
          <a:xfrm>
            <a:off x="8194675" y="5505450"/>
            <a:ext cx="828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1818FF"/>
                </a:solidFill>
              </a:rPr>
              <a:t>editor</a:t>
            </a:r>
            <a:endParaRPr lang="zh-CN" altLang="en-US" sz="1600">
              <a:solidFill>
                <a:srgbClr val="1818FF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8502650" y="5945188"/>
            <a:ext cx="20955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866" idx="2"/>
            <a:endCxn id="35875" idx="0"/>
          </p:cNvCxnSpPr>
          <p:nvPr/>
        </p:nvCxnSpPr>
        <p:spPr>
          <a:xfrm rot="16200000" flipH="1">
            <a:off x="8362951" y="5259387"/>
            <a:ext cx="233362" cy="258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866" idx="2"/>
          </p:cNvCxnSpPr>
          <p:nvPr/>
        </p:nvCxnSpPr>
        <p:spPr>
          <a:xfrm rot="16200000" flipH="1">
            <a:off x="8620125" y="5002213"/>
            <a:ext cx="254000" cy="793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9" name="TextBox 80"/>
          <p:cNvSpPr txBox="1">
            <a:spLocks noChangeArrowheads="1"/>
          </p:cNvSpPr>
          <p:nvPr/>
        </p:nvSpPr>
        <p:spPr bwMode="auto">
          <a:xfrm>
            <a:off x="6732588" y="6043613"/>
            <a:ext cx="7191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000000"/>
                </a:solidFill>
              </a:rPr>
              <a:t>XML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732588" y="6096000"/>
            <a:ext cx="6858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818188" y="5562600"/>
            <a:ext cx="685800" cy="838200"/>
          </a:xfrm>
          <a:prstGeom prst="rect">
            <a:avLst/>
          </a:prstGeom>
          <a:solidFill>
            <a:srgbClr val="04DA0E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7494588" y="5562600"/>
            <a:ext cx="685800" cy="838200"/>
          </a:xfrm>
          <a:prstGeom prst="rect">
            <a:avLst/>
          </a:prstGeom>
          <a:solidFill>
            <a:srgbClr val="04DA0E">
              <a:alpha val="20000"/>
            </a:srgbClr>
          </a:solidFill>
          <a:ln w="190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2" name="Group 53"/>
          <p:cNvGrpSpPr/>
          <p:nvPr/>
        </p:nvGrpSpPr>
        <p:grpSpPr>
          <a:xfrm>
            <a:off x="206375" y="5067300"/>
            <a:ext cx="1492250" cy="915988"/>
            <a:chOff x="206375" y="5067300"/>
            <a:chExt cx="1492250" cy="915988"/>
          </a:xfrm>
        </p:grpSpPr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709613" y="5067300"/>
              <a:ext cx="7381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paper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50" name="TextBox 16"/>
            <p:cNvSpPr txBox="1">
              <a:spLocks noChangeArrowheads="1"/>
            </p:cNvSpPr>
            <p:nvPr/>
          </p:nvSpPr>
          <p:spPr bwMode="auto">
            <a:xfrm>
              <a:off x="206375" y="5645150"/>
              <a:ext cx="7842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1818FF"/>
                  </a:solidFill>
                </a:rPr>
                <a:t>title</a:t>
              </a:r>
              <a:endParaRPr lang="zh-CN" altLang="en-US" sz="1600" dirty="0">
                <a:solidFill>
                  <a:srgbClr val="1818FF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6" idx="2"/>
              <a:endCxn id="50" idx="0"/>
            </p:cNvCxnSpPr>
            <p:nvPr/>
          </p:nvCxnSpPr>
          <p:spPr>
            <a:xfrm rot="5400000">
              <a:off x="719138" y="5284788"/>
              <a:ext cx="239712" cy="481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2"/>
            </p:cNvCxnSpPr>
            <p:nvPr/>
          </p:nvCxnSpPr>
          <p:spPr>
            <a:xfrm rot="16200000" flipH="1">
              <a:off x="1092201" y="5392737"/>
              <a:ext cx="233362" cy="25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914400" y="5638800"/>
              <a:ext cx="7842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1818FF"/>
                  </a:solidFill>
                </a:rPr>
                <a:t>editor</a:t>
              </a:r>
              <a:endParaRPr lang="zh-CN" altLang="en-US" sz="1600" dirty="0">
                <a:solidFill>
                  <a:srgbClr val="1818FF"/>
                </a:solidFill>
              </a:endParaRPr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1828800" y="5103812"/>
            <a:ext cx="1492250" cy="915988"/>
            <a:chOff x="206375" y="5067300"/>
            <a:chExt cx="1492250" cy="915988"/>
          </a:xfrm>
        </p:grpSpPr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9613" y="5067300"/>
              <a:ext cx="7381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solidFill>
                    <a:srgbClr val="1818FF"/>
                  </a:solidFill>
                </a:rPr>
                <a:t>paper</a:t>
              </a:r>
              <a:endParaRPr lang="zh-CN" altLang="en-US" sz="1600">
                <a:solidFill>
                  <a:srgbClr val="1818FF"/>
                </a:solidFill>
              </a:endParaRPr>
            </a:p>
          </p:txBody>
        </p:sp>
        <p:sp>
          <p:nvSpPr>
            <p:cNvPr id="60" name="TextBox 16"/>
            <p:cNvSpPr txBox="1">
              <a:spLocks noChangeArrowheads="1"/>
            </p:cNvSpPr>
            <p:nvPr/>
          </p:nvSpPr>
          <p:spPr bwMode="auto">
            <a:xfrm>
              <a:off x="206375" y="5645150"/>
              <a:ext cx="7842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1818FF"/>
                  </a:solidFill>
                </a:rPr>
                <a:t>title</a:t>
              </a:r>
              <a:endParaRPr lang="zh-CN" altLang="en-US" sz="1600" dirty="0">
                <a:solidFill>
                  <a:srgbClr val="1818FF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2"/>
              <a:endCxn id="60" idx="0"/>
            </p:cNvCxnSpPr>
            <p:nvPr/>
          </p:nvCxnSpPr>
          <p:spPr>
            <a:xfrm rot="5400000">
              <a:off x="719138" y="5284788"/>
              <a:ext cx="239712" cy="4810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2"/>
            </p:cNvCxnSpPr>
            <p:nvPr/>
          </p:nvCxnSpPr>
          <p:spPr>
            <a:xfrm rot="16200000" flipH="1">
              <a:off x="1092201" y="5392737"/>
              <a:ext cx="233362" cy="2587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16"/>
            <p:cNvSpPr txBox="1">
              <a:spLocks noChangeArrowheads="1"/>
            </p:cNvSpPr>
            <p:nvPr/>
          </p:nvSpPr>
          <p:spPr bwMode="auto">
            <a:xfrm>
              <a:off x="914400" y="5638800"/>
              <a:ext cx="7842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rgbClr val="1818FF"/>
                  </a:solidFill>
                </a:rPr>
                <a:t>author</a:t>
              </a:r>
              <a:endParaRPr lang="zh-CN" altLang="en-US" sz="1600" dirty="0">
                <a:solidFill>
                  <a:srgbClr val="1818FF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6" grpId="0" animBg="1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Grand Challenge: </a:t>
            </a:r>
            <a:br>
              <a:rPr lang="en-US" sz="3200" dirty="0" smtClean="0"/>
            </a:br>
            <a:r>
              <a:rPr lang="en-US" sz="3200" dirty="0" smtClean="0"/>
              <a:t>Supporting Keyword Search on Databases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Can we support keyword based search and exploration on databases and achieve the best of both worlds?</a:t>
            </a:r>
          </a:p>
          <a:p>
            <a:r>
              <a:rPr lang="en-US" dirty="0" smtClean="0"/>
              <a:t>Opportunities 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State of the art</a:t>
            </a:r>
          </a:p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5562600" y="6172200"/>
            <a:ext cx="35814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Related Entity Types </a:t>
            </a:r>
            <a:r>
              <a:rPr lang="en-US" altLang="zh-CN" baseline="30000" smtClean="0"/>
              <a:t>[Jayapandian &amp; Jagadish, VLDB</a:t>
            </a:r>
            <a:r>
              <a:rPr lang="en-US" altLang="zh-CN" smtClean="0"/>
              <a:t> </a:t>
            </a:r>
            <a:r>
              <a:rPr lang="en-US" altLang="zh-CN" baseline="30000" smtClean="0"/>
              <a:t>08]</a:t>
            </a:r>
            <a:endParaRPr lang="zh-CN" altLang="en-US" baseline="30000" smtClean="0"/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5638800" cy="4679950"/>
          </a:xfrm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Background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Automatically design forms for a Relational/XML database instance</a:t>
            </a:r>
          </a:p>
          <a:p>
            <a:r>
              <a:rPr lang="en-US" altLang="zh-CN" smtClean="0">
                <a:sym typeface="Wingdings" pitchFamily="2" charset="2"/>
              </a:rPr>
              <a:t>Relatedness of E</a:t>
            </a:r>
            <a:r>
              <a:rPr lang="en-US" altLang="zh-CN" baseline="-25000" smtClean="0">
                <a:sym typeface="Wingdings" pitchFamily="2" charset="2"/>
              </a:rPr>
              <a:t>1 </a:t>
            </a:r>
            <a:r>
              <a:rPr lang="en-US" altLang="zh-CN" smtClean="0">
                <a:sym typeface="Wingdings" pitchFamily="2" charset="2"/>
              </a:rPr>
              <a:t>– </a:t>
            </a:r>
            <a:r>
              <a:rPr lang="en-US" altLang="ja-JP" smtClean="0">
                <a:sym typeface="Wingdings" pitchFamily="2" charset="2"/>
              </a:rPr>
              <a:t>☁</a:t>
            </a:r>
            <a:r>
              <a:rPr lang="en-US" altLang="zh-CN" smtClean="0">
                <a:sym typeface="Wingdings" pitchFamily="2" charset="2"/>
              </a:rPr>
              <a:t> – E</a:t>
            </a:r>
            <a:r>
              <a:rPr lang="en-US" altLang="zh-CN" baseline="-25000" smtClean="0">
                <a:sym typeface="Wingdings" pitchFamily="2" charset="2"/>
              </a:rPr>
              <a:t>2 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en-US" altLang="zh-CN" smtClean="0">
                <a:sym typeface="Wingdings" pitchFamily="2" charset="2"/>
              </a:rPr>
              <a:t>= [ </a:t>
            </a: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P(E</a:t>
            </a:r>
            <a:r>
              <a:rPr lang="en-US" altLang="zh-CN" baseline="-25000" smtClean="0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  E</a:t>
            </a:r>
            <a:r>
              <a:rPr lang="en-US" altLang="zh-CN" baseline="-2500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) </a:t>
            </a:r>
            <a:r>
              <a:rPr lang="en-US" altLang="zh-CN" smtClean="0">
                <a:sym typeface="Wingdings" pitchFamily="2" charset="2"/>
              </a:rPr>
              <a:t>+ P(E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  E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) ] / 2</a:t>
            </a:r>
          </a:p>
          <a:p>
            <a:pPr lvl="1"/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P(E</a:t>
            </a:r>
            <a:r>
              <a:rPr lang="en-US" altLang="zh-CN" baseline="-25000" smtClean="0">
                <a:solidFill>
                  <a:srgbClr val="0000FF"/>
                </a:solidFill>
                <a:sym typeface="Wingdings" pitchFamily="2" charset="2"/>
              </a:rPr>
              <a:t>1</a:t>
            </a: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  E</a:t>
            </a:r>
            <a:r>
              <a:rPr lang="en-US" altLang="zh-CN" baseline="-2500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) </a:t>
            </a:r>
            <a:r>
              <a:rPr lang="en-US" altLang="zh-CN" smtClean="0">
                <a:sym typeface="Wingdings" pitchFamily="2" charset="2"/>
              </a:rPr>
              <a:t>= generalized </a:t>
            </a:r>
            <a:r>
              <a:rPr lang="en-US" altLang="zh-CN" i="1" smtClean="0">
                <a:solidFill>
                  <a:srgbClr val="FF0000"/>
                </a:solidFill>
                <a:sym typeface="Wingdings" pitchFamily="2" charset="2"/>
              </a:rPr>
              <a:t>participation ratio </a:t>
            </a:r>
            <a:r>
              <a:rPr lang="en-US" altLang="zh-CN" smtClean="0">
                <a:sym typeface="Wingdings" pitchFamily="2" charset="2"/>
              </a:rPr>
              <a:t>of E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into E</a:t>
            </a:r>
            <a:r>
              <a:rPr lang="en-US" altLang="zh-CN" baseline="-25000" smtClean="0">
                <a:sym typeface="Wingdings" pitchFamily="2" charset="2"/>
              </a:rPr>
              <a:t>2</a:t>
            </a:r>
          </a:p>
          <a:p>
            <a:pPr lvl="2"/>
            <a:r>
              <a:rPr lang="en-US" altLang="zh-CN" smtClean="0">
                <a:sym typeface="Wingdings" pitchFamily="2" charset="2"/>
              </a:rPr>
              <a:t>i.e., fraction of E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 instances that are connected to some instance in E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endParaRPr lang="en-US" altLang="zh-CN" smtClean="0">
              <a:sym typeface="Wingdings" pitchFamily="2" charset="2"/>
            </a:endParaRPr>
          </a:p>
          <a:p>
            <a:r>
              <a:rPr lang="en-US" altLang="zh-CN" smtClean="0">
                <a:sym typeface="Wingdings" pitchFamily="2" charset="2"/>
              </a:rPr>
              <a:t>What about (E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, E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, E</a:t>
            </a:r>
            <a:r>
              <a:rPr lang="en-US" altLang="zh-CN" baseline="-25000" smtClean="0">
                <a:sym typeface="Wingdings" pitchFamily="2" charset="2"/>
              </a:rPr>
              <a:t>3</a:t>
            </a:r>
            <a:r>
              <a:rPr lang="en-US" altLang="zh-CN" smtClean="0">
                <a:sym typeface="Wingdings" pitchFamily="2" charset="2"/>
              </a:rPr>
              <a:t>)?  </a:t>
            </a:r>
          </a:p>
        </p:txBody>
      </p:sp>
      <p:sp>
        <p:nvSpPr>
          <p:cNvPr id="368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68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2F535F-493D-46E7-85A1-A66CC2BA34F9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848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848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8486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010400" y="1600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0104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0104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104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610600" y="2133600"/>
            <a:ext cx="152400" cy="152400"/>
          </a:xfrm>
          <a:prstGeom prst="ellipse">
            <a:avLst/>
          </a:prstGeom>
          <a:solidFill>
            <a:srgbClr val="00CC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610600" y="2438400"/>
            <a:ext cx="152400" cy="152400"/>
          </a:xfrm>
          <a:prstGeom prst="ellipse">
            <a:avLst/>
          </a:prstGeom>
          <a:solidFill>
            <a:srgbClr val="00CC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6882" name="Oval 20"/>
          <p:cNvSpPr>
            <a:spLocks noChangeArrowheads="1"/>
          </p:cNvSpPr>
          <p:nvPr/>
        </p:nvSpPr>
        <p:spPr bwMode="auto">
          <a:xfrm>
            <a:off x="7772400" y="1371600"/>
            <a:ext cx="381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6883" name="Oval 21"/>
          <p:cNvSpPr>
            <a:spLocks noChangeArrowheads="1"/>
          </p:cNvSpPr>
          <p:nvPr/>
        </p:nvSpPr>
        <p:spPr bwMode="auto">
          <a:xfrm>
            <a:off x="6858000" y="1371600"/>
            <a:ext cx="381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6884" name="Oval 22"/>
          <p:cNvSpPr>
            <a:spLocks noChangeArrowheads="1"/>
          </p:cNvSpPr>
          <p:nvPr/>
        </p:nvSpPr>
        <p:spPr bwMode="auto">
          <a:xfrm>
            <a:off x="8534400" y="1371600"/>
            <a:ext cx="381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6885" name="TextBox 23"/>
          <p:cNvSpPr txBox="1">
            <a:spLocks noChangeArrowheads="1"/>
          </p:cNvSpPr>
          <p:nvPr/>
        </p:nvSpPr>
        <p:spPr bwMode="auto">
          <a:xfrm>
            <a:off x="6553200" y="35163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A</a:t>
            </a:r>
            <a:r>
              <a:rPr lang="en-US" altLang="zh-CN" sz="1800"/>
              <a:t>uthor</a:t>
            </a:r>
          </a:p>
        </p:txBody>
      </p:sp>
      <p:sp>
        <p:nvSpPr>
          <p:cNvPr id="36886" name="TextBox 24"/>
          <p:cNvSpPr txBox="1">
            <a:spLocks noChangeArrowheads="1"/>
          </p:cNvSpPr>
          <p:nvPr/>
        </p:nvSpPr>
        <p:spPr bwMode="auto">
          <a:xfrm>
            <a:off x="7543800" y="35052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P</a:t>
            </a:r>
            <a:r>
              <a:rPr lang="en-US" altLang="zh-CN" sz="1800"/>
              <a:t>aper</a:t>
            </a:r>
          </a:p>
        </p:txBody>
      </p:sp>
      <p:sp>
        <p:nvSpPr>
          <p:cNvPr id="36887" name="TextBox 25"/>
          <p:cNvSpPr txBox="1">
            <a:spLocks noChangeArrowheads="1"/>
          </p:cNvSpPr>
          <p:nvPr/>
        </p:nvSpPr>
        <p:spPr bwMode="auto">
          <a:xfrm>
            <a:off x="8458200" y="35163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 b="1"/>
              <a:t>E</a:t>
            </a:r>
            <a:r>
              <a:rPr lang="en-US" altLang="zh-CN" sz="1800"/>
              <a:t>ditor</a:t>
            </a:r>
          </a:p>
        </p:txBody>
      </p:sp>
      <p:cxnSp>
        <p:nvCxnSpPr>
          <p:cNvPr id="28" name="Straight Connector 27"/>
          <p:cNvCxnSpPr>
            <a:cxnSpLocks noChangeShapeType="1"/>
            <a:stCxn id="6" idx="6"/>
            <a:endCxn id="16" idx="2"/>
          </p:cNvCxnSpPr>
          <p:nvPr/>
        </p:nvCxnSpPr>
        <p:spPr bwMode="auto">
          <a:xfrm>
            <a:off x="8001000" y="1981200"/>
            <a:ext cx="609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Straight Connector 28"/>
          <p:cNvCxnSpPr>
            <a:cxnSpLocks noChangeShapeType="1"/>
            <a:stCxn id="8" idx="6"/>
            <a:endCxn id="17" idx="2"/>
          </p:cNvCxnSpPr>
          <p:nvPr/>
        </p:nvCxnSpPr>
        <p:spPr bwMode="auto">
          <a:xfrm flipV="1">
            <a:off x="8001000" y="2514600"/>
            <a:ext cx="609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34" name="Straight Connector 33"/>
          <p:cNvCxnSpPr>
            <a:cxnSpLocks noChangeShapeType="1"/>
            <a:stCxn id="13" idx="6"/>
            <a:endCxn id="6" idx="2"/>
          </p:cNvCxnSpPr>
          <p:nvPr/>
        </p:nvCxnSpPr>
        <p:spPr bwMode="auto">
          <a:xfrm flipV="1">
            <a:off x="7162800" y="19812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Straight Connector 34"/>
          <p:cNvCxnSpPr>
            <a:cxnSpLocks noChangeShapeType="1"/>
            <a:stCxn id="10" idx="6"/>
            <a:endCxn id="7" idx="2"/>
          </p:cNvCxnSpPr>
          <p:nvPr/>
        </p:nvCxnSpPr>
        <p:spPr bwMode="auto">
          <a:xfrm>
            <a:off x="7162800" y="16764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Straight Connector 42"/>
          <p:cNvCxnSpPr>
            <a:cxnSpLocks noChangeShapeType="1"/>
            <a:stCxn id="10" idx="6"/>
            <a:endCxn id="8" idx="2"/>
          </p:cNvCxnSpPr>
          <p:nvPr/>
        </p:nvCxnSpPr>
        <p:spPr bwMode="auto">
          <a:xfrm>
            <a:off x="7162800" y="1676400"/>
            <a:ext cx="685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>
            <a:cxnSpLocks noChangeShapeType="1"/>
            <a:stCxn id="6" idx="2"/>
            <a:endCxn id="12" idx="6"/>
          </p:cNvCxnSpPr>
          <p:nvPr/>
        </p:nvCxnSpPr>
        <p:spPr bwMode="auto">
          <a:xfrm rot="10800000" flipV="1">
            <a:off x="7162800" y="1981200"/>
            <a:ext cx="685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51"/>
          <p:cNvCxnSpPr>
            <a:cxnSpLocks noChangeShapeType="1"/>
            <a:stCxn id="14" idx="6"/>
            <a:endCxn id="8" idx="2"/>
          </p:cNvCxnSpPr>
          <p:nvPr/>
        </p:nvCxnSpPr>
        <p:spPr bwMode="auto">
          <a:xfrm flipV="1">
            <a:off x="7162800" y="2590800"/>
            <a:ext cx="685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54"/>
          <p:cNvCxnSpPr>
            <a:cxnSpLocks noChangeShapeType="1"/>
            <a:stCxn id="15" idx="6"/>
            <a:endCxn id="33" idx="2"/>
          </p:cNvCxnSpPr>
          <p:nvPr/>
        </p:nvCxnSpPr>
        <p:spPr bwMode="auto">
          <a:xfrm flipV="1">
            <a:off x="7162800" y="2895600"/>
            <a:ext cx="685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53200" y="38862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P(A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P) = 5/6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553200" y="42021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P(P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A) = 1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553200" y="44958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P(E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P) = 1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53200" y="48117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P(P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E) = 0.5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562600" y="57912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P(A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zh-CN" sz="1800">
                <a:solidFill>
                  <a:schemeClr val="tx1"/>
                </a:solidFill>
              </a:rPr>
              <a:t>P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E)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562600" y="61071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P(E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zh-CN" sz="1800">
                <a:solidFill>
                  <a:schemeClr val="tx1"/>
                </a:solidFill>
              </a:rPr>
              <a:t>P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A)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934200" y="5802313"/>
            <a:ext cx="251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≅ P(A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zh-CN" sz="1800">
                <a:solidFill>
                  <a:schemeClr val="tx1"/>
                </a:solidFill>
              </a:rPr>
              <a:t>P) * P(P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E)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934200" y="6107113"/>
            <a:ext cx="251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≅ P(E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zh-CN" sz="1800">
                <a:solidFill>
                  <a:schemeClr val="tx1"/>
                </a:solidFill>
              </a:rPr>
              <a:t>P) * P(P </a:t>
            </a:r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 A)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7" name="Left Brace 66"/>
          <p:cNvSpPr>
            <a:spLocks/>
          </p:cNvSpPr>
          <p:nvPr/>
        </p:nvSpPr>
        <p:spPr bwMode="auto">
          <a:xfrm>
            <a:off x="5410200" y="5943600"/>
            <a:ext cx="152400" cy="533400"/>
          </a:xfrm>
          <a:prstGeom prst="leftBrace">
            <a:avLst>
              <a:gd name="adj1" fmla="val 83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572000" y="60309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(1/3!) * 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324600" y="6488113"/>
            <a:ext cx="198120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4/6     !=    1 * 0.5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58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7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NTC </a:t>
            </a:r>
            <a:r>
              <a:rPr lang="en-US" altLang="zh-CN" baseline="30000" smtClean="0"/>
              <a:t>[Termehchy &amp; Winslett, CIKM 09]</a:t>
            </a:r>
            <a:endParaRPr lang="zh-CN" altLang="en-US" baseline="3000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Specifically designed to capture correlation, i.e., how close “they” are related</a:t>
            </a: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Unweighted</a:t>
            </a:r>
            <a:r>
              <a:rPr lang="en-US" altLang="zh-CN" dirty="0" smtClean="0">
                <a:sym typeface="Wingdings" pitchFamily="2" charset="2"/>
              </a:rPr>
              <a:t> schema graph is only a crude approximation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Manual assigning weights is viable but costly (e.g., Pr</a:t>
            </a:r>
            <a:r>
              <a:rPr lang="en-US" altLang="zh-CN" dirty="0" smtClean="0"/>
              <a:t>éc</a:t>
            </a:r>
            <a:r>
              <a:rPr lang="en-US" altLang="zh-CN" dirty="0" smtClean="0">
                <a:sym typeface="Wingdings" pitchFamily="2" charset="2"/>
              </a:rPr>
              <a:t>is </a:t>
            </a:r>
            <a:r>
              <a:rPr lang="en-US" altLang="zh-CN" baseline="30000" dirty="0" smtClean="0">
                <a:sym typeface="Wingdings" pitchFamily="2" charset="2"/>
              </a:rPr>
              <a:t>[</a:t>
            </a:r>
            <a:r>
              <a:rPr lang="en-US" altLang="zh-CN" baseline="30000" dirty="0" err="1" smtClean="0"/>
              <a:t>Koutrika</a:t>
            </a:r>
            <a:r>
              <a:rPr lang="en-US" altLang="zh-CN" baseline="30000" dirty="0" smtClean="0"/>
              <a:t> et al</a:t>
            </a:r>
            <a:r>
              <a:rPr lang="en-US" altLang="zh-CN" baseline="30000" dirty="0" smtClean="0">
                <a:sym typeface="Wingdings" pitchFamily="2" charset="2"/>
              </a:rPr>
              <a:t>, ICDE06]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r>
              <a:rPr lang="en-US" altLang="zh-CN" dirty="0" smtClean="0">
                <a:sym typeface="Wingdings" pitchFamily="2" charset="2"/>
              </a:rPr>
              <a:t>Ideas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1 / </a:t>
            </a:r>
            <a:r>
              <a:rPr lang="en-US" altLang="zh-CN" dirty="0" err="1" smtClean="0">
                <a:sym typeface="Wingdings" pitchFamily="2" charset="2"/>
              </a:rPr>
              <a:t>degree(v</a:t>
            </a:r>
            <a:r>
              <a:rPr lang="en-US" altLang="zh-CN" dirty="0" smtClean="0">
                <a:sym typeface="Wingdings" pitchFamily="2" charset="2"/>
              </a:rPr>
              <a:t>)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Bhalotia</a:t>
            </a:r>
            <a:r>
              <a:rPr lang="en-US" altLang="zh-CN" baseline="30000" dirty="0" smtClean="0"/>
              <a:t> et al, ICDE 02]</a:t>
            </a:r>
            <a:r>
              <a:rPr lang="en-US" altLang="zh-CN" dirty="0" smtClean="0">
                <a:sym typeface="Wingdings" pitchFamily="2" charset="2"/>
              </a:rPr>
              <a:t> ? 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1-1, 1-n, total participation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Jayapandian</a:t>
            </a:r>
            <a:r>
              <a:rPr lang="en-US" altLang="zh-CN" baseline="30000" dirty="0" smtClean="0"/>
              <a:t> &amp; </a:t>
            </a:r>
            <a:r>
              <a:rPr lang="en-US" altLang="zh-CN" baseline="30000" dirty="0" err="1" smtClean="0"/>
              <a:t>Jagadish</a:t>
            </a:r>
            <a:r>
              <a:rPr lang="en-US" altLang="zh-CN" baseline="30000" dirty="0" smtClean="0"/>
              <a:t>, VLDB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08]</a:t>
            </a:r>
            <a:r>
              <a:rPr lang="en-US" altLang="zh-CN" dirty="0" smtClean="0">
                <a:sym typeface="Wingdings" pitchFamily="2" charset="2"/>
              </a:rPr>
              <a:t>?</a:t>
            </a: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15F86A-C9C7-4F01-BCE2-CE88C44401FB}" type="slidenum">
              <a:rPr lang="zh-CN" altLang="en-US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1100138"/>
          </a:xfrm>
        </p:spPr>
        <p:txBody>
          <a:bodyPr/>
          <a:lstStyle/>
          <a:p>
            <a:r>
              <a:rPr lang="en-US" altLang="zh-CN" smtClean="0"/>
              <a:t>NTC </a:t>
            </a:r>
            <a:r>
              <a:rPr lang="en-US" altLang="zh-CN" baseline="30000" smtClean="0"/>
              <a:t>[Termehchy &amp; Winslett, CIKM 09]</a:t>
            </a:r>
            <a:endParaRPr lang="zh-CN" altLang="en-US" baseline="3000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6096000" cy="4679950"/>
          </a:xfrm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Idea: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Total correlation measures the amount of cohesion/relatedness</a:t>
            </a:r>
          </a:p>
          <a:p>
            <a:pPr lvl="2"/>
            <a:r>
              <a:rPr lang="en-US" altLang="zh-CN" smtClean="0">
                <a:sym typeface="Wingdings" pitchFamily="2" charset="2"/>
              </a:rPr>
              <a:t>I(P) = ∑H(P</a:t>
            </a:r>
            <a:r>
              <a:rPr lang="en-US" altLang="zh-CN" baseline="-25000" smtClean="0">
                <a:sym typeface="Wingdings" pitchFamily="2" charset="2"/>
              </a:rPr>
              <a:t>i</a:t>
            </a:r>
            <a:r>
              <a:rPr lang="en-US" altLang="zh-CN" smtClean="0">
                <a:sym typeface="Wingdings" pitchFamily="2" charset="2"/>
              </a:rPr>
              <a:t>) – H(P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, P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, …, P</a:t>
            </a:r>
            <a:r>
              <a:rPr lang="en-US" altLang="zh-CN" baseline="-25000" smtClean="0">
                <a:sym typeface="Wingdings" pitchFamily="2" charset="2"/>
              </a:rPr>
              <a:t>n</a:t>
            </a:r>
            <a:r>
              <a:rPr lang="en-US" altLang="zh-CN" smtClean="0">
                <a:sym typeface="Wingdings" pitchFamily="2" charset="2"/>
              </a:rPr>
              <a:t>)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ABD272-FA59-4B05-859A-F9BD610AE81F}" type="slidenum">
              <a:rPr lang="zh-CN" altLang="en-US"/>
              <a:pPr/>
              <a:t>42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2971800"/>
          <a:ext cx="2541588" cy="2346960"/>
        </p:xfrm>
        <a:graphic>
          <a:graphicData uri="http://schemas.openxmlformats.org/drawingml/2006/table">
            <a:tbl>
              <a:tblPr/>
              <a:tblGrid>
                <a:gridCol w="468313"/>
                <a:gridCol w="519112"/>
                <a:gridCol w="517525"/>
                <a:gridCol w="519113"/>
                <a:gridCol w="517525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553200" y="304800"/>
            <a:ext cx="2743200" cy="2514600"/>
            <a:chOff x="6553200" y="304800"/>
            <a:chExt cx="2743200" cy="25146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848600" y="8382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848600" y="11430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848600" y="14478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010400" y="533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010400" y="83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010400" y="114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010400" y="144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70104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010400" y="205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8610600" y="1066800"/>
              <a:ext cx="152400" cy="15240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8610600" y="1371600"/>
              <a:ext cx="152400" cy="15240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8999" name="Oval 17"/>
            <p:cNvSpPr>
              <a:spLocks noChangeArrowheads="1"/>
            </p:cNvSpPr>
            <p:nvPr/>
          </p:nvSpPr>
          <p:spPr bwMode="auto">
            <a:xfrm>
              <a:off x="7772400" y="304800"/>
              <a:ext cx="3810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9000" name="Oval 18"/>
            <p:cNvSpPr>
              <a:spLocks noChangeArrowheads="1"/>
            </p:cNvSpPr>
            <p:nvPr/>
          </p:nvSpPr>
          <p:spPr bwMode="auto">
            <a:xfrm>
              <a:off x="6858000" y="304800"/>
              <a:ext cx="3810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9001" name="Oval 19"/>
            <p:cNvSpPr>
              <a:spLocks noChangeArrowheads="1"/>
            </p:cNvSpPr>
            <p:nvPr/>
          </p:nvSpPr>
          <p:spPr bwMode="auto">
            <a:xfrm>
              <a:off x="8534400" y="304800"/>
              <a:ext cx="3810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9002" name="TextBox 20"/>
            <p:cNvSpPr txBox="1">
              <a:spLocks noChangeArrowheads="1"/>
            </p:cNvSpPr>
            <p:nvPr/>
          </p:nvSpPr>
          <p:spPr bwMode="auto">
            <a:xfrm>
              <a:off x="6553200" y="2450068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A</a:t>
              </a:r>
              <a:r>
                <a:rPr lang="en-US" altLang="zh-CN" sz="1800"/>
                <a:t>uthor</a:t>
              </a:r>
            </a:p>
          </p:txBody>
        </p:sp>
        <p:sp>
          <p:nvSpPr>
            <p:cNvPr id="39003" name="TextBox 21"/>
            <p:cNvSpPr txBox="1">
              <a:spLocks noChangeArrowheads="1"/>
            </p:cNvSpPr>
            <p:nvPr/>
          </p:nvSpPr>
          <p:spPr bwMode="auto">
            <a:xfrm>
              <a:off x="7543800" y="24384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P</a:t>
              </a:r>
              <a:r>
                <a:rPr lang="en-US" altLang="zh-CN" sz="1800"/>
                <a:t>aper</a:t>
              </a:r>
            </a:p>
          </p:txBody>
        </p:sp>
        <p:sp>
          <p:nvSpPr>
            <p:cNvPr id="39004" name="TextBox 22"/>
            <p:cNvSpPr txBox="1">
              <a:spLocks noChangeArrowheads="1"/>
            </p:cNvSpPr>
            <p:nvPr/>
          </p:nvSpPr>
          <p:spPr bwMode="auto">
            <a:xfrm>
              <a:off x="8458200" y="2450068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E</a:t>
              </a:r>
              <a:r>
                <a:rPr lang="en-US" altLang="zh-CN" sz="1800"/>
                <a:t>ditor</a:t>
              </a:r>
            </a:p>
          </p:txBody>
        </p:sp>
        <p:cxnSp>
          <p:nvCxnSpPr>
            <p:cNvPr id="39005" name="Straight Connector 23"/>
            <p:cNvCxnSpPr>
              <a:cxnSpLocks noChangeShapeType="1"/>
              <a:stCxn id="7" idx="6"/>
              <a:endCxn id="16" idx="2"/>
            </p:cNvCxnSpPr>
            <p:nvPr/>
          </p:nvCxnSpPr>
          <p:spPr bwMode="auto">
            <a:xfrm>
              <a:off x="8001000" y="914400"/>
              <a:ext cx="609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006" name="Straight Connector 24"/>
            <p:cNvCxnSpPr>
              <a:cxnSpLocks noChangeShapeType="1"/>
              <a:stCxn id="9" idx="6"/>
              <a:endCxn id="17" idx="2"/>
            </p:cNvCxnSpPr>
            <p:nvPr/>
          </p:nvCxnSpPr>
          <p:spPr bwMode="auto">
            <a:xfrm flipV="1">
              <a:off x="8001000" y="1447800"/>
              <a:ext cx="609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848600" y="17526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39008" name="Straight Connector 26"/>
            <p:cNvCxnSpPr>
              <a:cxnSpLocks noChangeShapeType="1"/>
              <a:stCxn id="13" idx="6"/>
              <a:endCxn id="7" idx="2"/>
            </p:cNvCxnSpPr>
            <p:nvPr/>
          </p:nvCxnSpPr>
          <p:spPr bwMode="auto">
            <a:xfrm flipV="1">
              <a:off x="7162800" y="914400"/>
              <a:ext cx="685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009" name="Straight Connector 27"/>
            <p:cNvCxnSpPr>
              <a:cxnSpLocks noChangeShapeType="1"/>
              <a:stCxn id="10" idx="6"/>
              <a:endCxn id="8" idx="2"/>
            </p:cNvCxnSpPr>
            <p:nvPr/>
          </p:nvCxnSpPr>
          <p:spPr bwMode="auto">
            <a:xfrm>
              <a:off x="7162800" y="609600"/>
              <a:ext cx="685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010" name="Straight Connector 28"/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>
              <a:off x="7162800" y="609600"/>
              <a:ext cx="68580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011" name="Straight Connector 29"/>
            <p:cNvCxnSpPr>
              <a:cxnSpLocks noChangeShapeType="1"/>
              <a:stCxn id="7" idx="2"/>
              <a:endCxn id="12" idx="6"/>
            </p:cNvCxnSpPr>
            <p:nvPr/>
          </p:nvCxnSpPr>
          <p:spPr bwMode="auto">
            <a:xfrm rot="10800000" flipV="1">
              <a:off x="7162800" y="914400"/>
              <a:ext cx="685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012" name="Straight Connector 30"/>
            <p:cNvCxnSpPr>
              <a:cxnSpLocks noChangeShapeType="1"/>
              <a:stCxn id="14" idx="6"/>
              <a:endCxn id="9" idx="2"/>
            </p:cNvCxnSpPr>
            <p:nvPr/>
          </p:nvCxnSpPr>
          <p:spPr bwMode="auto">
            <a:xfrm flipV="1">
              <a:off x="7162800" y="1524000"/>
              <a:ext cx="685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013" name="Straight Connector 31"/>
            <p:cNvCxnSpPr>
              <a:cxnSpLocks noChangeShapeType="1"/>
              <a:stCxn id="15" idx="6"/>
              <a:endCxn id="26" idx="2"/>
            </p:cNvCxnSpPr>
            <p:nvPr/>
          </p:nvCxnSpPr>
          <p:spPr bwMode="auto">
            <a:xfrm flipV="1">
              <a:off x="7162800" y="1828800"/>
              <a:ext cx="685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8969" name="TextBox 35"/>
          <p:cNvSpPr txBox="1">
            <a:spLocks noChangeArrowheads="1"/>
          </p:cNvSpPr>
          <p:nvPr/>
        </p:nvSpPr>
        <p:spPr bwMode="auto">
          <a:xfrm>
            <a:off x="4648200" y="580231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H(A) = 2.25</a:t>
            </a:r>
          </a:p>
        </p:txBody>
      </p:sp>
      <p:sp>
        <p:nvSpPr>
          <p:cNvPr id="38970" name="TextBox 36"/>
          <p:cNvSpPr txBox="1">
            <a:spLocks noChangeArrowheads="1"/>
          </p:cNvSpPr>
          <p:nvPr/>
        </p:nvSpPr>
        <p:spPr bwMode="auto">
          <a:xfrm>
            <a:off x="6096000" y="58023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H(P) = 1.92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934200" y="5410200"/>
          <a:ext cx="2073275" cy="335280"/>
        </p:xfrm>
        <a:graphic>
          <a:graphicData uri="http://schemas.openxmlformats.org/drawingml/2006/table">
            <a:tbl>
              <a:tblPr/>
              <a:tblGrid>
                <a:gridCol w="517525"/>
                <a:gridCol w="519113"/>
                <a:gridCol w="517525"/>
                <a:gridCol w="51911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8977" name="TextBox 39"/>
          <p:cNvSpPr txBox="1">
            <a:spLocks noChangeArrowheads="1"/>
          </p:cNvSpPr>
          <p:nvPr/>
        </p:nvSpPr>
        <p:spPr bwMode="auto">
          <a:xfrm>
            <a:off x="7543800" y="58023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H(A, P) = 2.58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867400" y="3322638"/>
          <a:ext cx="517525" cy="2011680"/>
        </p:xfrm>
        <a:graphic>
          <a:graphicData uri="http://schemas.openxmlformats.org/drawingml/2006/table">
            <a:tbl>
              <a:tblPr/>
              <a:tblGrid>
                <a:gridCol w="517525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2/6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8985" name="TextBox 42"/>
          <p:cNvSpPr txBox="1">
            <a:spLocks noChangeArrowheads="1"/>
          </p:cNvSpPr>
          <p:nvPr/>
        </p:nvSpPr>
        <p:spPr bwMode="auto">
          <a:xfrm>
            <a:off x="4648200" y="6107113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I(A, P) = 2.25 + 1.92 – 2.58 = 1.59</a:t>
            </a:r>
          </a:p>
        </p:txBody>
      </p:sp>
      <p:sp>
        <p:nvSpPr>
          <p:cNvPr id="38986" name="TextBox 44"/>
          <p:cNvSpPr txBox="1">
            <a:spLocks noChangeArrowheads="1"/>
          </p:cNvSpPr>
          <p:nvPr/>
        </p:nvSpPr>
        <p:spPr bwMode="auto">
          <a:xfrm>
            <a:off x="0" y="3886200"/>
            <a:ext cx="5791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I(P) ≅ 0 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statistically completely unrelated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987" name="TextBox 45"/>
          <p:cNvSpPr txBox="1">
            <a:spLocks noChangeArrowheads="1"/>
          </p:cNvSpPr>
          <p:nvPr/>
        </p:nvSpPr>
        <p:spPr bwMode="auto">
          <a:xfrm>
            <a:off x="1371600" y="4354513"/>
            <a:ext cx="39624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i.e., knowing the value of one variable does </a:t>
            </a:r>
            <a:r>
              <a:rPr lang="en-US" altLang="zh-CN">
                <a:solidFill>
                  <a:srgbClr val="FF0000"/>
                </a:solidFill>
              </a:rPr>
              <a:t>not provide any clue as to </a:t>
            </a:r>
            <a:r>
              <a:rPr lang="en-US" altLang="zh-CN">
                <a:solidFill>
                  <a:schemeClr val="tx1"/>
                </a:solidFill>
              </a:rPr>
              <a:t>the values of the other variables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1100138"/>
          </a:xfrm>
        </p:spPr>
        <p:txBody>
          <a:bodyPr/>
          <a:lstStyle/>
          <a:p>
            <a:r>
              <a:rPr lang="en-US" altLang="zh-CN" smtClean="0"/>
              <a:t>NTC </a:t>
            </a:r>
            <a:r>
              <a:rPr lang="en-US" altLang="zh-CN" baseline="30000" smtClean="0"/>
              <a:t>[Termehchy &amp; Winslett, CIKM 09]</a:t>
            </a:r>
            <a:endParaRPr lang="zh-CN" altLang="en-US" baseline="3000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6172200" cy="4679950"/>
          </a:xfrm>
        </p:spPr>
        <p:txBody>
          <a:bodyPr/>
          <a:lstStyle/>
          <a:p>
            <a:r>
              <a:rPr lang="en-US" altLang="zh-CN" smtClean="0">
                <a:sym typeface="Wingdings" pitchFamily="2" charset="2"/>
              </a:rPr>
              <a:t>Idea: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Total correlation measures the amount of cohesion/relatedness</a:t>
            </a:r>
          </a:p>
          <a:p>
            <a:pPr lvl="2"/>
            <a:r>
              <a:rPr lang="en-US" altLang="zh-CN" smtClean="0">
                <a:sym typeface="Wingdings" pitchFamily="2" charset="2"/>
              </a:rPr>
              <a:t>I(P) = ∑H(P</a:t>
            </a:r>
            <a:r>
              <a:rPr lang="en-US" altLang="zh-CN" baseline="-25000" smtClean="0">
                <a:sym typeface="Wingdings" pitchFamily="2" charset="2"/>
              </a:rPr>
              <a:t>i</a:t>
            </a:r>
            <a:r>
              <a:rPr lang="en-US" altLang="zh-CN" smtClean="0">
                <a:sym typeface="Wingdings" pitchFamily="2" charset="2"/>
              </a:rPr>
              <a:t>) – H(P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, P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, …, P</a:t>
            </a:r>
            <a:r>
              <a:rPr lang="en-US" altLang="zh-CN" baseline="-25000" smtClean="0">
                <a:sym typeface="Wingdings" pitchFamily="2" charset="2"/>
              </a:rPr>
              <a:t>n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/>
            <a:endParaRPr lang="en-US" altLang="zh-CN" smtClean="0">
              <a:sym typeface="Wingdings" pitchFamily="2" charset="2"/>
            </a:endParaRPr>
          </a:p>
          <a:p>
            <a:pPr lvl="1"/>
            <a:r>
              <a:rPr lang="en-US" altLang="zh-CN" smtClean="0">
                <a:sym typeface="Wingdings" pitchFamily="2" charset="2"/>
              </a:rPr>
              <a:t>I*(P) = f(n) * I(P) / H(P</a:t>
            </a:r>
            <a:r>
              <a:rPr lang="en-US" altLang="zh-CN" baseline="-25000" smtClean="0"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, P</a:t>
            </a:r>
            <a:r>
              <a:rPr lang="en-US" altLang="zh-CN" baseline="-25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, …, P</a:t>
            </a:r>
            <a:r>
              <a:rPr lang="en-US" altLang="zh-CN" baseline="-25000" smtClean="0">
                <a:sym typeface="Wingdings" pitchFamily="2" charset="2"/>
              </a:rPr>
              <a:t>n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zh-CN" smtClean="0">
                <a:sym typeface="Wingdings" pitchFamily="2" charset="2"/>
              </a:rPr>
              <a:t>f(n) = n</a:t>
            </a:r>
            <a:r>
              <a:rPr lang="en-US" altLang="zh-CN" baseline="30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/(n-1)</a:t>
            </a:r>
            <a:r>
              <a:rPr lang="en-US" altLang="zh-CN" baseline="30000" smtClean="0"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	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Rank answers based on I*(P) of their structure</a:t>
            </a:r>
          </a:p>
          <a:p>
            <a:pPr lvl="2"/>
            <a:r>
              <a:rPr lang="en-US" altLang="zh-CN" smtClean="0">
                <a:sym typeface="Wingdings" pitchFamily="2" charset="2"/>
              </a:rPr>
              <a:t>i.e., independent of Q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F311DB-2270-4683-BA00-A1B31FFEB070}" type="slidenum">
              <a:rPr lang="zh-CN" altLang="en-US"/>
              <a:pPr/>
              <a:t>43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77000" y="2971800"/>
          <a:ext cx="2541588" cy="1005840"/>
        </p:xfrm>
        <a:graphic>
          <a:graphicData uri="http://schemas.openxmlformats.org/drawingml/2006/table">
            <a:tbl>
              <a:tblPr/>
              <a:tblGrid>
                <a:gridCol w="468313"/>
                <a:gridCol w="519112"/>
                <a:gridCol w="517525"/>
                <a:gridCol w="519113"/>
                <a:gridCol w="517525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553200" y="304800"/>
            <a:ext cx="2743200" cy="2514600"/>
            <a:chOff x="6553200" y="304800"/>
            <a:chExt cx="2743200" cy="25146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848600" y="8382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848600" y="11430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848600" y="14478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010400" y="533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010400" y="83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010400" y="114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7010400" y="144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7010400" y="1752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010400" y="205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8610600" y="1066800"/>
              <a:ext cx="152400" cy="15240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8610600" y="1371600"/>
              <a:ext cx="152400" cy="15240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9993" name="Oval 17"/>
            <p:cNvSpPr>
              <a:spLocks noChangeArrowheads="1"/>
            </p:cNvSpPr>
            <p:nvPr/>
          </p:nvSpPr>
          <p:spPr bwMode="auto">
            <a:xfrm>
              <a:off x="7772400" y="304800"/>
              <a:ext cx="3810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9994" name="Oval 18"/>
            <p:cNvSpPr>
              <a:spLocks noChangeArrowheads="1"/>
            </p:cNvSpPr>
            <p:nvPr/>
          </p:nvSpPr>
          <p:spPr bwMode="auto">
            <a:xfrm>
              <a:off x="6858000" y="304800"/>
              <a:ext cx="3810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9995" name="Oval 19"/>
            <p:cNvSpPr>
              <a:spLocks noChangeArrowheads="1"/>
            </p:cNvSpPr>
            <p:nvPr/>
          </p:nvSpPr>
          <p:spPr bwMode="auto">
            <a:xfrm>
              <a:off x="8534400" y="304800"/>
              <a:ext cx="3810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39996" name="TextBox 20"/>
            <p:cNvSpPr txBox="1">
              <a:spLocks noChangeArrowheads="1"/>
            </p:cNvSpPr>
            <p:nvPr/>
          </p:nvSpPr>
          <p:spPr bwMode="auto">
            <a:xfrm>
              <a:off x="6553200" y="2450068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A</a:t>
              </a:r>
              <a:r>
                <a:rPr lang="en-US" altLang="zh-CN" sz="1800"/>
                <a:t>uthor</a:t>
              </a:r>
            </a:p>
          </p:txBody>
        </p:sp>
        <p:sp>
          <p:nvSpPr>
            <p:cNvPr id="39997" name="TextBox 21"/>
            <p:cNvSpPr txBox="1">
              <a:spLocks noChangeArrowheads="1"/>
            </p:cNvSpPr>
            <p:nvPr/>
          </p:nvSpPr>
          <p:spPr bwMode="auto">
            <a:xfrm>
              <a:off x="7543800" y="24384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P</a:t>
              </a:r>
              <a:r>
                <a:rPr lang="en-US" altLang="zh-CN" sz="1800"/>
                <a:t>aper</a:t>
              </a:r>
            </a:p>
          </p:txBody>
        </p:sp>
        <p:sp>
          <p:nvSpPr>
            <p:cNvPr id="39998" name="TextBox 22"/>
            <p:cNvSpPr txBox="1">
              <a:spLocks noChangeArrowheads="1"/>
            </p:cNvSpPr>
            <p:nvPr/>
          </p:nvSpPr>
          <p:spPr bwMode="auto">
            <a:xfrm>
              <a:off x="8458200" y="2450068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800" b="1"/>
                <a:t>E</a:t>
              </a:r>
              <a:r>
                <a:rPr lang="en-US" altLang="zh-CN" sz="1800"/>
                <a:t>ditor</a:t>
              </a:r>
            </a:p>
          </p:txBody>
        </p:sp>
        <p:cxnSp>
          <p:nvCxnSpPr>
            <p:cNvPr id="39999" name="Straight Connector 23"/>
            <p:cNvCxnSpPr>
              <a:cxnSpLocks noChangeShapeType="1"/>
              <a:stCxn id="7" idx="6"/>
              <a:endCxn id="16" idx="2"/>
            </p:cNvCxnSpPr>
            <p:nvPr/>
          </p:nvCxnSpPr>
          <p:spPr bwMode="auto">
            <a:xfrm>
              <a:off x="8001000" y="914400"/>
              <a:ext cx="609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0" name="Straight Connector 24"/>
            <p:cNvCxnSpPr>
              <a:cxnSpLocks noChangeShapeType="1"/>
              <a:stCxn id="9" idx="6"/>
              <a:endCxn id="17" idx="2"/>
            </p:cNvCxnSpPr>
            <p:nvPr/>
          </p:nvCxnSpPr>
          <p:spPr bwMode="auto">
            <a:xfrm flipV="1">
              <a:off x="8001000" y="1447800"/>
              <a:ext cx="609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848600" y="1752600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40002" name="Straight Connector 26"/>
            <p:cNvCxnSpPr>
              <a:cxnSpLocks noChangeShapeType="1"/>
              <a:stCxn id="13" idx="6"/>
              <a:endCxn id="7" idx="2"/>
            </p:cNvCxnSpPr>
            <p:nvPr/>
          </p:nvCxnSpPr>
          <p:spPr bwMode="auto">
            <a:xfrm flipV="1">
              <a:off x="7162800" y="914400"/>
              <a:ext cx="685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3" name="Straight Connector 27"/>
            <p:cNvCxnSpPr>
              <a:cxnSpLocks noChangeShapeType="1"/>
              <a:stCxn id="10" idx="6"/>
              <a:endCxn id="8" idx="2"/>
            </p:cNvCxnSpPr>
            <p:nvPr/>
          </p:nvCxnSpPr>
          <p:spPr bwMode="auto">
            <a:xfrm>
              <a:off x="7162800" y="609600"/>
              <a:ext cx="685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4" name="Straight Connector 28"/>
            <p:cNvCxnSpPr>
              <a:cxnSpLocks noChangeShapeType="1"/>
              <a:stCxn id="10" idx="6"/>
              <a:endCxn id="9" idx="2"/>
            </p:cNvCxnSpPr>
            <p:nvPr/>
          </p:nvCxnSpPr>
          <p:spPr bwMode="auto">
            <a:xfrm>
              <a:off x="7162800" y="609600"/>
              <a:ext cx="68580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5" name="Straight Connector 29"/>
            <p:cNvCxnSpPr>
              <a:cxnSpLocks noChangeShapeType="1"/>
              <a:stCxn id="7" idx="2"/>
              <a:endCxn id="12" idx="6"/>
            </p:cNvCxnSpPr>
            <p:nvPr/>
          </p:nvCxnSpPr>
          <p:spPr bwMode="auto">
            <a:xfrm rot="10800000" flipV="1">
              <a:off x="7162800" y="914400"/>
              <a:ext cx="685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6" name="Straight Connector 30"/>
            <p:cNvCxnSpPr>
              <a:cxnSpLocks noChangeShapeType="1"/>
              <a:stCxn id="14" idx="6"/>
              <a:endCxn id="9" idx="2"/>
            </p:cNvCxnSpPr>
            <p:nvPr/>
          </p:nvCxnSpPr>
          <p:spPr bwMode="auto">
            <a:xfrm flipV="1">
              <a:off x="7162800" y="1524000"/>
              <a:ext cx="685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007" name="Straight Connector 31"/>
            <p:cNvCxnSpPr>
              <a:cxnSpLocks noChangeShapeType="1"/>
              <a:stCxn id="15" idx="6"/>
              <a:endCxn id="26" idx="2"/>
            </p:cNvCxnSpPr>
            <p:nvPr/>
          </p:nvCxnSpPr>
          <p:spPr bwMode="auto">
            <a:xfrm flipV="1">
              <a:off x="7162800" y="1828800"/>
              <a:ext cx="685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9969" name="TextBox 35"/>
          <p:cNvSpPr txBox="1">
            <a:spLocks noChangeArrowheads="1"/>
          </p:cNvSpPr>
          <p:nvPr/>
        </p:nvSpPr>
        <p:spPr bwMode="auto">
          <a:xfrm>
            <a:off x="4648200" y="580231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H(E) = 1.0</a:t>
            </a:r>
          </a:p>
        </p:txBody>
      </p:sp>
      <p:sp>
        <p:nvSpPr>
          <p:cNvPr id="39970" name="TextBox 36"/>
          <p:cNvSpPr txBox="1">
            <a:spLocks noChangeArrowheads="1"/>
          </p:cNvSpPr>
          <p:nvPr/>
        </p:nvSpPr>
        <p:spPr bwMode="auto">
          <a:xfrm>
            <a:off x="6096000" y="58023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H(P) = 1.0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934200" y="4084638"/>
          <a:ext cx="2073275" cy="335280"/>
        </p:xfrm>
        <a:graphic>
          <a:graphicData uri="http://schemas.openxmlformats.org/drawingml/2006/table">
            <a:tbl>
              <a:tblPr/>
              <a:tblGrid>
                <a:gridCol w="517525"/>
                <a:gridCol w="519113"/>
                <a:gridCol w="517525"/>
                <a:gridCol w="51911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9977" name="TextBox 39"/>
          <p:cNvSpPr txBox="1">
            <a:spLocks noChangeArrowheads="1"/>
          </p:cNvSpPr>
          <p:nvPr/>
        </p:nvSpPr>
        <p:spPr bwMode="auto">
          <a:xfrm>
            <a:off x="7543800" y="5802313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H(A, P) = 1.0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867400" y="3322638"/>
          <a:ext cx="517525" cy="670560"/>
        </p:xfrm>
        <a:graphic>
          <a:graphicData uri="http://schemas.openxmlformats.org/drawingml/2006/table">
            <a:tbl>
              <a:tblPr/>
              <a:tblGrid>
                <a:gridCol w="517525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9981" name="TextBox 42"/>
          <p:cNvSpPr txBox="1">
            <a:spLocks noChangeArrowheads="1"/>
          </p:cNvSpPr>
          <p:nvPr/>
        </p:nvSpPr>
        <p:spPr bwMode="auto">
          <a:xfrm>
            <a:off x="4648200" y="6107113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800"/>
              <a:t>I(E, P) = 1.0 + 1.0 – 1.0 = 1.0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Relational Data Graph</a:t>
            </a:r>
            <a:endParaRPr lang="zh-CN" altLang="en-US" baseline="30000" smtClean="0"/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0D68CF-B873-4F8D-AEC2-BA834624D30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4096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7995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  <a:sym typeface="Wingdings" pitchFamily="2" charset="2"/>
              </a:rPr>
              <a:t>E.g., RDBMS  All the valid candidate networks (CN) </a:t>
            </a:r>
          </a:p>
          <a:p>
            <a:endParaRPr lang="en-US" altLang="zh-CN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476625"/>
            <a:ext cx="4419600" cy="460375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Georgia" pitchFamily="18" charset="0"/>
              </a:rPr>
              <a:t>Schema Graph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</a:rPr>
              <a:t>: </a:t>
            </a:r>
            <a:r>
              <a:rPr lang="en-US" altLang="zh-CN" dirty="0" smtClean="0">
                <a:solidFill>
                  <a:srgbClr val="000000"/>
                </a:solidFill>
                <a:latin typeface="Georgia" pitchFamily="18" charset="0"/>
              </a:rPr>
              <a:t>A </a:t>
            </a:r>
            <a:r>
              <a:rPr lang="en-US" altLang="zh-CN" dirty="0" err="1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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  <a:sym typeface="Wingdings 3" pitchFamily="18" charset="2"/>
              </a:rPr>
              <a:t>W </a:t>
            </a:r>
            <a:r>
              <a:rPr lang="en-US" altLang="zh-CN" dirty="0" err="1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</a:t>
            </a:r>
            <a:r>
              <a:rPr lang="en-US" altLang="zh-CN" dirty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Georgia" pitchFamily="18" charset="0"/>
                <a:sym typeface="Wingdings 3" pitchFamily="18" charset="2"/>
              </a:rPr>
              <a:t>P</a:t>
            </a:r>
            <a:endParaRPr lang="en-US" altLang="zh-CN" baseline="30000" dirty="0">
              <a:solidFill>
                <a:srgbClr val="000000"/>
              </a:solidFill>
              <a:latin typeface="Georgia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4775200"/>
          <a:ext cx="3429000" cy="2125980"/>
        </p:xfrm>
        <a:graphic>
          <a:graphicData uri="http://schemas.openxmlformats.org/drawingml/2006/table">
            <a:tbl>
              <a:tblPr/>
              <a:tblGrid>
                <a:gridCol w="469900"/>
                <a:gridCol w="29591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 W  A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 W  P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Q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4089400"/>
            <a:ext cx="4419600" cy="461963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Georgia" pitchFamily="18" charset="0"/>
              </a:rPr>
              <a:t>Q</a:t>
            </a: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: Widom XML</a:t>
            </a:r>
            <a:endParaRPr lang="en-US" altLang="zh-CN" baseline="30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987" name="TextBox 10"/>
          <p:cNvSpPr txBox="1">
            <a:spLocks noChangeArrowheads="1"/>
          </p:cNvSpPr>
          <p:nvPr/>
        </p:nvSpPr>
        <p:spPr bwMode="auto">
          <a:xfrm>
            <a:off x="3810000" y="5105400"/>
            <a:ext cx="388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an author wrote a paper</a:t>
            </a:r>
          </a:p>
        </p:txBody>
      </p:sp>
      <p:sp>
        <p:nvSpPr>
          <p:cNvPr id="41004" name="TextBox 17"/>
          <p:cNvSpPr txBox="1">
            <a:spLocks noChangeArrowheads="1"/>
          </p:cNvSpPr>
          <p:nvPr/>
        </p:nvSpPr>
        <p:spPr bwMode="auto">
          <a:xfrm>
            <a:off x="3810000" y="5481638"/>
            <a:ext cx="4724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two authors wrote a single paper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1600200"/>
            <a:ext cx="8839200" cy="52578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209800"/>
          <a:ext cx="8382000" cy="2033693"/>
        </p:xfrm>
        <a:graphic>
          <a:graphicData uri="http://schemas.openxmlformats.org/drawingml/2006/table">
            <a:tbl>
              <a:tblPr/>
              <a:tblGrid>
                <a:gridCol w="2667000"/>
                <a:gridCol w="5715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Idea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SUITS 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[Zhou et al, 07]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Heuristic ranking or ask users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IQ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P 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Demidova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et al, TKDE 11]</a:t>
                      </a:r>
                      <a:endParaRPr kumimoji="0" lang="en-US" altLang="zh-CN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Auto score keyword binding + heuristic score structure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  <a:sym typeface="Wingdings" pitchFamily="2" charset="2"/>
                        </a:rPr>
                        <a:t>Probabilistic scoring 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[Petkova et al, ECIR 09]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Auto score keyword binding + structure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SUITS </a:t>
            </a:r>
            <a:r>
              <a:rPr lang="en-US" altLang="zh-CN" baseline="30000" dirty="0" smtClean="0"/>
              <a:t>[Zhou et al, 2007]</a:t>
            </a:r>
            <a:endParaRPr lang="zh-CN" altLang="en-US" baseline="30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8229600" cy="467995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+mn-ea"/>
                <a:sym typeface="Wingdings"/>
              </a:rPr>
              <a:t>Rank candidate structured queries by heuristics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CN" dirty="0" smtClean="0">
                <a:sym typeface="Wingdings"/>
              </a:rPr>
              <a:t>The (normalized) (expected) results should be small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CN" dirty="0" smtClean="0">
                <a:sym typeface="Wingdings"/>
              </a:rPr>
              <a:t>Keywords should cover a majority part of value of a binding attribute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CN" dirty="0" smtClean="0">
                <a:sym typeface="Wingdings"/>
              </a:rPr>
              <a:t>Most query keywords should be matched</a:t>
            </a:r>
          </a:p>
          <a:p>
            <a:pPr>
              <a:defRPr/>
            </a:pPr>
            <a:r>
              <a:rPr lang="en-US" altLang="zh-CN" dirty="0" smtClean="0">
                <a:ea typeface="+mn-ea"/>
                <a:sym typeface="Wingdings"/>
              </a:rPr>
              <a:t>GUI to help user interactively select the right structural query</a:t>
            </a:r>
          </a:p>
          <a:p>
            <a:pPr lvl="1">
              <a:defRPr/>
            </a:pPr>
            <a:r>
              <a:rPr lang="en-US" altLang="zh-CN" dirty="0" smtClean="0">
                <a:sym typeface="Wingdings"/>
              </a:rPr>
              <a:t>Also c.f., </a:t>
            </a:r>
            <a:r>
              <a:rPr lang="en-US" altLang="zh-CN" dirty="0" err="1" smtClean="0">
                <a:sym typeface="Wingdings"/>
              </a:rPr>
              <a:t>ExQueX</a:t>
            </a:r>
            <a:r>
              <a:rPr lang="en-US" altLang="zh-CN" dirty="0" smtClean="0">
                <a:sym typeface="Wingdings"/>
              </a:rPr>
              <a:t> [</a:t>
            </a:r>
            <a:r>
              <a:rPr lang="en-US" altLang="zh-CN" dirty="0" err="1" smtClean="0">
                <a:sym typeface="Wingdings"/>
              </a:rPr>
              <a:t>Kimelfeld</a:t>
            </a:r>
            <a:r>
              <a:rPr lang="en-US" altLang="zh-CN" dirty="0" smtClean="0">
                <a:sym typeface="Wingdings"/>
              </a:rPr>
              <a:t> et al, SIGMOD 09]</a:t>
            </a:r>
          </a:p>
          <a:p>
            <a:pPr lvl="2">
              <a:defRPr/>
            </a:pPr>
            <a:r>
              <a:rPr lang="en-US" altLang="zh-CN" dirty="0" smtClean="0">
                <a:sym typeface="Wingdings"/>
              </a:rPr>
              <a:t>Interactively formulate query via </a:t>
            </a:r>
            <a:r>
              <a:rPr lang="en-US" altLang="zh-CN" i="1" dirty="0" smtClean="0">
                <a:solidFill>
                  <a:srgbClr val="FF0000"/>
                </a:solidFill>
                <a:sym typeface="Wingdings"/>
              </a:rPr>
              <a:t>reduced trees </a:t>
            </a:r>
            <a:r>
              <a:rPr lang="en-US" altLang="zh-CN" dirty="0" smtClean="0">
                <a:sym typeface="Wingdings"/>
              </a:rPr>
              <a:t>and </a:t>
            </a:r>
            <a:r>
              <a:rPr lang="en-US" altLang="zh-CN" i="1" dirty="0" smtClean="0">
                <a:solidFill>
                  <a:srgbClr val="FF0000"/>
                </a:solidFill>
                <a:sym typeface="Wingdings"/>
              </a:rPr>
              <a:t>filters</a:t>
            </a:r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092CD9-AC7E-4A9D-B6EF-C1D3F93CB0CC}" type="slidenum">
              <a:rPr lang="zh-CN" altLang="en-US"/>
              <a:pPr/>
              <a:t>45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15000" y="4343400"/>
            <a:ext cx="1905000" cy="6096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72400" y="4343400"/>
            <a:ext cx="914400" cy="609600"/>
          </a:xfrm>
          <a:prstGeom prst="rect">
            <a:avLst/>
          </a:prstGeom>
          <a:solidFill>
            <a:srgbClr val="FFFF00"/>
          </a:solidFill>
          <a:ln w="317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30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IQ</a:t>
            </a:r>
            <a:r>
              <a:rPr lang="en-US" altLang="zh-CN" baseline="30000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Demidova</a:t>
            </a:r>
            <a:r>
              <a:rPr lang="en-US" altLang="zh-CN" baseline="30000" dirty="0" smtClean="0"/>
              <a:t> et al, TKDE11]</a:t>
            </a:r>
            <a:endParaRPr lang="zh-CN" altLang="en-US" baseline="30000" dirty="0" smtClean="0"/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Structural query = keyword bindings + query template</a:t>
            </a: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pPr lvl="1"/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Pr[A</a:t>
            </a:r>
            <a:r>
              <a:rPr lang="en-US" altLang="zh-CN" dirty="0" smtClean="0">
                <a:sym typeface="Wingdings" pitchFamily="2" charset="2"/>
              </a:rPr>
              <a:t>, T | Q] ∝ </a:t>
            </a:r>
            <a:r>
              <a:rPr lang="en-US" altLang="zh-CN" dirty="0" err="1" smtClean="0">
                <a:sym typeface="Wingdings" pitchFamily="2" charset="2"/>
              </a:rPr>
              <a:t>Pr[A</a:t>
            </a:r>
            <a:r>
              <a:rPr lang="en-US" altLang="zh-CN" dirty="0" smtClean="0">
                <a:sym typeface="Wingdings" pitchFamily="2" charset="2"/>
              </a:rPr>
              <a:t> | T] * </a:t>
            </a:r>
            <a:r>
              <a:rPr lang="en-US" altLang="zh-CN" dirty="0" err="1" smtClean="0">
                <a:sym typeface="Wingdings" pitchFamily="2" charset="2"/>
              </a:rPr>
              <a:t>Pr[T</a:t>
            </a:r>
            <a:r>
              <a:rPr lang="en-US" altLang="zh-CN" dirty="0" smtClean="0">
                <a:sym typeface="Wingdings" pitchFamily="2" charset="2"/>
              </a:rPr>
              <a:t>] = ∏</a:t>
            </a:r>
            <a:r>
              <a:rPr lang="en-US" altLang="zh-CN" baseline="-25000" dirty="0" smtClean="0">
                <a:sym typeface="Wingdings" pitchFamily="2" charset="2"/>
              </a:rPr>
              <a:t>I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Pr[Ai</a:t>
            </a:r>
            <a:r>
              <a:rPr lang="en-US" altLang="zh-CN" dirty="0" smtClean="0">
                <a:sym typeface="Wingdings" pitchFamily="2" charset="2"/>
              </a:rPr>
              <a:t> | T] * </a:t>
            </a:r>
            <a:r>
              <a:rPr lang="en-US" altLang="zh-CN" dirty="0" err="1" smtClean="0">
                <a:sym typeface="Wingdings" pitchFamily="2" charset="2"/>
              </a:rPr>
              <a:t>Pr[T</a:t>
            </a:r>
            <a:r>
              <a:rPr lang="en-US" altLang="zh-CN" dirty="0" smtClean="0">
                <a:sym typeface="Wingdings" pitchFamily="2" charset="2"/>
              </a:rPr>
              <a:t>]</a:t>
            </a: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30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30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FB7D74-0FC7-4EA6-BD2E-9D50075B7B13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5943600"/>
            <a:ext cx="3451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Estimated from Query Log</a:t>
            </a:r>
          </a:p>
        </p:txBody>
      </p:sp>
      <p:sp>
        <p:nvSpPr>
          <p:cNvPr id="7" name="Up Arrow 6"/>
          <p:cNvSpPr>
            <a:spLocks noChangeArrowheads="1"/>
          </p:cNvSpPr>
          <p:nvPr/>
        </p:nvSpPr>
        <p:spPr bwMode="auto">
          <a:xfrm>
            <a:off x="7924800" y="4953000"/>
            <a:ext cx="457200" cy="1066800"/>
          </a:xfrm>
          <a:prstGeom prst="upArrow">
            <a:avLst>
              <a:gd name="adj1" fmla="val 50000"/>
              <a:gd name="adj2" fmla="val 50005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86200" y="5334000"/>
            <a:ext cx="417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Probability of keyword bindings</a:t>
            </a:r>
          </a:p>
        </p:txBody>
      </p:sp>
      <p:sp>
        <p:nvSpPr>
          <p:cNvPr id="12" name="Up Arrow 11"/>
          <p:cNvSpPr>
            <a:spLocks noChangeArrowheads="1"/>
          </p:cNvSpPr>
          <p:nvPr/>
        </p:nvSpPr>
        <p:spPr bwMode="auto">
          <a:xfrm>
            <a:off x="6149975" y="4953000"/>
            <a:ext cx="457200" cy="4572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600" y="6243638"/>
            <a:ext cx="3962400" cy="46196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latin typeface="Georgia" pitchFamily="18" charset="0"/>
              </a:rPr>
              <a:t>Q: What if no query log?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41751" y="2895600"/>
            <a:ext cx="3610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  <a:latin typeface="Georgia" pitchFamily="18" charset="0"/>
              </a:rPr>
              <a:t>Author </a:t>
            </a:r>
            <a:r>
              <a:rPr lang="en-US" altLang="zh-CN" dirty="0" err="1" smtClean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</a:t>
            </a:r>
            <a:r>
              <a:rPr lang="en-US" altLang="zh-CN" dirty="0" smtClean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 Write </a:t>
            </a:r>
            <a:r>
              <a:rPr lang="en-US" altLang="zh-CN" dirty="0" err="1" smtClean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 Paper</a:t>
            </a:r>
            <a:endParaRPr lang="en-US" altLang="zh-CN" baseline="30000" dirty="0" smtClean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09800" y="3652838"/>
            <a:ext cx="1351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en-US" altLang="zh-CN" dirty="0" err="1" smtClean="0">
                <a:solidFill>
                  <a:schemeClr val="tx1"/>
                </a:solidFill>
              </a:rPr>
              <a:t>Widom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29200" y="3657600"/>
            <a:ext cx="9724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“XML”</a:t>
            </a:r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rot="16200000" flipH="1">
            <a:off x="2730245" y="3497706"/>
            <a:ext cx="300038" cy="10225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5313554" y="3505201"/>
            <a:ext cx="304799" cy="3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057400" y="2819400"/>
            <a:ext cx="4267200" cy="6096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96000" y="2667000"/>
            <a:ext cx="21529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Query template</a:t>
            </a:r>
            <a:endParaRPr lang="en-US" altLang="zh-CN" dirty="0"/>
          </a:p>
        </p:txBody>
      </p:sp>
      <p:sp>
        <p:nvSpPr>
          <p:cNvPr id="24" name="Oval 23"/>
          <p:cNvSpPr/>
          <p:nvPr/>
        </p:nvSpPr>
        <p:spPr bwMode="auto">
          <a:xfrm>
            <a:off x="2209800" y="2590800"/>
            <a:ext cx="1371600" cy="1752600"/>
          </a:xfrm>
          <a:prstGeom prst="ellipse">
            <a:avLst/>
          </a:prstGeom>
          <a:noFill/>
          <a:ln w="317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22997" y="3436203"/>
            <a:ext cx="20916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Keyword </a:t>
            </a:r>
          </a:p>
          <a:p>
            <a:r>
              <a:rPr lang="en-US" altLang="zh-CN" dirty="0" smtClean="0"/>
              <a:t>Binding 1 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6" name="Oval 25"/>
          <p:cNvSpPr/>
          <p:nvPr/>
        </p:nvSpPr>
        <p:spPr bwMode="auto">
          <a:xfrm>
            <a:off x="4876800" y="2514600"/>
            <a:ext cx="1371600" cy="1752600"/>
          </a:xfrm>
          <a:prstGeom prst="ellipse">
            <a:avLst/>
          </a:prstGeom>
          <a:noFill/>
          <a:ln w="3175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214197" y="3436203"/>
            <a:ext cx="20916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Keyword </a:t>
            </a:r>
          </a:p>
          <a:p>
            <a:r>
              <a:rPr lang="en-US" altLang="zh-CN" dirty="0" smtClean="0"/>
              <a:t>Binding 2 (A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/>
      <p:bldP spid="7" grpId="0" animBg="1"/>
      <p:bldP spid="11" grpId="0"/>
      <p:bldP spid="12" grpId="0" animBg="1"/>
      <p:bldP spid="13" grpId="0" animBg="1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Probabilistic Scoring </a:t>
            </a:r>
            <a:r>
              <a:rPr lang="en-US" altLang="zh-CN" baseline="30000" smtClean="0"/>
              <a:t>[Petkova et al, ECIR 09] </a:t>
            </a:r>
            <a:r>
              <a:rPr lang="en-US" altLang="zh-CN" smtClean="0"/>
              <a:t>/1</a:t>
            </a:r>
            <a:endParaRPr lang="zh-CN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97050"/>
            <a:ext cx="8229600" cy="4679950"/>
          </a:xfrm>
        </p:spPr>
        <p:txBody>
          <a:bodyPr/>
          <a:lstStyle/>
          <a:p>
            <a:r>
              <a:rPr lang="en-US" altLang="zh-CN" sz="2800" smtClean="0">
                <a:sym typeface="Wingdings" pitchFamily="2" charset="2"/>
              </a:rPr>
              <a:t>List and score all possible bindings of (content/structural) keywords</a:t>
            </a:r>
          </a:p>
          <a:p>
            <a:pPr lvl="1"/>
            <a:r>
              <a:rPr lang="en-US" altLang="zh-CN" sz="2400" smtClean="0">
                <a:sym typeface="Wingdings" pitchFamily="2" charset="2"/>
              </a:rPr>
              <a:t>Pr(</a:t>
            </a:r>
            <a:r>
              <a:rPr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path</a:t>
            </a:r>
            <a:r>
              <a:rPr lang="en-US" altLang="zh-CN" sz="2400" smtClean="0">
                <a:sym typeface="Wingdings" pitchFamily="2" charset="2"/>
              </a:rPr>
              <a:t>[~“</a:t>
            </a:r>
            <a:r>
              <a:rPr lang="en-US" altLang="zh-CN" sz="240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altLang="zh-CN" sz="2400" smtClean="0">
                <a:sym typeface="Wingdings" pitchFamily="2" charset="2"/>
              </a:rPr>
              <a:t>”]) = Pr[~“</a:t>
            </a:r>
            <a:r>
              <a:rPr lang="en-US" altLang="zh-CN" sz="240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altLang="zh-CN" sz="2400" smtClean="0">
                <a:sym typeface="Wingdings" pitchFamily="2" charset="2"/>
              </a:rPr>
              <a:t>” | </a:t>
            </a:r>
            <a:r>
              <a:rPr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path</a:t>
            </a:r>
            <a:r>
              <a:rPr lang="en-US" altLang="zh-CN" sz="2400" smtClean="0">
                <a:sym typeface="Wingdings" pitchFamily="2" charset="2"/>
              </a:rPr>
              <a:t>] = p</a:t>
            </a:r>
            <a:r>
              <a:rPr lang="en-US" altLang="zh-CN" sz="2400" baseline="-25000" smtClean="0">
                <a:sym typeface="Wingdings" pitchFamily="2" charset="2"/>
              </a:rPr>
              <a:t>LM</a:t>
            </a:r>
            <a:r>
              <a:rPr lang="en-US" altLang="zh-CN" sz="2400" smtClean="0">
                <a:sym typeface="Wingdings" pitchFamily="2" charset="2"/>
              </a:rPr>
              <a:t>[“</a:t>
            </a:r>
            <a:r>
              <a:rPr lang="en-US" altLang="zh-CN" sz="2400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altLang="zh-CN" sz="2400" smtClean="0">
                <a:sym typeface="Wingdings" pitchFamily="2" charset="2"/>
              </a:rPr>
              <a:t>” | doc(</a:t>
            </a:r>
            <a:r>
              <a:rPr lang="en-US" altLang="zh-CN" sz="2400" b="1" smtClean="0">
                <a:solidFill>
                  <a:srgbClr val="0000FF"/>
                </a:solidFill>
                <a:sym typeface="Wingdings" pitchFamily="2" charset="2"/>
              </a:rPr>
              <a:t>path</a:t>
            </a:r>
            <a:r>
              <a:rPr lang="en-US" altLang="zh-CN" sz="2400" smtClean="0">
                <a:sym typeface="Wingdings" pitchFamily="2" charset="2"/>
              </a:rPr>
              <a:t>)] </a:t>
            </a:r>
          </a:p>
          <a:p>
            <a:r>
              <a:rPr lang="en-US" altLang="zh-CN" sz="2800" smtClean="0">
                <a:sym typeface="Wingdings" pitchFamily="2" charset="2"/>
              </a:rPr>
              <a:t>Generate high-probability combinations from them</a:t>
            </a:r>
          </a:p>
          <a:p>
            <a:r>
              <a:rPr lang="en-US" altLang="zh-CN" sz="2800" smtClean="0">
                <a:sym typeface="Wingdings" pitchFamily="2" charset="2"/>
              </a:rPr>
              <a:t>Reduce each combination into a valid XPath Query by applying operators and </a:t>
            </a:r>
            <a:r>
              <a:rPr lang="en-US" altLang="zh-CN" sz="2800" i="1" smtClean="0">
                <a:solidFill>
                  <a:srgbClr val="FF0000"/>
                </a:solidFill>
                <a:sym typeface="Wingdings" pitchFamily="2" charset="2"/>
              </a:rPr>
              <a:t>updating the probabilities</a:t>
            </a:r>
          </a:p>
          <a:p>
            <a:pPr lvl="1">
              <a:buFont typeface="Georgia" pitchFamily="18" charset="0"/>
              <a:buAutoNum type="arabicPeriod"/>
            </a:pPr>
            <a:r>
              <a:rPr lang="en-US" altLang="zh-CN" sz="2400" smtClean="0">
                <a:sym typeface="Wingdings" pitchFamily="2" charset="2"/>
              </a:rPr>
              <a:t>Aggregation</a:t>
            </a:r>
          </a:p>
          <a:p>
            <a:pPr lvl="1">
              <a:buFont typeface="Georgia" pitchFamily="18" charset="0"/>
              <a:buAutoNum type="arabicPeriod"/>
            </a:pPr>
            <a:endParaRPr lang="en-US" altLang="zh-CN" sz="2400" smtClean="0">
              <a:sym typeface="Wingdings" pitchFamily="2" charset="2"/>
            </a:endParaRPr>
          </a:p>
          <a:p>
            <a:pPr lvl="1">
              <a:buFont typeface="Georgia" pitchFamily="18" charset="0"/>
              <a:buAutoNum type="arabicPeriod"/>
            </a:pPr>
            <a:r>
              <a:rPr lang="en-US" altLang="zh-CN" sz="2400" smtClean="0">
                <a:sym typeface="Wingdings" pitchFamily="2" charset="2"/>
              </a:rPr>
              <a:t>Specialization</a:t>
            </a:r>
          </a:p>
          <a:p>
            <a:pPr lvl="1"/>
            <a:endParaRPr lang="en-US" altLang="zh-CN" smtClean="0">
              <a:sym typeface="Wingdings" pitchFamily="2" charset="2"/>
            </a:endParaRPr>
          </a:p>
          <a:p>
            <a:pPr lvl="2"/>
            <a:endParaRPr lang="en-US" altLang="zh-CN" sz="2000" smtClean="0">
              <a:sym typeface="Wingdings" pitchFamily="2" charset="2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57BFBA-873D-4E0F-BEB2-A7E7780A604C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0" y="4648200"/>
            <a:ext cx="4953000" cy="400050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Georgia" pitchFamily="18" charset="0"/>
              </a:rPr>
              <a:t>//a[~“x”] + //a[~“y”] </a:t>
            </a: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 //a[~ </a:t>
            </a:r>
            <a:r>
              <a:rPr lang="en-US" altLang="zh-CN" sz="200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“x y”</a:t>
            </a: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]</a:t>
            </a:r>
            <a:endParaRPr lang="en-US" altLang="zh-CN" sz="2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14800" y="5029200"/>
            <a:ext cx="4953000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Georgia" pitchFamily="18" charset="0"/>
              </a:rPr>
              <a:t>Pr</a:t>
            </a: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 = Pr(A) * Pr(B) </a:t>
            </a:r>
            <a:endParaRPr lang="en-US" altLang="zh-CN" sz="2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14800" y="5619750"/>
            <a:ext cx="4953000" cy="400050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Georgia" pitchFamily="18" charset="0"/>
              </a:rPr>
              <a:t>//a[~“x”] </a:t>
            </a: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 //</a:t>
            </a:r>
            <a:r>
              <a:rPr lang="en-US" altLang="zh-CN" sz="200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b//</a:t>
            </a: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a[~ “x”]</a:t>
            </a:r>
            <a:endParaRPr lang="en-US" altLang="zh-CN" sz="200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14800" y="6019800"/>
            <a:ext cx="4953000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Pr = Pr[</a:t>
            </a:r>
            <a:r>
              <a:rPr lang="en-US" altLang="zh-CN" sz="200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//a </a:t>
            </a: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is a descendant of </a:t>
            </a:r>
            <a:r>
              <a:rPr lang="en-US" altLang="zh-CN" sz="200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//b</a:t>
            </a: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] * Pr(A) </a:t>
            </a:r>
            <a:endParaRPr lang="en-US" altLang="zh-CN" sz="2000">
              <a:solidFill>
                <a:srgbClr val="00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Probabilistic Scoring </a:t>
            </a:r>
            <a:r>
              <a:rPr lang="en-US" altLang="zh-CN" baseline="30000" smtClean="0"/>
              <a:t>[Petkova et al, ECIR 09] </a:t>
            </a:r>
            <a:r>
              <a:rPr lang="en-US" altLang="zh-CN" smtClean="0"/>
              <a:t>/2</a:t>
            </a:r>
            <a:endParaRPr lang="zh-CN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797050"/>
            <a:ext cx="8229600" cy="4679950"/>
          </a:xfrm>
        </p:spPr>
        <p:txBody>
          <a:bodyPr/>
          <a:lstStyle/>
          <a:p>
            <a:r>
              <a:rPr lang="en-US" altLang="zh-CN" sz="2800" smtClean="0">
                <a:sym typeface="Wingdings" pitchFamily="2" charset="2"/>
              </a:rPr>
              <a:t>Reduce each combination into a valid XPath Query by applying operators and </a:t>
            </a:r>
            <a:r>
              <a:rPr lang="en-US" altLang="zh-CN" sz="2800" i="1" smtClean="0">
                <a:solidFill>
                  <a:srgbClr val="FF0000"/>
                </a:solidFill>
                <a:sym typeface="Wingdings" pitchFamily="2" charset="2"/>
              </a:rPr>
              <a:t>updating the probabilities</a:t>
            </a:r>
          </a:p>
          <a:p>
            <a:pPr marL="914400" lvl="1" indent="-457200">
              <a:buFont typeface="Georgia" pitchFamily="18" charset="0"/>
              <a:buAutoNum type="arabicPeriod" startAt="3"/>
            </a:pPr>
            <a:r>
              <a:rPr lang="en-US" altLang="zh-CN" sz="2400" smtClean="0">
                <a:sym typeface="Wingdings" pitchFamily="2" charset="2"/>
              </a:rPr>
              <a:t>Nesting</a:t>
            </a:r>
          </a:p>
          <a:p>
            <a:endParaRPr lang="en-US" altLang="zh-CN" sz="2800" smtClean="0">
              <a:sym typeface="Wingdings" pitchFamily="2" charset="2"/>
            </a:endParaRPr>
          </a:p>
          <a:p>
            <a:endParaRPr lang="en-US" altLang="zh-CN" sz="2800" smtClean="0">
              <a:sym typeface="Wingdings" pitchFamily="2" charset="2"/>
            </a:endParaRPr>
          </a:p>
          <a:p>
            <a:endParaRPr lang="en-US" altLang="zh-CN" sz="2800" smtClean="0">
              <a:sym typeface="Wingdings" pitchFamily="2" charset="2"/>
            </a:endParaRPr>
          </a:p>
          <a:p>
            <a:endParaRPr lang="en-US" altLang="zh-CN" sz="2800" smtClean="0">
              <a:sym typeface="Wingdings" pitchFamily="2" charset="2"/>
            </a:endParaRPr>
          </a:p>
          <a:p>
            <a:endParaRPr lang="en-US" altLang="zh-CN" sz="2800" smtClean="0">
              <a:sym typeface="Wingdings" pitchFamily="2" charset="2"/>
            </a:endParaRPr>
          </a:p>
          <a:p>
            <a:r>
              <a:rPr lang="en-US" altLang="zh-CN" sz="2800" smtClean="0">
                <a:sym typeface="Wingdings" pitchFamily="2" charset="2"/>
              </a:rPr>
              <a:t>Keep the top-k valid queries (via A* search)</a:t>
            </a:r>
          </a:p>
          <a:p>
            <a:pPr lvl="2"/>
            <a:endParaRPr lang="en-US" altLang="zh-CN" sz="2000" smtClean="0">
              <a:sym typeface="Wingdings" pitchFamily="2" charset="2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CC6D64-5470-4609-BE06-842EC2A264BC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5200" y="2743200"/>
            <a:ext cx="5562600" cy="400050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//a + //b[~“y”] 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 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//a//b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[~ “y”], 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  <a:sym typeface="Wingdings" pitchFamily="2" charset="2"/>
              </a:rPr>
              <a:t>//a[//b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[~“y”]]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3124200"/>
            <a:ext cx="5867400" cy="40005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Georgia" pitchFamily="18" charset="0"/>
                <a:sym typeface="Wingdings" pitchFamily="2" charset="2"/>
              </a:rPr>
              <a:t>Pr’s = IG(A) * Pr[A] * Pr(B), IG(B) * Pr[A] * Pr[B]  </a:t>
            </a:r>
            <a:endParaRPr lang="en-US" altLang="zh-CN" sz="2000">
              <a:solidFill>
                <a:srgbClr val="000000"/>
              </a:solidFill>
              <a:latin typeface="Georgia" pitchFamily="18" charset="0"/>
            </a:endParaRPr>
          </a:p>
        </p:txBody>
      </p:sp>
      <p:pic>
        <p:nvPicPr>
          <p:cNvPr id="45064" name="Picture 9" descr="ECIR09_result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7600"/>
            <a:ext cx="91440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8001000" y="3886200"/>
            <a:ext cx="1143000" cy="4572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5066" name="Rectangle 12"/>
          <p:cNvSpPr>
            <a:spLocks noChangeArrowheads="1"/>
          </p:cNvSpPr>
          <p:nvPr/>
        </p:nvSpPr>
        <p:spPr bwMode="auto">
          <a:xfrm>
            <a:off x="8001000" y="4800600"/>
            <a:ext cx="1143000" cy="45720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Traditional methods: list and explore all possibilities</a:t>
            </a:r>
          </a:p>
          <a:p>
            <a:r>
              <a:rPr lang="en-US" altLang="zh-CN" smtClean="0"/>
              <a:t>New trend: focus on the most promising one</a:t>
            </a:r>
          </a:p>
          <a:p>
            <a:pPr lvl="1"/>
            <a:r>
              <a:rPr lang="en-US" altLang="zh-CN" smtClean="0"/>
              <a:t>Exploit data statistics!</a:t>
            </a:r>
          </a:p>
          <a:p>
            <a:endParaRPr lang="en-US" altLang="zh-CN" smtClean="0"/>
          </a:p>
          <a:p>
            <a:r>
              <a:rPr lang="en-US" altLang="zh-CN" smtClean="0"/>
              <a:t>Alternatives</a:t>
            </a:r>
          </a:p>
          <a:p>
            <a:pPr lvl="1"/>
            <a:r>
              <a:rPr lang="en-US" altLang="zh-CN" smtClean="0"/>
              <a:t>Method based on ranking/scoring data subgraph (i.e., result instances)</a:t>
            </a:r>
          </a:p>
          <a:p>
            <a:endParaRPr lang="en-US" altLang="zh-CN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340771-B255-44A5-BAFB-746B86FD9515}" type="slidenum">
              <a:rPr lang="zh-CN" altLang="en-US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1100138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Opportunities /1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9950"/>
          </a:xfrm>
        </p:spPr>
        <p:txBody>
          <a:bodyPr/>
          <a:lstStyle/>
          <a:p>
            <a:pPr lvl="1"/>
            <a:r>
              <a:rPr lang="en-US" altLang="zh-CN" sz="3200" dirty="0" smtClean="0">
                <a:ea typeface="宋体" pitchFamily="2" charset="-122"/>
              </a:rPr>
              <a:t>Easy to use, thus large user population</a:t>
            </a:r>
          </a:p>
          <a:p>
            <a:pPr lvl="2"/>
            <a:r>
              <a:rPr lang="en-US" altLang="zh-CN" sz="2800" dirty="0" smtClean="0">
                <a:ea typeface="宋体" pitchFamily="2" charset="-122"/>
              </a:rPr>
              <a:t>Share the same advantage of keyword search on text documents</a:t>
            </a:r>
          </a:p>
          <a:p>
            <a:pPr lvl="1"/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ICDE 2011 Tutorial</a:t>
            </a:r>
            <a:endParaRPr lang="en-US" altLang="zh-CN" dirty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C4A316-A495-4073-AE6F-050B3221E934}" type="slidenum">
              <a:rPr lang="zh-CN" altLang="en-US" smtClean="0">
                <a:ea typeface="宋体" pitchFamily="2" charset="-122"/>
              </a:rPr>
              <a:pPr/>
              <a:t>5</a:t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6151" name="Picture 2" descr="http://www.visinfo.com/images/happy-man-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560762"/>
            <a:ext cx="18843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4" descr="http://ccoach.net/images/computer_20happ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636962"/>
            <a:ext cx="27051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</a:p>
          <a:p>
            <a:pPr lvl="1"/>
            <a:r>
              <a:rPr lang="en-US" sz="2200" dirty="0" smtClean="0"/>
              <a:t>Node connection inference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Return information inference</a:t>
            </a:r>
          </a:p>
          <a:p>
            <a:pPr lvl="1"/>
            <a:r>
              <a:rPr lang="en-US" sz="2200" dirty="0" smtClean="0"/>
              <a:t>Leverage query forms</a:t>
            </a:r>
          </a:p>
          <a:p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r>
              <a:rPr lang="en-US" sz="2600" dirty="0" smtClean="0"/>
              <a:t>Evaluation</a:t>
            </a:r>
          </a:p>
          <a:p>
            <a:r>
              <a:rPr lang="en-US" sz="2600" dirty="0" smtClean="0"/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00138"/>
          </a:xfrm>
        </p:spPr>
        <p:txBody>
          <a:bodyPr/>
          <a:lstStyle/>
          <a:p>
            <a:r>
              <a:rPr lang="en-US" altLang="zh-CN" sz="3600" dirty="0" smtClean="0"/>
              <a:t>Identifying Return Nodes </a:t>
            </a:r>
            <a:r>
              <a:rPr lang="en-US" altLang="zh-CN" sz="3600" baseline="30000" dirty="0" smtClean="0"/>
              <a:t>[Liu and Chen  SIGMOD 07]</a:t>
            </a:r>
            <a:endParaRPr lang="zh-CN" alt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5029200"/>
          </a:xfrm>
        </p:spPr>
        <p:txBody>
          <a:bodyPr/>
          <a:lstStyle/>
          <a:p>
            <a:r>
              <a:rPr lang="en-US" altLang="zh-CN" sz="2600" dirty="0" smtClean="0">
                <a:ea typeface="宋体" pitchFamily="2" charset="-122"/>
              </a:rPr>
              <a:t>Similar as SQL/</a:t>
            </a:r>
            <a:r>
              <a:rPr lang="en-US" altLang="zh-CN" sz="2600" dirty="0" err="1" smtClean="0">
                <a:ea typeface="宋体" pitchFamily="2" charset="-122"/>
              </a:rPr>
              <a:t>XQuery</a:t>
            </a:r>
            <a:r>
              <a:rPr lang="en-US" altLang="zh-CN" sz="2600" dirty="0" smtClean="0">
                <a:ea typeface="宋体" pitchFamily="2" charset="-122"/>
              </a:rPr>
              <a:t>, query keywords can specify </a:t>
            </a:r>
          </a:p>
          <a:p>
            <a:pPr lvl="1"/>
            <a:r>
              <a:rPr lang="en-US" altLang="zh-CN" sz="2600" i="1" dirty="0" smtClean="0">
                <a:solidFill>
                  <a:srgbClr val="0000FF"/>
                </a:solidFill>
                <a:ea typeface="宋体" pitchFamily="2" charset="-122"/>
              </a:rPr>
              <a:t>predicates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600" dirty="0" smtClean="0">
                <a:ea typeface="宋体" pitchFamily="2" charset="-122"/>
              </a:rPr>
              <a:t> (e.g. selections and joins)</a:t>
            </a:r>
          </a:p>
          <a:p>
            <a:pPr lvl="1"/>
            <a:r>
              <a:rPr lang="en-US" altLang="zh-CN" sz="2600" i="1" dirty="0" smtClean="0">
                <a:solidFill>
                  <a:srgbClr val="C00000"/>
                </a:solidFill>
                <a:ea typeface="宋体" pitchFamily="2" charset="-122"/>
              </a:rPr>
              <a:t>return nodes</a:t>
            </a:r>
            <a:r>
              <a:rPr lang="en-US" altLang="zh-CN" sz="2600" dirty="0" smtClean="0">
                <a:ea typeface="宋体" pitchFamily="2" charset="-122"/>
              </a:rPr>
              <a:t>  (e.g. projections)</a:t>
            </a:r>
          </a:p>
          <a:p>
            <a:pPr lvl="1">
              <a:buNone/>
            </a:pPr>
            <a:r>
              <a:rPr lang="en-US" altLang="zh-CN" sz="2400" dirty="0" smtClean="0">
                <a:ea typeface="宋体" pitchFamily="2" charset="-122"/>
              </a:rPr>
              <a:t>    Q1: “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John,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institution</a:t>
            </a:r>
            <a:r>
              <a:rPr lang="en-US" altLang="zh-CN" sz="2400" dirty="0" smtClean="0">
                <a:ea typeface="宋体" pitchFamily="2" charset="-122"/>
              </a:rPr>
              <a:t>”</a:t>
            </a:r>
            <a:endParaRPr lang="zh-CN" altLang="en-US" sz="2400" dirty="0" smtClean="0">
              <a:ea typeface="宋体" pitchFamily="2" charset="-122"/>
            </a:endParaRPr>
          </a:p>
          <a:p>
            <a:pPr lvl="1"/>
            <a:endParaRPr lang="zh-CN" altLang="en-US" sz="800" dirty="0" smtClean="0">
              <a:ea typeface="宋体" pitchFamily="2" charset="-122"/>
            </a:endParaRPr>
          </a:p>
          <a:p>
            <a:r>
              <a:rPr lang="en-US" altLang="zh-CN" sz="2600" dirty="0" smtClean="0">
                <a:ea typeface="宋体" pitchFamily="2" charset="-122"/>
              </a:rPr>
              <a:t>Return nodes may also be implicit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Q2: “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John,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</a:rPr>
              <a:t>Univ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 of Toronto</a:t>
            </a:r>
            <a:r>
              <a:rPr lang="en-US" altLang="zh-CN" sz="2400" dirty="0" smtClean="0">
                <a:ea typeface="宋体" pitchFamily="2" charset="-122"/>
              </a:rPr>
              <a:t>”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 return node = “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sym typeface="Wingdings" pitchFamily="2" charset="2"/>
              </a:rPr>
              <a:t>author</a:t>
            </a:r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”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Implicit return nodes: Entities involved in results</a:t>
            </a:r>
            <a:endParaRPr lang="en-US" altLang="zh-CN" sz="2400" dirty="0" smtClean="0">
              <a:ea typeface="宋体" pitchFamily="2" charset="-122"/>
              <a:sym typeface="Wingdings" pitchFamily="2" charset="2"/>
            </a:endParaRPr>
          </a:p>
          <a:p>
            <a:endParaRPr lang="en-US" altLang="zh-CN" sz="800" dirty="0" smtClean="0">
              <a:ea typeface="宋体" pitchFamily="2" charset="-122"/>
              <a:sym typeface="Wingdings" pitchFamily="2" charset="2"/>
            </a:endParaRPr>
          </a:p>
          <a:p>
            <a:r>
              <a:rPr lang="en-US" altLang="zh-CN" sz="2600" dirty="0" err="1" smtClean="0">
                <a:ea typeface="宋体" pitchFamily="2" charset="-122"/>
                <a:sym typeface="Wingdings" pitchFamily="2" charset="2"/>
              </a:rPr>
              <a:t>XSeek</a:t>
            </a:r>
            <a:r>
              <a:rPr lang="en-US" altLang="zh-CN" sz="2600" dirty="0" smtClean="0">
                <a:ea typeface="宋体" pitchFamily="2" charset="-122"/>
                <a:sym typeface="Wingdings" pitchFamily="2" charset="2"/>
              </a:rPr>
              <a:t> infers return nodes by analyzing </a:t>
            </a:r>
          </a:p>
          <a:p>
            <a:pPr lvl="1"/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Patterns of query keyword matches: predicates, explicit return nodes</a:t>
            </a:r>
          </a:p>
          <a:p>
            <a:pPr lvl="1"/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Data semantics: entity, attributes</a:t>
            </a:r>
          </a:p>
          <a:p>
            <a:pPr lvl="1"/>
            <a:endParaRPr lang="en-US" altLang="zh-CN" sz="2400" dirty="0" smtClean="0">
              <a:ea typeface="宋体" pitchFamily="2" charset="-122"/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Fine Grained Return Nodes Using Constraints </a:t>
            </a:r>
            <a:r>
              <a:rPr lang="en-US" altLang="zh-CN" sz="3200" baseline="30000" dirty="0" smtClean="0"/>
              <a:t>[</a:t>
            </a:r>
            <a:r>
              <a:rPr lang="en-US" altLang="zh-CN" sz="3200" baseline="30000" dirty="0" err="1" smtClean="0"/>
              <a:t>Koutrika</a:t>
            </a:r>
            <a:r>
              <a:rPr lang="en-US" altLang="zh-CN" sz="3200" baseline="30000" dirty="0" smtClean="0"/>
              <a:t> et al. 06]</a:t>
            </a:r>
            <a:endParaRPr lang="zh-CN" altLang="en-US" sz="32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5146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 smtClean="0"/>
              <a:t>E.g. Q3: </a:t>
            </a:r>
            <a:r>
              <a:rPr lang="en-US" altLang="zh-CN" sz="2400" dirty="0" smtClean="0">
                <a:ea typeface="宋体" pitchFamily="2" charset="-122"/>
              </a:rPr>
              <a:t>“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John, SIGMOD</a:t>
            </a:r>
            <a:r>
              <a:rPr lang="en-US" altLang="zh-CN" sz="2400" dirty="0" smtClean="0">
                <a:ea typeface="宋体" pitchFamily="2" charset="-122"/>
              </a:rPr>
              <a:t>”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dirty="0" smtClean="0">
              <a:ea typeface="宋体" pitchFamily="2" charset="-122"/>
            </a:endParaRP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     multiple entities with many attributes are involved</a:t>
            </a:r>
          </a:p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sz="2400" dirty="0" smtClean="0">
                <a:ea typeface="宋体" pitchFamily="2" charset="-122"/>
                <a:sym typeface="Wingdings" pitchFamily="2" charset="2"/>
              </a:rPr>
              <a:t>	which attributes should be returned?</a:t>
            </a:r>
            <a:endParaRPr lang="en-US" altLang="zh-CN" sz="2400" dirty="0" smtClean="0"/>
          </a:p>
          <a:p>
            <a:r>
              <a:rPr lang="en-US" altLang="zh-CN" sz="2400" dirty="0" smtClean="0"/>
              <a:t>Returned attributes are determined based on two user/admin-specified constraints:</a:t>
            </a:r>
          </a:p>
          <a:p>
            <a:pPr lvl="1"/>
            <a:r>
              <a:rPr lang="en-US" altLang="zh-CN" sz="2000" dirty="0" smtClean="0"/>
              <a:t>Maximum number of attributes in a result</a:t>
            </a:r>
          </a:p>
          <a:p>
            <a:pPr lvl="1"/>
            <a:r>
              <a:rPr lang="en-US" altLang="zh-CN" sz="2000" dirty="0" smtClean="0"/>
              <a:t>Minimum weight of paths in result schema.</a:t>
            </a:r>
            <a:endParaRPr lang="zh-CN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943600" y="4278868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If minimum weight = </a:t>
            </a:r>
            <a:r>
              <a:rPr lang="en-US" altLang="zh-CN" sz="1800" dirty="0" smtClean="0">
                <a:solidFill>
                  <a:srgbClr val="FF0000"/>
                </a:solidFill>
              </a:rPr>
              <a:t>0.4</a:t>
            </a:r>
            <a:r>
              <a:rPr lang="en-US" altLang="zh-CN" sz="1800" dirty="0" smtClean="0"/>
              <a:t> and table </a:t>
            </a:r>
            <a:r>
              <a:rPr lang="en-US" altLang="zh-CN" sz="1800" dirty="0" smtClean="0">
                <a:solidFill>
                  <a:srgbClr val="FF0000"/>
                </a:solidFill>
              </a:rPr>
              <a:t>person</a:t>
            </a:r>
            <a:r>
              <a:rPr lang="en-US" altLang="zh-CN" sz="1800" dirty="0" smtClean="0"/>
              <a:t> is returned, then attribute </a:t>
            </a:r>
            <a:r>
              <a:rPr lang="en-US" altLang="zh-CN" sz="1800" dirty="0" smtClean="0">
                <a:solidFill>
                  <a:srgbClr val="FF0000"/>
                </a:solidFill>
              </a:rPr>
              <a:t>sponsor</a:t>
            </a:r>
            <a:r>
              <a:rPr lang="en-US" altLang="zh-CN" sz="1800" dirty="0" smtClean="0"/>
              <a:t> will not be returned since path: </a:t>
            </a:r>
            <a:r>
              <a:rPr lang="en-US" altLang="zh-CN" sz="1800" dirty="0" smtClean="0">
                <a:solidFill>
                  <a:srgbClr val="FF0000"/>
                </a:solidFill>
              </a:rPr>
              <a:t>person-&gt;review-&gt;conference-&gt;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sponsor</a:t>
            </a:r>
            <a:r>
              <a:rPr lang="en-US" altLang="zh-CN" sz="1800" dirty="0" err="1" smtClean="0"/>
              <a:t>has</a:t>
            </a:r>
            <a:r>
              <a:rPr lang="en-US" altLang="zh-CN" sz="1800" dirty="0" smtClean="0"/>
              <a:t> a weight of </a:t>
            </a:r>
            <a:r>
              <a:rPr lang="en-US" altLang="zh-CN" sz="1800" dirty="0" smtClean="0">
                <a:solidFill>
                  <a:srgbClr val="FF0000"/>
                </a:solidFill>
              </a:rPr>
              <a:t>0.8*0.9*0.5 = 0.36.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5574268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person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5574268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review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5574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conference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 bwMode="auto">
          <a:xfrm>
            <a:off x="1828800" y="5758934"/>
            <a:ext cx="685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 bwMode="auto">
          <a:xfrm>
            <a:off x="3352800" y="5758934"/>
            <a:ext cx="6858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685800" y="4736068"/>
            <a:ext cx="8382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pname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8" name="Straight Arrow Connector 17"/>
          <p:cNvCxnSpPr>
            <a:stCxn id="8" idx="0"/>
            <a:endCxn id="17" idx="4"/>
          </p:cNvCxnSpPr>
          <p:nvPr/>
        </p:nvCxnSpPr>
        <p:spPr bwMode="auto">
          <a:xfrm rot="16200000" flipV="1">
            <a:off x="1028700" y="5193268"/>
            <a:ext cx="457200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447800" y="4736068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…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5193268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5421868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0.8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800" y="5421868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0.9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048000" y="4812268"/>
            <a:ext cx="7620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name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876800" y="4800600"/>
            <a:ext cx="914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>
                <a:solidFill>
                  <a:schemeClr val="tx1"/>
                </a:solidFill>
                <a:latin typeface="Garamond" pitchFamily="18" charset="0"/>
              </a:rPr>
              <a:t>sponsor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27" name="Straight Arrow Connector 26"/>
          <p:cNvCxnSpPr>
            <a:stCxn id="10" idx="0"/>
            <a:endCxn id="25" idx="4"/>
          </p:cNvCxnSpPr>
          <p:nvPr/>
        </p:nvCxnSpPr>
        <p:spPr bwMode="auto">
          <a:xfrm rot="16200000" flipV="1">
            <a:off x="3867150" y="4755118"/>
            <a:ext cx="381000" cy="12573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0" idx="0"/>
            <a:endCxn id="26" idx="4"/>
          </p:cNvCxnSpPr>
          <p:nvPr/>
        </p:nvCxnSpPr>
        <p:spPr bwMode="auto">
          <a:xfrm rot="5400000" flipH="1" flipV="1">
            <a:off x="4813816" y="5054084"/>
            <a:ext cx="392668" cy="647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962400" y="5269468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5193268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0.5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9600" y="47371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…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886200" y="4800600"/>
            <a:ext cx="6858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b="1" dirty="0" smtClean="0">
                <a:solidFill>
                  <a:schemeClr val="tx1"/>
                </a:solidFill>
                <a:latin typeface="Garamond" pitchFamily="18" charset="0"/>
              </a:rPr>
              <a:t>year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41" name="Straight Arrow Connector 40"/>
          <p:cNvCxnSpPr>
            <a:endCxn id="39" idx="4"/>
          </p:cNvCxnSpPr>
          <p:nvPr/>
        </p:nvCxnSpPr>
        <p:spPr bwMode="auto">
          <a:xfrm rot="10800000">
            <a:off x="4229100" y="5181600"/>
            <a:ext cx="41910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191000" y="51054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</a:p>
          <a:p>
            <a:pPr lvl="1"/>
            <a:r>
              <a:rPr lang="en-US" sz="2200" dirty="0" smtClean="0"/>
              <a:t>Node connection inference</a:t>
            </a:r>
          </a:p>
          <a:p>
            <a:pPr lvl="1"/>
            <a:r>
              <a:rPr lang="en-US" sz="2200" dirty="0" smtClean="0"/>
              <a:t>Return information inference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Leverage query forms</a:t>
            </a:r>
          </a:p>
          <a:p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r>
              <a:rPr lang="en-US" sz="2600" dirty="0" smtClean="0"/>
              <a:t>Evaluation</a:t>
            </a:r>
          </a:p>
          <a:p>
            <a:r>
              <a:rPr lang="en-US" sz="2600" dirty="0" smtClean="0"/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Combining Query Forms and Keyword Search </a:t>
            </a:r>
            <a:r>
              <a:rPr lang="en-US" altLang="zh-CN" baseline="30000" dirty="0" smtClean="0"/>
              <a:t>[Chu et al. SIGMOD 09]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sz="2600" dirty="0" smtClean="0"/>
              <a:t>Inferring structures for keyword queries are challenging </a:t>
            </a:r>
          </a:p>
          <a:p>
            <a:r>
              <a:rPr lang="en-US" sz="2600" dirty="0" smtClean="0"/>
              <a:t>Suppose we have a set of </a:t>
            </a:r>
            <a:r>
              <a:rPr lang="en-US" sz="2600" dirty="0" smtClean="0">
                <a:solidFill>
                  <a:srgbClr val="0000FF"/>
                </a:solidFill>
              </a:rPr>
              <a:t>Query Forms</a:t>
            </a:r>
            <a:r>
              <a:rPr lang="en-US" sz="2600" dirty="0" smtClean="0"/>
              <a:t>, can we leverage them to obtain the structure of a keyword query accurately? </a:t>
            </a:r>
          </a:p>
          <a:p>
            <a:r>
              <a:rPr lang="en-US" sz="2600" dirty="0" smtClean="0">
                <a:solidFill>
                  <a:srgbClr val="0000FF"/>
                </a:solidFill>
              </a:rPr>
              <a:t>What is a Query Form?</a:t>
            </a:r>
          </a:p>
          <a:p>
            <a:pPr lvl="1"/>
            <a:r>
              <a:rPr lang="en-US" sz="2400" dirty="0" smtClean="0"/>
              <a:t>An incomplete SQL query (with </a:t>
            </a:r>
            <a:r>
              <a:rPr lang="en-US" sz="2400" dirty="0" smtClean="0">
                <a:solidFill>
                  <a:srgbClr val="C00000"/>
                </a:solidFill>
              </a:rPr>
              <a:t>joins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selections</a:t>
            </a:r>
            <a:r>
              <a:rPr lang="en-US" sz="2400" dirty="0" smtClean="0"/>
              <a:t> to be completed by users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494937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Author Name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4949370"/>
            <a:ext cx="685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419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which author publishes which paper</a:t>
            </a:r>
            <a:endParaRPr lang="zh-CN" altLang="en-US" sz="18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2819400" y="4949370"/>
            <a:ext cx="914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33400" y="4419600"/>
            <a:ext cx="35814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5533572"/>
            <a:ext cx="107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Paper Title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81200" y="5533572"/>
            <a:ext cx="685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Op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5533572"/>
            <a:ext cx="914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4343400" y="5029200"/>
            <a:ext cx="685800" cy="38100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4400" y="4413984"/>
            <a:ext cx="4114800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dirty="0" smtClean="0"/>
              <a:t>SELECT *</a:t>
            </a:r>
          </a:p>
          <a:p>
            <a:pPr lvl="1"/>
            <a:r>
              <a:rPr lang="en-US" altLang="zh-CN" sz="2000" dirty="0" smtClean="0"/>
              <a:t>FROM author A, paper P, write W </a:t>
            </a:r>
          </a:p>
          <a:p>
            <a:pPr lvl="1"/>
            <a:r>
              <a:rPr lang="en-US" altLang="zh-CN" sz="2000" dirty="0" smtClean="0"/>
              <a:t>WHERE W.aid = A.id AND W.pid = P.id  AND A.name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op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P.title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op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expr</a:t>
            </a:r>
            <a:endParaRPr lang="en-US" altLang="zh-CN" sz="2000" i="1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76800" y="4419600"/>
            <a:ext cx="1981200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4495800"/>
            <a:ext cx="3581400" cy="182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4419600"/>
            <a:ext cx="38100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21165546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Challenges and Problem Definition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9950"/>
          </a:xfrm>
        </p:spPr>
        <p:txBody>
          <a:bodyPr/>
          <a:lstStyle/>
          <a:p>
            <a:pPr marL="457200" indent="-457200"/>
            <a:r>
              <a:rPr lang="en-US" sz="2600" dirty="0" smtClean="0"/>
              <a:t>Challenges</a:t>
            </a:r>
          </a:p>
          <a:p>
            <a:pPr marL="857250" lvl="1" indent="-457200"/>
            <a:r>
              <a:rPr lang="en-US" sz="2200" dirty="0" smtClean="0"/>
              <a:t>How to obtain query forms?</a:t>
            </a:r>
            <a:r>
              <a:rPr lang="en-US" altLang="zh-CN" sz="2200" dirty="0" smtClean="0"/>
              <a:t> </a:t>
            </a:r>
          </a:p>
          <a:p>
            <a:pPr marL="857250" lvl="1" indent="-457200"/>
            <a:r>
              <a:rPr lang="en-US" sz="2200" dirty="0" smtClean="0"/>
              <a:t>How many query forms to be generated?</a:t>
            </a:r>
          </a:p>
          <a:p>
            <a:pPr marL="1257300" lvl="2" indent="-457200"/>
            <a:r>
              <a:rPr lang="en-US" sz="1800" dirty="0" smtClean="0"/>
              <a:t> Fewer Forms - Only a limited set of queries can be posed.</a:t>
            </a:r>
          </a:p>
          <a:p>
            <a:pPr marL="1257300" lvl="2" indent="-457200"/>
            <a:r>
              <a:rPr lang="en-US" sz="1800" dirty="0" smtClean="0"/>
              <a:t> More Forms – Which one is relevant?</a:t>
            </a:r>
          </a:p>
          <a:p>
            <a:endParaRPr lang="en-US" sz="1200" dirty="0" smtClean="0"/>
          </a:p>
          <a:p>
            <a:r>
              <a:rPr lang="en-US" sz="2600" dirty="0" smtClean="0"/>
              <a:t>Problem definition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191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OFFLINE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Input: Database Schema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Output: A set of Forms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Goal: cover a majority of potential queries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4191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</a:rPr>
              <a:t>ONLINE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</a:rPr>
              <a:t>Input: Keyword</a:t>
            </a:r>
            <a:r>
              <a:rPr kumimoji="0" lang="en-US" sz="24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</a:rPr>
              <a:t> Query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Arial Narrow" pitchFamily="34" charset="0"/>
              </a:rPr>
              <a:t>Output: a ranked List of Relevant Forms, to be filled by the user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Offline: Generating Forms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250"/>
            <a:ext cx="8229600" cy="4679950"/>
          </a:xfrm>
        </p:spPr>
        <p:txBody>
          <a:bodyPr/>
          <a:lstStyle/>
          <a:p>
            <a:r>
              <a:rPr lang="en-US" altLang="zh-CN" sz="2400" dirty="0" smtClean="0"/>
              <a:t>Step 1: Select a subset of “skeleton templates”, i.e., SQL with only table names and join conditions.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Step 2: Add predicate attributes to each skeleton template to get query forms; leave operator and expression unfilled.</a:t>
            </a:r>
          </a:p>
          <a:p>
            <a:pPr lvl="1"/>
            <a:endParaRPr lang="en-US" altLang="zh-CN" sz="2000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2057400" y="4038600"/>
            <a:ext cx="434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SELECT * FROM author A, paper P, write W WHERE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W.aid</a:t>
            </a:r>
            <a:r>
              <a:rPr lang="en-US" altLang="zh-CN" sz="2000" dirty="0" smtClean="0">
                <a:solidFill>
                  <a:schemeClr val="tx1"/>
                </a:solidFill>
              </a:rPr>
              <a:t> 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A.id</a:t>
            </a:r>
            <a:r>
              <a:rPr lang="en-US" altLang="zh-CN" sz="2000" dirty="0" smtClean="0">
                <a:solidFill>
                  <a:schemeClr val="tx1"/>
                </a:solidFill>
              </a:rPr>
              <a:t> AND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W.pid</a:t>
            </a:r>
            <a:r>
              <a:rPr lang="en-US" altLang="zh-CN" sz="2000" dirty="0" smtClean="0">
                <a:solidFill>
                  <a:schemeClr val="tx1"/>
                </a:solidFill>
              </a:rPr>
              <a:t> =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P.id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1"/>
            <a:r>
              <a:rPr lang="en-US" altLang="zh-CN" sz="2000" dirty="0" smtClean="0"/>
              <a:t>AND </a:t>
            </a:r>
            <a:r>
              <a:rPr lang="en-US" altLang="zh-CN" sz="2000" dirty="0" err="1" smtClean="0"/>
              <a:t>A.name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op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CN" sz="2000" dirty="0" smtClean="0"/>
              <a:t> AND </a:t>
            </a:r>
            <a:r>
              <a:rPr lang="en-US" altLang="zh-CN" sz="2000" dirty="0" err="1" smtClean="0"/>
              <a:t>P.title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op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expr</a:t>
            </a:r>
            <a:endParaRPr lang="en-US" altLang="zh-CN" sz="2000" i="1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05000" y="3962400"/>
            <a:ext cx="4648200" cy="1219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53340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semantics: which person writes which paper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Online: Selecting Relevant Forms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4650"/>
            <a:ext cx="8229600" cy="4679950"/>
          </a:xfrm>
        </p:spPr>
        <p:txBody>
          <a:bodyPr/>
          <a:lstStyle/>
          <a:p>
            <a:r>
              <a:rPr lang="en-US" altLang="zh-CN" sz="2800" dirty="0" smtClean="0"/>
              <a:t>Generate all queries by replacing some keywords with schema terms (i.e. table name). </a:t>
            </a:r>
          </a:p>
          <a:p>
            <a:pPr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Then evaluate all queries on forms using </a:t>
            </a:r>
            <a:r>
              <a:rPr lang="en-US" altLang="zh-CN" sz="2800" u="sng" dirty="0" smtClean="0"/>
              <a:t>AND semantics</a:t>
            </a:r>
            <a:r>
              <a:rPr lang="en-US" altLang="zh-CN" sz="2800" dirty="0" smtClean="0"/>
              <a:t>, and return the union.</a:t>
            </a:r>
          </a:p>
          <a:p>
            <a:pPr lvl="1"/>
            <a:r>
              <a:rPr lang="en-US" altLang="zh-CN" sz="2400" dirty="0" smtClean="0"/>
              <a:t>e.g., “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John, XML</a:t>
            </a:r>
            <a:r>
              <a:rPr lang="en-US" altLang="zh-CN" sz="2400" dirty="0" smtClean="0"/>
              <a:t>” will generate 3 other queries: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Author, XML</a:t>
            </a:r>
            <a:r>
              <a:rPr lang="en-US" altLang="zh-CN" dirty="0" smtClean="0"/>
              <a:t>”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John, paper</a:t>
            </a:r>
            <a:r>
              <a:rPr lang="en-US" altLang="zh-CN" dirty="0" smtClean="0"/>
              <a:t>”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Author, paper</a:t>
            </a:r>
            <a:r>
              <a:rPr lang="en-US" altLang="zh-CN" dirty="0" smtClean="0"/>
              <a:t>”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Online: Form Ranking and Grouping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8962"/>
          </a:xfrm>
        </p:spPr>
        <p:txBody>
          <a:bodyPr/>
          <a:lstStyle/>
          <a:p>
            <a:r>
              <a:rPr lang="en-US" altLang="zh-CN" sz="2800" dirty="0" smtClean="0"/>
              <a:t>Forms are ranked based on typical IR ranking metrics for documents (</a:t>
            </a:r>
            <a:r>
              <a:rPr lang="en-US" altLang="zh-CN" sz="2800" dirty="0" err="1" smtClean="0"/>
              <a:t>Lucene</a:t>
            </a:r>
            <a:r>
              <a:rPr lang="en-US" altLang="zh-CN" sz="2800" dirty="0" smtClean="0"/>
              <a:t> Index)</a:t>
            </a:r>
          </a:p>
          <a:p>
            <a:endParaRPr lang="en-US" altLang="zh-CN" sz="2400" dirty="0" smtClean="0"/>
          </a:p>
          <a:p>
            <a:r>
              <a:rPr lang="en-US" altLang="zh-CN" sz="2800" dirty="0" smtClean="0"/>
              <a:t>Since many forms are similar, similar forms are grouped. Two level form grouping:</a:t>
            </a:r>
          </a:p>
          <a:p>
            <a:pPr lvl="1"/>
            <a:r>
              <a:rPr lang="en-US" altLang="zh-CN" sz="2400" i="1" u="sng" dirty="0" smtClean="0"/>
              <a:t>First</a:t>
            </a:r>
            <a:r>
              <a:rPr lang="en-US" altLang="zh-CN" sz="2400" dirty="0" smtClean="0"/>
              <a:t>, group forms with the same skeleton templates.</a:t>
            </a:r>
          </a:p>
          <a:p>
            <a:pPr lvl="2"/>
            <a:r>
              <a:rPr lang="en-US" altLang="zh-CN" sz="2000" dirty="0" smtClean="0"/>
              <a:t>e.g., group 1: </a:t>
            </a:r>
            <a:r>
              <a:rPr lang="en-US" altLang="zh-CN" sz="2000" dirty="0" smtClean="0">
                <a:solidFill>
                  <a:srgbClr val="0000FF"/>
                </a:solidFill>
              </a:rPr>
              <a:t>author-paper</a:t>
            </a:r>
            <a:r>
              <a:rPr lang="en-US" altLang="zh-CN" sz="2000" dirty="0" smtClean="0"/>
              <a:t>; group 2: </a:t>
            </a:r>
            <a:r>
              <a:rPr lang="en-US" altLang="zh-CN" sz="2000" dirty="0" smtClean="0">
                <a:solidFill>
                  <a:srgbClr val="0000FF"/>
                </a:solidFill>
              </a:rPr>
              <a:t>co-author</a:t>
            </a:r>
            <a:r>
              <a:rPr lang="en-US" altLang="zh-CN" sz="2000" dirty="0" smtClean="0"/>
              <a:t>, etc.</a:t>
            </a:r>
          </a:p>
          <a:p>
            <a:pPr lvl="1"/>
            <a:r>
              <a:rPr lang="en-US" altLang="zh-CN" sz="2400" i="1" u="sng" dirty="0" smtClean="0"/>
              <a:t>Second</a:t>
            </a:r>
            <a:r>
              <a:rPr lang="en-US" altLang="zh-CN" sz="2400" dirty="0" smtClean="0"/>
              <a:t>, further split each group based on query classes (SELECT, AGGR, GROUP, UNION-INTERSECT)</a:t>
            </a:r>
          </a:p>
          <a:p>
            <a:pPr lvl="2"/>
            <a:r>
              <a:rPr lang="en-US" altLang="zh-CN" sz="2000" dirty="0" smtClean="0"/>
              <a:t>e.g., group 1.1: </a:t>
            </a:r>
            <a:r>
              <a:rPr lang="en-US" altLang="zh-CN" sz="2000" dirty="0" smtClean="0">
                <a:solidFill>
                  <a:srgbClr val="0000FF"/>
                </a:solidFill>
              </a:rPr>
              <a:t>author-paper-AVG</a:t>
            </a:r>
            <a:r>
              <a:rPr lang="en-US" altLang="zh-CN" sz="2000" dirty="0" smtClean="0"/>
              <a:t>; group 1.2: </a:t>
            </a:r>
            <a:r>
              <a:rPr lang="en-US" altLang="zh-CN" sz="2000" dirty="0" smtClean="0">
                <a:solidFill>
                  <a:srgbClr val="0000FF"/>
                </a:solidFill>
              </a:rPr>
              <a:t>author-paper-INTERSECT</a:t>
            </a:r>
            <a:r>
              <a:rPr lang="en-US" altLang="zh-CN" sz="2000" dirty="0" smtClean="0"/>
              <a:t>, etc.</a:t>
            </a:r>
            <a:endParaRPr lang="zh-CN" altLang="en-US" sz="2000" dirty="0" smtClean="0"/>
          </a:p>
          <a:p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Generating Query Forms </a:t>
            </a:r>
            <a:r>
              <a:rPr lang="en-US" altLang="zh-CN" sz="4000" baseline="30000" dirty="0" smtClean="0"/>
              <a:t>[</a:t>
            </a:r>
            <a:r>
              <a:rPr lang="en-US" altLang="zh-CN" sz="4000" baseline="30000" dirty="0" err="1" smtClean="0"/>
              <a:t>Jayapandian</a:t>
            </a:r>
            <a:r>
              <a:rPr lang="en-US" altLang="zh-CN" sz="4000" baseline="30000" dirty="0" smtClean="0"/>
              <a:t> and </a:t>
            </a:r>
            <a:r>
              <a:rPr lang="en-US" altLang="zh-CN" sz="4000" baseline="30000" dirty="0" err="1" smtClean="0"/>
              <a:t>Jagadish</a:t>
            </a:r>
            <a:r>
              <a:rPr lang="en-US" altLang="zh-CN" sz="4000" baseline="30000" dirty="0" smtClean="0"/>
              <a:t> PVLDB08]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679950"/>
          </a:xfrm>
        </p:spPr>
        <p:txBody>
          <a:bodyPr/>
          <a:lstStyle/>
          <a:p>
            <a:r>
              <a:rPr lang="en-US" sz="2400" dirty="0" smtClean="0"/>
              <a:t>Motivation:</a:t>
            </a:r>
          </a:p>
          <a:p>
            <a:pPr lvl="1"/>
            <a:r>
              <a:rPr lang="en-US" sz="2000" dirty="0" smtClean="0"/>
              <a:t>How to generate “good” forms?</a:t>
            </a:r>
          </a:p>
          <a:p>
            <a:pPr lvl="1">
              <a:buNone/>
            </a:pPr>
            <a:r>
              <a:rPr lang="en-US" sz="2000" dirty="0" smtClean="0"/>
              <a:t>	i.e. forms that cover many queries</a:t>
            </a:r>
          </a:p>
          <a:p>
            <a:pPr lvl="1"/>
            <a:r>
              <a:rPr lang="en-US" altLang="zh-CN" sz="2000" dirty="0" smtClean="0"/>
              <a:t>What if query log is unavailable?</a:t>
            </a:r>
            <a:endParaRPr lang="en-US" sz="2000" dirty="0" smtClean="0"/>
          </a:p>
          <a:p>
            <a:pPr lvl="1"/>
            <a:r>
              <a:rPr lang="en-US" sz="2000" dirty="0" smtClean="0"/>
              <a:t>How to generate “expressive” forms?</a:t>
            </a:r>
          </a:p>
          <a:p>
            <a:pPr lvl="1">
              <a:buNone/>
            </a:pPr>
            <a:r>
              <a:rPr lang="en-US" sz="2000" dirty="0" smtClean="0"/>
              <a:t>	i.e. beyond joins and selections</a:t>
            </a:r>
          </a:p>
          <a:p>
            <a:r>
              <a:rPr lang="en-US" sz="2400" dirty="0" smtClean="0"/>
              <a:t>Problem definition</a:t>
            </a:r>
          </a:p>
          <a:p>
            <a:pPr lvl="1"/>
            <a:r>
              <a:rPr lang="en-US" sz="2000" dirty="0" smtClean="0"/>
              <a:t>Input: database, schema/ER diagram</a:t>
            </a:r>
          </a:p>
          <a:p>
            <a:pPr lvl="1"/>
            <a:r>
              <a:rPr lang="en-US" sz="2000" dirty="0" smtClean="0"/>
              <a:t>Output: query forms that maximally cover queries with size constraints</a:t>
            </a:r>
          </a:p>
          <a:p>
            <a:r>
              <a:rPr lang="en-US" sz="2400" dirty="0" smtClean="0"/>
              <a:t>Challenge:</a:t>
            </a:r>
          </a:p>
          <a:p>
            <a:pPr lvl="1"/>
            <a:r>
              <a:rPr lang="en-US" sz="2000" dirty="0" smtClean="0"/>
              <a:t>How to select entities in the schema to compose a query form?</a:t>
            </a:r>
          </a:p>
          <a:p>
            <a:pPr lvl="1"/>
            <a:r>
              <a:rPr lang="en-US" sz="2000" dirty="0" smtClean="0"/>
              <a:t>How to select attributes?</a:t>
            </a:r>
          </a:p>
          <a:p>
            <a:pPr lvl="1"/>
            <a:r>
              <a:rPr lang="en-US" sz="2000" dirty="0" smtClean="0"/>
              <a:t>How to determine input (predicates) and output (return nodes)?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724025"/>
            <a:ext cx="41148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82000" cy="4451350"/>
          </a:xfrm>
        </p:spPr>
        <p:txBody>
          <a:bodyPr/>
          <a:lstStyle/>
          <a:p>
            <a:pPr lvl="1"/>
            <a:r>
              <a:rPr lang="en-US" altLang="zh-CN" sz="3200" dirty="0" smtClean="0">
                <a:ea typeface="宋体" pitchFamily="2" charset="-122"/>
              </a:rPr>
              <a:t>High-quality search results</a:t>
            </a:r>
          </a:p>
          <a:p>
            <a:pPr lvl="2"/>
            <a:r>
              <a:rPr lang="en-US" altLang="zh-CN" sz="2800" dirty="0" smtClean="0">
                <a:ea typeface="宋体" pitchFamily="2" charset="-122"/>
              </a:rPr>
              <a:t>Exploit the merits of querying structured data by leveraging structural information</a:t>
            </a:r>
          </a:p>
          <a:p>
            <a:pPr lvl="1">
              <a:buNone/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0F9486-670D-47EF-B7F9-6D8EB06072BD}" type="slidenum">
              <a:rPr lang="zh-CN" altLang="en-US" smtClean="0">
                <a:ea typeface="宋体" pitchFamily="2" charset="-122"/>
              </a:rPr>
              <a:pPr/>
              <a:t>6</a:t>
            </a:fld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199" name="TextBox 20"/>
          <p:cNvSpPr txBox="1">
            <a:spLocks noChangeArrowheads="1"/>
          </p:cNvSpPr>
          <p:nvPr/>
        </p:nvSpPr>
        <p:spPr bwMode="auto">
          <a:xfrm>
            <a:off x="428934" y="2813712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dirty="0"/>
              <a:t>Query: </a:t>
            </a:r>
            <a:r>
              <a:rPr lang="en-US" altLang="zh-CN" sz="2000" dirty="0" smtClean="0"/>
              <a:t>“John, cloud”</a:t>
            </a:r>
            <a:endParaRPr lang="zh-CN" altLang="en-US" sz="2000" dirty="0"/>
          </a:p>
        </p:txBody>
      </p:sp>
      <p:sp>
        <p:nvSpPr>
          <p:cNvPr id="8200" name="TextBox 21"/>
          <p:cNvSpPr txBox="1">
            <a:spLocks noChangeArrowheads="1"/>
          </p:cNvSpPr>
          <p:nvPr/>
        </p:nvSpPr>
        <p:spPr bwMode="auto">
          <a:xfrm>
            <a:off x="255896" y="3761096"/>
            <a:ext cx="40386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 smtClean="0">
                <a:solidFill>
                  <a:srgbClr val="CC3300"/>
                </a:solidFill>
              </a:rPr>
              <a:t>“John is a computer scientist.......... One </a:t>
            </a:r>
            <a:r>
              <a:rPr lang="en-US" altLang="zh-CN" dirty="0">
                <a:solidFill>
                  <a:srgbClr val="CC3300"/>
                </a:solidFill>
              </a:rPr>
              <a:t>of </a:t>
            </a:r>
            <a:r>
              <a:rPr lang="en-US" altLang="zh-CN" b="1" u="sng" dirty="0" smtClean="0">
                <a:solidFill>
                  <a:srgbClr val="CC3300"/>
                </a:solidFill>
              </a:rPr>
              <a:t>John</a:t>
            </a:r>
            <a:r>
              <a:rPr lang="en-US" altLang="zh-CN" dirty="0" smtClean="0">
                <a:solidFill>
                  <a:srgbClr val="CC3300"/>
                </a:solidFill>
              </a:rPr>
              <a:t>’ colleagues</a:t>
            </a:r>
            <a:r>
              <a:rPr lang="en-US" altLang="zh-CN" dirty="0">
                <a:solidFill>
                  <a:srgbClr val="CC3300"/>
                </a:solidFill>
              </a:rPr>
              <a:t>, </a:t>
            </a:r>
            <a:r>
              <a:rPr lang="en-US" altLang="zh-CN" dirty="0" smtClean="0">
                <a:solidFill>
                  <a:srgbClr val="CC3300"/>
                </a:solidFill>
              </a:rPr>
              <a:t>Mary, </a:t>
            </a:r>
            <a:r>
              <a:rPr lang="en-US" altLang="zh-CN" dirty="0">
                <a:solidFill>
                  <a:srgbClr val="CC3300"/>
                </a:solidFill>
              </a:rPr>
              <a:t>recently published a paper about </a:t>
            </a:r>
            <a:r>
              <a:rPr lang="en-US" altLang="zh-CN" b="1" u="sng" dirty="0" smtClean="0">
                <a:solidFill>
                  <a:srgbClr val="CC3300"/>
                </a:solidFill>
              </a:rPr>
              <a:t>cloud</a:t>
            </a:r>
            <a:r>
              <a:rPr lang="en-US" altLang="zh-CN" dirty="0" smtClean="0">
                <a:solidFill>
                  <a:srgbClr val="CC3300"/>
                </a:solidFill>
              </a:rPr>
              <a:t> computing.”</a:t>
            </a:r>
            <a:endParaRPr lang="en-US" altLang="zh-CN" dirty="0">
              <a:solidFill>
                <a:srgbClr val="CC3300"/>
              </a:solidFill>
            </a:endParaRPr>
          </a:p>
        </p:txBody>
      </p:sp>
      <p:sp>
        <p:nvSpPr>
          <p:cNvPr id="8201" name="TextBox 22"/>
          <p:cNvSpPr txBox="1">
            <a:spLocks noChangeArrowheads="1"/>
          </p:cNvSpPr>
          <p:nvPr/>
        </p:nvSpPr>
        <p:spPr bwMode="auto">
          <a:xfrm>
            <a:off x="5652448" y="4267201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publications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8202" name="TextBox 23"/>
          <p:cNvSpPr txBox="1">
            <a:spLocks noChangeArrowheads="1"/>
          </p:cNvSpPr>
          <p:nvPr/>
        </p:nvSpPr>
        <p:spPr bwMode="auto">
          <a:xfrm>
            <a:off x="5951207" y="5330826"/>
            <a:ext cx="6429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CA0689"/>
                </a:solidFill>
              </a:rPr>
              <a:t>title</a:t>
            </a:r>
            <a:endParaRPr lang="zh-CN" altLang="en-US" sz="1600">
              <a:solidFill>
                <a:srgbClr val="CA0689"/>
              </a:solidFill>
            </a:endParaRPr>
          </a:p>
        </p:txBody>
      </p:sp>
      <p:sp>
        <p:nvSpPr>
          <p:cNvPr id="8203" name="TextBox 24"/>
          <p:cNvSpPr txBox="1">
            <a:spLocks noChangeArrowheads="1"/>
          </p:cNvSpPr>
          <p:nvPr/>
        </p:nvSpPr>
        <p:spPr bwMode="auto">
          <a:xfrm>
            <a:off x="5588330" y="5848660"/>
            <a:ext cx="1381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XML</a:t>
            </a:r>
            <a:endParaRPr lang="en-US" altLang="zh-CN" sz="1600" dirty="0">
              <a:solidFill>
                <a:srgbClr val="CA0689"/>
              </a:solidFill>
            </a:endParaRPr>
          </a:p>
        </p:txBody>
      </p:sp>
      <p:sp>
        <p:nvSpPr>
          <p:cNvPr id="8204" name="TextBox 25"/>
          <p:cNvSpPr txBox="1">
            <a:spLocks noChangeArrowheads="1"/>
          </p:cNvSpPr>
          <p:nvPr/>
        </p:nvSpPr>
        <p:spPr bwMode="auto">
          <a:xfrm>
            <a:off x="5410200" y="3657601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scientist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29" name="Straight Arrow Connector 28"/>
          <p:cNvCxnSpPr>
            <a:stCxn id="8204" idx="2"/>
            <a:endCxn id="8201" idx="0"/>
          </p:cNvCxnSpPr>
          <p:nvPr/>
        </p:nvCxnSpPr>
        <p:spPr>
          <a:xfrm rot="16200000" flipH="1">
            <a:off x="5929201" y="3934354"/>
            <a:ext cx="271046" cy="394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TextBox 33"/>
          <p:cNvSpPr txBox="1">
            <a:spLocks noChangeArrowheads="1"/>
          </p:cNvSpPr>
          <p:nvPr/>
        </p:nvSpPr>
        <p:spPr bwMode="auto">
          <a:xfrm>
            <a:off x="5916304" y="4800601"/>
            <a:ext cx="6953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paper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35" name="Straight Arrow Connector 34"/>
          <p:cNvCxnSpPr>
            <a:stCxn id="8201" idx="2"/>
            <a:endCxn id="8206" idx="0"/>
          </p:cNvCxnSpPr>
          <p:nvPr/>
        </p:nvCxnSpPr>
        <p:spPr>
          <a:xfrm rot="16200000" flipH="1">
            <a:off x="6165584" y="4702218"/>
            <a:ext cx="194846" cy="1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206" idx="2"/>
            <a:endCxn id="8202" idx="0"/>
          </p:cNvCxnSpPr>
          <p:nvPr/>
        </p:nvCxnSpPr>
        <p:spPr>
          <a:xfrm rot="16200000" flipH="1">
            <a:off x="6172486" y="5230635"/>
            <a:ext cx="191671" cy="8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202" idx="2"/>
            <a:endCxn id="8203" idx="0"/>
          </p:cNvCxnSpPr>
          <p:nvPr/>
        </p:nvCxnSpPr>
        <p:spPr>
          <a:xfrm rot="16200000" flipH="1">
            <a:off x="6186144" y="5755911"/>
            <a:ext cx="179280" cy="6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204" idx="2"/>
            <a:endCxn id="8211" idx="0"/>
          </p:cNvCxnSpPr>
          <p:nvPr/>
        </p:nvCxnSpPr>
        <p:spPr>
          <a:xfrm rot="5400000">
            <a:off x="5520905" y="3920706"/>
            <a:ext cx="271046" cy="421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1" name="TextBox 49"/>
          <p:cNvSpPr txBox="1">
            <a:spLocks noChangeArrowheads="1"/>
          </p:cNvSpPr>
          <p:nvPr/>
        </p:nvSpPr>
        <p:spPr bwMode="auto">
          <a:xfrm>
            <a:off x="5064456" y="4267201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name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8212" name="TextBox 51"/>
          <p:cNvSpPr txBox="1">
            <a:spLocks noChangeArrowheads="1"/>
          </p:cNvSpPr>
          <p:nvPr/>
        </p:nvSpPr>
        <p:spPr bwMode="auto">
          <a:xfrm>
            <a:off x="4953000" y="4800601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 u="sng" dirty="0" smtClean="0">
                <a:solidFill>
                  <a:srgbClr val="CA0689"/>
                </a:solidFill>
              </a:rPr>
              <a:t>John</a:t>
            </a:r>
            <a:endParaRPr lang="zh-CN" altLang="en-US" sz="1600" b="1" u="sng" dirty="0">
              <a:solidFill>
                <a:srgbClr val="CA0689"/>
              </a:solidFill>
            </a:endParaRPr>
          </a:p>
        </p:txBody>
      </p:sp>
      <p:cxnSp>
        <p:nvCxnSpPr>
          <p:cNvPr id="53" name="Straight Arrow Connector 52"/>
          <p:cNvCxnSpPr>
            <a:stCxn id="8211" idx="2"/>
            <a:endCxn id="8212" idx="0"/>
          </p:cNvCxnSpPr>
          <p:nvPr/>
        </p:nvCxnSpPr>
        <p:spPr>
          <a:xfrm rot="16200000" flipH="1">
            <a:off x="5349455" y="4701756"/>
            <a:ext cx="194846" cy="2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4" name="TextBox 57"/>
          <p:cNvSpPr txBox="1">
            <a:spLocks noChangeArrowheads="1"/>
          </p:cNvSpPr>
          <p:nvPr/>
        </p:nvSpPr>
        <p:spPr bwMode="auto">
          <a:xfrm>
            <a:off x="7627960" y="4267201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publications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8215" name="TextBox 58"/>
          <p:cNvSpPr txBox="1">
            <a:spLocks noChangeArrowheads="1"/>
          </p:cNvSpPr>
          <p:nvPr/>
        </p:nvSpPr>
        <p:spPr bwMode="auto">
          <a:xfrm>
            <a:off x="7941932" y="5344474"/>
            <a:ext cx="6429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>
                <a:solidFill>
                  <a:srgbClr val="CA0689"/>
                </a:solidFill>
              </a:rPr>
              <a:t>title</a:t>
            </a:r>
            <a:endParaRPr lang="zh-CN" altLang="en-US" sz="1600">
              <a:solidFill>
                <a:srgbClr val="CA0689"/>
              </a:solidFill>
            </a:endParaRPr>
          </a:p>
        </p:txBody>
      </p:sp>
      <p:sp>
        <p:nvSpPr>
          <p:cNvPr id="8216" name="TextBox 59"/>
          <p:cNvSpPr txBox="1">
            <a:spLocks noChangeArrowheads="1"/>
          </p:cNvSpPr>
          <p:nvPr/>
        </p:nvSpPr>
        <p:spPr bwMode="auto">
          <a:xfrm>
            <a:off x="7660944" y="5835012"/>
            <a:ext cx="1219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 u="sng" dirty="0" smtClean="0">
                <a:solidFill>
                  <a:srgbClr val="CA0689"/>
                </a:solidFill>
              </a:rPr>
              <a:t>cloud</a:t>
            </a:r>
            <a:endParaRPr lang="en-US" altLang="zh-CN" sz="1600" b="1" u="sng" dirty="0">
              <a:solidFill>
                <a:srgbClr val="CA0689"/>
              </a:solidFill>
            </a:endParaRPr>
          </a:p>
        </p:txBody>
      </p:sp>
      <p:sp>
        <p:nvSpPr>
          <p:cNvPr id="8217" name="TextBox 60"/>
          <p:cNvSpPr txBox="1">
            <a:spLocks noChangeArrowheads="1"/>
          </p:cNvSpPr>
          <p:nvPr/>
        </p:nvSpPr>
        <p:spPr bwMode="auto">
          <a:xfrm>
            <a:off x="7391400" y="3657601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scientist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62" name="Straight Arrow Connector 61"/>
          <p:cNvCxnSpPr>
            <a:stCxn id="8217" idx="2"/>
            <a:endCxn id="8214" idx="0"/>
          </p:cNvCxnSpPr>
          <p:nvPr/>
        </p:nvCxnSpPr>
        <p:spPr>
          <a:xfrm rot="16200000" flipH="1">
            <a:off x="7907557" y="3937198"/>
            <a:ext cx="271046" cy="388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9" name="TextBox 62"/>
          <p:cNvSpPr txBox="1">
            <a:spLocks noChangeArrowheads="1"/>
          </p:cNvSpPr>
          <p:nvPr/>
        </p:nvSpPr>
        <p:spPr bwMode="auto">
          <a:xfrm>
            <a:off x="7900988" y="4800601"/>
            <a:ext cx="709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paper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64" name="Straight Arrow Connector 63"/>
          <p:cNvCxnSpPr>
            <a:stCxn id="8214" idx="2"/>
            <a:endCxn id="8219" idx="0"/>
          </p:cNvCxnSpPr>
          <p:nvPr/>
        </p:nvCxnSpPr>
        <p:spPr>
          <a:xfrm rot="16200000" flipH="1">
            <a:off x="8149254" y="4694061"/>
            <a:ext cx="194846" cy="182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219" idx="2"/>
            <a:endCxn id="8215" idx="0"/>
          </p:cNvCxnSpPr>
          <p:nvPr/>
        </p:nvCxnSpPr>
        <p:spPr>
          <a:xfrm rot="16200000" flipH="1">
            <a:off x="8156938" y="5238010"/>
            <a:ext cx="205319" cy="76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215" idx="2"/>
            <a:endCxn id="8216" idx="0"/>
          </p:cNvCxnSpPr>
          <p:nvPr/>
        </p:nvCxnSpPr>
        <p:spPr>
          <a:xfrm rot="16200000" flipH="1">
            <a:off x="8190980" y="5755448"/>
            <a:ext cx="151984" cy="7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217" idx="2"/>
            <a:endCxn id="8224" idx="0"/>
          </p:cNvCxnSpPr>
          <p:nvPr/>
        </p:nvCxnSpPr>
        <p:spPr>
          <a:xfrm rot="5400000">
            <a:off x="7454712" y="3873313"/>
            <a:ext cx="271046" cy="5167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4" name="TextBox 67"/>
          <p:cNvSpPr txBox="1">
            <a:spLocks noChangeArrowheads="1"/>
          </p:cNvSpPr>
          <p:nvPr/>
        </p:nvSpPr>
        <p:spPr bwMode="auto">
          <a:xfrm>
            <a:off x="6934200" y="4267201"/>
            <a:ext cx="795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CA0689"/>
                </a:solidFill>
              </a:rPr>
              <a:t>name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sp>
        <p:nvSpPr>
          <p:cNvPr id="8225" name="TextBox 68"/>
          <p:cNvSpPr txBox="1">
            <a:spLocks noChangeArrowheads="1"/>
          </p:cNvSpPr>
          <p:nvPr/>
        </p:nvSpPr>
        <p:spPr bwMode="auto">
          <a:xfrm>
            <a:off x="6879608" y="4800601"/>
            <a:ext cx="914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A0689"/>
                </a:solidFill>
              </a:rPr>
              <a:t>Mary</a:t>
            </a:r>
            <a:endParaRPr lang="zh-CN" altLang="en-US" sz="1600" dirty="0">
              <a:solidFill>
                <a:srgbClr val="CA0689"/>
              </a:solidFill>
            </a:endParaRPr>
          </a:p>
        </p:txBody>
      </p:sp>
      <p:cxnSp>
        <p:nvCxnSpPr>
          <p:cNvPr id="70" name="Straight Arrow Connector 69"/>
          <p:cNvCxnSpPr>
            <a:stCxn id="8224" idx="2"/>
            <a:endCxn id="8225" idx="0"/>
          </p:cNvCxnSpPr>
          <p:nvPr/>
        </p:nvCxnSpPr>
        <p:spPr>
          <a:xfrm rot="16200000" flipH="1">
            <a:off x="7236915" y="4700708"/>
            <a:ext cx="194846" cy="4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204" idx="0"/>
          </p:cNvCxnSpPr>
          <p:nvPr/>
        </p:nvCxnSpPr>
        <p:spPr>
          <a:xfrm rot="10800000" flipV="1">
            <a:off x="5867400" y="3352801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8217" idx="0"/>
          </p:cNvCxnSpPr>
          <p:nvPr/>
        </p:nvCxnSpPr>
        <p:spPr>
          <a:xfrm>
            <a:off x="6781800" y="3352801"/>
            <a:ext cx="1066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9" name="Rectangle 76"/>
          <p:cNvSpPr>
            <a:spLocks noChangeArrowheads="1"/>
          </p:cNvSpPr>
          <p:nvPr/>
        </p:nvSpPr>
        <p:spPr bwMode="auto">
          <a:xfrm>
            <a:off x="4953000" y="3190876"/>
            <a:ext cx="3810000" cy="328612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6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230" name="TextBox 77"/>
          <p:cNvSpPr txBox="1">
            <a:spLocks noChangeArrowheads="1"/>
          </p:cNvSpPr>
          <p:nvPr/>
        </p:nvSpPr>
        <p:spPr bwMode="auto">
          <a:xfrm>
            <a:off x="5500468" y="2819400"/>
            <a:ext cx="251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CA0689"/>
                </a:solidFill>
              </a:rPr>
              <a:t>Structured Document</a:t>
            </a:r>
            <a:endParaRPr lang="zh-CN" altLang="en-US" sz="2000" dirty="0">
              <a:solidFill>
                <a:srgbClr val="CA0689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auto">
          <a:xfrm>
            <a:off x="457200" y="228600"/>
            <a:ext cx="86868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CC00"/>
                </a:solidFill>
                <a:latin typeface="Palatino Linotype" pitchFamily="18" charset="0"/>
                <a:cs typeface="+mj-cs"/>
              </a:rPr>
              <a:t>Opportunities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+mj-cs"/>
              </a:rPr>
              <a:t> /2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Palatino Linotype" pitchFamily="18" charset="0"/>
              <a:ea typeface="宋体" pitchFamily="2" charset="-122"/>
              <a:cs typeface="+mj-cs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33400" y="3276600"/>
            <a:ext cx="3352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3300"/>
                </a:solidFill>
              </a:rPr>
              <a:t>Text Document</a:t>
            </a:r>
            <a:endParaRPr lang="zh-CN" altLang="en-US" sz="2000" b="1" dirty="0">
              <a:solidFill>
                <a:srgbClr val="CC33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00600" y="3200400"/>
            <a:ext cx="4343400" cy="4572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Such a result will have a low rank.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9" grpId="0"/>
      <p:bldP spid="8200" grpId="0" animBg="1"/>
      <p:bldP spid="8201" grpId="0"/>
      <p:bldP spid="8202" grpId="0"/>
      <p:bldP spid="8203" grpId="0"/>
      <p:bldP spid="8204" grpId="0"/>
      <p:bldP spid="8206" grpId="0"/>
      <p:bldP spid="8211" grpId="0"/>
      <p:bldP spid="8212" grpId="0"/>
      <p:bldP spid="8214" grpId="0"/>
      <p:bldP spid="8215" grpId="0"/>
      <p:bldP spid="8216" grpId="0"/>
      <p:bldP spid="8217" grpId="0"/>
      <p:bldP spid="8219" grpId="0"/>
      <p:bldP spid="8224" grpId="0"/>
      <p:bldP spid="8225" grpId="0"/>
      <p:bldP spid="8229" grpId="0" animBg="1"/>
      <p:bldP spid="8230" grpId="0"/>
      <p:bldP spid="43" grpId="0"/>
      <p:bldP spid="6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00138"/>
          </a:xfrm>
        </p:spPr>
        <p:txBody>
          <a:bodyPr/>
          <a:lstStyle/>
          <a:p>
            <a:r>
              <a:rPr lang="en-US" altLang="zh-CN" sz="4000" dirty="0" err="1" smtClean="0"/>
              <a:t>Queriability</a:t>
            </a:r>
            <a:r>
              <a:rPr lang="en-US" altLang="zh-CN" sz="4000" dirty="0" smtClean="0"/>
              <a:t> of an Entity Type</a:t>
            </a:r>
            <a:endParaRPr lang="zh-CN" altLang="en-US" sz="40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412"/>
            <a:ext cx="8153400" cy="4929188"/>
          </a:xfrm>
        </p:spPr>
        <p:txBody>
          <a:bodyPr/>
          <a:lstStyle/>
          <a:p>
            <a:r>
              <a:rPr lang="en-US" altLang="zh-CN" sz="2600" dirty="0" smtClean="0"/>
              <a:t>Intuition</a:t>
            </a:r>
          </a:p>
          <a:p>
            <a:pPr lvl="1"/>
            <a:r>
              <a:rPr lang="en-US" altLang="zh-CN" sz="2200" dirty="0" smtClean="0"/>
              <a:t>If an entity node is likely to be visited through data browsing/navigation, then it’s likely to appear in a query	</a:t>
            </a:r>
          </a:p>
          <a:p>
            <a:pPr lvl="1">
              <a:buNone/>
            </a:pPr>
            <a:r>
              <a:rPr lang="en-US" altLang="zh-CN" sz="2200" dirty="0" smtClean="0">
                <a:solidFill>
                  <a:srgbClr val="0000FF"/>
                </a:solidFill>
              </a:rPr>
              <a:t>	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Queriability</a:t>
            </a:r>
            <a:r>
              <a:rPr lang="en-US" altLang="zh-CN" sz="2200" dirty="0" smtClean="0">
                <a:solidFill>
                  <a:srgbClr val="0000FF"/>
                </a:solidFill>
              </a:rPr>
              <a:t> estimated by accessibility in navigation</a:t>
            </a:r>
            <a:endParaRPr lang="en-US" altLang="zh-CN" sz="2200" dirty="0" smtClean="0"/>
          </a:p>
          <a:p>
            <a:r>
              <a:rPr lang="en-US" altLang="zh-CN" sz="2600" dirty="0" smtClean="0"/>
              <a:t>Adapt the </a:t>
            </a:r>
            <a:r>
              <a:rPr lang="en-US" altLang="zh-CN" sz="2600" dirty="0" err="1" smtClean="0"/>
              <a:t>PageRank</a:t>
            </a:r>
            <a:r>
              <a:rPr lang="en-US" altLang="zh-CN" sz="2600" dirty="0" smtClean="0"/>
              <a:t> model for data navigation</a:t>
            </a:r>
          </a:p>
          <a:p>
            <a:pPr lvl="1"/>
            <a:r>
              <a:rPr lang="en-US" altLang="zh-CN" sz="2200" dirty="0" err="1" smtClean="0"/>
              <a:t>PageRank</a:t>
            </a:r>
            <a:r>
              <a:rPr lang="en-US" altLang="zh-CN" sz="2200" dirty="0" smtClean="0"/>
              <a:t> measures the “accessibility” of a data node (i.e. a page)</a:t>
            </a:r>
          </a:p>
          <a:p>
            <a:pPr lvl="2"/>
            <a:r>
              <a:rPr lang="en-US" altLang="zh-CN" sz="1800" dirty="0" smtClean="0"/>
              <a:t>A node spreads its score to its </a:t>
            </a:r>
            <a:r>
              <a:rPr lang="en-US" altLang="zh-CN" sz="1800" dirty="0" err="1" smtClean="0"/>
              <a:t>outlinks</a:t>
            </a:r>
            <a:r>
              <a:rPr lang="en-US" altLang="zh-CN" sz="1800" dirty="0" smtClean="0"/>
              <a:t> equally </a:t>
            </a:r>
            <a:endParaRPr lang="en-US" altLang="zh-CN" sz="1800" baseline="-25000" dirty="0" smtClean="0"/>
          </a:p>
          <a:p>
            <a:pPr lvl="1"/>
            <a:r>
              <a:rPr lang="en-US" altLang="zh-CN" sz="2200" dirty="0" smtClean="0"/>
              <a:t>Here we need to measure the score of </a:t>
            </a:r>
            <a:r>
              <a:rPr lang="en-US" altLang="zh-CN" sz="2200" dirty="0" smtClean="0">
                <a:solidFill>
                  <a:srgbClr val="0000FF"/>
                </a:solidFill>
              </a:rPr>
              <a:t>an entity type</a:t>
            </a:r>
            <a:endParaRPr lang="en-US" altLang="zh-CN" sz="2200" dirty="0" smtClean="0"/>
          </a:p>
          <a:p>
            <a:pPr lvl="2"/>
            <a:r>
              <a:rPr lang="en-US" altLang="zh-CN" sz="1800" dirty="0" smtClean="0"/>
              <a:t>Spread weight from n to its </a:t>
            </a:r>
            <a:r>
              <a:rPr lang="en-US" altLang="zh-CN" sz="1800" dirty="0" err="1" smtClean="0"/>
              <a:t>outlinks</a:t>
            </a:r>
            <a:r>
              <a:rPr lang="en-US" altLang="zh-CN" sz="1800" dirty="0" smtClean="0"/>
              <a:t> </a:t>
            </a:r>
            <a:r>
              <a:rPr lang="en-US" altLang="zh-CN" sz="1800" i="1" dirty="0" smtClean="0"/>
              <a:t>m </a:t>
            </a:r>
            <a:r>
              <a:rPr lang="en-US" altLang="zh-CN" sz="1800" dirty="0" smtClean="0"/>
              <a:t>is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defined as:</a:t>
            </a:r>
          </a:p>
          <a:p>
            <a:pPr lvl="2">
              <a:buNone/>
            </a:pPr>
            <a:r>
              <a:rPr lang="en-US" altLang="zh-CN" sz="1000" dirty="0" smtClean="0"/>
              <a:t>				</a:t>
            </a:r>
          </a:p>
          <a:p>
            <a:pPr lvl="2">
              <a:buNone/>
            </a:pPr>
            <a:r>
              <a:rPr lang="en-US" altLang="zh-CN" sz="1800" dirty="0" smtClean="0"/>
              <a:t>				normalized by weights of all </a:t>
            </a:r>
            <a:r>
              <a:rPr lang="en-US" altLang="zh-CN" sz="1800" dirty="0" err="1" smtClean="0"/>
              <a:t>outlinks</a:t>
            </a:r>
            <a:r>
              <a:rPr lang="en-US" altLang="zh-CN" sz="1800" dirty="0" smtClean="0"/>
              <a:t> of </a:t>
            </a:r>
            <a:r>
              <a:rPr lang="en-US" altLang="zh-CN" sz="1800" i="1" dirty="0" smtClean="0"/>
              <a:t>n</a:t>
            </a:r>
          </a:p>
          <a:p>
            <a:pPr lvl="2"/>
            <a:endParaRPr lang="en-US" altLang="zh-CN" sz="1800" dirty="0" smtClean="0"/>
          </a:p>
          <a:p>
            <a:pPr lvl="2"/>
            <a:r>
              <a:rPr lang="en-US" altLang="zh-CN" sz="1800" dirty="0" smtClean="0"/>
              <a:t>e.g. suppose: </a:t>
            </a:r>
            <a:r>
              <a:rPr lang="en-US" altLang="zh-CN" sz="1800" dirty="0" err="1" smtClean="0"/>
              <a:t>inproceedings</a:t>
            </a:r>
            <a:r>
              <a:rPr lang="en-US" altLang="zh-CN" sz="1800" dirty="0" smtClean="0"/>
              <a:t> , </a:t>
            </a:r>
            <a:r>
              <a:rPr lang="en-US" altLang="zh-CN" sz="1800" dirty="0" smtClean="0">
                <a:sym typeface="Wingdings" pitchFamily="2" charset="2"/>
              </a:rPr>
              <a:t>articles 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ym typeface="Wingdings" pitchFamily="2" charset="2"/>
              </a:rPr>
              <a:t>authors</a:t>
            </a:r>
          </a:p>
          <a:p>
            <a:pPr lvl="2">
              <a:buNone/>
            </a:pPr>
            <a:r>
              <a:rPr lang="en-US" altLang="zh-CN" sz="1800" dirty="0" smtClean="0">
                <a:sym typeface="Wingdings" pitchFamily="2" charset="2"/>
              </a:rPr>
              <a:t>	if in average an author writes more conference papers than articles</a:t>
            </a:r>
          </a:p>
          <a:p>
            <a:pPr lvl="2">
              <a:buNone/>
            </a:pPr>
            <a:r>
              <a:rPr lang="en-US" altLang="zh-CN" sz="1800" dirty="0" smtClean="0">
                <a:sym typeface="Wingdings" pitchFamily="2" charset="2"/>
              </a:rPr>
              <a:t>	then </a:t>
            </a:r>
            <a:r>
              <a:rPr lang="en-US" altLang="zh-CN" sz="1800" dirty="0" err="1" smtClean="0">
                <a:sym typeface="Wingdings" pitchFamily="2" charset="2"/>
              </a:rPr>
              <a:t>inproceedings</a:t>
            </a:r>
            <a:r>
              <a:rPr lang="en-US" altLang="zh-CN" sz="1800" dirty="0" smtClean="0">
                <a:sym typeface="Wingdings" pitchFamily="2" charset="2"/>
              </a:rPr>
              <a:t> has a higher weight for score spread to author  (than </a:t>
            </a:r>
            <a:r>
              <a:rPr lang="en-US" altLang="zh-CN" sz="1800" dirty="0" err="1" smtClean="0">
                <a:sym typeface="Wingdings" pitchFamily="2" charset="2"/>
              </a:rPr>
              <a:t>artilcle</a:t>
            </a:r>
            <a:r>
              <a:rPr lang="en-US" altLang="zh-CN" sz="1800" dirty="0" smtClean="0">
                <a:sym typeface="Wingdings" pitchFamily="2" charset="2"/>
              </a:rPr>
              <a:t>)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8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  <p:graphicFrame>
        <p:nvGraphicFramePr>
          <p:cNvPr id="661506" name="Object 2"/>
          <p:cNvGraphicFramePr>
            <a:graphicFrameLocks noChangeAspect="1"/>
          </p:cNvGraphicFramePr>
          <p:nvPr/>
        </p:nvGraphicFramePr>
        <p:xfrm>
          <a:off x="1485254" y="4638524"/>
          <a:ext cx="2517058" cy="609600"/>
        </p:xfrm>
        <a:graphic>
          <a:graphicData uri="http://schemas.openxmlformats.org/presentationml/2006/ole">
            <p:oleObj spid="_x0000_s661506" name="Equation" r:id="rId4" imgW="7315200" imgH="177800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00138"/>
          </a:xfrm>
        </p:spPr>
        <p:txBody>
          <a:bodyPr/>
          <a:lstStyle/>
          <a:p>
            <a:r>
              <a:rPr lang="en-US" altLang="zh-CN" sz="3600" dirty="0" err="1" smtClean="0"/>
              <a:t>Queriability</a:t>
            </a:r>
            <a:r>
              <a:rPr lang="en-US" altLang="zh-CN" sz="3600" dirty="0" smtClean="0"/>
              <a:t> of Related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495800"/>
          </a:xfrm>
        </p:spPr>
        <p:txBody>
          <a:bodyPr/>
          <a:lstStyle/>
          <a:p>
            <a:r>
              <a:rPr lang="en-US" altLang="zh-CN" sz="2800" dirty="0" smtClean="0"/>
              <a:t>Intuition: related entities may be asked together</a:t>
            </a:r>
          </a:p>
          <a:p>
            <a:endParaRPr lang="en-US" altLang="zh-CN" sz="2800" dirty="0" smtClean="0"/>
          </a:p>
          <a:p>
            <a:r>
              <a:rPr lang="en-US" altLang="zh-CN" sz="2800" i="1" u="sng" dirty="0" err="1" smtClean="0">
                <a:solidFill>
                  <a:srgbClr val="0000FF"/>
                </a:solidFill>
              </a:rPr>
              <a:t>Queriability</a:t>
            </a:r>
            <a:r>
              <a:rPr lang="en-US" altLang="zh-CN" sz="2800" i="1" u="sng" dirty="0" smtClean="0">
                <a:solidFill>
                  <a:srgbClr val="0000FF"/>
                </a:solidFill>
              </a:rPr>
              <a:t> of two related entities</a:t>
            </a:r>
            <a:r>
              <a:rPr lang="en-US" altLang="zh-CN" sz="2800" dirty="0" smtClean="0"/>
              <a:t> depends on:</a:t>
            </a:r>
          </a:p>
          <a:p>
            <a:pPr lvl="1"/>
            <a:r>
              <a:rPr lang="en-US" altLang="zh-CN" sz="2400" dirty="0" smtClean="0"/>
              <a:t>Their respective </a:t>
            </a:r>
            <a:r>
              <a:rPr lang="en-US" altLang="zh-CN" sz="2400" dirty="0" err="1" smtClean="0"/>
              <a:t>queriabilities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The fraction of one entity’s instances that are connected to the other entity’s instances, and vice versa.</a:t>
            </a:r>
          </a:p>
          <a:p>
            <a:pPr lvl="2"/>
            <a:r>
              <a:rPr lang="en-US" altLang="zh-CN" sz="2000" dirty="0" smtClean="0">
                <a:solidFill>
                  <a:srgbClr val="0000FF"/>
                </a:solidFill>
              </a:rPr>
              <a:t>e.g., if paper is always connected with author but not necessarily editor, then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queriability</a:t>
            </a:r>
            <a:r>
              <a:rPr lang="en-US" altLang="zh-CN" sz="2000" dirty="0" smtClean="0">
                <a:solidFill>
                  <a:srgbClr val="0000FF"/>
                </a:solidFill>
              </a:rPr>
              <a:t> (paper, author) &gt;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queriability</a:t>
            </a:r>
            <a:r>
              <a:rPr lang="en-US" altLang="zh-CN" sz="2000" dirty="0" smtClean="0">
                <a:solidFill>
                  <a:srgbClr val="0000FF"/>
                </a:solidFill>
              </a:rPr>
              <a:t> (paper, editor)</a:t>
            </a:r>
          </a:p>
          <a:p>
            <a:pPr lvl="1"/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/>
              <a:t>Queriability</a:t>
            </a:r>
            <a:r>
              <a:rPr lang="en-US" altLang="zh-CN" sz="4000" dirty="0" smtClean="0"/>
              <a:t> of Attributes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2189162"/>
          </a:xfrm>
        </p:spPr>
        <p:txBody>
          <a:bodyPr/>
          <a:lstStyle/>
          <a:p>
            <a:r>
              <a:rPr lang="en-US" altLang="zh-CN" sz="2800" dirty="0" smtClean="0"/>
              <a:t>Intuition: frequently appeared attributes of an entity are important</a:t>
            </a:r>
          </a:p>
          <a:p>
            <a:endParaRPr lang="en-US" altLang="zh-CN" sz="2800" i="1" u="sng" dirty="0" smtClean="0">
              <a:solidFill>
                <a:srgbClr val="0000FF"/>
              </a:solidFill>
            </a:endParaRPr>
          </a:p>
          <a:p>
            <a:r>
              <a:rPr lang="en-US" altLang="zh-CN" sz="2800" i="1" u="sng" dirty="0" err="1" smtClean="0">
                <a:solidFill>
                  <a:srgbClr val="0000FF"/>
                </a:solidFill>
              </a:rPr>
              <a:t>Queriability</a:t>
            </a:r>
            <a:r>
              <a:rPr lang="en-US" altLang="zh-CN" sz="2800" i="1" u="sng" dirty="0" smtClean="0">
                <a:solidFill>
                  <a:srgbClr val="0000FF"/>
                </a:solidFill>
              </a:rPr>
              <a:t> of an attribute</a:t>
            </a:r>
            <a:r>
              <a:rPr lang="en-US" altLang="zh-CN" sz="2800" dirty="0" smtClean="0"/>
              <a:t> depends on its number of (non-null) occurrences in the data with respect to its parent entity instances.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e.g., if every paper has a title, but not all papers have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indexterm</a:t>
            </a:r>
            <a:r>
              <a:rPr lang="en-US" altLang="zh-CN" sz="2400" dirty="0" smtClean="0">
                <a:solidFill>
                  <a:srgbClr val="0000FF"/>
                </a:solidFill>
              </a:rPr>
              <a:t>, then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queriability</a:t>
            </a:r>
            <a:r>
              <a:rPr lang="en-US" altLang="zh-CN" sz="2400" dirty="0" smtClean="0">
                <a:solidFill>
                  <a:srgbClr val="0000FF"/>
                </a:solidFill>
              </a:rPr>
              <a:t>(title) &gt;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queriability</a:t>
            </a:r>
            <a:r>
              <a:rPr lang="en-US" altLang="zh-CN" sz="2400" dirty="0" smtClean="0">
                <a:solidFill>
                  <a:srgbClr val="0000FF"/>
                </a:solidFill>
              </a:rPr>
              <a:t> 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indexterm</a:t>
            </a:r>
            <a:r>
              <a:rPr lang="en-US" altLang="zh-CN" sz="2400" dirty="0" smtClean="0">
                <a:solidFill>
                  <a:srgbClr val="0000FF"/>
                </a:solidFill>
              </a:rPr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00138"/>
          </a:xfrm>
        </p:spPr>
        <p:txBody>
          <a:bodyPr/>
          <a:lstStyle/>
          <a:p>
            <a:r>
              <a:rPr lang="en-US" altLang="zh-CN" sz="3200" dirty="0" smtClean="0"/>
              <a:t>Operator-Specific </a:t>
            </a:r>
            <a:r>
              <a:rPr lang="en-US" altLang="zh-CN" sz="3200" dirty="0" err="1" smtClean="0"/>
              <a:t>Queriability</a:t>
            </a:r>
            <a:r>
              <a:rPr lang="en-US" altLang="zh-CN" sz="3200" dirty="0" smtClean="0"/>
              <a:t> of Attributes</a:t>
            </a:r>
            <a:endParaRPr lang="zh-C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79950"/>
          </a:xfrm>
        </p:spPr>
        <p:txBody>
          <a:bodyPr/>
          <a:lstStyle/>
          <a:p>
            <a:r>
              <a:rPr lang="en-US" altLang="zh-CN" sz="2200" dirty="0" smtClean="0"/>
              <a:t>Expressive forms with many operators</a:t>
            </a:r>
          </a:p>
          <a:p>
            <a:r>
              <a:rPr lang="en-US" altLang="zh-CN" sz="2200" dirty="0" smtClean="0">
                <a:solidFill>
                  <a:srgbClr val="0000FF"/>
                </a:solidFill>
              </a:rPr>
              <a:t>Operator-specific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queryability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dirty="0" smtClean="0"/>
              <a:t>of an attribute:  how likely the attribute will be used for this operator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Highly selective attributes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en-US" altLang="zh-CN" sz="2000" dirty="0" smtClean="0">
                <a:solidFill>
                  <a:srgbClr val="0000FF"/>
                </a:solidFill>
              </a:rPr>
              <a:t>Selection</a:t>
            </a:r>
          </a:p>
          <a:p>
            <a:pPr lvl="2"/>
            <a:r>
              <a:rPr lang="en-US" altLang="zh-CN" sz="1800" dirty="0" smtClean="0"/>
              <a:t>Intuition: they are effective in identifying entity instances</a:t>
            </a:r>
          </a:p>
          <a:p>
            <a:pPr lvl="2"/>
            <a:r>
              <a:rPr lang="en-US" altLang="zh-CN" sz="1800" dirty="0" smtClean="0"/>
              <a:t>e.g., author name</a:t>
            </a:r>
          </a:p>
          <a:p>
            <a:pPr lvl="1"/>
            <a:r>
              <a:rPr lang="en-US" altLang="zh-CN" sz="2000" dirty="0" smtClean="0"/>
              <a:t>Text field attributes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en-US" altLang="zh-CN" sz="2000" dirty="0" smtClean="0">
                <a:solidFill>
                  <a:srgbClr val="0000FF"/>
                </a:solidFill>
              </a:rPr>
              <a:t>Projections</a:t>
            </a:r>
          </a:p>
          <a:p>
            <a:pPr lvl="2"/>
            <a:r>
              <a:rPr lang="en-US" altLang="zh-CN" sz="1800" dirty="0" smtClean="0"/>
              <a:t>Intuition: they are informative to the users</a:t>
            </a:r>
          </a:p>
          <a:p>
            <a:pPr lvl="2"/>
            <a:r>
              <a:rPr lang="en-US" altLang="zh-CN" sz="1800" dirty="0" smtClean="0"/>
              <a:t>e.g., paper abstract</a:t>
            </a:r>
          </a:p>
          <a:p>
            <a:pPr lvl="1"/>
            <a:r>
              <a:rPr lang="en-US" altLang="zh-CN" sz="2000" dirty="0" smtClean="0"/>
              <a:t>Single-valued and mandatory attributes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en-US" altLang="zh-CN" sz="2000" dirty="0" smtClean="0">
                <a:solidFill>
                  <a:srgbClr val="0000FF"/>
                </a:solidFill>
              </a:rPr>
              <a:t>Order By: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e.g., paper year</a:t>
            </a:r>
          </a:p>
          <a:p>
            <a:pPr lvl="1"/>
            <a:r>
              <a:rPr lang="en-US" altLang="zh-CN" sz="2000" dirty="0" smtClean="0"/>
              <a:t>Repeatable and numeric attributes 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en-US" altLang="zh-CN" sz="2000" dirty="0" smtClean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altLang="zh-CN" sz="2000" dirty="0" smtClean="0">
                <a:solidFill>
                  <a:srgbClr val="0000FF"/>
                </a:solidFill>
              </a:rPr>
              <a:t>ggregation.</a:t>
            </a:r>
          </a:p>
          <a:p>
            <a:pPr lvl="2"/>
            <a:r>
              <a:rPr lang="en-US" altLang="zh-CN" sz="1800" dirty="0" smtClean="0"/>
              <a:t>e.g., person age</a:t>
            </a:r>
          </a:p>
          <a:p>
            <a:r>
              <a:rPr lang="en-US" altLang="zh-CN" sz="2200" dirty="0" smtClean="0"/>
              <a:t>Selected entity, related entities, their attributes with suitable operators   			 query forms</a:t>
            </a:r>
            <a:endParaRPr lang="zh-CN" alt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3581400" y="281940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2286000" y="6248400"/>
            <a:ext cx="609600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QUnit</a:t>
            </a:r>
            <a:r>
              <a:rPr lang="en-US" altLang="zh-CN" baseline="30000" dirty="0" smtClean="0"/>
              <a:t> [Nandi &amp; </a:t>
            </a:r>
            <a:r>
              <a:rPr lang="en-US" altLang="zh-CN" baseline="30000" dirty="0" err="1" smtClean="0"/>
              <a:t>Jagadish</a:t>
            </a:r>
            <a:r>
              <a:rPr lang="en-US" altLang="zh-CN" baseline="30000" dirty="0" smtClean="0"/>
              <a:t>, CIDR 09]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9950"/>
          </a:xfrm>
        </p:spPr>
        <p:txBody>
          <a:bodyPr/>
          <a:lstStyle/>
          <a:p>
            <a:r>
              <a:rPr lang="en-US" altLang="zh-CN" dirty="0" smtClean="0"/>
              <a:t>Define a basic, independent semantic unit of information in the DB as a </a:t>
            </a:r>
            <a:r>
              <a:rPr lang="en-US" altLang="zh-CN" dirty="0" err="1" smtClean="0"/>
              <a:t>QUnit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Similar to forms as structural templates.</a:t>
            </a:r>
          </a:p>
          <a:p>
            <a:r>
              <a:rPr lang="en-US" altLang="zh-CN" dirty="0" smtClean="0"/>
              <a:t>Materialize </a:t>
            </a:r>
            <a:r>
              <a:rPr lang="en-US" altLang="zh-CN" dirty="0" err="1" smtClean="0"/>
              <a:t>QUnit</a:t>
            </a:r>
            <a:r>
              <a:rPr lang="en-US" altLang="zh-CN" dirty="0" smtClean="0"/>
              <a:t> instances in the data.</a:t>
            </a:r>
          </a:p>
          <a:p>
            <a:r>
              <a:rPr lang="en-US" altLang="zh-CN" dirty="0" smtClean="0"/>
              <a:t>Use keyword queries to retrieve relevant instances.</a:t>
            </a:r>
          </a:p>
          <a:p>
            <a:r>
              <a:rPr lang="en-US" altLang="zh-CN" dirty="0" smtClean="0"/>
              <a:t>Compared with query forms</a:t>
            </a:r>
          </a:p>
          <a:p>
            <a:pPr lvl="1"/>
            <a:r>
              <a:rPr lang="en-US" altLang="zh-CN" dirty="0" err="1" smtClean="0"/>
              <a:t>QUnit</a:t>
            </a:r>
            <a:r>
              <a:rPr lang="en-US" altLang="zh-CN" dirty="0" smtClean="0"/>
              <a:t> has a simpler interface.</a:t>
            </a:r>
          </a:p>
          <a:p>
            <a:pPr lvl="1"/>
            <a:r>
              <a:rPr lang="en-US" altLang="zh-CN" dirty="0" smtClean="0"/>
              <a:t>Query forms allows users to specify binding of keywords and attribute names.</a:t>
            </a:r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pPr lvl="1"/>
            <a:r>
              <a:rPr lang="en-US" altLang="zh-CN" sz="2200" dirty="0" smtClean="0">
                <a:solidFill>
                  <a:srgbClr val="C00000"/>
                </a:solidFill>
              </a:rPr>
              <a:t>Query cleaning and auto-completion</a:t>
            </a:r>
          </a:p>
          <a:p>
            <a:pPr lvl="1"/>
            <a:r>
              <a:rPr lang="en-US" altLang="zh-CN" sz="2200" dirty="0" smtClean="0"/>
              <a:t>Query refinement</a:t>
            </a:r>
          </a:p>
          <a:p>
            <a:pPr lvl="1"/>
            <a:r>
              <a:rPr lang="en-US" altLang="zh-CN" sz="2200" dirty="0" smtClean="0"/>
              <a:t>Query rewriting</a:t>
            </a:r>
            <a:endParaRPr lang="en-US" sz="2600" dirty="0" smtClean="0"/>
          </a:p>
          <a:p>
            <a:r>
              <a:rPr lang="en-US" sz="2600" dirty="0" smtClean="0"/>
              <a:t>Evaluation</a:t>
            </a:r>
          </a:p>
          <a:p>
            <a:r>
              <a:rPr lang="en-US" sz="2600" dirty="0" smtClean="0"/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Spelling Correction</a:t>
            </a:r>
            <a:endParaRPr lang="zh-CN" altLang="en-US" smtClean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Noisy Channel Model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6DA906-8ECC-4BEF-85CD-F157FE5F4F20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0600" y="2743200"/>
            <a:ext cx="1752600" cy="8302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Intended Query (C) 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3124200" y="2971800"/>
            <a:ext cx="2743200" cy="304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48400" y="2743200"/>
            <a:ext cx="1752600" cy="8302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Observed Query (Q)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81400" y="2751138"/>
            <a:ext cx="1828800" cy="830262"/>
          </a:xfrm>
          <a:prstGeom prst="rect">
            <a:avLst/>
          </a:prstGeom>
          <a:gradFill rotWithShape="1">
            <a:gsLst>
              <a:gs pos="0">
                <a:srgbClr val="EDEDFF"/>
              </a:gs>
              <a:gs pos="64999">
                <a:srgbClr val="D3D3FB"/>
              </a:gs>
              <a:gs pos="100000">
                <a:srgbClr val="C1C1FB"/>
              </a:gs>
            </a:gsLst>
            <a:lin ang="5400000" scaled="1"/>
          </a:gradFill>
          <a:ln w="9525">
            <a:solidFill>
              <a:srgbClr val="9494C9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Noisy channel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800716" y="5782236"/>
            <a:ext cx="4178185" cy="831287"/>
            <a:chOff x="4800600" y="5782270"/>
            <a:chExt cx="4178074" cy="830997"/>
          </a:xfrm>
        </p:grpSpPr>
        <p:sp>
          <p:nvSpPr>
            <p:cNvPr id="4113" name="TextBox 11"/>
            <p:cNvSpPr txBox="1">
              <a:spLocks noChangeArrowheads="1"/>
            </p:cNvSpPr>
            <p:nvPr/>
          </p:nvSpPr>
          <p:spPr bwMode="auto">
            <a:xfrm>
              <a:off x="4800600" y="5786735"/>
              <a:ext cx="16774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Error model</a:t>
              </a:r>
            </a:p>
          </p:txBody>
        </p:sp>
        <p:sp>
          <p:nvSpPr>
            <p:cNvPr id="4114" name="TextBox 12"/>
            <p:cNvSpPr txBox="1">
              <a:spLocks noChangeArrowheads="1"/>
            </p:cNvSpPr>
            <p:nvPr/>
          </p:nvSpPr>
          <p:spPr bwMode="auto">
            <a:xfrm>
              <a:off x="6600198" y="5782270"/>
              <a:ext cx="237847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Query generation</a:t>
              </a:r>
            </a:p>
            <a:p>
              <a:r>
                <a:rPr lang="en-US" altLang="zh-CN"/>
                <a:t> (prior)</a:t>
              </a:r>
            </a:p>
          </p:txBody>
        </p:sp>
      </p:grpSp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2057400" y="3733800"/>
            <a:ext cx="1524000" cy="461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r>
              <a:rPr lang="en-US" altLang="zh-CN" baseline="-25000"/>
              <a:t>1 </a:t>
            </a:r>
            <a:r>
              <a:rPr lang="en-US" altLang="zh-CN"/>
              <a:t>= ipad</a:t>
            </a:r>
          </a:p>
        </p:txBody>
      </p:sp>
      <p:sp>
        <p:nvSpPr>
          <p:cNvPr id="4109" name="TextBox 14"/>
          <p:cNvSpPr txBox="1">
            <a:spLocks noChangeArrowheads="1"/>
          </p:cNvSpPr>
          <p:nvPr/>
        </p:nvSpPr>
        <p:spPr bwMode="auto">
          <a:xfrm>
            <a:off x="6400800" y="3733800"/>
            <a:ext cx="1447800" cy="461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Q = ipd</a:t>
            </a:r>
            <a:endParaRPr lang="en-US" altLang="zh-CN" baseline="-25000"/>
          </a:p>
        </p:txBody>
      </p:sp>
      <p:sp>
        <p:nvSpPr>
          <p:cNvPr id="4110" name="TextBox 15"/>
          <p:cNvSpPr txBox="1">
            <a:spLocks noChangeArrowheads="1"/>
          </p:cNvSpPr>
          <p:nvPr/>
        </p:nvSpPr>
        <p:spPr bwMode="auto">
          <a:xfrm>
            <a:off x="2057400" y="4367214"/>
            <a:ext cx="1524000" cy="461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</a:t>
            </a:r>
            <a:r>
              <a:rPr lang="en-US" altLang="zh-CN" baseline="-25000"/>
              <a:t>2 </a:t>
            </a:r>
            <a:r>
              <a:rPr lang="en-US" altLang="zh-CN"/>
              <a:t>= ipod</a:t>
            </a:r>
          </a:p>
        </p:txBody>
      </p:sp>
      <p:sp>
        <p:nvSpPr>
          <p:cNvPr id="4111" name="Left Brace 16"/>
          <p:cNvSpPr>
            <a:spLocks/>
          </p:cNvSpPr>
          <p:nvPr/>
        </p:nvSpPr>
        <p:spPr bwMode="auto">
          <a:xfrm>
            <a:off x="1676400" y="3810000"/>
            <a:ext cx="381000" cy="914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112" name="TextBox 17"/>
          <p:cNvSpPr txBox="1">
            <a:spLocks noChangeArrowheads="1"/>
          </p:cNvSpPr>
          <p:nvPr/>
        </p:nvSpPr>
        <p:spPr bwMode="auto">
          <a:xfrm>
            <a:off x="76200" y="3962400"/>
            <a:ext cx="182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Variants(k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23684" y="5142102"/>
          <a:ext cx="7243916" cy="1030098"/>
        </p:xfrm>
        <a:graphic>
          <a:graphicData uri="http://schemas.openxmlformats.org/presentationml/2006/ole">
            <p:oleObj spid="_x0000_s1218565" name="Equation" r:id="rId4" imgW="2768600" imgH="3937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4108" grpId="0" animBg="1"/>
      <p:bldP spid="4109" grpId="0" animBg="1"/>
      <p:bldP spid="4110" grpId="0" animBg="1"/>
      <p:bldP spid="4111" grpId="0" animBg="1"/>
      <p:bldP spid="41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Keyword Query Cleaning </a:t>
            </a:r>
            <a:r>
              <a:rPr lang="en-US" altLang="zh-CN" baseline="30000" smtClean="0"/>
              <a:t>[Pu &amp; Yu, VLDB 08]</a:t>
            </a:r>
            <a:endParaRPr lang="zh-CN" altLang="en-US" baseline="30000" smtClean="0"/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Hypotheses = Cartesian product of variants(k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</a:p>
          <a:p>
            <a:endParaRPr lang="en-US" altLang="zh-CN" baseline="-25000" smtClean="0"/>
          </a:p>
          <a:p>
            <a:endParaRPr lang="en-US" altLang="zh-CN" baseline="-25000" smtClean="0"/>
          </a:p>
          <a:p>
            <a:endParaRPr lang="en-US" altLang="zh-CN" baseline="-25000" smtClean="0"/>
          </a:p>
          <a:p>
            <a:endParaRPr lang="en-US" altLang="zh-CN" baseline="-25000" smtClean="0"/>
          </a:p>
          <a:p>
            <a:r>
              <a:rPr lang="en-US" altLang="zh-CN" smtClean="0"/>
              <a:t>Error model: </a:t>
            </a:r>
          </a:p>
          <a:p>
            <a:endParaRPr lang="en-US" altLang="zh-CN" smtClean="0"/>
          </a:p>
          <a:p>
            <a:r>
              <a:rPr lang="en-US" altLang="zh-CN" smtClean="0"/>
              <a:t>Prior: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51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C9A07B-51F4-4B9E-86C0-3E2BC7C7B57B}" type="slidenum">
              <a:rPr lang="zh-CN" altLang="en-US"/>
              <a:pPr/>
              <a:t>67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90600" y="2378075"/>
          <a:ext cx="4343400" cy="1463040"/>
        </p:xfrm>
        <a:graphic>
          <a:graphicData uri="http://schemas.openxmlformats.org/drawingml/2006/table">
            <a:tbl>
              <a:tblPr/>
              <a:tblGrid>
                <a:gridCol w="762000"/>
                <a:gridCol w="3581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Confusion Set (k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Appl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{Appl, Apple}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ipd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{ipd, ipad, ipod}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nan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{nan, nano}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5140" name="TextBox 14"/>
          <p:cNvSpPr txBox="1">
            <a:spLocks noChangeArrowheads="1"/>
          </p:cNvSpPr>
          <p:nvPr/>
        </p:nvSpPr>
        <p:spPr bwMode="auto">
          <a:xfrm>
            <a:off x="6248400" y="2286000"/>
            <a:ext cx="2895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2*3*2 hypotheses:</a:t>
            </a:r>
          </a:p>
          <a:p>
            <a:r>
              <a:rPr lang="en-US" altLang="zh-CN"/>
              <a:t>{Appl ipd nan,</a:t>
            </a:r>
          </a:p>
          <a:p>
            <a:r>
              <a:rPr lang="en-US" altLang="zh-CN"/>
              <a:t> Apple ipad nano, </a:t>
            </a:r>
          </a:p>
          <a:p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Apple ipod nano</a:t>
            </a:r>
            <a:r>
              <a:rPr lang="en-US" altLang="zh-CN"/>
              <a:t>, </a:t>
            </a:r>
          </a:p>
          <a:p>
            <a:r>
              <a:rPr lang="en-US" altLang="zh-CN"/>
              <a:t> … … }</a:t>
            </a:r>
          </a:p>
          <a:p>
            <a:endParaRPr lang="en-US" altLang="zh-CN"/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5486400" y="2911475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373188" y="4498975"/>
          <a:ext cx="5337175" cy="542925"/>
        </p:xfrm>
        <a:graphic>
          <a:graphicData uri="http://schemas.openxmlformats.org/presentationml/2006/ole">
            <p:oleObj spid="_x0000_s1219586" name="Equation" r:id="rId4" imgW="7315200" imgH="749300" progId="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857375" y="5041900"/>
          <a:ext cx="6197600" cy="636588"/>
        </p:xfrm>
        <a:graphic>
          <a:graphicData uri="http://schemas.openxmlformats.org/presentationml/2006/ole">
            <p:oleObj spid="_x0000_s1219587" name="Equation" r:id="rId5" imgW="7315200" imgH="749300" progId="">
              <p:embed/>
            </p:oleObj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14800" y="5105400"/>
            <a:ext cx="2133600" cy="46196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90600" y="3521075"/>
          <a:ext cx="4343400" cy="365760"/>
        </p:xfrm>
        <a:graphic>
          <a:graphicData uri="http://schemas.openxmlformats.org/drawingml/2006/table">
            <a:tbl>
              <a:tblPr/>
              <a:tblGrid>
                <a:gridCol w="762000"/>
                <a:gridCol w="3581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att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{att, at&amp;t}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14800" y="5634038"/>
            <a:ext cx="373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= 0 due to DB normalization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00800" y="5105400"/>
            <a:ext cx="1676400" cy="46196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58000" y="4267200"/>
            <a:ext cx="2438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Prevent </a:t>
            </a:r>
          </a:p>
          <a:p>
            <a:r>
              <a:rPr lang="en-US" altLang="zh-CN"/>
              <a:t>fragmentation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09800" y="6319838"/>
            <a:ext cx="5334000" cy="46196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  <a:latin typeface="Georgia" pitchFamily="18" charset="0"/>
              </a:rPr>
              <a:t>What if “at&amp;t” in another table ?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 animBg="1"/>
      <p:bldP spid="22" grpId="0"/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Segmentation</a:t>
            </a:r>
            <a:endParaRPr lang="zh-CN" altLang="en-US" baseline="30000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79950"/>
          </a:xfrm>
        </p:spPr>
        <p:txBody>
          <a:bodyPr/>
          <a:lstStyle/>
          <a:p>
            <a:r>
              <a:rPr lang="en-US" altLang="zh-CN" smtClean="0"/>
              <a:t>Both Q and Ci consists of multiple segments (each backed up by tuples in the DB)</a:t>
            </a:r>
            <a:endParaRPr lang="en-US" altLang="zh-CN" baseline="-25000" smtClean="0"/>
          </a:p>
          <a:p>
            <a:pPr lvl="1"/>
            <a:r>
              <a:rPr lang="en-US" altLang="zh-CN" smtClean="0"/>
              <a:t>Q   = { Appl ipd }      {  att  }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= { Apple ipad }  { at&amp;t }</a:t>
            </a:r>
          </a:p>
          <a:p>
            <a:r>
              <a:rPr lang="en-US" altLang="zh-CN" smtClean="0"/>
              <a:t>How to obtain the segmentation?</a:t>
            </a:r>
          </a:p>
          <a:p>
            <a:endParaRPr lang="en-US" altLang="zh-CN" baseline="-25000" smtClean="0"/>
          </a:p>
          <a:p>
            <a:endParaRPr lang="en-US" altLang="zh-CN" baseline="-25000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1F2341-70B5-4681-9A7A-AC45E17BA4EB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12" name="Down Arrow 11"/>
          <p:cNvSpPr>
            <a:spLocks noChangeArrowheads="1"/>
          </p:cNvSpPr>
          <p:nvPr/>
        </p:nvSpPr>
        <p:spPr bwMode="auto">
          <a:xfrm>
            <a:off x="2667000" y="3048000"/>
            <a:ext cx="304800" cy="4572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57400" y="29718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Pr</a:t>
            </a:r>
            <a:r>
              <a:rPr lang="en-US" altLang="zh-CN" baseline="-25000"/>
              <a:t>1</a:t>
            </a:r>
          </a:p>
        </p:txBody>
      </p:sp>
      <p:sp>
        <p:nvSpPr>
          <p:cNvPr id="17" name="Down Arrow 16"/>
          <p:cNvSpPr>
            <a:spLocks noChangeArrowheads="1"/>
          </p:cNvSpPr>
          <p:nvPr/>
        </p:nvSpPr>
        <p:spPr bwMode="auto">
          <a:xfrm>
            <a:off x="4267200" y="3048000"/>
            <a:ext cx="304800" cy="4572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57600" y="29718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Pr</a:t>
            </a:r>
            <a:r>
              <a:rPr lang="en-US" altLang="zh-CN" baseline="-25000"/>
              <a:t>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15000" y="2971800"/>
            <a:ext cx="2819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Maximize Pr</a:t>
            </a:r>
            <a:r>
              <a:rPr lang="en-US" altLang="zh-CN" baseline="-25000"/>
              <a:t>1</a:t>
            </a:r>
            <a:r>
              <a:rPr lang="en-US" altLang="zh-CN"/>
              <a:t>*Pr</a:t>
            </a:r>
            <a:r>
              <a:rPr lang="en-US" altLang="zh-CN" baseline="-25000"/>
              <a:t>2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15000" y="3424238"/>
            <a:ext cx="342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Why not Pr</a:t>
            </a:r>
            <a:r>
              <a:rPr lang="en-US" altLang="zh-CN" baseline="-25000"/>
              <a:t>1’</a:t>
            </a:r>
            <a:r>
              <a:rPr lang="en-US" altLang="zh-CN"/>
              <a:t>*Pr</a:t>
            </a:r>
            <a:r>
              <a:rPr lang="en-US" altLang="zh-CN" baseline="-25000"/>
              <a:t>2’</a:t>
            </a:r>
            <a:r>
              <a:rPr lang="en-US" altLang="zh-CN"/>
              <a:t> *Pr</a:t>
            </a:r>
            <a:r>
              <a:rPr lang="en-US" altLang="zh-CN" baseline="-25000"/>
              <a:t>3’ </a:t>
            </a:r>
            <a:r>
              <a:rPr lang="en-US" altLang="zh-CN"/>
              <a:t>?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886200" y="4572000"/>
            <a:ext cx="2286000" cy="381000"/>
            <a:chOff x="4191000" y="4572000"/>
            <a:chExt cx="2286000" cy="381000"/>
          </a:xfrm>
        </p:grpSpPr>
        <p:sp>
          <p:nvSpPr>
            <p:cNvPr id="76857" name="Rectangle 27"/>
            <p:cNvSpPr>
              <a:spLocks noChangeArrowheads="1"/>
            </p:cNvSpPr>
            <p:nvPr/>
          </p:nvSpPr>
          <p:spPr bwMode="auto">
            <a:xfrm>
              <a:off x="4191000" y="4572000"/>
              <a:ext cx="4572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58" name="Rectangle 28"/>
            <p:cNvSpPr>
              <a:spLocks noChangeArrowheads="1"/>
            </p:cNvSpPr>
            <p:nvPr/>
          </p:nvSpPr>
          <p:spPr bwMode="auto">
            <a:xfrm>
              <a:off x="4648200" y="4572000"/>
              <a:ext cx="4572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59" name="Rectangle 29"/>
            <p:cNvSpPr>
              <a:spLocks noChangeArrowheads="1"/>
            </p:cNvSpPr>
            <p:nvPr/>
          </p:nvSpPr>
          <p:spPr bwMode="auto">
            <a:xfrm>
              <a:off x="5105400" y="4572000"/>
              <a:ext cx="4572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60" name="Rectangle 30"/>
            <p:cNvSpPr>
              <a:spLocks noChangeArrowheads="1"/>
            </p:cNvSpPr>
            <p:nvPr/>
          </p:nvSpPr>
          <p:spPr bwMode="auto">
            <a:xfrm>
              <a:off x="5562600" y="4572000"/>
              <a:ext cx="4572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61" name="Rectangle 31"/>
            <p:cNvSpPr>
              <a:spLocks noChangeArrowheads="1"/>
            </p:cNvSpPr>
            <p:nvPr/>
          </p:nvSpPr>
          <p:spPr bwMode="auto">
            <a:xfrm>
              <a:off x="6019800" y="4572000"/>
              <a:ext cx="4572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" y="5373688"/>
            <a:ext cx="2286000" cy="530225"/>
            <a:chOff x="457200" y="5373548"/>
            <a:chExt cx="2286000" cy="530504"/>
          </a:xfrm>
        </p:grpSpPr>
        <p:sp>
          <p:nvSpPr>
            <p:cNvPr id="76848" name="Rectangle 20"/>
            <p:cNvSpPr>
              <a:spLocks noChangeArrowheads="1"/>
            </p:cNvSpPr>
            <p:nvPr/>
          </p:nvSpPr>
          <p:spPr bwMode="auto">
            <a:xfrm>
              <a:off x="457200" y="5486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49" name="Rectangle 21"/>
            <p:cNvSpPr>
              <a:spLocks noChangeArrowheads="1"/>
            </p:cNvSpPr>
            <p:nvPr/>
          </p:nvSpPr>
          <p:spPr bwMode="auto">
            <a:xfrm>
              <a:off x="914400" y="5486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50" name="Rectangle 23"/>
            <p:cNvSpPr>
              <a:spLocks noChangeArrowheads="1"/>
            </p:cNvSpPr>
            <p:nvPr/>
          </p:nvSpPr>
          <p:spPr bwMode="auto">
            <a:xfrm>
              <a:off x="1371600" y="5486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51" name="Rectangle 24"/>
            <p:cNvSpPr>
              <a:spLocks noChangeArrowheads="1"/>
            </p:cNvSpPr>
            <p:nvPr/>
          </p:nvSpPr>
          <p:spPr bwMode="auto">
            <a:xfrm>
              <a:off x="1828800" y="5486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52" name="Rectangle 25"/>
            <p:cNvSpPr>
              <a:spLocks noChangeArrowheads="1"/>
            </p:cNvSpPr>
            <p:nvPr/>
          </p:nvSpPr>
          <p:spPr bwMode="auto">
            <a:xfrm>
              <a:off x="2286000" y="5486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53" name="TextBox 37"/>
            <p:cNvSpPr txBox="1">
              <a:spLocks noChangeArrowheads="1"/>
            </p:cNvSpPr>
            <p:nvPr/>
          </p:nvSpPr>
          <p:spPr bwMode="auto">
            <a:xfrm rot="1007266">
              <a:off x="750115" y="5379423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54" name="TextBox 38"/>
            <p:cNvSpPr txBox="1">
              <a:spLocks noChangeArrowheads="1"/>
            </p:cNvSpPr>
            <p:nvPr/>
          </p:nvSpPr>
          <p:spPr bwMode="auto">
            <a:xfrm rot="1007266">
              <a:off x="1181067" y="5380832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55" name="TextBox 39"/>
            <p:cNvSpPr txBox="1">
              <a:spLocks noChangeArrowheads="1"/>
            </p:cNvSpPr>
            <p:nvPr/>
          </p:nvSpPr>
          <p:spPr bwMode="auto">
            <a:xfrm rot="1007266">
              <a:off x="1668280" y="5373548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56" name="TextBox 40"/>
            <p:cNvSpPr txBox="1">
              <a:spLocks noChangeArrowheads="1"/>
            </p:cNvSpPr>
            <p:nvPr/>
          </p:nvSpPr>
          <p:spPr bwMode="auto">
            <a:xfrm rot="1007266">
              <a:off x="2125480" y="5373548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3886200" y="5449888"/>
            <a:ext cx="2590800" cy="530225"/>
            <a:chOff x="3886200" y="5449748"/>
            <a:chExt cx="2590800" cy="530504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3886200" y="5562600"/>
              <a:ext cx="2590800" cy="381000"/>
              <a:chOff x="4191000" y="5562600"/>
              <a:chExt cx="2590800" cy="381000"/>
            </a:xfrm>
          </p:grpSpPr>
          <p:sp>
            <p:nvSpPr>
              <p:cNvPr id="76843" name="Rectangle 45"/>
              <p:cNvSpPr>
                <a:spLocks noChangeArrowheads="1"/>
              </p:cNvSpPr>
              <p:nvPr/>
            </p:nvSpPr>
            <p:spPr bwMode="auto">
              <a:xfrm>
                <a:off x="4191000" y="5562600"/>
                <a:ext cx="457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44" name="Rectangle 46"/>
              <p:cNvSpPr>
                <a:spLocks noChangeArrowheads="1"/>
              </p:cNvSpPr>
              <p:nvPr/>
            </p:nvSpPr>
            <p:spPr bwMode="auto">
              <a:xfrm>
                <a:off x="4648200" y="5562600"/>
                <a:ext cx="457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45" name="Rectangle 47"/>
              <p:cNvSpPr>
                <a:spLocks noChangeArrowheads="1"/>
              </p:cNvSpPr>
              <p:nvPr/>
            </p:nvSpPr>
            <p:spPr bwMode="auto">
              <a:xfrm>
                <a:off x="5410200" y="5562600"/>
                <a:ext cx="457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46" name="Rectangle 48"/>
              <p:cNvSpPr>
                <a:spLocks noChangeArrowheads="1"/>
              </p:cNvSpPr>
              <p:nvPr/>
            </p:nvSpPr>
            <p:spPr bwMode="auto">
              <a:xfrm>
                <a:off x="5867400" y="5562600"/>
                <a:ext cx="457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47" name="Rectangle 49"/>
              <p:cNvSpPr>
                <a:spLocks noChangeArrowheads="1"/>
              </p:cNvSpPr>
              <p:nvPr/>
            </p:nvSpPr>
            <p:spPr bwMode="auto">
              <a:xfrm>
                <a:off x="6324600" y="5562600"/>
                <a:ext cx="457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76840" name="TextBox 50"/>
            <p:cNvSpPr txBox="1">
              <a:spLocks noChangeArrowheads="1"/>
            </p:cNvSpPr>
            <p:nvPr/>
          </p:nvSpPr>
          <p:spPr bwMode="auto">
            <a:xfrm rot="1007266">
              <a:off x="4182880" y="5457032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41" name="TextBox 51"/>
            <p:cNvSpPr txBox="1">
              <a:spLocks noChangeArrowheads="1"/>
            </p:cNvSpPr>
            <p:nvPr/>
          </p:nvSpPr>
          <p:spPr bwMode="auto">
            <a:xfrm rot="1007266">
              <a:off x="5402080" y="5457032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42" name="TextBox 52"/>
            <p:cNvSpPr txBox="1">
              <a:spLocks noChangeArrowheads="1"/>
            </p:cNvSpPr>
            <p:nvPr/>
          </p:nvSpPr>
          <p:spPr bwMode="auto">
            <a:xfrm rot="1007266">
              <a:off x="5859280" y="5449748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63" name="Down Arrow 62"/>
          <p:cNvSpPr>
            <a:spLocks noChangeArrowheads="1"/>
          </p:cNvSpPr>
          <p:nvPr/>
        </p:nvSpPr>
        <p:spPr bwMode="auto">
          <a:xfrm rot="-5400000">
            <a:off x="2781300" y="5295900"/>
            <a:ext cx="304800" cy="685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4" name="Double Brace 63"/>
          <p:cNvSpPr>
            <a:spLocks noChangeArrowheads="1"/>
          </p:cNvSpPr>
          <p:nvPr/>
        </p:nvSpPr>
        <p:spPr bwMode="auto">
          <a:xfrm>
            <a:off x="3429000" y="4495800"/>
            <a:ext cx="3581400" cy="2286000"/>
          </a:xfrm>
          <a:prstGeom prst="bracePair">
            <a:avLst>
              <a:gd name="adj" fmla="val 8333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886200" y="4992688"/>
            <a:ext cx="2590800" cy="530225"/>
            <a:chOff x="3886200" y="4992548"/>
            <a:chExt cx="2590800" cy="530504"/>
          </a:xfrm>
        </p:grpSpPr>
        <p:sp>
          <p:nvSpPr>
            <p:cNvPr id="76830" name="Rectangle 32"/>
            <p:cNvSpPr>
              <a:spLocks noChangeArrowheads="1"/>
            </p:cNvSpPr>
            <p:nvPr/>
          </p:nvSpPr>
          <p:spPr bwMode="auto">
            <a:xfrm>
              <a:off x="3886200" y="5105400"/>
              <a:ext cx="457200" cy="381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31" name="Rectangle 33"/>
            <p:cNvSpPr>
              <a:spLocks noChangeArrowheads="1"/>
            </p:cNvSpPr>
            <p:nvPr/>
          </p:nvSpPr>
          <p:spPr bwMode="auto">
            <a:xfrm>
              <a:off x="4648200" y="5105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32" name="Rectangle 34"/>
            <p:cNvSpPr>
              <a:spLocks noChangeArrowheads="1"/>
            </p:cNvSpPr>
            <p:nvPr/>
          </p:nvSpPr>
          <p:spPr bwMode="auto">
            <a:xfrm>
              <a:off x="5105400" y="5105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33" name="Rectangle 35"/>
            <p:cNvSpPr>
              <a:spLocks noChangeArrowheads="1"/>
            </p:cNvSpPr>
            <p:nvPr/>
          </p:nvSpPr>
          <p:spPr bwMode="auto">
            <a:xfrm>
              <a:off x="5562600" y="5105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34" name="Rectangle 36"/>
            <p:cNvSpPr>
              <a:spLocks noChangeArrowheads="1"/>
            </p:cNvSpPr>
            <p:nvPr/>
          </p:nvSpPr>
          <p:spPr bwMode="auto">
            <a:xfrm>
              <a:off x="6019800" y="510540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 sz="1800" b="1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76835" name="TextBox 42"/>
            <p:cNvSpPr txBox="1">
              <a:spLocks noChangeArrowheads="1"/>
            </p:cNvSpPr>
            <p:nvPr/>
          </p:nvSpPr>
          <p:spPr bwMode="auto">
            <a:xfrm rot="1007266">
              <a:off x="4944880" y="4999832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36" name="TextBox 43"/>
            <p:cNvSpPr txBox="1">
              <a:spLocks noChangeArrowheads="1"/>
            </p:cNvSpPr>
            <p:nvPr/>
          </p:nvSpPr>
          <p:spPr bwMode="auto">
            <a:xfrm rot="1007266">
              <a:off x="5402080" y="4992548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37" name="TextBox 44"/>
            <p:cNvSpPr txBox="1">
              <a:spLocks noChangeArrowheads="1"/>
            </p:cNvSpPr>
            <p:nvPr/>
          </p:nvSpPr>
          <p:spPr bwMode="auto">
            <a:xfrm rot="1007266">
              <a:off x="5859280" y="4992548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6838" name="TextBox 64"/>
            <p:cNvSpPr txBox="1">
              <a:spLocks noChangeArrowheads="1"/>
            </p:cNvSpPr>
            <p:nvPr/>
          </p:nvSpPr>
          <p:spPr bwMode="auto">
            <a:xfrm rot="1007266">
              <a:off x="4152867" y="4999832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3886200" y="6211888"/>
            <a:ext cx="2781300" cy="530225"/>
            <a:chOff x="3886200" y="6211748"/>
            <a:chExt cx="2781333" cy="530504"/>
          </a:xfrm>
        </p:grpSpPr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3886200" y="6211748"/>
              <a:ext cx="2590800" cy="530504"/>
              <a:chOff x="4191000" y="6211748"/>
              <a:chExt cx="2590800" cy="530504"/>
            </a:xfrm>
          </p:grpSpPr>
          <p:sp>
            <p:nvSpPr>
              <p:cNvPr id="76822" name="Rectangle 54"/>
              <p:cNvSpPr>
                <a:spLocks noChangeArrowheads="1"/>
              </p:cNvSpPr>
              <p:nvPr/>
            </p:nvSpPr>
            <p:spPr bwMode="auto">
              <a:xfrm>
                <a:off x="4191000" y="63246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23" name="Rectangle 55"/>
              <p:cNvSpPr>
                <a:spLocks noChangeArrowheads="1"/>
              </p:cNvSpPr>
              <p:nvPr/>
            </p:nvSpPr>
            <p:spPr bwMode="auto">
              <a:xfrm>
                <a:off x="4648200" y="63246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24" name="Rectangle 56"/>
              <p:cNvSpPr>
                <a:spLocks noChangeArrowheads="1"/>
              </p:cNvSpPr>
              <p:nvPr/>
            </p:nvSpPr>
            <p:spPr bwMode="auto">
              <a:xfrm>
                <a:off x="5105400" y="63246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25" name="Rectangle 57"/>
              <p:cNvSpPr>
                <a:spLocks noChangeArrowheads="1"/>
              </p:cNvSpPr>
              <p:nvPr/>
            </p:nvSpPr>
            <p:spPr bwMode="auto">
              <a:xfrm>
                <a:off x="5562600" y="63246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26" name="Rectangle 58"/>
              <p:cNvSpPr>
                <a:spLocks noChangeArrowheads="1"/>
              </p:cNvSpPr>
              <p:nvPr/>
            </p:nvSpPr>
            <p:spPr bwMode="auto">
              <a:xfrm>
                <a:off x="6324600" y="6324600"/>
                <a:ext cx="457200" cy="381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zh-CN" sz="1800" b="1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  <p:sp>
            <p:nvSpPr>
              <p:cNvPr id="76827" name="TextBox 59"/>
              <p:cNvSpPr txBox="1">
                <a:spLocks noChangeArrowheads="1"/>
              </p:cNvSpPr>
              <p:nvPr/>
            </p:nvSpPr>
            <p:spPr bwMode="auto">
              <a:xfrm rot="1007266">
                <a:off x="4457667" y="6219032"/>
                <a:ext cx="35105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0000"/>
                    </a:solidFill>
                  </a:rPr>
                  <a:t>?</a:t>
                </a:r>
              </a:p>
            </p:txBody>
          </p:sp>
          <p:sp>
            <p:nvSpPr>
              <p:cNvPr id="76828" name="TextBox 60"/>
              <p:cNvSpPr txBox="1">
                <a:spLocks noChangeArrowheads="1"/>
              </p:cNvSpPr>
              <p:nvPr/>
            </p:nvSpPr>
            <p:spPr bwMode="auto">
              <a:xfrm rot="1007266">
                <a:off x="4914867" y="6219032"/>
                <a:ext cx="35105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0000"/>
                    </a:solidFill>
                  </a:rPr>
                  <a:t>?</a:t>
                </a:r>
              </a:p>
            </p:txBody>
          </p:sp>
          <p:sp>
            <p:nvSpPr>
              <p:cNvPr id="76829" name="TextBox 61"/>
              <p:cNvSpPr txBox="1">
                <a:spLocks noChangeArrowheads="1"/>
              </p:cNvSpPr>
              <p:nvPr/>
            </p:nvSpPr>
            <p:spPr bwMode="auto">
              <a:xfrm rot="1007266">
                <a:off x="5372067" y="6211748"/>
                <a:ext cx="35105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76821" name="TextBox 65"/>
            <p:cNvSpPr txBox="1">
              <a:spLocks noChangeArrowheads="1"/>
            </p:cNvSpPr>
            <p:nvPr/>
          </p:nvSpPr>
          <p:spPr bwMode="auto">
            <a:xfrm rot="1007266">
              <a:off x="6316480" y="6219032"/>
              <a:ext cx="3510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886200" y="5715000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… … …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7239000" y="4191000"/>
            <a:ext cx="1905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Efficient computation using (bottom-up) dynamic programming</a:t>
            </a:r>
            <a:endParaRPr lang="en-US" altLang="zh-CN" baseline="-2500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 animBg="1"/>
      <p:bldP spid="18" grpId="0"/>
      <p:bldP spid="19" grpId="0"/>
      <p:bldP spid="20" grpId="0"/>
      <p:bldP spid="63" grpId="0" animBg="1"/>
      <p:bldP spid="64" grpId="0" animBg="1"/>
      <p:bldP spid="72" grpId="0"/>
      <p:bldP spid="7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XClean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[Lu et al, ICDE 11] </a:t>
            </a:r>
            <a:r>
              <a:rPr lang="en-US" altLang="zh-CN" dirty="0" smtClean="0"/>
              <a:t>/1</a:t>
            </a:r>
            <a:endParaRPr lang="zh-CN" altLang="en-US" dirty="0" smtClean="0"/>
          </a:p>
        </p:txBody>
      </p:sp>
      <p:sp>
        <p:nvSpPr>
          <p:cNvPr id="61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Noisy Channel Model for XML data T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/>
            <a:r>
              <a:rPr lang="en-US" altLang="zh-CN" smtClean="0"/>
              <a:t>Error model:</a:t>
            </a:r>
          </a:p>
          <a:p>
            <a:pPr lvl="1"/>
            <a:r>
              <a:rPr lang="en-US" altLang="zh-CN" smtClean="0"/>
              <a:t>Query generation model:   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61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61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C9D711-12E3-4892-970E-83B77587EC08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2743200" y="4191000"/>
            <a:ext cx="167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Error model</a:t>
            </a:r>
          </a:p>
        </p:txBody>
      </p:sp>
      <p:sp>
        <p:nvSpPr>
          <p:cNvPr id="6155" name="TextBox 12"/>
          <p:cNvSpPr txBox="1">
            <a:spLocks noChangeArrowheads="1"/>
          </p:cNvSpPr>
          <p:nvPr/>
        </p:nvSpPr>
        <p:spPr bwMode="auto">
          <a:xfrm>
            <a:off x="5029200" y="4191000"/>
            <a:ext cx="3241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Query generation model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98475" y="3686175"/>
          <a:ext cx="5495925" cy="509588"/>
        </p:xfrm>
        <a:graphic>
          <a:graphicData uri="http://schemas.openxmlformats.org/presentationml/2006/ole">
            <p:oleObj spid="_x0000_s1220611" name="Equation" r:id="rId4" imgW="7315200" imgH="685800" progId="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044825" y="4719638"/>
          <a:ext cx="3579813" cy="509587"/>
        </p:xfrm>
        <a:graphic>
          <a:graphicData uri="http://schemas.openxmlformats.org/presentationml/2006/ole">
            <p:oleObj spid="_x0000_s1220612" name="Equation" r:id="rId5" imgW="7315200" imgH="1041400" progId="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418013" y="5249863"/>
          <a:ext cx="4778375" cy="755650"/>
        </p:xfrm>
        <a:graphic>
          <a:graphicData uri="http://schemas.openxmlformats.org/presentationml/2006/ole">
            <p:oleObj spid="_x0000_s1220613" name="Equation" r:id="rId6" imgW="7315200" imgH="1155700" progId="">
              <p:embed/>
            </p:oleObj>
          </a:graphicData>
        </a:graphic>
      </p:graphicFrame>
      <p:sp>
        <p:nvSpPr>
          <p:cNvPr id="6156" name="TextBox 13"/>
          <p:cNvSpPr txBox="1">
            <a:spLocks noChangeArrowheads="1"/>
          </p:cNvSpPr>
          <p:nvPr/>
        </p:nvSpPr>
        <p:spPr bwMode="auto">
          <a:xfrm>
            <a:off x="1981200" y="3581400"/>
            <a:ext cx="228600" cy="7620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4038600" y="3505200"/>
            <a:ext cx="228600" cy="7620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6158" name="TextBox 15"/>
          <p:cNvSpPr txBox="1">
            <a:spLocks noChangeArrowheads="1"/>
          </p:cNvSpPr>
          <p:nvPr/>
        </p:nvSpPr>
        <p:spPr bwMode="auto">
          <a:xfrm>
            <a:off x="5486400" y="3581400"/>
            <a:ext cx="228600" cy="7620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6159" name="TextBox 16"/>
          <p:cNvSpPr txBox="1">
            <a:spLocks noChangeArrowheads="1"/>
          </p:cNvSpPr>
          <p:nvPr/>
        </p:nvSpPr>
        <p:spPr bwMode="auto">
          <a:xfrm>
            <a:off x="6096000" y="5943600"/>
            <a:ext cx="170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Lang. model</a:t>
            </a:r>
          </a:p>
        </p:txBody>
      </p:sp>
      <p:sp>
        <p:nvSpPr>
          <p:cNvPr id="6160" name="TextBox 17"/>
          <p:cNvSpPr txBox="1">
            <a:spLocks noChangeArrowheads="1"/>
          </p:cNvSpPr>
          <p:nvPr/>
        </p:nvSpPr>
        <p:spPr bwMode="auto">
          <a:xfrm>
            <a:off x="8153400" y="5943600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Prior</a:t>
            </a:r>
          </a:p>
        </p:txBody>
      </p:sp>
      <p:graphicFrame>
        <p:nvGraphicFramePr>
          <p:cNvPr id="1220616" name="Object 8"/>
          <p:cNvGraphicFramePr>
            <a:graphicFrameLocks noChangeAspect="1"/>
          </p:cNvGraphicFramePr>
          <p:nvPr/>
        </p:nvGraphicFramePr>
        <p:xfrm>
          <a:off x="533400" y="2474913"/>
          <a:ext cx="7243762" cy="1030287"/>
        </p:xfrm>
        <a:graphic>
          <a:graphicData uri="http://schemas.openxmlformats.org/presentationml/2006/ole">
            <p:oleObj spid="_x0000_s1220616" name="Equation" r:id="rId7" imgW="2768600" imgH="3937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-76200" y="1219200"/>
            <a:ext cx="9144000" cy="4267200"/>
          </a:xfrm>
        </p:spPr>
        <p:txBody>
          <a:bodyPr/>
          <a:lstStyle/>
          <a:p>
            <a:pPr lvl="1"/>
            <a:r>
              <a:rPr lang="en-US" altLang="zh-CN" dirty="0" smtClean="0">
                <a:ea typeface="宋体" pitchFamily="2" charset="-122"/>
              </a:rPr>
              <a:t>Enabling interesting/unexpected discoveries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Relevant data pieces that are scattered but are collectively relevant to the query should be </a:t>
            </a:r>
            <a:r>
              <a:rPr lang="en-US" altLang="zh-CN" dirty="0" smtClean="0">
                <a:solidFill>
                  <a:srgbClr val="0033CC"/>
                </a:solidFill>
                <a:ea typeface="宋体" pitchFamily="2" charset="-122"/>
              </a:rPr>
              <a:t>automatically assembled</a:t>
            </a:r>
            <a:r>
              <a:rPr lang="en-US" altLang="zh-CN" dirty="0" smtClean="0">
                <a:ea typeface="宋体" pitchFamily="2" charset="-122"/>
              </a:rPr>
              <a:t> in the results 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A unique opportunity for searching DB 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Text search restricts a result as a document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DB querying requires users to specify relationships between data pieces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ICDE 2011 Tutorial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77EAF0-2A07-4815-A105-9D2F6B411E00}" type="slidenum">
              <a:rPr lang="zh-CN" altLang="en-US" smtClean="0">
                <a:ea typeface="宋体" pitchFamily="2" charset="-122"/>
              </a:rPr>
              <a:pPr/>
              <a:t>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457200" y="228600"/>
            <a:ext cx="86868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Palatino Linotype" pitchFamily="18" charset="0"/>
                <a:ea typeface="宋体" pitchFamily="2" charset="-122"/>
                <a:cs typeface="+mj-cs"/>
              </a:rPr>
              <a:t>Opportunities /3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CC00"/>
              </a:solidFill>
              <a:effectLst/>
              <a:uLnTx/>
              <a:uFillTx/>
              <a:latin typeface="Palatino Linotype" pitchFamily="18" charset="0"/>
              <a:ea typeface="宋体" pitchFamily="2" charset="-122"/>
              <a:cs typeface="+mj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257800" y="4343400"/>
          <a:ext cx="3429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970"/>
                <a:gridCol w="173243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Margo</a:t>
                      </a:r>
                      <a:r>
                        <a:rPr lang="en-US" altLang="zh-CN" baseline="0" dirty="0" smtClean="0"/>
                        <a:t> Seltzer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41910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63"/>
                <a:gridCol w="1706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UC Berkeley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rot="10800000">
            <a:off x="3429000" y="4572000"/>
            <a:ext cx="1828800" cy="152400"/>
          </a:xfrm>
          <a:prstGeom prst="straightConnector1">
            <a:avLst/>
          </a:prstGeom>
          <a:noFill/>
          <a:ln w="25400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62000" y="5562600"/>
          <a:ext cx="2209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947"/>
                <a:gridCol w="16248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Berkeley DB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581400" y="5562600"/>
          <a:ext cx="1371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 rot="5400000" flipH="1" flipV="1">
            <a:off x="4609306" y="4915694"/>
            <a:ext cx="687388" cy="60960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2971800" y="59436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447800" y="3810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University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46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Student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19200" y="5181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Project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5181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Participation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52578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Q: “Seltzer, Berkeley”</a:t>
            </a:r>
            <a:endParaRPr lang="zh-CN" altLang="en-US" sz="20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5905500" y="6006068"/>
            <a:ext cx="914400" cy="0"/>
          </a:xfrm>
          <a:prstGeom prst="line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930900" y="6337300"/>
            <a:ext cx="91440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858000" y="5802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9A46"/>
                </a:solidFill>
              </a:rPr>
              <a:t>Expected</a:t>
            </a:r>
            <a:endParaRPr lang="zh-CN" altLang="en-US" sz="1800" dirty="0">
              <a:solidFill>
                <a:srgbClr val="009A4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000" y="6107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Surprise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TextBox 17"/>
          <p:cNvSpPr txBox="1">
            <a:spLocks noChangeArrowheads="1"/>
          </p:cNvSpPr>
          <p:nvPr/>
        </p:nvSpPr>
        <p:spPr bwMode="auto">
          <a:xfrm>
            <a:off x="5553075" y="5498068"/>
            <a:ext cx="3590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</a:rPr>
              <a:t>Is Seltzer a student at UC Berkeley?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42" grpId="0"/>
      <p:bldP spid="42" grpId="1"/>
      <p:bldP spid="43" grpId="0"/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XClean </a:t>
            </a:r>
            <a:r>
              <a:rPr lang="en-US" altLang="zh-CN" baseline="30000" smtClean="0"/>
              <a:t>[Lu et al, ICDE 11] </a:t>
            </a:r>
            <a:r>
              <a:rPr lang="en-US" altLang="zh-CN" smtClean="0"/>
              <a:t>/2</a:t>
            </a:r>
            <a:endParaRPr lang="zh-CN" altLang="en-US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Advantages:</a:t>
            </a:r>
          </a:p>
          <a:p>
            <a:pPr lvl="1"/>
            <a:r>
              <a:rPr lang="en-US" altLang="zh-CN" smtClean="0"/>
              <a:t>Guarantees the cleaned query has non-empty results</a:t>
            </a:r>
          </a:p>
          <a:p>
            <a:pPr lvl="1"/>
            <a:r>
              <a:rPr lang="en-US" altLang="zh-CN" smtClean="0"/>
              <a:t>Not biased towards rare tokens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E48387-6740-42BA-9465-0ED4349F8AA7}" type="slidenum">
              <a:rPr lang="zh-CN" altLang="en-US"/>
              <a:pPr/>
              <a:t>70</a:t>
            </a:fld>
            <a:endParaRPr lang="en-US" altLang="zh-C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0" y="3733800"/>
          <a:ext cx="5867400" cy="1584960"/>
        </p:xfrm>
        <a:graphic>
          <a:graphicData uri="http://schemas.openxmlformats.org/drawingml/2006/table">
            <a:tbl>
              <a:tblPr/>
              <a:tblGrid>
                <a:gridCol w="1760538"/>
                <a:gridCol w="4106862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Query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adventurecome ravel diiry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XClean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adventuresome travel diary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Google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adventure </a:t>
                      </a: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come </a:t>
                      </a: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travel diary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[PY08]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adventuresome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rävel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dairy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eorg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Auto-completion</a:t>
            </a:r>
            <a:endParaRPr lang="zh-CN" alt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Auto-completion in search engines</a:t>
            </a:r>
          </a:p>
          <a:p>
            <a:pPr lvl="1"/>
            <a:r>
              <a:rPr lang="en-US" altLang="zh-CN" smtClean="0"/>
              <a:t>traditionally, prefix matching</a:t>
            </a:r>
          </a:p>
          <a:p>
            <a:pPr lvl="1"/>
            <a:r>
              <a:rPr lang="en-US" altLang="zh-CN" smtClean="0"/>
              <a:t>now, allowing errors in the prefix</a:t>
            </a:r>
          </a:p>
          <a:p>
            <a:pPr lvl="1"/>
            <a:r>
              <a:rPr lang="en-US" altLang="zh-CN" smtClean="0"/>
              <a:t>c.f., Auto-completion allowing errors </a:t>
            </a:r>
            <a:r>
              <a:rPr lang="en-US" altLang="zh-CN" baseline="30000" smtClean="0"/>
              <a:t>[Chaudhuri &amp; Kaushik, SIGMOD 09]</a:t>
            </a:r>
          </a:p>
          <a:p>
            <a:r>
              <a:rPr lang="en-US" altLang="zh-CN" smtClean="0"/>
              <a:t>Auto-completion for relational keyword search </a:t>
            </a:r>
          </a:p>
          <a:p>
            <a:pPr lvl="1"/>
            <a:r>
              <a:rPr lang="en-US" altLang="zh-CN" smtClean="0"/>
              <a:t>TASTIER </a:t>
            </a:r>
            <a:r>
              <a:rPr lang="en-US" altLang="zh-CN" baseline="30000" smtClean="0"/>
              <a:t>[Li et al, SIGMOD 09]</a:t>
            </a:r>
            <a:r>
              <a:rPr lang="en-US" altLang="zh-CN" smtClean="0"/>
              <a:t>: 2 kinds of prefix matching semantics</a:t>
            </a:r>
          </a:p>
          <a:p>
            <a:pPr lvl="1"/>
            <a:endParaRPr lang="en-US" altLang="zh-CN" baseline="30000" smtClean="0"/>
          </a:p>
          <a:p>
            <a:endParaRPr lang="en-US" altLang="zh-CN" smtClean="0"/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B9A9BD-4298-43A1-8376-A5B46DA203DE}" type="slidenum">
              <a:rPr lang="zh-CN" altLang="en-US"/>
              <a:pPr/>
              <a:t>71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altLang="zh-CN" smtClean="0"/>
              <a:t>TASTIER </a:t>
            </a:r>
            <a:r>
              <a:rPr lang="en-US" altLang="zh-CN" baseline="30000" smtClean="0"/>
              <a:t>[Li et al, SIGMOD 09]</a:t>
            </a:r>
            <a:endParaRPr lang="en-US" altLang="zh-CN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8229600" cy="4679950"/>
          </a:xfrm>
        </p:spPr>
        <p:txBody>
          <a:bodyPr/>
          <a:lstStyle/>
          <a:p>
            <a:r>
              <a:rPr lang="en-US" altLang="zh-CN" dirty="0" smtClean="0"/>
              <a:t>Q = {</a:t>
            </a:r>
            <a:r>
              <a:rPr lang="en-US" altLang="zh-CN" u="sng" dirty="0" err="1" smtClean="0"/>
              <a:t>srivasta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sig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Treat each keyword as a prefix</a:t>
            </a:r>
          </a:p>
          <a:p>
            <a:pPr lvl="1"/>
            <a:r>
              <a:rPr lang="en-US" altLang="zh-CN" dirty="0" smtClean="0"/>
              <a:t>E.g., matches papers by </a:t>
            </a:r>
            <a:r>
              <a:rPr lang="en-US" altLang="zh-CN" dirty="0" err="1" smtClean="0"/>
              <a:t>srivasta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va</a:t>
            </a:r>
            <a:r>
              <a:rPr lang="en-US" altLang="zh-CN" dirty="0" smtClean="0"/>
              <a:t> published in </a:t>
            </a:r>
            <a:r>
              <a:rPr lang="en-US" altLang="zh-CN" u="sng" dirty="0" err="1" smtClean="0"/>
              <a:t>sig</a:t>
            </a:r>
            <a:r>
              <a:rPr lang="en-US" altLang="zh-CN" b="1" i="1" u="sng" dirty="0" err="1" smtClean="0">
                <a:solidFill>
                  <a:srgbClr val="FF0000"/>
                </a:solidFill>
              </a:rPr>
              <a:t>mod</a:t>
            </a:r>
            <a:endParaRPr lang="en-US" altLang="zh-CN" b="1" i="1" u="sng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Idea</a:t>
            </a:r>
          </a:p>
          <a:p>
            <a:pPr lvl="1"/>
            <a:r>
              <a:rPr lang="en-US" altLang="zh-CN" dirty="0" smtClean="0"/>
              <a:t>Index every token in a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ym typeface="Wingdings" pitchFamily="2" charset="2"/>
              </a:rPr>
              <a:t></a:t>
            </a:r>
            <a:r>
              <a:rPr lang="en-US" altLang="zh-CN" dirty="0" smtClean="0">
                <a:sym typeface="Wingdings" pitchFamily="2" charset="2"/>
              </a:rPr>
              <a:t> each prefix corresponds to a range of tokens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Candidate = tokens for the smallest prefix</a:t>
            </a:r>
          </a:p>
          <a:p>
            <a:pPr lvl="1"/>
            <a:r>
              <a:rPr lang="en-US" altLang="zh-CN" dirty="0" smtClean="0"/>
              <a:t>Use the ranges of remaining keywords (prefix) to filter the candidates</a:t>
            </a:r>
          </a:p>
          <a:p>
            <a:pPr lvl="2"/>
            <a:r>
              <a:rPr lang="en-US" altLang="zh-CN" dirty="0" smtClean="0"/>
              <a:t>With the help of </a:t>
            </a:r>
            <a:r>
              <a:rPr lang="en-US" altLang="zh-CN" dirty="0" err="1" smtClean="0"/>
              <a:t>δ</a:t>
            </a:r>
            <a:r>
              <a:rPr lang="en-US" altLang="zh-CN" dirty="0" smtClean="0"/>
              <a:t>-step forward index</a:t>
            </a:r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8400E2-FEBF-49B8-85DB-C837F8D30983}" type="slidenum">
              <a:rPr lang="zh-CN" altLang="en-US"/>
              <a:pPr/>
              <a:t>72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4161750" indent="-24161750"/>
            <a:r>
              <a:rPr lang="en-US" altLang="zh-CN" smtClean="0"/>
              <a:t>Example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79950"/>
          </a:xfrm>
        </p:spPr>
        <p:txBody>
          <a:bodyPr/>
          <a:lstStyle/>
          <a:p>
            <a:r>
              <a:rPr lang="en-US" altLang="zh-CN" sz="2800" dirty="0" smtClean="0"/>
              <a:t>Q = {</a:t>
            </a:r>
            <a:r>
              <a:rPr lang="en-US" altLang="zh-CN" sz="2800" u="sng" dirty="0" err="1" smtClean="0"/>
              <a:t>srivasta</a:t>
            </a:r>
            <a:r>
              <a:rPr lang="en-US" altLang="zh-CN" sz="2800" dirty="0" smtClean="0"/>
              <a:t>, </a:t>
            </a:r>
            <a:r>
              <a:rPr lang="en-US" altLang="zh-CN" sz="2800" u="sng" dirty="0" smtClean="0"/>
              <a:t>sig</a:t>
            </a:r>
            <a:r>
              <a:rPr lang="en-US" altLang="zh-CN" sz="2800" dirty="0" smtClean="0"/>
              <a:t>}</a:t>
            </a:r>
          </a:p>
          <a:p>
            <a:pPr lvl="1"/>
            <a:r>
              <a:rPr lang="en-US" altLang="zh-CN" sz="2400" dirty="0" smtClean="0"/>
              <a:t>Candidates = I(</a:t>
            </a:r>
            <a:r>
              <a:rPr lang="en-US" altLang="zh-CN" sz="2400" u="sng" dirty="0" err="1" smtClean="0"/>
              <a:t>srivasta</a:t>
            </a:r>
            <a:r>
              <a:rPr lang="en-US" altLang="zh-CN" sz="2400" dirty="0" smtClean="0"/>
              <a:t>) = {11,12, 78}</a:t>
            </a:r>
          </a:p>
          <a:p>
            <a:pPr lvl="1"/>
            <a:r>
              <a:rPr lang="en-US" altLang="zh-CN" sz="2400" dirty="0" err="1" smtClean="0"/>
              <a:t>Range(</a:t>
            </a:r>
            <a:r>
              <a:rPr lang="en-US" altLang="zh-CN" sz="2400" u="sng" dirty="0" err="1" smtClean="0"/>
              <a:t>sig</a:t>
            </a:r>
            <a:r>
              <a:rPr lang="en-US" altLang="zh-CN" sz="2400" dirty="0" smtClean="0"/>
              <a:t>) = [k23, k27]</a:t>
            </a:r>
          </a:p>
          <a:p>
            <a:pPr lvl="1"/>
            <a:endParaRPr lang="en-US" altLang="zh-CN" sz="2400" b="1" i="1" dirty="0" smtClean="0">
              <a:solidFill>
                <a:srgbClr val="FF0000"/>
              </a:solidFill>
            </a:endParaRPr>
          </a:p>
          <a:p>
            <a:pPr lvl="1"/>
            <a:endParaRPr lang="en-US" altLang="zh-CN" sz="2400" b="1" i="1" dirty="0" smtClean="0">
              <a:solidFill>
                <a:srgbClr val="FF0000"/>
              </a:solidFill>
            </a:endParaRPr>
          </a:p>
          <a:p>
            <a:pPr lvl="1"/>
            <a:endParaRPr lang="en-US" altLang="zh-CN" sz="2400" b="1" i="1" dirty="0" smtClean="0">
              <a:solidFill>
                <a:srgbClr val="FF0000"/>
              </a:solidFill>
            </a:endParaRPr>
          </a:p>
          <a:p>
            <a:pPr lvl="1"/>
            <a:endParaRPr lang="en-US" altLang="zh-CN" sz="2400" b="1" i="1" dirty="0" smtClean="0">
              <a:solidFill>
                <a:srgbClr val="FF0000"/>
              </a:solidFill>
            </a:endParaRP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After pruning, Candidates = {12} </a:t>
            </a:r>
            <a:r>
              <a:rPr lang="en-US" altLang="zh-CN" sz="2400" dirty="0" smtClean="0">
                <a:sym typeface="Wingdings" pitchFamily="2" charset="2"/>
              </a:rPr>
              <a:t> grow a Steiner tree around it </a:t>
            </a:r>
            <a:endParaRPr lang="en-US" altLang="zh-CN" sz="1800" dirty="0" smtClean="0">
              <a:sym typeface="Wingdings" pitchFamily="2" charset="2"/>
            </a:endParaRPr>
          </a:p>
          <a:p>
            <a:r>
              <a:rPr lang="en-US" altLang="zh-CN" sz="2400" dirty="0" smtClean="0">
                <a:sym typeface="Wingdings" pitchFamily="2" charset="2"/>
              </a:rPr>
              <a:t>Also uses a hyper-graph-based graph partitioning method</a:t>
            </a:r>
            <a:endParaRPr lang="en-US" altLang="zh-CN" sz="2400" dirty="0" smtClean="0"/>
          </a:p>
          <a:p>
            <a:endParaRPr lang="en-US" altLang="zh-CN" sz="2800" dirty="0" smtClean="0"/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ICDE 2011 Tutorial</a:t>
            </a:r>
            <a:endParaRPr lang="en-US" altLang="zh-CN"/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0321B0-7BB1-4ED5-9EE9-7E94A551B130}" type="slidenum">
              <a:rPr lang="zh-CN" altLang="en-US"/>
              <a:pPr/>
              <a:t>73</a:t>
            </a:fld>
            <a:endParaRPr lang="en-US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200400"/>
          <a:ext cx="5334000" cy="2228850"/>
        </p:xfrm>
        <a:graphic>
          <a:graphicData uri="http://schemas.openxmlformats.org/drawingml/2006/table">
            <a:tbl>
              <a:tblPr/>
              <a:tblGrid>
                <a:gridCol w="820738"/>
                <a:gridCol w="4513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Node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Keywords Reachable within δ Steps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k2, k14, k22, k31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k5, k25, k75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宋体" pitchFamily="2" charset="-122"/>
                        </a:rPr>
                        <a:t>k101, k237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24" name="TextBox 6"/>
          <p:cNvSpPr txBox="1">
            <a:spLocks noChangeArrowheads="1"/>
          </p:cNvSpPr>
          <p:nvPr/>
        </p:nvSpPr>
        <p:spPr bwMode="auto">
          <a:xfrm>
            <a:off x="8001000" y="401638"/>
            <a:ext cx="1447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srivasta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3800" y="554038"/>
            <a:ext cx="228600" cy="228600"/>
          </a:xfrm>
          <a:prstGeom prst="ellipse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239000" y="1163638"/>
            <a:ext cx="228600" cy="228600"/>
          </a:xfrm>
          <a:prstGeom prst="ellipse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848600" y="1163638"/>
            <a:ext cx="360363" cy="360362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rgbClr val="FFFFFF"/>
                </a:solidFill>
                <a:latin typeface="Garamond" pitchFamily="18" charset="0"/>
                <a:ea typeface="+mn-ea"/>
              </a:rPr>
              <a:t>k74</a:t>
            </a:r>
          </a:p>
        </p:txBody>
      </p:sp>
      <p:cxnSp>
        <p:nvCxnSpPr>
          <p:cNvPr id="80928" name="Straight Connector 11"/>
          <p:cNvCxnSpPr>
            <a:cxnSpLocks noChangeShapeType="1"/>
            <a:stCxn id="8" idx="4"/>
          </p:cNvCxnSpPr>
          <p:nvPr/>
        </p:nvCxnSpPr>
        <p:spPr bwMode="auto">
          <a:xfrm rot="5400000">
            <a:off x="7334250" y="839788"/>
            <a:ext cx="3810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29" name="Straight Connector 1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7652544" y="788194"/>
            <a:ext cx="38100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0930" name="TextBox 15"/>
          <p:cNvSpPr txBox="1">
            <a:spLocks noChangeArrowheads="1"/>
          </p:cNvSpPr>
          <p:nvPr/>
        </p:nvSpPr>
        <p:spPr bwMode="auto">
          <a:xfrm>
            <a:off x="7162800" y="7064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80931" name="TextBox 16"/>
          <p:cNvSpPr txBox="1">
            <a:spLocks noChangeArrowheads="1"/>
          </p:cNvSpPr>
          <p:nvPr/>
        </p:nvSpPr>
        <p:spPr bwMode="auto">
          <a:xfrm>
            <a:off x="7848600" y="701675"/>
            <a:ext cx="53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162800" y="1697038"/>
            <a:ext cx="360363" cy="360362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rgbClr val="FFFFFF"/>
                </a:solidFill>
                <a:latin typeface="Garamond" pitchFamily="18" charset="0"/>
                <a:ea typeface="+mn-ea"/>
              </a:rPr>
              <a:t>k73</a:t>
            </a:r>
          </a:p>
        </p:txBody>
      </p:sp>
      <p:sp>
        <p:nvSpPr>
          <p:cNvPr id="80933" name="TextBox 18"/>
          <p:cNvSpPr txBox="1">
            <a:spLocks noChangeArrowheads="1"/>
          </p:cNvSpPr>
          <p:nvPr/>
        </p:nvSpPr>
        <p:spPr bwMode="auto">
          <a:xfrm>
            <a:off x="7391400" y="1316038"/>
            <a:ext cx="53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</a:t>
            </a:r>
          </a:p>
        </p:txBody>
      </p:sp>
      <p:cxnSp>
        <p:nvCxnSpPr>
          <p:cNvPr id="80934" name="Straight Connector 19"/>
          <p:cNvCxnSpPr>
            <a:cxnSpLocks noChangeShapeType="1"/>
            <a:stCxn id="9" idx="4"/>
            <a:endCxn id="18" idx="0"/>
          </p:cNvCxnSpPr>
          <p:nvPr/>
        </p:nvCxnSpPr>
        <p:spPr bwMode="auto">
          <a:xfrm rot="5400000">
            <a:off x="7195344" y="1539082"/>
            <a:ext cx="30480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772400" y="2743200"/>
            <a:ext cx="1219200" cy="461963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{11, 12}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772400" y="3271838"/>
            <a:ext cx="1219200" cy="461962"/>
          </a:xfrm>
          <a:prstGeom prst="rect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  <a:latin typeface="Georgia" pitchFamily="18" charset="0"/>
              </a:rPr>
              <a:t>{78}</a:t>
            </a:r>
          </a:p>
        </p:txBody>
      </p:sp>
      <p:cxnSp>
        <p:nvCxnSpPr>
          <p:cNvPr id="28" name="Shape 27"/>
          <p:cNvCxnSpPr>
            <a:cxnSpLocks noChangeShapeType="1"/>
            <a:stCxn id="18" idx="4"/>
            <a:endCxn id="25" idx="1"/>
          </p:cNvCxnSpPr>
          <p:nvPr/>
        </p:nvCxnSpPr>
        <p:spPr bwMode="auto">
          <a:xfrm rot="16200000" flipH="1">
            <a:off x="7099300" y="2300288"/>
            <a:ext cx="915988" cy="430212"/>
          </a:xfrm>
          <a:prstGeom prst="curvedConnector2">
            <a:avLst/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9" name="Shape 28"/>
          <p:cNvCxnSpPr>
            <a:cxnSpLocks noChangeShapeType="1"/>
            <a:stCxn id="10" idx="4"/>
            <a:endCxn id="26" idx="1"/>
          </p:cNvCxnSpPr>
          <p:nvPr/>
        </p:nvCxnSpPr>
        <p:spPr bwMode="auto">
          <a:xfrm rot="5400000">
            <a:off x="6910387" y="2386013"/>
            <a:ext cx="1979613" cy="255588"/>
          </a:xfrm>
          <a:prstGeom prst="curvedConnector4">
            <a:avLst>
              <a:gd name="adj1" fmla="val 44167"/>
              <a:gd name="adj2" fmla="val 189227"/>
            </a:avLst>
          </a:prstGeom>
          <a:noFill/>
          <a:ln w="317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867400" y="533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4E4FF"/>
              </a:gs>
              <a:gs pos="64999">
                <a:srgbClr val="C2C2FF"/>
              </a:gs>
              <a:gs pos="100000">
                <a:srgbClr val="A9A9FF"/>
              </a:gs>
            </a:gsLst>
            <a:lin ang="5400000" scaled="1"/>
          </a:gradFill>
          <a:ln w="9525">
            <a:solidFill>
              <a:srgbClr val="9393FC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1800" b="1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80940" name="TextBox 32"/>
          <p:cNvSpPr txBox="1">
            <a:spLocks noChangeArrowheads="1"/>
          </p:cNvSpPr>
          <p:nvPr/>
        </p:nvSpPr>
        <p:spPr bwMode="auto">
          <a:xfrm>
            <a:off x="5334000" y="381000"/>
            <a:ext cx="68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</a:t>
            </a:r>
          </a:p>
        </p:txBody>
      </p:sp>
      <p:sp>
        <p:nvSpPr>
          <p:cNvPr id="34" name="Isosceles Triangle 33"/>
          <p:cNvSpPr>
            <a:spLocks noChangeArrowheads="1"/>
          </p:cNvSpPr>
          <p:nvPr/>
        </p:nvSpPr>
        <p:spPr bwMode="auto">
          <a:xfrm>
            <a:off x="5486400" y="762000"/>
            <a:ext cx="914400" cy="533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b"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  <a:latin typeface="Garamond" pitchFamily="18" charset="0"/>
              </a:rPr>
              <a:t>…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257800" y="1676400"/>
            <a:ext cx="360363" cy="360363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chemeClr val="bg1"/>
                </a:solidFill>
                <a:latin typeface="Garamond" pitchFamily="18" charset="0"/>
                <a:ea typeface="+mn-ea"/>
              </a:rPr>
              <a:t>k23</a:t>
            </a:r>
          </a:p>
        </p:txBody>
      </p:sp>
      <p:cxnSp>
        <p:nvCxnSpPr>
          <p:cNvPr id="80943" name="Straight Connector 45"/>
          <p:cNvCxnSpPr>
            <a:cxnSpLocks noChangeShapeType="1"/>
            <a:stCxn id="34" idx="2"/>
            <a:endCxn id="35" idx="0"/>
          </p:cNvCxnSpPr>
          <p:nvPr/>
        </p:nvCxnSpPr>
        <p:spPr bwMode="auto">
          <a:xfrm rot="5400000">
            <a:off x="5271294" y="1461294"/>
            <a:ext cx="381000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0944" name="TextBox 48"/>
          <p:cNvSpPr txBox="1">
            <a:spLocks noChangeArrowheads="1"/>
          </p:cNvSpPr>
          <p:nvPr/>
        </p:nvSpPr>
        <p:spPr bwMode="auto">
          <a:xfrm>
            <a:off x="4267200" y="1595438"/>
            <a:ext cx="106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sigact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715000" y="1697038"/>
            <a:ext cx="360363" cy="360362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1800" b="1">
                <a:solidFill>
                  <a:schemeClr val="bg1"/>
                </a:solidFill>
                <a:latin typeface="Garamond" pitchFamily="18" charset="0"/>
              </a:rPr>
              <a:t>…</a:t>
            </a:r>
          </a:p>
        </p:txBody>
      </p:sp>
      <p:cxnSp>
        <p:nvCxnSpPr>
          <p:cNvPr id="80946" name="Straight Connector 52"/>
          <p:cNvCxnSpPr>
            <a:cxnSpLocks noChangeShapeType="1"/>
            <a:stCxn id="34" idx="3"/>
            <a:endCxn id="52" idx="0"/>
          </p:cNvCxnSpPr>
          <p:nvPr/>
        </p:nvCxnSpPr>
        <p:spPr bwMode="auto">
          <a:xfrm rot="5400000">
            <a:off x="5718175" y="1471613"/>
            <a:ext cx="401638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248400" y="1697038"/>
            <a:ext cx="360363" cy="360362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20000">
                <a:srgbClr val="000000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chemeClr val="bg1"/>
                </a:solidFill>
                <a:latin typeface="Garamond" pitchFamily="18" charset="0"/>
                <a:ea typeface="+mn-ea"/>
              </a:rPr>
              <a:t>k27</a:t>
            </a:r>
          </a:p>
        </p:txBody>
      </p:sp>
      <p:cxnSp>
        <p:nvCxnSpPr>
          <p:cNvPr id="80948" name="Straight Connector 56"/>
          <p:cNvCxnSpPr>
            <a:cxnSpLocks noChangeShapeType="1"/>
            <a:stCxn id="34" idx="4"/>
            <a:endCxn id="56" idx="0"/>
          </p:cNvCxnSpPr>
          <p:nvPr/>
        </p:nvCxnSpPr>
        <p:spPr bwMode="auto">
          <a:xfrm rot="16200000" flipH="1">
            <a:off x="6213475" y="1482725"/>
            <a:ext cx="401638" cy="2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Isosceles Triangle 59"/>
          <p:cNvSpPr>
            <a:spLocks noChangeArrowheads="1"/>
          </p:cNvSpPr>
          <p:nvPr/>
        </p:nvSpPr>
        <p:spPr bwMode="auto">
          <a:xfrm>
            <a:off x="6019800" y="152400"/>
            <a:ext cx="1600200" cy="381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9393FC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b"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  <a:latin typeface="Garamond" pitchFamily="18" charset="0"/>
              </a:rPr>
              <a:t>…</a:t>
            </a:r>
          </a:p>
        </p:txBody>
      </p:sp>
      <p:sp>
        <p:nvSpPr>
          <p:cNvPr id="80950" name="TextBox 62"/>
          <p:cNvSpPr txBox="1">
            <a:spLocks noChangeArrowheads="1"/>
          </p:cNvSpPr>
          <p:nvPr/>
        </p:nvSpPr>
        <p:spPr bwMode="auto">
          <a:xfrm>
            <a:off x="5867400" y="1981200"/>
            <a:ext cx="106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sigweb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pPr lvl="1"/>
            <a:r>
              <a:rPr lang="en-US" altLang="zh-CN" sz="2200" dirty="0" smtClean="0"/>
              <a:t>Query cleaning and auto-completion</a:t>
            </a:r>
          </a:p>
          <a:p>
            <a:pPr lvl="1"/>
            <a:r>
              <a:rPr lang="en-US" altLang="zh-CN" sz="2200" dirty="0" smtClean="0">
                <a:solidFill>
                  <a:srgbClr val="C00000"/>
                </a:solidFill>
              </a:rPr>
              <a:t>Query refinement</a:t>
            </a:r>
          </a:p>
          <a:p>
            <a:pPr lvl="1"/>
            <a:r>
              <a:rPr lang="en-US" altLang="zh-CN" sz="2200" dirty="0" smtClean="0"/>
              <a:t>Query rewriting</a:t>
            </a:r>
            <a:endParaRPr lang="en-US" sz="2600" dirty="0" smtClean="0"/>
          </a:p>
          <a:p>
            <a:r>
              <a:rPr lang="en-US" sz="2600" dirty="0" smtClean="0"/>
              <a:t>Evaluation</a:t>
            </a:r>
          </a:p>
          <a:p>
            <a:r>
              <a:rPr lang="en-US" sz="2600" dirty="0" smtClean="0"/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Refinement: </a:t>
            </a:r>
            <a:br>
              <a:rPr lang="en-US" dirty="0" smtClean="0"/>
            </a:br>
            <a:r>
              <a:rPr lang="en-US" dirty="0" smtClean="0"/>
              <a:t>Motivation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Motivation: </a:t>
            </a:r>
          </a:p>
          <a:p>
            <a:pPr lvl="1"/>
            <a:r>
              <a:rPr lang="en-US" sz="2400" dirty="0" smtClean="0"/>
              <a:t>Sometimes lots of results may be returned</a:t>
            </a:r>
          </a:p>
          <a:p>
            <a:pPr lvl="1"/>
            <a:r>
              <a:rPr lang="en-US" sz="2400" dirty="0" smtClean="0"/>
              <a:t>With the imperfection of ranking function, finding relevant results is overwhelming to users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Question</a:t>
            </a:r>
            <a:r>
              <a:rPr lang="en-US" sz="2800" dirty="0" smtClean="0"/>
              <a:t>: How to refine a query by summarizing the results of the original query?</a:t>
            </a:r>
            <a:endParaRPr lang="en-US" sz="2800" dirty="0"/>
          </a:p>
          <a:p>
            <a:r>
              <a:rPr lang="en-US" sz="2800" dirty="0" smtClean="0">
                <a:solidFill>
                  <a:srgbClr val="0000FF"/>
                </a:solidFill>
              </a:rPr>
              <a:t>Current approaches </a:t>
            </a:r>
          </a:p>
          <a:p>
            <a:pPr lvl="1"/>
            <a:r>
              <a:rPr lang="en-US" altLang="zh-CN" sz="2400" dirty="0" smtClean="0"/>
              <a:t>Identify important terms in results</a:t>
            </a:r>
            <a:endParaRPr lang="en-US" sz="2400" dirty="0" smtClean="0"/>
          </a:p>
          <a:p>
            <a:pPr lvl="1"/>
            <a:r>
              <a:rPr lang="en-US" sz="2400" dirty="0" smtClean="0"/>
              <a:t>Cluster results </a:t>
            </a:r>
          </a:p>
          <a:p>
            <a:pPr lvl="1"/>
            <a:r>
              <a:rPr lang="en-US" sz="2400" dirty="0" smtClean="0"/>
              <a:t>Classify results by categories – Faceted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500062"/>
            <a:ext cx="6934200" cy="1100138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Data Clouds </a:t>
            </a:r>
            <a:r>
              <a:rPr lang="en-US" altLang="zh-CN" sz="4000" baseline="30000" dirty="0" smtClean="0">
                <a:ea typeface="宋体" pitchFamily="2" charset="-122"/>
              </a:rPr>
              <a:t>[</a:t>
            </a:r>
            <a:r>
              <a:rPr lang="en-US" altLang="zh-CN" sz="4000" baseline="30000" dirty="0" err="1" smtClean="0">
                <a:ea typeface="宋体" pitchFamily="2" charset="-122"/>
              </a:rPr>
              <a:t>Koutrika</a:t>
            </a:r>
            <a:r>
              <a:rPr lang="en-US" altLang="zh-CN" sz="4000" baseline="30000" dirty="0" smtClean="0">
                <a:ea typeface="宋体" pitchFamily="2" charset="-122"/>
              </a:rPr>
              <a:t> et al. EDBT 09]</a:t>
            </a:r>
            <a:endParaRPr lang="zh-CN" altLang="en-US" sz="4000" baseline="30000" dirty="0" smtClean="0">
              <a:ea typeface="宋体" pitchFamily="2" charset="-122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995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Goal: Find and suggest important terms from query results as expanded queries.</a:t>
            </a:r>
          </a:p>
          <a:p>
            <a:r>
              <a:rPr lang="en-US" altLang="zh-CN" sz="2400" dirty="0" smtClean="0">
                <a:ea typeface="宋体" pitchFamily="2" charset="-122"/>
              </a:rPr>
              <a:t>Input: Database, admin-specified entities and attributes, query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Attributes of an entity may appear in different tables</a:t>
            </a:r>
          </a:p>
          <a:p>
            <a:pPr lvl="1">
              <a:buNone/>
            </a:pPr>
            <a:r>
              <a:rPr lang="en-US" altLang="zh-CN" sz="2000" dirty="0" smtClean="0">
                <a:ea typeface="宋体" pitchFamily="2" charset="-122"/>
              </a:rPr>
              <a:t>	E.g., the attributes of a paper may include the information of its authors.</a:t>
            </a:r>
          </a:p>
          <a:p>
            <a:endParaRPr lang="en-US" altLang="zh-CN" sz="7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Output: Top-K ranked terms in the results, each of which is an entity and its attributes.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E.g., query = “XML”</a:t>
            </a:r>
          </a:p>
          <a:p>
            <a:pPr lvl="1">
              <a:buNone/>
            </a:pPr>
            <a:r>
              <a:rPr lang="en-US" altLang="zh-CN" sz="2000" dirty="0" smtClean="0">
                <a:ea typeface="宋体" pitchFamily="2" charset="-122"/>
              </a:rPr>
              <a:t>		Each result is a paper with attributes title, abstract, year, author name, etc.</a:t>
            </a:r>
          </a:p>
          <a:p>
            <a:pPr lvl="1">
              <a:buNone/>
            </a:pPr>
            <a:r>
              <a:rPr lang="en-US" altLang="zh-CN" sz="2000" dirty="0" smtClean="0">
                <a:ea typeface="宋体" pitchFamily="2" charset="-122"/>
              </a:rPr>
              <a:t>		Top terms returned: “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keyword</a:t>
            </a:r>
            <a:r>
              <a:rPr lang="en-US" altLang="zh-CN" sz="2000" dirty="0" smtClean="0">
                <a:ea typeface="宋体" pitchFamily="2" charset="-122"/>
              </a:rPr>
              <a:t>”, “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itchFamily="2" charset="-122"/>
              </a:rPr>
              <a:t>XPath</a:t>
            </a:r>
            <a:r>
              <a:rPr lang="en-US" altLang="zh-CN" sz="2000" dirty="0" smtClean="0">
                <a:ea typeface="宋体" pitchFamily="2" charset="-122"/>
              </a:rPr>
              <a:t>”, “</a:t>
            </a: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IBM</a:t>
            </a:r>
            <a:r>
              <a:rPr lang="en-US" altLang="zh-CN" sz="2000" dirty="0" smtClean="0">
                <a:ea typeface="宋体" pitchFamily="2" charset="-122"/>
              </a:rPr>
              <a:t>”, etc.</a:t>
            </a:r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Gives users insight about papers about XML.</a:t>
            </a:r>
          </a:p>
          <a:p>
            <a:endParaRPr lang="en-US" altLang="zh-CN" sz="700" dirty="0" smtClean="0">
              <a:ea typeface="宋体" pitchFamily="2" charset="-122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Ranking Terms in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9950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Popularity based:</a:t>
            </a:r>
          </a:p>
          <a:p>
            <a:pPr lvl="1"/>
            <a:r>
              <a:rPr lang="en-US" altLang="zh-CN" sz="2200" dirty="0" smtClean="0">
                <a:ea typeface="宋体" pitchFamily="2" charset="-122"/>
              </a:rPr>
              <a:t>                             in all results.</a:t>
            </a:r>
          </a:p>
          <a:p>
            <a:pPr lvl="1"/>
            <a:r>
              <a:rPr lang="en-US" altLang="zh-CN" sz="2200" dirty="0" smtClean="0">
                <a:ea typeface="宋体" pitchFamily="2" charset="-122"/>
              </a:rPr>
              <a:t>However, it may select very general terms, e.g., “data”</a:t>
            </a:r>
          </a:p>
          <a:p>
            <a:r>
              <a:rPr lang="en-US" altLang="zh-CN" sz="2400" dirty="0" smtClean="0">
                <a:ea typeface="宋体" pitchFamily="2" charset="-122"/>
              </a:rPr>
              <a:t>Relevance based:</a:t>
            </a:r>
          </a:p>
          <a:p>
            <a:pPr lvl="1"/>
            <a:r>
              <a:rPr lang="en-US" altLang="zh-CN" sz="2200" dirty="0" smtClean="0">
                <a:ea typeface="宋体" pitchFamily="2" charset="-122"/>
              </a:rPr>
              <a:t>                                            for all results E</a:t>
            </a:r>
          </a:p>
          <a:p>
            <a:r>
              <a:rPr lang="en-US" altLang="zh-CN" sz="2400" dirty="0" smtClean="0">
                <a:ea typeface="宋体" pitchFamily="2" charset="-122"/>
              </a:rPr>
              <a:t>Result weighted</a:t>
            </a:r>
          </a:p>
          <a:p>
            <a:pPr lvl="1"/>
            <a:r>
              <a:rPr lang="en-US" altLang="zh-CN" sz="2200" dirty="0" smtClean="0">
                <a:ea typeface="宋体" pitchFamily="2" charset="-122"/>
              </a:rPr>
              <a:t>                                                              for all results E</a:t>
            </a:r>
          </a:p>
          <a:p>
            <a:r>
              <a:rPr lang="en-US" altLang="zh-CN" sz="2400" dirty="0" smtClean="0"/>
              <a:t>How to rank results Score(E)?</a:t>
            </a:r>
          </a:p>
          <a:p>
            <a:pPr lvl="1">
              <a:spcBef>
                <a:spcPts val="300"/>
              </a:spcBef>
            </a:pPr>
            <a:r>
              <a:rPr lang="en-US" altLang="zh-CN" sz="2200" dirty="0" smtClean="0">
                <a:ea typeface="宋体" pitchFamily="2" charset="-122"/>
              </a:rPr>
              <a:t>Traditional TF*IDF does not take into account the attribute weights.</a:t>
            </a:r>
          </a:p>
          <a:p>
            <a:pPr lvl="2">
              <a:spcBef>
                <a:spcPts val="300"/>
              </a:spcBef>
            </a:pPr>
            <a:r>
              <a:rPr lang="en-US" altLang="zh-CN" sz="2000" dirty="0" smtClean="0">
                <a:ea typeface="宋体" pitchFamily="2" charset="-122"/>
              </a:rPr>
              <a:t>e.g., course title is more important than course description.</a:t>
            </a:r>
          </a:p>
          <a:p>
            <a:pPr lvl="1">
              <a:spcBef>
                <a:spcPts val="300"/>
              </a:spcBef>
            </a:pPr>
            <a:r>
              <a:rPr lang="en-US" altLang="zh-CN" sz="2200" dirty="0" smtClean="0">
                <a:ea typeface="宋体" pitchFamily="2" charset="-122"/>
              </a:rPr>
              <a:t>Improved TF: weighted sum of TF of attribute.</a:t>
            </a:r>
          </a:p>
          <a:p>
            <a:endParaRPr lang="zh-CN" altLang="en-US" dirty="0"/>
          </a:p>
        </p:txBody>
      </p:sp>
      <p:graphicFrame>
        <p:nvGraphicFramePr>
          <p:cNvPr id="142337" name="Object 1"/>
          <p:cNvGraphicFramePr>
            <a:graphicFrameLocks noChangeAspect="1"/>
          </p:cNvGraphicFramePr>
          <p:nvPr/>
        </p:nvGraphicFramePr>
        <p:xfrm>
          <a:off x="1219200" y="3247572"/>
          <a:ext cx="2785533" cy="533400"/>
        </p:xfrm>
        <a:graphic>
          <a:graphicData uri="http://schemas.openxmlformats.org/presentationml/2006/ole">
            <p:oleObj spid="_x0000_s1085442" name="Equation" r:id="rId4" imgW="7315200" imgH="1397000" progId="">
              <p:embed/>
            </p:oleObj>
          </a:graphicData>
        </a:graphic>
      </p:graphicFrame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1270002" y="4074888"/>
          <a:ext cx="3812822" cy="533400"/>
        </p:xfrm>
        <a:graphic>
          <a:graphicData uri="http://schemas.openxmlformats.org/presentationml/2006/ole">
            <p:oleObj spid="_x0000_s1085443" name="Equation" r:id="rId5" imgW="7315200" imgH="1028700" progId="">
              <p:embed/>
            </p:oleObj>
          </a:graphicData>
        </a:graphic>
      </p:graphicFrame>
      <p:graphicFrame>
        <p:nvGraphicFramePr>
          <p:cNvPr id="663557" name="Object 5"/>
          <p:cNvGraphicFramePr>
            <a:graphicFrameLocks noChangeAspect="1"/>
          </p:cNvGraphicFramePr>
          <p:nvPr/>
        </p:nvGraphicFramePr>
        <p:xfrm>
          <a:off x="1219200" y="2024742"/>
          <a:ext cx="1834444" cy="476250"/>
        </p:xfrm>
        <a:graphic>
          <a:graphicData uri="http://schemas.openxmlformats.org/presentationml/2006/ole">
            <p:oleObj spid="_x0000_s1085444" name="Equation" r:id="rId6" imgW="7315200" imgH="1905000" progId="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Frequent Co-occurring Terms</a:t>
            </a:r>
            <a:r>
              <a:rPr lang="en-US" altLang="zh-CN" sz="3200" baseline="30000" dirty="0" smtClean="0">
                <a:ea typeface="宋体" pitchFamily="2" charset="-122"/>
              </a:rPr>
              <a:t>[Tao et al. EDBT 09]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0292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000" dirty="0" smtClean="0">
                <a:ea typeface="宋体" pitchFamily="2" charset="-122"/>
              </a:rPr>
              <a:t>Can we avoid generating all results first?</a:t>
            </a:r>
            <a:endParaRPr lang="zh-CN" altLang="en-US" sz="3000" dirty="0" smtClean="0">
              <a:ea typeface="宋体" pitchFamily="2" charset="-122"/>
            </a:endParaRPr>
          </a:p>
          <a:p>
            <a:endParaRPr lang="en-US" altLang="zh-CN" sz="900" dirty="0" smtClean="0">
              <a:ea typeface="宋体" pitchFamily="2" charset="-122"/>
            </a:endParaRPr>
          </a:p>
          <a:p>
            <a:r>
              <a:rPr lang="en-US" altLang="zh-CN" sz="3000" dirty="0" smtClean="0">
                <a:ea typeface="宋体" pitchFamily="2" charset="-122"/>
              </a:rPr>
              <a:t>Input: Query</a:t>
            </a:r>
          </a:p>
          <a:p>
            <a:r>
              <a:rPr lang="en-US" altLang="zh-CN" sz="3000" dirty="0" smtClean="0">
                <a:ea typeface="宋体" pitchFamily="2" charset="-122"/>
              </a:rPr>
              <a:t>Output: Top-k ranked non-keyword terms in the results.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700" dirty="0" smtClean="0">
              <a:ea typeface="宋体" pitchFamily="2" charset="-122"/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000" dirty="0" smtClean="0">
                <a:ea typeface="宋体" pitchFamily="2" charset="-122"/>
              </a:rPr>
              <a:t>Capable of computing top-k terms efficiently without even generating results.</a:t>
            </a:r>
          </a:p>
          <a:p>
            <a:endParaRPr lang="en-US" altLang="zh-CN" sz="700" dirty="0" smtClean="0">
              <a:ea typeface="宋体" pitchFamily="2" charset="-122"/>
            </a:endParaRPr>
          </a:p>
          <a:p>
            <a:r>
              <a:rPr lang="en-US" altLang="zh-CN" sz="3000" dirty="0" smtClean="0">
                <a:ea typeface="宋体" pitchFamily="2" charset="-122"/>
              </a:rPr>
              <a:t>Terms in results are ranked by frequency.</a:t>
            </a: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Tradeoff of quality and efficiency.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Refinement: </a:t>
            </a:r>
            <a:br>
              <a:rPr lang="en-US" dirty="0" smtClean="0"/>
            </a:br>
            <a:r>
              <a:rPr lang="en-US" dirty="0" smtClean="0"/>
              <a:t>Motivation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Motivation: </a:t>
            </a:r>
          </a:p>
          <a:p>
            <a:pPr lvl="1"/>
            <a:r>
              <a:rPr lang="en-US" sz="2400" dirty="0" smtClean="0"/>
              <a:t>Sometimes lots of results may be returned</a:t>
            </a:r>
          </a:p>
          <a:p>
            <a:pPr lvl="1"/>
            <a:r>
              <a:rPr lang="en-US" sz="2400" dirty="0" smtClean="0"/>
              <a:t>With the imperfection of ranking function, finding relevant results is overwhelming to users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Question</a:t>
            </a:r>
            <a:r>
              <a:rPr lang="en-US" sz="2800" dirty="0" smtClean="0"/>
              <a:t>: How to refine a query by summarizing the results of the original query?</a:t>
            </a:r>
            <a:endParaRPr lang="en-US" sz="2800" dirty="0"/>
          </a:p>
          <a:p>
            <a:r>
              <a:rPr lang="en-US" sz="2800" dirty="0" smtClean="0">
                <a:solidFill>
                  <a:srgbClr val="0000FF"/>
                </a:solidFill>
              </a:rPr>
              <a:t>Current approaches </a:t>
            </a:r>
          </a:p>
          <a:p>
            <a:pPr lvl="1"/>
            <a:r>
              <a:rPr lang="en-US" altLang="zh-CN" sz="2400" dirty="0" smtClean="0"/>
              <a:t>Identify important terms in results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Cluster results </a:t>
            </a:r>
          </a:p>
          <a:p>
            <a:pPr lvl="1"/>
            <a:r>
              <a:rPr lang="en-US" sz="2400" dirty="0" smtClean="0"/>
              <a:t>Classify results by categories – Faceted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0128" y="279776"/>
            <a:ext cx="10134600" cy="1100138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Keyword Search on DB – Summary of Opportunities</a:t>
            </a: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451350"/>
          </a:xfrm>
        </p:spPr>
        <p:txBody>
          <a:bodyPr/>
          <a:lstStyle/>
          <a:p>
            <a:pPr lvl="1"/>
            <a:r>
              <a:rPr lang="en-US" altLang="zh-CN" dirty="0" smtClean="0">
                <a:ea typeface="宋体" pitchFamily="2" charset="-122"/>
              </a:rPr>
              <a:t>Increasing the DB usability and hence user population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Increasing the coverage and quality of keyword search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9221" name="Picture 3" descr="https://tjmoore.wikispaces.com/file/view/children-around-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33800"/>
            <a:ext cx="243840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5" descr="http://www.ecshome.com/images/computer-peop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733800"/>
            <a:ext cx="3162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 descr="http://sheconomy.files.wordpress.com/2009/04/elderly-people-on-comput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657600"/>
            <a:ext cx="2574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ICDE 2011 Tutorial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  <a:noFill/>
        </p:spPr>
        <p:txBody>
          <a:bodyPr/>
          <a:lstStyle/>
          <a:p>
            <a:fld id="{0CC96CF3-54A1-4E7A-B5E9-D9231DFC66C1}" type="slidenum">
              <a:rPr lang="zh-CN" altLang="en-US" smtClean="0">
                <a:ea typeface="宋体" pitchFamily="2" charset="-122"/>
              </a:rPr>
              <a:pPr/>
              <a:t>8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Summarizing Results for Ambiguous Queries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5181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All suggested queries are about “Java” programming language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2600" dirty="0" smtClean="0"/>
              <a:t>Query words may be </a:t>
            </a:r>
            <a:r>
              <a:rPr lang="en-US" altLang="zh-CN" sz="2600" dirty="0" err="1" smtClean="0"/>
              <a:t>polysemy</a:t>
            </a:r>
            <a:endParaRPr lang="en-US" sz="2600" dirty="0" smtClean="0"/>
          </a:p>
          <a:p>
            <a:pPr eaLnBrk="1" hangingPunct="1"/>
            <a:r>
              <a:rPr lang="en-US" sz="2600" dirty="0" smtClean="0"/>
              <a:t>It is desirable to refine an ambiguous query by its distinct meanings</a:t>
            </a:r>
          </a:p>
          <a:p>
            <a:pPr eaLnBrk="1" hangingPunct="1"/>
            <a:endParaRPr lang="en-US" sz="2600" dirty="0" smtClean="0"/>
          </a:p>
        </p:txBody>
      </p:sp>
      <p:pic>
        <p:nvPicPr>
          <p:cNvPr id="28673" name="Picture 1" descr="C:\Users\ziyang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276600"/>
            <a:ext cx="2596243" cy="1371600"/>
          </a:xfrm>
          <a:prstGeom prst="rect">
            <a:avLst/>
          </a:prstGeom>
          <a:noFill/>
        </p:spPr>
      </p:pic>
      <p:pic>
        <p:nvPicPr>
          <p:cNvPr id="28674" name="Picture 2" descr="C:\Users\ziyang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581400"/>
            <a:ext cx="2866768" cy="914400"/>
          </a:xfrm>
          <a:prstGeom prst="rect">
            <a:avLst/>
          </a:prstGeom>
          <a:noFill/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Document 35"/>
          <p:cNvSpPr/>
          <p:nvPr/>
        </p:nvSpPr>
        <p:spPr bwMode="auto">
          <a:xfrm>
            <a:off x="5105400" y="2590800"/>
            <a:ext cx="990600" cy="13716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….is an island of Indonesia…..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Flowchart: Document 29"/>
          <p:cNvSpPr/>
          <p:nvPr/>
        </p:nvSpPr>
        <p:spPr bwMode="auto">
          <a:xfrm>
            <a:off x="228600" y="3048000"/>
            <a:ext cx="1066800" cy="838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….Java software platform…..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Flowchart: Document 30"/>
          <p:cNvSpPr/>
          <p:nvPr/>
        </p:nvSpPr>
        <p:spPr bwMode="auto">
          <a:xfrm>
            <a:off x="1828800" y="3962400"/>
            <a:ext cx="990600" cy="1143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 sz="1400" b="1" dirty="0" smtClean="0">
                <a:solidFill>
                  <a:schemeClr val="tx1"/>
                </a:solidFill>
                <a:cs typeface="Arial" charset="0"/>
              </a:rPr>
              <a:t>….developed at Sun</a:t>
            </a:r>
            <a:endParaRPr lang="en-US" sz="1400" b="1" dirty="0">
              <a:solidFill>
                <a:schemeClr val="tx1"/>
              </a:solidFill>
              <a:cs typeface="Arial" charset="0"/>
            </a:endParaRPr>
          </a:p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cs typeface="Arial" charset="0"/>
              </a:rPr>
              <a:t>…</a:t>
            </a:r>
          </a:p>
        </p:txBody>
      </p:sp>
      <p:sp>
        <p:nvSpPr>
          <p:cNvPr id="33" name="Flowchart: Document 32"/>
          <p:cNvSpPr/>
          <p:nvPr/>
        </p:nvSpPr>
        <p:spPr bwMode="auto">
          <a:xfrm>
            <a:off x="1905000" y="2590800"/>
            <a:ext cx="990600" cy="1143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cs typeface="Arial" charset="0"/>
              </a:rPr>
              <a:t>….OO Language</a:t>
            </a:r>
            <a:endParaRPr lang="en-US" sz="1400" b="1" dirty="0">
              <a:solidFill>
                <a:schemeClr val="tx1"/>
              </a:solidFill>
              <a:cs typeface="Arial" charset="0"/>
            </a:endParaRP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cs typeface="Arial" charset="0"/>
              </a:rPr>
              <a:t>...</a:t>
            </a:r>
          </a:p>
        </p:txBody>
      </p:sp>
      <p:sp>
        <p:nvSpPr>
          <p:cNvPr id="34" name="Flowchart: Document 33"/>
          <p:cNvSpPr/>
          <p:nvPr/>
        </p:nvSpPr>
        <p:spPr bwMode="auto">
          <a:xfrm>
            <a:off x="3657600" y="3276600"/>
            <a:ext cx="914400" cy="1143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cs typeface="Arial" charset="0"/>
              </a:rPr>
              <a:t>….there are three languages…</a:t>
            </a:r>
            <a:endParaRPr lang="en-US" sz="1400" b="1" dirty="0">
              <a:solidFill>
                <a:schemeClr val="tx1"/>
              </a:solidFill>
              <a:cs typeface="Arial" charset="0"/>
            </a:endParaRPr>
          </a:p>
          <a:p>
            <a:pPr algn="ctr"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cs typeface="Arial" charset="0"/>
              </a:rPr>
              <a:t>...</a:t>
            </a:r>
          </a:p>
        </p:txBody>
      </p:sp>
      <p:sp>
        <p:nvSpPr>
          <p:cNvPr id="35" name="Flowchart: Document 34"/>
          <p:cNvSpPr/>
          <p:nvPr/>
        </p:nvSpPr>
        <p:spPr bwMode="auto">
          <a:xfrm>
            <a:off x="4800600" y="4114800"/>
            <a:ext cx="1066800" cy="10668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 sz="1400" b="1" dirty="0" smtClean="0">
                <a:solidFill>
                  <a:schemeClr val="tx1"/>
                </a:solidFill>
                <a:cs typeface="Arial" charset="0"/>
              </a:rPr>
              <a:t>….has four provinces….</a:t>
            </a:r>
            <a:endParaRPr lang="en-US" sz="1400" b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7" name="Flowchart: Document 36"/>
          <p:cNvSpPr/>
          <p:nvPr/>
        </p:nvSpPr>
        <p:spPr bwMode="auto">
          <a:xfrm>
            <a:off x="6858000" y="2438400"/>
            <a:ext cx="990600" cy="1219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Java band formed in Paris.…..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Flowchart: Document 37"/>
          <p:cNvSpPr/>
          <p:nvPr/>
        </p:nvSpPr>
        <p:spPr bwMode="auto">
          <a:xfrm>
            <a:off x="7772400" y="3505200"/>
            <a:ext cx="990600" cy="1219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…active from 1972 to 1983…..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Flowchart: Document 38"/>
          <p:cNvSpPr/>
          <p:nvPr/>
        </p:nvSpPr>
        <p:spPr bwMode="auto">
          <a:xfrm>
            <a:off x="533400" y="4267200"/>
            <a:ext cx="914400" cy="11430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….Java applet…..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18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648200" cy="1244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Motivation Contd. </a:t>
            </a: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152400" y="2057400"/>
            <a:ext cx="3048000" cy="3429000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 eaLnBrk="0" hangingPunct="0"/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657600" y="2133600"/>
            <a:ext cx="2819400" cy="3352800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 eaLnBrk="0" hangingPunct="0"/>
            <a:r>
              <a:rPr lang="en-US" sz="2000" b="1"/>
              <a:t/>
            </a:r>
            <a:br>
              <a:rPr lang="en-US" sz="2000" b="1"/>
            </a:br>
            <a:endParaRPr lang="en-US" sz="2000" b="1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6629400" y="1828800"/>
            <a:ext cx="2286000" cy="3657600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 eaLnBrk="0" hangingPunct="0"/>
            <a:r>
              <a:rPr lang="en-US" sz="2000" b="1"/>
              <a:t/>
            </a:r>
            <a:br>
              <a:rPr lang="en-US" sz="2000" b="1"/>
            </a:br>
            <a:endParaRPr lang="en-US" sz="2000" b="1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1000" y="1690688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Java language</a:t>
            </a:r>
            <a:endParaRPr lang="en-US" b="1" dirty="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191000" y="1676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Java island</a:t>
            </a:r>
            <a:endParaRPr lang="en-US" b="1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34200" y="13716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Java band</a:t>
            </a:r>
            <a:endParaRPr lang="en-US" b="1" dirty="0"/>
          </a:p>
        </p:txBody>
      </p:sp>
      <p:sp>
        <p:nvSpPr>
          <p:cNvPr id="2" name="Oval 45"/>
          <p:cNvSpPr/>
          <p:nvPr/>
        </p:nvSpPr>
        <p:spPr bwMode="auto">
          <a:xfrm>
            <a:off x="1219200" y="2209800"/>
            <a:ext cx="3352800" cy="3429000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/>
            <a:r>
              <a:rPr lang="en-US" sz="2000" b="1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2000" b="1">
                <a:solidFill>
                  <a:schemeClr val="tx1"/>
                </a:solidFill>
                <a:cs typeface="Arial" charset="0"/>
              </a:rPr>
            </a:br>
            <a:endParaRPr lang="en-US" sz="2000" b="1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5800" y="5715000"/>
            <a:ext cx="8153400" cy="83099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Q1 does not retrieve all results in C1, and retrieves results in C2.</a:t>
            </a:r>
          </a:p>
          <a:p>
            <a:pPr algn="ctr"/>
            <a:r>
              <a:rPr lang="en-US" sz="2400" dirty="0" smtClean="0"/>
              <a:t>How to measure the quality of expanded queries?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85800" y="8382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Goal: </a:t>
            </a:r>
            <a:r>
              <a:rPr lang="en-US" altLang="zh-CN" u="sng" dirty="0" smtClean="0">
                <a:solidFill>
                  <a:schemeClr val="tx1"/>
                </a:solidFill>
              </a:rPr>
              <a:t>the set of expanded queries should provide a categorization of the original query results.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6800" y="220980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200" y="213360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43800" y="190500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1447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“Java”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" y="2057400"/>
            <a:ext cx="3048000" cy="3429000"/>
          </a:xfrm>
          <a:prstGeom prst="ellips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 eaLnBrk="0" hangingPunct="0"/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657600" y="2133600"/>
            <a:ext cx="2819400" cy="3352800"/>
          </a:xfrm>
          <a:prstGeom prst="ellips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 eaLnBrk="0" hangingPunct="0"/>
            <a:r>
              <a:rPr lang="en-US" sz="2000" b="1"/>
              <a:t/>
            </a:r>
            <a:br>
              <a:rPr lang="en-US" sz="2000" b="1"/>
            </a:br>
            <a:endParaRPr lang="en-US" sz="2000" b="1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629400" y="1828800"/>
            <a:ext cx="2286000" cy="3657600"/>
          </a:xfrm>
          <a:prstGeom prst="ellipse">
            <a:avLst/>
          </a:prstGeom>
          <a:noFill/>
          <a:ln w="38100" algn="ctr">
            <a:solidFill>
              <a:srgbClr val="FFC0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 eaLnBrk="0" hangingPunct="0"/>
            <a:r>
              <a:rPr lang="en-US" sz="2000" b="1"/>
              <a:t/>
            </a:r>
            <a:br>
              <a:rPr lang="en-US" sz="2000" b="1"/>
            </a:br>
            <a:endParaRPr lang="en-US" sz="2000" b="1"/>
          </a:p>
        </p:txBody>
      </p:sp>
      <p:sp>
        <p:nvSpPr>
          <p:cNvPr id="32" name="Rectangle 31"/>
          <p:cNvSpPr/>
          <p:nvPr/>
        </p:nvSpPr>
        <p:spPr>
          <a:xfrm>
            <a:off x="2133600" y="1524000"/>
            <a:ext cx="3048000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rgbClr val="CA0689"/>
                </a:solidFill>
              </a:rPr>
              <a:t>Ideally: Result(</a:t>
            </a:r>
            <a:r>
              <a:rPr lang="en-US" altLang="zh-CN" dirty="0" err="1" smtClean="0">
                <a:solidFill>
                  <a:srgbClr val="CA0689"/>
                </a:solidFill>
              </a:rPr>
              <a:t>Qi</a:t>
            </a:r>
            <a:r>
              <a:rPr lang="en-US" altLang="zh-CN" dirty="0" smtClean="0">
                <a:solidFill>
                  <a:srgbClr val="CA0689"/>
                </a:solidFill>
              </a:rPr>
              <a:t>) = </a:t>
            </a:r>
            <a:r>
              <a:rPr lang="en-US" altLang="zh-CN" dirty="0" err="1" smtClean="0">
                <a:solidFill>
                  <a:srgbClr val="CA0689"/>
                </a:solidFill>
              </a:rPr>
              <a:t>Ci</a:t>
            </a:r>
            <a:endParaRPr lang="en-US" altLang="zh-CN" dirty="0" smtClean="0">
              <a:solidFill>
                <a:srgbClr val="CA068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5181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Result (Q1)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0" grpId="0"/>
      <p:bldP spid="51" grpId="0"/>
      <p:bldP spid="2" grpId="0" animBg="1"/>
      <p:bldP spid="23" grpId="0" animBg="1"/>
      <p:bldP spid="26" grpId="0"/>
      <p:bldP spid="27" grpId="0"/>
      <p:bldP spid="28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2" grpId="0" animBg="1"/>
      <p:bldP spid="32" grpId="1" animBg="1"/>
      <p:bldP spid="4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Query Expansion Using Clusters</a:t>
            </a:r>
            <a:endParaRPr lang="zh-CN" altLang="en-US" sz="40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u="sng" dirty="0" smtClean="0"/>
              <a:t>Input: </a:t>
            </a:r>
            <a:r>
              <a:rPr lang="en-US" altLang="zh-CN" sz="2800" dirty="0" smtClean="0"/>
              <a:t>Clustered query results</a:t>
            </a:r>
          </a:p>
          <a:p>
            <a:r>
              <a:rPr lang="en-US" altLang="zh-CN" sz="2800" u="sng" dirty="0" smtClean="0"/>
              <a:t>Output: </a:t>
            </a:r>
            <a:r>
              <a:rPr lang="en-US" altLang="zh-CN" sz="2800" dirty="0" smtClean="0"/>
              <a:t>One expanded query for each cluster, such that each expanded query</a:t>
            </a:r>
            <a:endParaRPr lang="en-US" altLang="zh-CN" sz="2800" u="sng" dirty="0" smtClean="0"/>
          </a:p>
          <a:p>
            <a:pPr lvl="1"/>
            <a:r>
              <a:rPr lang="en-US" altLang="zh-CN" sz="2400" dirty="0" smtClean="0"/>
              <a:t>Maximally retrieve the results in its cluster (</a:t>
            </a:r>
            <a:r>
              <a:rPr lang="en-US" altLang="zh-CN" sz="2400" dirty="0" smtClean="0">
                <a:solidFill>
                  <a:srgbClr val="FF0000"/>
                </a:solidFill>
              </a:rPr>
              <a:t>recall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Minimally retrieve the results not in its cluster (</a:t>
            </a:r>
            <a:r>
              <a:rPr lang="en-US" altLang="zh-CN" sz="2400" dirty="0" smtClean="0">
                <a:solidFill>
                  <a:srgbClr val="FF0000"/>
                </a:solidFill>
              </a:rPr>
              <a:t>precision</a:t>
            </a:r>
            <a:r>
              <a:rPr lang="en-US" altLang="zh-CN" sz="2400" dirty="0" smtClean="0"/>
              <a:t>)</a:t>
            </a: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Hence each query should aim at maximizing </a:t>
            </a:r>
            <a:r>
              <a:rPr lang="en-US" altLang="zh-CN" sz="2400" dirty="0" smtClean="0">
                <a:solidFill>
                  <a:srgbClr val="FF0000"/>
                </a:solidFill>
              </a:rPr>
              <a:t>F-measure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  <a:endParaRPr lang="en-US" altLang="zh-CN" sz="2400" dirty="0" smtClean="0"/>
          </a:p>
          <a:p>
            <a:r>
              <a:rPr lang="en-US" altLang="zh-CN" sz="2800" dirty="0" smtClean="0"/>
              <a:t>This problem is APX-hard</a:t>
            </a:r>
          </a:p>
          <a:p>
            <a:r>
              <a:rPr lang="en-US" altLang="zh-CN" sz="2800" dirty="0" smtClean="0"/>
              <a:t>Efficient heuristics algorithms have been developed.</a:t>
            </a:r>
            <a:endParaRPr lang="en-US" altLang="zh-CN" dirty="0" smtClean="0"/>
          </a:p>
          <a:p>
            <a:pPr lvl="1">
              <a:buNone/>
            </a:pP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Refinement: </a:t>
            </a:r>
            <a:br>
              <a:rPr lang="en-US" dirty="0" smtClean="0"/>
            </a:br>
            <a:r>
              <a:rPr lang="en-US" dirty="0" smtClean="0"/>
              <a:t>Motivation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Motivation: </a:t>
            </a:r>
          </a:p>
          <a:p>
            <a:pPr lvl="1"/>
            <a:r>
              <a:rPr lang="en-US" sz="2400" dirty="0" smtClean="0"/>
              <a:t>Sometimes lots of results may be returned</a:t>
            </a:r>
          </a:p>
          <a:p>
            <a:pPr lvl="1"/>
            <a:r>
              <a:rPr lang="en-US" sz="2400" dirty="0" smtClean="0"/>
              <a:t>With the imperfection of ranking function, finding relevant results is overwhelming to users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Question</a:t>
            </a:r>
            <a:r>
              <a:rPr lang="en-US" sz="2800" dirty="0" smtClean="0"/>
              <a:t>: How to refine a query by summarizing the results of the original query?</a:t>
            </a:r>
            <a:endParaRPr lang="en-US" sz="2800" dirty="0"/>
          </a:p>
          <a:p>
            <a:r>
              <a:rPr lang="en-US" sz="2800" dirty="0" smtClean="0">
                <a:solidFill>
                  <a:srgbClr val="0000FF"/>
                </a:solidFill>
              </a:rPr>
              <a:t>Current approaches </a:t>
            </a:r>
          </a:p>
          <a:p>
            <a:pPr lvl="1"/>
            <a:r>
              <a:rPr lang="en-US" altLang="zh-CN" sz="2400" dirty="0" smtClean="0"/>
              <a:t>Identify important terms in results</a:t>
            </a:r>
            <a:endParaRPr lang="en-US" sz="2400" dirty="0" smtClean="0"/>
          </a:p>
          <a:p>
            <a:pPr lvl="1"/>
            <a:r>
              <a:rPr lang="en-US" sz="2400" dirty="0" smtClean="0"/>
              <a:t>Cluster results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Classify results by categories – Faceted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Search </a:t>
            </a:r>
            <a:r>
              <a:rPr lang="en-US" baseline="30000" dirty="0" smtClean="0"/>
              <a:t>[</a:t>
            </a:r>
            <a:r>
              <a:rPr lang="en-US" altLang="zh-CN" baseline="30000" dirty="0" err="1" smtClean="0"/>
              <a:t>Chakrabarti</a:t>
            </a:r>
            <a:r>
              <a:rPr lang="en-US" altLang="zh-CN" baseline="30000" dirty="0" smtClean="0"/>
              <a:t> et al. 04]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4650"/>
            <a:ext cx="3886200" cy="467995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 smtClean="0"/>
              <a:t>Allows user to explore the classification of results</a:t>
            </a:r>
          </a:p>
          <a:p>
            <a:pPr marL="742950" lvl="2" indent="-342900">
              <a:buSzPct val="75000"/>
              <a:buFont typeface="Wingdings" pitchFamily="2" charset="2"/>
              <a:buChar char="n"/>
            </a:pPr>
            <a:r>
              <a:rPr lang="en-US" altLang="zh-CN" sz="2000" dirty="0" smtClean="0"/>
              <a:t>Facets: attribute names</a:t>
            </a:r>
          </a:p>
          <a:p>
            <a:pPr marL="742950" lvl="2" indent="-342900">
              <a:buSzPct val="75000"/>
              <a:buFont typeface="Wingdings" pitchFamily="2" charset="2"/>
              <a:buChar char="n"/>
            </a:pPr>
            <a:r>
              <a:rPr lang="en-US" altLang="zh-CN" sz="2000" dirty="0" smtClean="0"/>
              <a:t>Facet conditions: attribute values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1050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 smtClean="0"/>
              <a:t>By selecting a facet condition, a refined query is generated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400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 dirty="0" smtClean="0"/>
              <a:t>Challenges:</a:t>
            </a:r>
          </a:p>
          <a:p>
            <a:pPr marL="742950" lvl="2" indent="-342900">
              <a:buSzPct val="75000"/>
              <a:buFont typeface="Wingdings" pitchFamily="2" charset="2"/>
              <a:buChar char="n"/>
            </a:pPr>
            <a:r>
              <a:rPr lang="en-US" altLang="zh-CN" sz="2000" dirty="0" smtClean="0"/>
              <a:t>How to determine the nodes?</a:t>
            </a:r>
          </a:p>
          <a:p>
            <a:pPr marL="742950" lvl="2" indent="-342900">
              <a:buSzPct val="75000"/>
              <a:buFont typeface="Wingdings" pitchFamily="2" charset="2"/>
              <a:buChar char="n"/>
            </a:pPr>
            <a:r>
              <a:rPr lang="en-US" altLang="zh-CN" sz="2000" dirty="0" smtClean="0"/>
              <a:t>How to build the navigation tree?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400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24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225" y="1933575"/>
            <a:ext cx="50577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5715000" y="1400175"/>
            <a:ext cx="762000" cy="381000"/>
          </a:xfrm>
          <a:prstGeom prst="wedgeRoundRectCallout">
            <a:avLst>
              <a:gd name="adj1" fmla="val 39167"/>
              <a:gd name="adj2" fmla="val 122500"/>
              <a:gd name="adj3" fmla="val 1666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facet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34200" y="1400175"/>
            <a:ext cx="1828800" cy="381000"/>
          </a:xfrm>
          <a:prstGeom prst="wedgeRoundRectCallout">
            <a:avLst>
              <a:gd name="adj1" fmla="val -57777"/>
              <a:gd name="adj2" fmla="val 179167"/>
              <a:gd name="adj3" fmla="val 1666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facet condition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to Determine Nodes -- Facet Conditions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657600" cy="4679950"/>
          </a:xfrm>
        </p:spPr>
        <p:txBody>
          <a:bodyPr/>
          <a:lstStyle/>
          <a:p>
            <a:pPr marL="285750">
              <a:defRPr/>
            </a:pPr>
            <a:r>
              <a:rPr lang="en-US" altLang="zh-CN" sz="2400" dirty="0" smtClean="0"/>
              <a:t>Categorical attributes:</a:t>
            </a:r>
          </a:p>
          <a:p>
            <a:pPr marL="685800" lvl="1">
              <a:defRPr/>
            </a:pPr>
            <a:r>
              <a:rPr lang="en-US" altLang="zh-CN" sz="2000" dirty="0" smtClean="0"/>
              <a:t>A value 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en-US" altLang="zh-CN" sz="2000" dirty="0" smtClean="0"/>
              <a:t> a facet condition </a:t>
            </a:r>
          </a:p>
          <a:p>
            <a:pPr marL="685800" lvl="1">
              <a:defRPr/>
            </a:pPr>
            <a:r>
              <a:rPr lang="en-US" altLang="zh-CN" sz="2000" dirty="0" smtClean="0"/>
              <a:t>Ordered based on how many queries hit each value.</a:t>
            </a:r>
            <a:endParaRPr lang="zh-CN" altLang="en-US" sz="2000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sz="1100" dirty="0" smtClean="0"/>
          </a:p>
          <a:p>
            <a:pPr marL="285750">
              <a:defRPr/>
            </a:pPr>
            <a:r>
              <a:rPr lang="en-US" altLang="zh-CN" sz="2400" dirty="0" smtClean="0"/>
              <a:t>Numerical attributes: </a:t>
            </a:r>
          </a:p>
          <a:p>
            <a:pPr marL="685800" lvl="1">
              <a:defRPr/>
            </a:pPr>
            <a:r>
              <a:rPr lang="en-US" altLang="zh-CN" sz="2000" dirty="0" smtClean="0"/>
              <a:t>A value partition 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en-US" altLang="zh-CN" sz="2000" dirty="0" smtClean="0"/>
              <a:t>a facet condition</a:t>
            </a:r>
          </a:p>
          <a:p>
            <a:pPr marL="685800" lvl="1">
              <a:defRPr/>
            </a:pPr>
            <a:r>
              <a:rPr lang="en-US" altLang="zh-CN" sz="2000" dirty="0" smtClean="0"/>
              <a:t>Partition is based on historical queries</a:t>
            </a:r>
          </a:p>
          <a:p>
            <a:pPr marL="685800" lvl="1">
              <a:buNone/>
              <a:defRPr/>
            </a:pPr>
            <a:r>
              <a:rPr lang="en-US" altLang="zh-CN" sz="2000" dirty="0" smtClean="0"/>
              <a:t>	If many queries has predicates that starts or ends at x, it is good to partition at x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225" y="1933575"/>
            <a:ext cx="50577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How to Construct Navigation Tree</a:t>
            </a:r>
            <a:endParaRPr lang="zh-CN" altLang="en-US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Query results, query log.</a:t>
            </a:r>
          </a:p>
          <a:p>
            <a:r>
              <a:rPr lang="en-US" altLang="zh-CN" dirty="0" smtClean="0"/>
              <a:t>Output: a navigational tree, one facet at each level, </a:t>
            </a:r>
            <a:r>
              <a:rPr lang="en-US" altLang="zh-CN" i="1" u="sng" dirty="0" smtClean="0">
                <a:solidFill>
                  <a:srgbClr val="0000FF"/>
                </a:solidFill>
              </a:rPr>
              <a:t>Minimizing user’s expected navigation cost for finding the relevant results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Challenge: </a:t>
            </a:r>
          </a:p>
          <a:p>
            <a:pPr lvl="1"/>
            <a:r>
              <a:rPr lang="en-US" altLang="zh-CN" dirty="0" smtClean="0"/>
              <a:t>How to define cost model?</a:t>
            </a:r>
          </a:p>
          <a:p>
            <a:pPr lvl="1"/>
            <a:r>
              <a:rPr lang="en-US" altLang="zh-CN" dirty="0" smtClean="0"/>
              <a:t>How to estimate the likelihood of user actions?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3733800" cy="4679950"/>
          </a:xfrm>
        </p:spPr>
        <p:txBody>
          <a:bodyPr/>
          <a:lstStyle/>
          <a:p>
            <a:r>
              <a:rPr lang="en-US" altLang="zh-CN" sz="2400" dirty="0" smtClean="0"/>
              <a:t>proc(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): Explore the current node </a:t>
            </a:r>
            <a:r>
              <a:rPr lang="en-US" altLang="zh-CN" sz="2400" i="1" dirty="0" smtClean="0"/>
              <a:t>N</a:t>
            </a: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showRes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: show all </a:t>
            </a:r>
            <a:r>
              <a:rPr lang="en-US" altLang="zh-CN" sz="2000" dirty="0" err="1" smtClean="0"/>
              <a:t>tuples</a:t>
            </a:r>
            <a:r>
              <a:rPr lang="en-US" altLang="zh-CN" sz="2000" dirty="0" smtClean="0"/>
              <a:t> that satisfy N</a:t>
            </a:r>
          </a:p>
          <a:p>
            <a:pPr lvl="1"/>
            <a:r>
              <a:rPr lang="en-US" altLang="zh-CN" sz="2000" dirty="0" smtClean="0">
                <a:solidFill>
                  <a:srgbClr val="009A46"/>
                </a:solidFill>
              </a:rPr>
              <a:t>expand(</a:t>
            </a:r>
            <a:r>
              <a:rPr lang="en-US" altLang="zh-CN" sz="2000" i="1" dirty="0" smtClean="0">
                <a:solidFill>
                  <a:srgbClr val="009A46"/>
                </a:solidFill>
              </a:rPr>
              <a:t>N</a:t>
            </a:r>
            <a:r>
              <a:rPr lang="en-US" altLang="zh-CN" sz="2000" dirty="0" smtClean="0">
                <a:solidFill>
                  <a:srgbClr val="009A46"/>
                </a:solidFill>
              </a:rPr>
              <a:t>)</a:t>
            </a:r>
            <a:r>
              <a:rPr lang="en-US" altLang="zh-CN" sz="2000" dirty="0" smtClean="0"/>
              <a:t>: show the child facet of N</a:t>
            </a:r>
          </a:p>
          <a:p>
            <a:pPr lvl="1"/>
            <a:r>
              <a:rPr lang="en-US" altLang="zh-CN" sz="2000" dirty="0" err="1" smtClean="0">
                <a:solidFill>
                  <a:srgbClr val="009A46"/>
                </a:solidFill>
              </a:rPr>
              <a:t>readNext</a:t>
            </a:r>
            <a:r>
              <a:rPr lang="en-US" altLang="zh-CN" sz="2000" dirty="0" smtClean="0">
                <a:solidFill>
                  <a:srgbClr val="009A46"/>
                </a:solidFill>
              </a:rPr>
              <a:t>(</a:t>
            </a:r>
            <a:r>
              <a:rPr lang="en-US" altLang="zh-CN" sz="2000" i="1" dirty="0" smtClean="0">
                <a:solidFill>
                  <a:srgbClr val="009A46"/>
                </a:solidFill>
              </a:rPr>
              <a:t>N</a:t>
            </a:r>
            <a:r>
              <a:rPr lang="en-US" altLang="zh-CN" sz="2000" dirty="0" smtClean="0">
                <a:solidFill>
                  <a:srgbClr val="009A46"/>
                </a:solidFill>
              </a:rPr>
              <a:t>)</a:t>
            </a:r>
            <a:r>
              <a:rPr lang="en-US" altLang="zh-CN" sz="2000" dirty="0" smtClean="0"/>
              <a:t>: read all values of child facet of N</a:t>
            </a:r>
          </a:p>
          <a:p>
            <a:r>
              <a:rPr lang="en-US" altLang="zh-CN" sz="2400" dirty="0" smtClean="0"/>
              <a:t>Ignore(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3886200" y="24384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neighborhood: Redmond, Bellevue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4478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apt 1, apt2, apt3…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1800" y="3505200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price: 200-225K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price: 225-250K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price: 250-300K</a:t>
            </a: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6019800" y="1905000"/>
            <a:ext cx="838200" cy="7620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481316" y="1885890"/>
            <a:ext cx="1158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showRes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8" name="Straight Connector 17"/>
          <p:cNvCxnSpPr/>
          <p:nvPr/>
        </p:nvCxnSpPr>
        <p:spPr bwMode="auto">
          <a:xfrm rot="16200000" flipH="1">
            <a:off x="5524500" y="3238500"/>
            <a:ext cx="609600" cy="533400"/>
          </a:xfrm>
          <a:prstGeom prst="line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6096000" y="3733800"/>
            <a:ext cx="685800" cy="76200"/>
          </a:xfrm>
          <a:prstGeom prst="straightConnector1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096000" y="3810000"/>
            <a:ext cx="685800" cy="228600"/>
          </a:xfrm>
          <a:prstGeom prst="straightConnector1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endCxn id="13" idx="1"/>
          </p:cNvCxnSpPr>
          <p:nvPr/>
        </p:nvCxnSpPr>
        <p:spPr bwMode="auto">
          <a:xfrm>
            <a:off x="6096000" y="3810000"/>
            <a:ext cx="685800" cy="510808"/>
          </a:xfrm>
          <a:prstGeom prst="straightConnector1">
            <a:avLst/>
          </a:prstGeom>
          <a:noFill/>
          <a:ln w="9525" cap="flat" cmpd="sng" algn="ctr">
            <a:solidFill>
              <a:srgbClr val="009A4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5682409" y="3200400"/>
            <a:ext cx="946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9A46"/>
                </a:solidFill>
              </a:rPr>
              <a:t>expand</a:t>
            </a:r>
            <a:endParaRPr lang="zh-CN" altLang="en-US" sz="2000" dirty="0">
              <a:solidFill>
                <a:srgbClr val="009A46"/>
              </a:solidFill>
            </a:endParaRPr>
          </a:p>
        </p:txBody>
      </p:sp>
      <p:graphicFrame>
        <p:nvGraphicFramePr>
          <p:cNvPr id="517121" name="Object 1"/>
          <p:cNvGraphicFramePr>
            <a:graphicFrameLocks noChangeAspect="1"/>
          </p:cNvGraphicFramePr>
          <p:nvPr/>
        </p:nvGraphicFramePr>
        <p:xfrm>
          <a:off x="3886200" y="914400"/>
          <a:ext cx="5257800" cy="332509"/>
        </p:xfrm>
        <a:graphic>
          <a:graphicData uri="http://schemas.openxmlformats.org/presentationml/2006/ole">
            <p:oleObj spid="_x0000_s517121" name="Equation" r:id="rId4" imgW="7315200" imgH="457200" progId="">
              <p:embed/>
            </p:oleObj>
          </a:graphicData>
        </a:graphic>
      </p:graphicFrame>
      <p:graphicFrame>
        <p:nvGraphicFramePr>
          <p:cNvPr id="517122" name="Object 2"/>
          <p:cNvGraphicFramePr>
            <a:graphicFrameLocks noChangeAspect="1"/>
          </p:cNvGraphicFramePr>
          <p:nvPr/>
        </p:nvGraphicFramePr>
        <p:xfrm>
          <a:off x="2467429" y="5040084"/>
          <a:ext cx="5406569" cy="1189962"/>
        </p:xfrm>
        <a:graphic>
          <a:graphicData uri="http://schemas.openxmlformats.org/presentationml/2006/ole">
            <p:oleObj spid="_x0000_s517122" name="Equation" r:id="rId5" imgW="7315200" imgH="1612900" progId="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Navigation Cost Model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0275" y="91567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00950" y="91440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8600" y="15240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1219200" y="2057400"/>
          <a:ext cx="6172201" cy="406400"/>
        </p:xfrm>
        <a:graphic>
          <a:graphicData uri="http://schemas.openxmlformats.org/presentationml/2006/ole">
            <p:oleObj spid="_x0000_s160770" name="Equation" r:id="rId4" imgW="7315200" imgH="482600" progId="">
              <p:embed/>
            </p:oleObj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990600" y="3124200"/>
          <a:ext cx="7264400" cy="330200"/>
        </p:xfrm>
        <a:graphic>
          <a:graphicData uri="http://schemas.openxmlformats.org/presentationml/2006/ole">
            <p:oleObj spid="_x0000_s160771" name="Equation" r:id="rId5" imgW="7315200" imgH="330200" progId="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95400" y="4419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A0689"/>
                </a:solidFill>
              </a:rPr>
              <a:t>How to estimate the involved probabilities?</a:t>
            </a:r>
            <a:endParaRPr lang="zh-CN" altLang="en-US" dirty="0">
              <a:solidFill>
                <a:srgbClr val="CA0689"/>
              </a:solidFill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6324600" y="2514600"/>
            <a:ext cx="228600" cy="457200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5715000" y="2438400"/>
            <a:ext cx="15240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2124075" y="6565900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宋体" charset="-122"/>
                <a:cs typeface="+mn-cs"/>
              </a:rPr>
              <a:t>ICDE 2011Tutorial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宋体" charset="-122"/>
              <a:cs typeface="+mn-cs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7524750" y="6553200"/>
            <a:ext cx="11509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4A0FD6-FBDF-46BA-8E06-076EED68CE9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Estimating Probabilities /1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p(expand(N))</a:t>
            </a:r>
            <a:r>
              <a:rPr lang="en-US" altLang="zh-CN" dirty="0" smtClean="0"/>
              <a:t>: high if many historical queries involve the child facet of N</a:t>
            </a: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p(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showRes</a:t>
            </a:r>
            <a:r>
              <a:rPr lang="en-US" altLang="zh-CN" i="1" dirty="0" smtClean="0">
                <a:solidFill>
                  <a:srgbClr val="C00000"/>
                </a:solidFill>
              </a:rPr>
              <a:t> (N))</a:t>
            </a:r>
            <a:r>
              <a:rPr lang="en-US" altLang="zh-CN" dirty="0" smtClean="0"/>
              <a:t>: 1 – p(expand(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))</a:t>
            </a:r>
          </a:p>
          <a:p>
            <a:pPr lvl="1">
              <a:buNone/>
            </a:pPr>
            <a:endParaRPr lang="en-US" altLang="zh-CN" dirty="0" smtClean="0"/>
          </a:p>
        </p:txBody>
      </p:sp>
      <p:graphicFrame>
        <p:nvGraphicFramePr>
          <p:cNvPr id="662530" name="Object 2"/>
          <p:cNvGraphicFramePr>
            <a:graphicFrameLocks noChangeAspect="1"/>
          </p:cNvGraphicFramePr>
          <p:nvPr/>
        </p:nvGraphicFramePr>
        <p:xfrm>
          <a:off x="1028700" y="3124200"/>
          <a:ext cx="7429500" cy="742950"/>
        </p:xfrm>
        <a:graphic>
          <a:graphicData uri="http://schemas.openxmlformats.org/presentationml/2006/ole">
            <p:oleObj spid="_x0000_s662530" name="Equation" r:id="rId4" imgW="7315200" imgH="736600" progId="">
              <p:embed/>
            </p:oleObj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Keyword Search on DB- Challenges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queries are ambiguous or exploratory</a:t>
            </a:r>
          </a:p>
          <a:p>
            <a:pPr lvl="1"/>
            <a:r>
              <a:rPr lang="en-US" dirty="0" smtClean="0"/>
              <a:t>Structural ambiguity</a:t>
            </a:r>
          </a:p>
          <a:p>
            <a:pPr lvl="1"/>
            <a:r>
              <a:rPr lang="en-US" dirty="0" smtClean="0"/>
              <a:t>Keyword ambiguity</a:t>
            </a:r>
          </a:p>
          <a:p>
            <a:pPr lvl="1"/>
            <a:r>
              <a:rPr lang="en-US" dirty="0" smtClean="0"/>
              <a:t>Result analysis difficulty</a:t>
            </a:r>
          </a:p>
          <a:p>
            <a:pPr lvl="1"/>
            <a:r>
              <a:rPr lang="en-US" dirty="0" smtClean="0"/>
              <a:t>Evaluation difficulty</a:t>
            </a:r>
          </a:p>
          <a:p>
            <a:endParaRPr lang="en-US" dirty="0" smtClean="0"/>
          </a:p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Estimating Probabilities/2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p(proc(N)): </a:t>
            </a:r>
            <a:r>
              <a:rPr lang="en-US" altLang="zh-CN" i="1" dirty="0" smtClean="0"/>
              <a:t>User will process N if and only if user processes and chooses to expand N’s parent facet, and thinks N is relevant.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i="1" u="sng" dirty="0" smtClean="0"/>
              <a:t>P(N is relevant) </a:t>
            </a:r>
            <a:r>
              <a:rPr lang="en-US" altLang="zh-CN" dirty="0" smtClean="0"/>
              <a:t>= the percentage of queries in query log that has a selection condition overlapping N.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Enumerating all possible navigation trees to find the one with minimal cost is prohibitively expensive.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Greedy approach:</a:t>
            </a:r>
          </a:p>
          <a:p>
            <a:pPr lvl="1"/>
            <a:r>
              <a:rPr lang="en-US" altLang="zh-CN" dirty="0" smtClean="0"/>
              <a:t>Build the tree from top-down. At each level, a </a:t>
            </a:r>
            <a:r>
              <a:rPr lang="en-US" altLang="zh-CN" u="sng" dirty="0" smtClean="0">
                <a:solidFill>
                  <a:srgbClr val="C00000"/>
                </a:solidFill>
              </a:rPr>
              <a:t>candidate attribute</a:t>
            </a:r>
            <a:r>
              <a:rPr lang="en-US" altLang="zh-CN" dirty="0" smtClean="0"/>
              <a:t> is the attribute that doesn’t appear in previous levels.</a:t>
            </a:r>
          </a:p>
          <a:p>
            <a:pPr lvl="1"/>
            <a:r>
              <a:rPr lang="en-US" altLang="zh-CN" dirty="0" smtClean="0"/>
              <a:t>Choose the candidate attribute with the smallest navigation cost.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Facetor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Kashyap</a:t>
            </a:r>
            <a:r>
              <a:rPr lang="en-US" altLang="zh-CN" baseline="30000" dirty="0" smtClean="0"/>
              <a:t> et al. 2010]</a:t>
            </a:r>
            <a:endParaRPr lang="zh-CN" alt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9950"/>
          </a:xfrm>
        </p:spPr>
        <p:txBody>
          <a:bodyPr/>
          <a:lstStyle/>
          <a:p>
            <a:r>
              <a:rPr lang="en-US" altLang="zh-CN" sz="2600" dirty="0" smtClean="0"/>
              <a:t>Input: query results, </a:t>
            </a:r>
            <a:r>
              <a:rPr lang="en-US" altLang="zh-CN" sz="2600" dirty="0" smtClean="0">
                <a:solidFill>
                  <a:srgbClr val="0000FF"/>
                </a:solidFill>
              </a:rPr>
              <a:t>user input on facet interestingness</a:t>
            </a:r>
          </a:p>
          <a:p>
            <a:r>
              <a:rPr lang="en-US" altLang="zh-CN" sz="2600" dirty="0" smtClean="0"/>
              <a:t>Output: a navigation tree, with </a:t>
            </a:r>
            <a:r>
              <a:rPr lang="en-US" altLang="zh-CN" sz="2600" u="sng" dirty="0" smtClean="0">
                <a:solidFill>
                  <a:srgbClr val="0000FF"/>
                </a:solidFill>
              </a:rPr>
              <a:t>set of facet conditions</a:t>
            </a:r>
            <a:r>
              <a:rPr lang="en-US" altLang="zh-CN" sz="2600" dirty="0" smtClean="0"/>
              <a:t> (possibly from multiple facets) at each level,</a:t>
            </a:r>
          </a:p>
          <a:p>
            <a:pPr>
              <a:buNone/>
            </a:pPr>
            <a:r>
              <a:rPr lang="en-US" altLang="zh-CN" sz="2600" dirty="0" smtClean="0"/>
              <a:t>	 minimizing the navigation cost </a:t>
            </a:r>
          </a:p>
          <a:p>
            <a:endParaRPr lang="en-US" altLang="zh-CN" sz="2600" dirty="0" smtClean="0"/>
          </a:p>
          <a:p>
            <a:endParaRPr lang="en-US" altLang="zh-CN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  <p:pic>
        <p:nvPicPr>
          <p:cNvPr id="151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007" y="3438525"/>
            <a:ext cx="8501193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1295400" y="3886200"/>
            <a:ext cx="1197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ea typeface="굴림" charset="-127"/>
              </a:rPr>
              <a:t>EXPAND</a:t>
            </a:r>
            <a:endParaRPr lang="en-US" altLang="ko-KR" dirty="0">
              <a:solidFill>
                <a:srgbClr val="0070C0"/>
              </a:solidFill>
              <a:ea typeface="굴림" charset="-127"/>
            </a:endParaRP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1066800" y="5334000"/>
            <a:ext cx="177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ea typeface="굴림" charset="-127"/>
              </a:rPr>
              <a:t>SHOWMORE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6662737" y="4800600"/>
            <a:ext cx="1903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SHOWRESULT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Facetor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[</a:t>
            </a:r>
            <a:r>
              <a:rPr lang="en-US" altLang="zh-CN" baseline="30000" dirty="0" err="1" smtClean="0"/>
              <a:t>Kashyap</a:t>
            </a:r>
            <a:r>
              <a:rPr lang="en-US" altLang="zh-CN" baseline="30000" dirty="0" smtClean="0"/>
              <a:t> et al. 2010]</a:t>
            </a:r>
            <a:r>
              <a:rPr lang="en-US" altLang="zh-CN" dirty="0" smtClean="0"/>
              <a:t>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Different ways to infer probabilities: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p(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showRes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r>
              <a:rPr lang="en-US" altLang="zh-CN" sz="2400" dirty="0" smtClean="0"/>
              <a:t>: depends on the size of results and value spread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p(expand):</a:t>
            </a:r>
            <a:r>
              <a:rPr lang="en-US" altLang="zh-CN" sz="2400" dirty="0" smtClean="0"/>
              <a:t>  depends on the interestingness of the facet, and popularity of facet condition</a:t>
            </a:r>
          </a:p>
          <a:p>
            <a:pPr lvl="1"/>
            <a:r>
              <a:rPr lang="en-US" altLang="zh-CN" sz="2400" dirty="0" smtClean="0">
                <a:solidFill>
                  <a:srgbClr val="C00000"/>
                </a:solidFill>
              </a:rPr>
              <a:t>p(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showMore</a:t>
            </a:r>
            <a:r>
              <a:rPr lang="en-US" altLang="zh-CN" sz="2400" dirty="0" smtClean="0">
                <a:solidFill>
                  <a:srgbClr val="C00000"/>
                </a:solidFill>
              </a:rPr>
              <a:t>): </a:t>
            </a:r>
            <a:r>
              <a:rPr lang="en-US" altLang="zh-CN" sz="2400" dirty="0" smtClean="0"/>
              <a:t>if a facet is interesting and no facet condition is selected.</a:t>
            </a:r>
          </a:p>
          <a:p>
            <a:pPr lvl="1"/>
            <a:endParaRPr lang="en-US" altLang="zh-CN" sz="2400" dirty="0" smtClean="0"/>
          </a:p>
          <a:p>
            <a:r>
              <a:rPr lang="en-US" altLang="zh-CN" sz="2800" dirty="0" smtClean="0"/>
              <a:t>Different cost models</a:t>
            </a:r>
          </a:p>
          <a:p>
            <a:pPr lvl="1"/>
            <a:endParaRPr lang="en-US" altLang="zh-C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679950"/>
          </a:xfrm>
        </p:spPr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Structural ambiguity</a:t>
            </a:r>
            <a:endParaRPr lang="en-US" sz="600" dirty="0" smtClean="0"/>
          </a:p>
          <a:p>
            <a:r>
              <a:rPr lang="en-US" sz="2600" dirty="0" smtClean="0"/>
              <a:t>Keyword ambiguity</a:t>
            </a:r>
          </a:p>
          <a:p>
            <a:pPr lvl="1"/>
            <a:r>
              <a:rPr lang="en-US" altLang="zh-CN" sz="2200" dirty="0" smtClean="0"/>
              <a:t>Query cleaning and auto-completion</a:t>
            </a:r>
          </a:p>
          <a:p>
            <a:pPr lvl="1"/>
            <a:r>
              <a:rPr lang="en-US" altLang="zh-CN" sz="2200" dirty="0" smtClean="0"/>
              <a:t>Query refinement</a:t>
            </a:r>
          </a:p>
          <a:p>
            <a:pPr lvl="1"/>
            <a:r>
              <a:rPr lang="en-US" altLang="zh-CN" sz="2200" dirty="0" smtClean="0">
                <a:solidFill>
                  <a:srgbClr val="C00000"/>
                </a:solidFill>
              </a:rPr>
              <a:t>Query rewriting</a:t>
            </a:r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 smtClean="0"/>
              <a:t>Evaluation</a:t>
            </a:r>
          </a:p>
          <a:p>
            <a:r>
              <a:rPr lang="en-US" sz="2600" dirty="0" smtClean="0"/>
              <a:t>Query processing</a:t>
            </a:r>
          </a:p>
          <a:p>
            <a:r>
              <a:rPr lang="en-US" sz="2600" dirty="0" smtClean="0"/>
              <a:t>Result analysis</a:t>
            </a:r>
          </a:p>
          <a:p>
            <a:r>
              <a:rPr lang="en-US" sz="2600" dirty="0" smtClean="0"/>
              <a:t>Future directions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Effective Keyword-Predicate Mapping</a:t>
            </a:r>
            <a:br>
              <a:rPr lang="en-US" altLang="zh-CN" sz="3600" dirty="0" smtClean="0"/>
            </a:br>
            <a:r>
              <a:rPr lang="en-US" altLang="zh-CN" sz="3600" baseline="30000" dirty="0" smtClean="0"/>
              <a:t>[</a:t>
            </a:r>
            <a:r>
              <a:rPr lang="en-US" altLang="zh-CN" sz="3600" baseline="30000" dirty="0" err="1" smtClean="0"/>
              <a:t>Xin</a:t>
            </a:r>
            <a:r>
              <a:rPr lang="en-US" altLang="zh-CN" sz="3600" baseline="30000" dirty="0" smtClean="0"/>
              <a:t> et al. VLDB 10]</a:t>
            </a:r>
            <a:endParaRPr lang="zh-CN" alt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412"/>
            <a:ext cx="8229600" cy="1728788"/>
          </a:xfrm>
        </p:spPr>
        <p:txBody>
          <a:bodyPr/>
          <a:lstStyle/>
          <a:p>
            <a:r>
              <a:rPr lang="en-US" altLang="zh-CN" sz="2800" dirty="0" smtClean="0"/>
              <a:t>Keyword queries </a:t>
            </a:r>
          </a:p>
          <a:p>
            <a:pPr lvl="1"/>
            <a:r>
              <a:rPr lang="en-US" altLang="zh-CN" sz="2400" dirty="0" smtClean="0"/>
              <a:t>are non-quantitative</a:t>
            </a:r>
          </a:p>
          <a:p>
            <a:pPr lvl="1"/>
            <a:r>
              <a:rPr lang="en-US" altLang="zh-CN" sz="2400" dirty="0" smtClean="0"/>
              <a:t>may contain synonyms</a:t>
            </a:r>
          </a:p>
          <a:p>
            <a:pPr lvl="1">
              <a:buNone/>
            </a:pPr>
            <a:r>
              <a:rPr lang="en-US" altLang="zh-CN" sz="2400" dirty="0" smtClean="0"/>
              <a:t>E.g.  </a:t>
            </a:r>
            <a:r>
              <a:rPr lang="en-US" altLang="zh-CN" sz="2400" dirty="0" smtClean="0">
                <a:solidFill>
                  <a:srgbClr val="0000FF"/>
                </a:solidFill>
              </a:rPr>
              <a:t>small IBM laptop</a:t>
            </a:r>
          </a:p>
          <a:p>
            <a:pPr lvl="1">
              <a:buNone/>
            </a:pPr>
            <a:r>
              <a:rPr lang="en-US" altLang="zh-CN" sz="2400" dirty="0" smtClean="0"/>
              <a:t>Handling such queries directly may result in low precision and recall</a:t>
            </a:r>
          </a:p>
          <a:p>
            <a:pPr lvl="1">
              <a:buNone/>
            </a:pPr>
            <a:endParaRPr lang="en-US" altLang="zh-C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6019800" y="4419600"/>
            <a:ext cx="990600" cy="1676400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962400"/>
          <a:ext cx="8382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93"/>
                <a:gridCol w="1990507"/>
                <a:gridCol w="1447800"/>
                <a:gridCol w="1676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BrandName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Screen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ThinkPad T60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Lenovo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IBM laptop...small business…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ThinkPad</a:t>
                      </a:r>
                      <a:r>
                        <a:rPr lang="en-US" altLang="zh-CN" baseline="0" dirty="0" smtClean="0"/>
                        <a:t> 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Lenovo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This notebook...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4343400"/>
            <a:ext cx="83820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81000" y="4953000"/>
            <a:ext cx="8382000" cy="457200"/>
          </a:xfrm>
          <a:prstGeom prst="rect">
            <a:avLst/>
          </a:prstGeom>
          <a:noFill/>
          <a:ln w="38100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096000" y="19192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Low Recall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096000" y="15240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Low Precision</a:t>
            </a: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5638800" y="16875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638800" y="2100263"/>
            <a:ext cx="381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Input: Keyword query </a:t>
            </a:r>
            <a:r>
              <a:rPr lang="en-US" sz="2400" i="1" dirty="0" smtClean="0"/>
              <a:t>Q</a:t>
            </a:r>
            <a:r>
              <a:rPr lang="en-US" sz="2400" dirty="0" smtClean="0"/>
              <a:t>, an entity table </a:t>
            </a:r>
            <a:r>
              <a:rPr lang="en-US" sz="2400" i="1" dirty="0" smtClean="0"/>
              <a:t>E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Output:  CNF (Conjunctive Normal Form) SQL query </a:t>
            </a:r>
            <a:r>
              <a:rPr lang="en-US" sz="2400" i="1" dirty="0" smtClean="0"/>
              <a:t>T</a:t>
            </a:r>
            <a:r>
              <a:rPr lang="el-GR" sz="2400" i="1" dirty="0" smtClean="0"/>
              <a:t>σ</a:t>
            </a:r>
            <a:r>
              <a:rPr lang="en-US" sz="2400" i="1" dirty="0" smtClean="0"/>
              <a:t>(Q) </a:t>
            </a:r>
            <a:r>
              <a:rPr lang="en-US" sz="2400" dirty="0" smtClean="0"/>
              <a:t>for a keyword query </a:t>
            </a:r>
            <a:r>
              <a:rPr lang="en-US" sz="2400" i="1" dirty="0" smtClean="0"/>
              <a:t>Q</a:t>
            </a:r>
          </a:p>
          <a:p>
            <a:pPr eaLnBrk="1" hangingPunct="1"/>
            <a:r>
              <a:rPr lang="en-US" sz="2400" i="1" dirty="0" smtClean="0"/>
              <a:t>E..g </a:t>
            </a:r>
          </a:p>
          <a:p>
            <a:pPr lvl="1" eaLnBrk="1" hangingPunct="1"/>
            <a:r>
              <a:rPr lang="en-US" sz="2400" i="1" dirty="0" smtClean="0"/>
              <a:t>Input: Q</a:t>
            </a:r>
            <a:r>
              <a:rPr lang="en-US" sz="2400" dirty="0" smtClean="0"/>
              <a:t> = </a:t>
            </a:r>
            <a:r>
              <a:rPr lang="en-US" sz="2400" i="1" dirty="0" smtClean="0"/>
              <a:t>small IBM laptop</a:t>
            </a:r>
          </a:p>
          <a:p>
            <a:pPr lvl="1" eaLnBrk="1" hangingPunct="1"/>
            <a:r>
              <a:rPr lang="en-US" sz="2400" i="1" dirty="0" smtClean="0"/>
              <a:t>Output: T</a:t>
            </a:r>
            <a:r>
              <a:rPr lang="el-GR" sz="2400" i="1" dirty="0" smtClean="0"/>
              <a:t>σ</a:t>
            </a:r>
            <a:r>
              <a:rPr lang="en-US" sz="2400" i="1" dirty="0" smtClean="0"/>
              <a:t>(Q)</a:t>
            </a:r>
            <a:r>
              <a:rPr lang="en-US" sz="2400" dirty="0" smtClean="0"/>
              <a:t> = </a:t>
            </a:r>
          </a:p>
          <a:p>
            <a:pPr lvl="2" eaLnBrk="1" hangingPunct="1">
              <a:buNone/>
            </a:pPr>
            <a:r>
              <a:rPr lang="en-US" sz="2000" i="1" dirty="0" smtClean="0"/>
              <a:t>SELECT * </a:t>
            </a:r>
          </a:p>
          <a:p>
            <a:pPr lvl="2" eaLnBrk="1" hangingPunct="1">
              <a:buNone/>
            </a:pPr>
            <a:r>
              <a:rPr lang="en-US" sz="2000" i="1" dirty="0" smtClean="0"/>
              <a:t>FROM Table </a:t>
            </a:r>
          </a:p>
          <a:p>
            <a:pPr lvl="2" eaLnBrk="1" hangingPunct="1">
              <a:buNone/>
            </a:pPr>
            <a:r>
              <a:rPr lang="en-US" sz="2000" i="1" dirty="0" smtClean="0"/>
              <a:t>WHERE </a:t>
            </a:r>
            <a:r>
              <a:rPr lang="en-US" sz="2000" i="1" dirty="0" err="1" smtClean="0"/>
              <a:t>BrandName</a:t>
            </a:r>
            <a:r>
              <a:rPr lang="en-US" sz="2000" i="1" dirty="0" smtClean="0"/>
              <a:t> = ‘Lenovo’ AND </a:t>
            </a:r>
            <a:r>
              <a:rPr lang="en-US" sz="2000" i="1" dirty="0" err="1" smtClean="0"/>
              <a:t>ProductDescription</a:t>
            </a:r>
            <a:r>
              <a:rPr lang="en-US" sz="2000" i="1" dirty="0" smtClean="0"/>
              <a:t> LIKE ‘%laptop%’ ORDER BY </a:t>
            </a:r>
            <a:r>
              <a:rPr lang="en-US" sz="2000" i="1" dirty="0" err="1" smtClean="0"/>
              <a:t>ScreenSize</a:t>
            </a:r>
            <a:r>
              <a:rPr lang="en-US" sz="2000" i="1" dirty="0" smtClean="0"/>
              <a:t> ASC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24075" y="6565900"/>
            <a:ext cx="5256213" cy="2159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4750" y="6553200"/>
            <a:ext cx="1150938" cy="215900"/>
          </a:xfrm>
        </p:spPr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 smtClean="0"/>
              <a:t>Key Idea</a:t>
            </a:r>
            <a:endParaRPr lang="zh-CN" altLang="en-US" sz="54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71988"/>
          </a:xfrm>
        </p:spPr>
        <p:txBody>
          <a:bodyPr/>
          <a:lstStyle/>
          <a:p>
            <a:r>
              <a:rPr lang="en-US" altLang="zh-CN" sz="2800" dirty="0" smtClean="0"/>
              <a:t>To “understand” a query keyword, compare two queries that differ on </a:t>
            </a:r>
            <a:r>
              <a:rPr lang="en-US" altLang="zh-CN" sz="2800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this keyword</a:t>
            </a:r>
            <a:r>
              <a:rPr lang="en-US" altLang="zh-CN" sz="2800" dirty="0" smtClean="0"/>
              <a:t>, and analyze the </a:t>
            </a:r>
            <a:r>
              <a:rPr lang="en-US" altLang="zh-CN" sz="2800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differences</a:t>
            </a:r>
            <a:r>
              <a:rPr lang="en-US" altLang="zh-CN" sz="2800" dirty="0" smtClean="0"/>
              <a:t> of the attribute value distribution of their results </a:t>
            </a:r>
          </a:p>
          <a:p>
            <a:pPr>
              <a:buNone/>
            </a:pPr>
            <a:r>
              <a:rPr lang="en-US" altLang="zh-CN" sz="2800" dirty="0" smtClean="0"/>
              <a:t>	e.g., to understand keyword “IBM”, we can compare the results of </a:t>
            </a:r>
          </a:p>
          <a:p>
            <a:pPr lvl="1"/>
            <a:r>
              <a:rPr lang="en-US" altLang="zh-CN" sz="2400" dirty="0" smtClean="0"/>
              <a:t>q1: “IBM laptop”</a:t>
            </a:r>
          </a:p>
          <a:p>
            <a:pPr lvl="1"/>
            <a:r>
              <a:rPr lang="en-US" altLang="zh-CN" sz="2400" dirty="0" smtClean="0"/>
              <a:t>q2: “laptop”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Differential Query Pair (DQP)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79950"/>
          </a:xfrm>
        </p:spPr>
        <p:txBody>
          <a:bodyPr/>
          <a:lstStyle/>
          <a:p>
            <a:r>
              <a:rPr lang="en-US" altLang="zh-CN" sz="2800" dirty="0" smtClean="0"/>
              <a:t>For reliability and efficiency for interpreting keyword k, it uses all query pairs in the query log that differ by k.</a:t>
            </a:r>
          </a:p>
          <a:p>
            <a:r>
              <a:rPr lang="en-US" altLang="zh-CN" sz="2800" i="1" dirty="0" smtClean="0"/>
              <a:t>DQP </a:t>
            </a:r>
            <a:r>
              <a:rPr lang="en-US" altLang="zh-CN" sz="2800" dirty="0" smtClean="0"/>
              <a:t>with respect to k: </a:t>
            </a:r>
          </a:p>
          <a:p>
            <a:pPr lvl="1"/>
            <a:r>
              <a:rPr lang="en-US" altLang="zh-CN" i="1" dirty="0" smtClean="0"/>
              <a:t>foreground query </a:t>
            </a:r>
            <a:r>
              <a:rPr lang="en-US" altLang="zh-CN" i="1" dirty="0" err="1" smtClean="0"/>
              <a:t>Q</a:t>
            </a:r>
            <a:r>
              <a:rPr lang="en-US" altLang="zh-CN" sz="2400" i="1" dirty="0" err="1" smtClean="0"/>
              <a:t>f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background query </a:t>
            </a:r>
            <a:r>
              <a:rPr lang="en-US" altLang="zh-CN" i="1" dirty="0" err="1" smtClean="0"/>
              <a:t>Q</a:t>
            </a:r>
            <a:r>
              <a:rPr lang="en-US" altLang="zh-CN" sz="2400" i="1" dirty="0" err="1" smtClean="0"/>
              <a:t>b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i="1" dirty="0" err="1" smtClean="0"/>
              <a:t>Q</a:t>
            </a:r>
            <a:r>
              <a:rPr lang="en-US" altLang="zh-CN" sz="2400" i="1" dirty="0" err="1" smtClean="0"/>
              <a:t>f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Q</a:t>
            </a:r>
            <a:r>
              <a:rPr lang="en-US" altLang="zh-CN" sz="2400" i="1" dirty="0" err="1" smtClean="0"/>
              <a:t>b</a:t>
            </a:r>
            <a:r>
              <a:rPr lang="en-US" altLang="zh-CN" dirty="0" smtClean="0"/>
              <a:t> U {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}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845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00138"/>
          </a:xfrm>
        </p:spPr>
        <p:txBody>
          <a:bodyPr/>
          <a:lstStyle/>
          <a:p>
            <a:r>
              <a:rPr lang="en-US" sz="3200" dirty="0" smtClean="0"/>
              <a:t>Analyzing Differences of Results of DQP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679950"/>
          </a:xfrm>
        </p:spPr>
        <p:txBody>
          <a:bodyPr/>
          <a:lstStyle/>
          <a:p>
            <a:r>
              <a:rPr lang="en-US" altLang="zh-CN" sz="2600" dirty="0" smtClean="0"/>
              <a:t>To analyze the differences of the results of </a:t>
            </a:r>
            <a:r>
              <a:rPr lang="en-US" altLang="zh-CN" sz="2600" dirty="0" err="1" smtClean="0"/>
              <a:t>Q</a:t>
            </a:r>
            <a:r>
              <a:rPr lang="en-US" altLang="zh-CN" sz="2600" baseline="-25000" dirty="0" err="1" smtClean="0"/>
              <a:t>f</a:t>
            </a:r>
            <a:r>
              <a:rPr lang="en-US" altLang="zh-CN" sz="2600" dirty="0" smtClean="0"/>
              <a:t> and </a:t>
            </a:r>
            <a:r>
              <a:rPr lang="en-US" altLang="zh-CN" sz="2600" dirty="0" err="1" smtClean="0"/>
              <a:t>Q</a:t>
            </a:r>
            <a:r>
              <a:rPr lang="en-US" altLang="zh-CN" sz="2600" baseline="-25000" dirty="0" err="1" smtClean="0"/>
              <a:t>b</a:t>
            </a:r>
            <a:r>
              <a:rPr lang="en-US" altLang="zh-CN" sz="2600" baseline="-25000" dirty="0" smtClean="0"/>
              <a:t> </a:t>
            </a:r>
            <a:r>
              <a:rPr lang="en-US" altLang="zh-CN" sz="2600" dirty="0" smtClean="0"/>
              <a:t>on each attribute value, use well-known correlation metrics on distributions</a:t>
            </a:r>
          </a:p>
          <a:p>
            <a:pPr lvl="1"/>
            <a:r>
              <a:rPr lang="en-US" altLang="zh-CN" sz="2400" dirty="0" smtClean="0"/>
              <a:t>Categorical values: </a:t>
            </a:r>
            <a:r>
              <a:rPr lang="en-US" sz="2400" dirty="0" smtClean="0"/>
              <a:t>KL-divergence</a:t>
            </a:r>
          </a:p>
          <a:p>
            <a:pPr lvl="1"/>
            <a:r>
              <a:rPr lang="en-US" sz="2400" dirty="0" smtClean="0"/>
              <a:t>Numerical values: Earth Mover’s Distance </a:t>
            </a:r>
          </a:p>
          <a:p>
            <a:pPr lvl="1">
              <a:buNone/>
            </a:pPr>
            <a:r>
              <a:rPr lang="en-US" altLang="zh-CN" sz="2400" dirty="0" smtClean="0"/>
              <a:t>E.g. Consider attribute Brand: Lenovo</a:t>
            </a:r>
          </a:p>
          <a:p>
            <a:pPr lvl="2"/>
            <a:r>
              <a:rPr lang="en-US" altLang="zh-CN" sz="2000" i="1" u="sng" dirty="0" err="1" smtClean="0"/>
              <a:t>Qb</a:t>
            </a:r>
            <a:r>
              <a:rPr lang="en-US" altLang="zh-CN" sz="2000" i="1" u="sng" dirty="0" smtClean="0"/>
              <a:t> </a:t>
            </a:r>
            <a:r>
              <a:rPr lang="en-US" altLang="zh-CN" sz="2000" u="sng" dirty="0" smtClean="0"/>
              <a:t>= [IBM laptop]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Returns 50 results, 30 of them have “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Brand:Lenovo</a:t>
            </a:r>
            <a:r>
              <a:rPr lang="en-US" altLang="zh-CN" sz="1800" dirty="0" smtClean="0">
                <a:solidFill>
                  <a:srgbClr val="0000FF"/>
                </a:solidFill>
              </a:rPr>
              <a:t>”</a:t>
            </a:r>
          </a:p>
          <a:p>
            <a:pPr lvl="2"/>
            <a:r>
              <a:rPr lang="en-US" altLang="zh-CN" sz="2000" i="1" u="sng" dirty="0" err="1" smtClean="0"/>
              <a:t>Qf</a:t>
            </a:r>
            <a:r>
              <a:rPr lang="en-US" altLang="zh-CN" sz="1200" i="1" u="sng" dirty="0" smtClean="0"/>
              <a:t>  </a:t>
            </a:r>
            <a:r>
              <a:rPr lang="en-US" altLang="zh-CN" sz="2000" u="sng" dirty="0" smtClean="0"/>
              <a:t>= [laptop]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Returns 500 results, only 50 of them have “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Brand:Lenovo</a:t>
            </a:r>
            <a:r>
              <a:rPr lang="en-US" altLang="zh-CN" sz="1800" dirty="0" smtClean="0">
                <a:solidFill>
                  <a:srgbClr val="0000FF"/>
                </a:solidFill>
              </a:rPr>
              <a:t>”</a:t>
            </a:r>
          </a:p>
          <a:p>
            <a:pPr lvl="2"/>
            <a:r>
              <a:rPr lang="en-US" altLang="zh-CN" sz="2000" dirty="0" smtClean="0"/>
              <a:t>The difference on “Brand: Lenovo” is significant, thus reflecting the “meaning” of “IBM”</a:t>
            </a:r>
          </a:p>
          <a:p>
            <a:r>
              <a:rPr lang="en-US" altLang="zh-CN" sz="2600" dirty="0" smtClean="0"/>
              <a:t>For keywords mapped to numerical predicates, use </a:t>
            </a:r>
            <a:r>
              <a:rPr lang="en-US" altLang="zh-CN" sz="2600" dirty="0" smtClean="0">
                <a:solidFill>
                  <a:srgbClr val="0000FF"/>
                </a:solidFill>
              </a:rPr>
              <a:t>order by</a:t>
            </a:r>
            <a:r>
              <a:rPr lang="en-US" altLang="zh-CN" sz="2600" dirty="0" smtClean="0"/>
              <a:t> clauses</a:t>
            </a:r>
          </a:p>
          <a:p>
            <a:pPr lvl="1"/>
            <a:r>
              <a:rPr lang="en-US" altLang="zh-CN" sz="2400" dirty="0" smtClean="0"/>
              <a:t>e.g., “small” can be mapped to “</a:t>
            </a:r>
            <a:r>
              <a:rPr lang="en-US" altLang="zh-CN" sz="2400" dirty="0" smtClean="0">
                <a:solidFill>
                  <a:srgbClr val="0000FF"/>
                </a:solidFill>
              </a:rPr>
              <a:t>Order by size ASC</a:t>
            </a:r>
            <a:r>
              <a:rPr lang="en-US" altLang="zh-CN" sz="2400" dirty="0" smtClean="0"/>
              <a:t>”</a:t>
            </a:r>
            <a:endParaRPr lang="en-US" altLang="zh-CN" dirty="0" smtClean="0"/>
          </a:p>
          <a:p>
            <a:r>
              <a:rPr lang="en-US" altLang="zh-CN" sz="2600" dirty="0" smtClean="0"/>
              <a:t>Compute the average score of all DQPs for each keyword k</a:t>
            </a:r>
          </a:p>
          <a:p>
            <a:endParaRPr lang="en-US" altLang="zh-CN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ICDE 2011 Tutorial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A0FD6-FBDF-46BA-8E06-076EED68CE90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vvac-research">
  <a:themeElements>
    <a:clrScheme name="fervvac-research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fervvac-research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fervvac-research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vvac-research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vvac-research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vvac-research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vvac-research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vvac-research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vvac-research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vvac-research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vvac-research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vvac-research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vvac-research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vvac-research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fervvac-research</Template>
  <TotalTime>25845</TotalTime>
  <Words>13636</Words>
  <Application>Microsoft Office PowerPoint</Application>
  <PresentationFormat>On-screen Show (4:3)</PresentationFormat>
  <Paragraphs>3422</Paragraphs>
  <Slides>181</Slides>
  <Notes>162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181</vt:i4>
      </vt:variant>
    </vt:vector>
  </HeadingPairs>
  <TitlesOfParts>
    <vt:vector size="183" baseType="lpstr">
      <vt:lpstr>fervvac-research</vt:lpstr>
      <vt:lpstr>Equation</vt:lpstr>
      <vt:lpstr>Keyword-based Search and Exploration on Databases</vt:lpstr>
      <vt:lpstr>Traditional Access Methods for Databases</vt:lpstr>
      <vt:lpstr>Popular Access Methods for Text</vt:lpstr>
      <vt:lpstr>Grand Challenge:  Supporting Keyword Search on Databases</vt:lpstr>
      <vt:lpstr>Opportunities /1</vt:lpstr>
      <vt:lpstr>Slide 6</vt:lpstr>
      <vt:lpstr>Slide 7</vt:lpstr>
      <vt:lpstr>Keyword Search on DB – Summary of Opportunities</vt:lpstr>
      <vt:lpstr>Keyword Search on DB- Challenges</vt:lpstr>
      <vt:lpstr>Challenge: Structural Ambiguity (I)</vt:lpstr>
      <vt:lpstr>Challenge: Structural Ambiguity (II)</vt:lpstr>
      <vt:lpstr>Challenge: Keyword Ambiguity</vt:lpstr>
      <vt:lpstr>Challenge – Efficiency</vt:lpstr>
      <vt:lpstr>Challenge: Result Analysis /1</vt:lpstr>
      <vt:lpstr>Challenge: Result Analysis /2</vt:lpstr>
      <vt:lpstr>Challenge: Result Analysis /3</vt:lpstr>
      <vt:lpstr>XSeek /1</vt:lpstr>
      <vt:lpstr>XSeek /2</vt:lpstr>
      <vt:lpstr>SPARK Demo /1</vt:lpstr>
      <vt:lpstr>SPARK Demo /2</vt:lpstr>
      <vt:lpstr>SPARK Demo /3</vt:lpstr>
      <vt:lpstr>Roadmap</vt:lpstr>
      <vt:lpstr>Roadmap</vt:lpstr>
      <vt:lpstr>Problem Description</vt:lpstr>
      <vt:lpstr>Option 1: Pre-defined Structure</vt:lpstr>
      <vt:lpstr>Option 1: Pre-defined Structure</vt:lpstr>
      <vt:lpstr>Option 2: Search Candidate Structures on the Schema Graph</vt:lpstr>
      <vt:lpstr>Candidate Networks</vt:lpstr>
      <vt:lpstr>Option 3: Search Candidate Structures on the Data Graph</vt:lpstr>
      <vt:lpstr>Results as Trees</vt:lpstr>
      <vt:lpstr>Other Candidate Structures</vt:lpstr>
      <vt:lpstr>Candidate Structures for XML</vt:lpstr>
      <vt:lpstr>SLCA [Xu et al, SIGMOD 05]</vt:lpstr>
      <vt:lpstr>Other ?LCAs</vt:lpstr>
      <vt:lpstr>Search the Best Structure</vt:lpstr>
      <vt:lpstr>XML</vt:lpstr>
      <vt:lpstr>XReal [Bao et al, ICDE 09] /1</vt:lpstr>
      <vt:lpstr>XReal [Bao et al, ICDE 09] /2</vt:lpstr>
      <vt:lpstr>Entire Structure</vt:lpstr>
      <vt:lpstr>Related Entity Types [Jayapandian &amp; Jagadish, VLDB 08]</vt:lpstr>
      <vt:lpstr>NTC [Termehchy &amp; Winslett, CIKM 09]</vt:lpstr>
      <vt:lpstr>NTC [Termehchy &amp; Winslett, CIKM 09]</vt:lpstr>
      <vt:lpstr>NTC [Termehchy &amp; Winslett, CIKM 09]</vt:lpstr>
      <vt:lpstr>Relational Data Graph</vt:lpstr>
      <vt:lpstr>SUITS [Zhou et al, 2007]</vt:lpstr>
      <vt:lpstr>IQP [Demidova et al, TKDE11]</vt:lpstr>
      <vt:lpstr>Probabilistic Scoring [Petkova et al, ECIR 09] /1</vt:lpstr>
      <vt:lpstr>Probabilistic Scoring [Petkova et al, ECIR 09] /2</vt:lpstr>
      <vt:lpstr>Summary</vt:lpstr>
      <vt:lpstr>Roadmap</vt:lpstr>
      <vt:lpstr>Identifying Return Nodes [Liu and Chen  SIGMOD 07]</vt:lpstr>
      <vt:lpstr>Fine Grained Return Nodes Using Constraints [Koutrika et al. 06]</vt:lpstr>
      <vt:lpstr>Roadmap</vt:lpstr>
      <vt:lpstr>Combining Query Forms and Keyword Search [Chu et al. SIGMOD 09] </vt:lpstr>
      <vt:lpstr>Challenges and Problem Definition</vt:lpstr>
      <vt:lpstr>Offline: Generating Forms</vt:lpstr>
      <vt:lpstr>Online: Selecting Relevant Forms</vt:lpstr>
      <vt:lpstr>Online: Form Ranking and Grouping</vt:lpstr>
      <vt:lpstr>Generating Query Forms [Jayapandian and Jagadish PVLDB08]</vt:lpstr>
      <vt:lpstr>Queriability of an Entity Type</vt:lpstr>
      <vt:lpstr>Queriability of Related Entity Types</vt:lpstr>
      <vt:lpstr>Queriability of Attributes</vt:lpstr>
      <vt:lpstr>Operator-Specific Queriability of Attributes</vt:lpstr>
      <vt:lpstr>QUnit [Nandi &amp; Jagadish, CIDR 09]</vt:lpstr>
      <vt:lpstr>Roadmap</vt:lpstr>
      <vt:lpstr>Spelling Correction</vt:lpstr>
      <vt:lpstr>Keyword Query Cleaning [Pu &amp; Yu, VLDB 08]</vt:lpstr>
      <vt:lpstr>Segmentation</vt:lpstr>
      <vt:lpstr>XClean [Lu et al, ICDE 11] /1</vt:lpstr>
      <vt:lpstr>XClean [Lu et al, ICDE 11] /2</vt:lpstr>
      <vt:lpstr>Auto-completion</vt:lpstr>
      <vt:lpstr>TASTIER [Li et al, SIGMOD 09]</vt:lpstr>
      <vt:lpstr>Example</vt:lpstr>
      <vt:lpstr>Roadmap</vt:lpstr>
      <vt:lpstr>Query Refinement:  Motivation and Solutions</vt:lpstr>
      <vt:lpstr>Data Clouds [Koutrika et al. EDBT 09]</vt:lpstr>
      <vt:lpstr>Ranking Terms in Results</vt:lpstr>
      <vt:lpstr>Frequent Co-occurring Terms[Tao et al. EDBT 09]</vt:lpstr>
      <vt:lpstr>Query Refinement:  Motivation and Solutions</vt:lpstr>
      <vt:lpstr>Summarizing Results for Ambiguous Queries</vt:lpstr>
      <vt:lpstr>Motivation Contd. </vt:lpstr>
      <vt:lpstr>Query Expansion Using Clusters</vt:lpstr>
      <vt:lpstr>Query Refinement:  Motivation and Solutions</vt:lpstr>
      <vt:lpstr>Faceted Search [Chakrabarti et al. 04] </vt:lpstr>
      <vt:lpstr>How to Determine Nodes -- Facet Conditions</vt:lpstr>
      <vt:lpstr>How to Construct Navigation Tree</vt:lpstr>
      <vt:lpstr>User Actions</vt:lpstr>
      <vt:lpstr>Navigation Cost Model</vt:lpstr>
      <vt:lpstr>Estimating Probabilities /1</vt:lpstr>
      <vt:lpstr>Estimating Probabilities/2</vt:lpstr>
      <vt:lpstr>Algorithm</vt:lpstr>
      <vt:lpstr>Facetor [Kashyap et al. 2010]</vt:lpstr>
      <vt:lpstr>Facetor [Kashyap et al. 2010] /2</vt:lpstr>
      <vt:lpstr>Roadmap</vt:lpstr>
      <vt:lpstr>Effective Keyword-Predicate Mapping [Xin et al. VLDB 10]</vt:lpstr>
      <vt:lpstr>Problem Definition</vt:lpstr>
      <vt:lpstr>Key Idea</vt:lpstr>
      <vt:lpstr>Differential Query Pair (DQP)</vt:lpstr>
      <vt:lpstr>Analyzing Differences of Results of DQP</vt:lpstr>
      <vt:lpstr>Query Translation</vt:lpstr>
      <vt:lpstr>Query Rewriting Using Click Logs [Cheng et al. ICDE 10]</vt:lpstr>
      <vt:lpstr>Query Rewriting using Data Only [Nambiar and Kambhampati ICDE 06]</vt:lpstr>
      <vt:lpstr>Roadmap</vt:lpstr>
      <vt:lpstr>INEX - INitiative for the Evaluation of XML Retrieval</vt:lpstr>
      <vt:lpstr>INEX</vt:lpstr>
      <vt:lpstr>INEX</vt:lpstr>
      <vt:lpstr>Axiomatic Framework for Evaluation</vt:lpstr>
      <vt:lpstr>Axioms [Liu et al. VLDB 08]</vt:lpstr>
      <vt:lpstr>Violation of Query Consistency</vt:lpstr>
      <vt:lpstr>Roadmap</vt:lpstr>
      <vt:lpstr>Efficiency in Query Processing</vt:lpstr>
      <vt:lpstr>1. Inherent Complexity</vt:lpstr>
      <vt:lpstr>Specialized Algorithms</vt:lpstr>
      <vt:lpstr>Specialized Algorithms</vt:lpstr>
      <vt:lpstr>2. Large Search Space</vt:lpstr>
      <vt:lpstr>3. Work with Scoring Functions</vt:lpstr>
      <vt:lpstr>Working with Non-monotonic Scoring Function</vt:lpstr>
      <vt:lpstr>Efficiency in Query Processing</vt:lpstr>
      <vt:lpstr>Performance Improvement Ideas</vt:lpstr>
      <vt:lpstr>Selecting Relevant Query Forms [Chu et al. SIGMOD 09]</vt:lpstr>
      <vt:lpstr>Specialized Indexes for KWS</vt:lpstr>
      <vt:lpstr>Proximity Search [Goldman et al, VLDB98]</vt:lpstr>
      <vt:lpstr>BLINKS [He et al, SIGMOD 07]</vt:lpstr>
      <vt:lpstr>D-Reachability Indexes [Markowetz et al, ICDE 09]</vt:lpstr>
      <vt:lpstr>TASTIER [Li et al, SIGMOD 09]</vt:lpstr>
      <vt:lpstr>Leveraging RDBMS [Qin et al, SIGMOD09]</vt:lpstr>
      <vt:lpstr>Leveraging RDBMS [Qin et al, SIGMOD09]</vt:lpstr>
      <vt:lpstr>Other Kinds of Index</vt:lpstr>
      <vt:lpstr>Multi-query Optimization</vt:lpstr>
      <vt:lpstr>Parallel Query Processing [Qin et al, VLDB 10]</vt:lpstr>
      <vt:lpstr>Parallel Query Processing [Qin et al, VLDB 10]</vt:lpstr>
      <vt:lpstr>Parallel Query Processing [Qin et al, VLDB 10]</vt:lpstr>
      <vt:lpstr>Parallel Query Processing [Qin et al, VLDB 10]</vt:lpstr>
      <vt:lpstr>Operator Mesh [Markowetz et al, SIGMOD 07]</vt:lpstr>
      <vt:lpstr>SPARK2 [Luo et al, TKDE]</vt:lpstr>
      <vt:lpstr>Efficiency in Query Processing</vt:lpstr>
      <vt:lpstr>XML KWS Query Processing</vt:lpstr>
      <vt:lpstr>XKSearch [Xu &amp; Papakonstantinou, SIGMOD 05]</vt:lpstr>
      <vt:lpstr>Multiway SLCA [Sun et al, WWW 07]</vt:lpstr>
      <vt:lpstr>Index Stack [Xu &amp; Papakonstantinou, EDBT 08]</vt:lpstr>
      <vt:lpstr>Computing ELCA</vt:lpstr>
      <vt:lpstr>Summary</vt:lpstr>
      <vt:lpstr>Roadmap</vt:lpstr>
      <vt:lpstr>Result Ranking /1</vt:lpstr>
      <vt:lpstr>Result Ranking /2</vt:lpstr>
      <vt:lpstr>Roadmap</vt:lpstr>
      <vt:lpstr>Result Snippets</vt:lpstr>
      <vt:lpstr>Slide 148</vt:lpstr>
      <vt:lpstr>Result Differentiation [Liu et al. VLDB 09]</vt:lpstr>
      <vt:lpstr>Result Differentiation</vt:lpstr>
      <vt:lpstr>Result Differentiation</vt:lpstr>
      <vt:lpstr>Desiderata of Selected Feature Set</vt:lpstr>
      <vt:lpstr>Result Differentiation Problem</vt:lpstr>
      <vt:lpstr>Roadmap</vt:lpstr>
      <vt:lpstr>Result Clustering</vt:lpstr>
      <vt:lpstr>XBridge [Li et al. EDBT 10]</vt:lpstr>
      <vt:lpstr>Ranking of Clusters</vt:lpstr>
      <vt:lpstr>Scoring Individual Results /1</vt:lpstr>
      <vt:lpstr>Scoring Individual Results /2</vt:lpstr>
      <vt:lpstr>Scoring Individual Results /3</vt:lpstr>
      <vt:lpstr>Describable Result Clustering [Liu and Chen, TODS 10] -- Query Ambiguity</vt:lpstr>
      <vt:lpstr>Describable Result Clustering [Liu and Chen, TODS 10] -- Controlling Granularity</vt:lpstr>
      <vt:lpstr>Roadmap</vt:lpstr>
      <vt:lpstr>Table Analysis[Zhou et al. EDBT 09]</vt:lpstr>
      <vt:lpstr>Table Analysis [Zhou et al. EDBT 09]</vt:lpstr>
      <vt:lpstr>Keyword Search in Text Cube [Ding et al. 10] -- Motivation</vt:lpstr>
      <vt:lpstr>Keyword Search in Text Cube – Problem definition</vt:lpstr>
      <vt:lpstr>Other Types of KWS Systems</vt:lpstr>
      <vt:lpstr>Future Research: Efficiency</vt:lpstr>
      <vt:lpstr>Future Research: Searching Extracted Structured Data</vt:lpstr>
      <vt:lpstr>Future Research: Combining Web and Structured Search</vt:lpstr>
      <vt:lpstr>Future Research: Searching Heterogeneous Data</vt:lpstr>
      <vt:lpstr>Thank You !</vt:lpstr>
      <vt:lpstr>References /1</vt:lpstr>
      <vt:lpstr>References /2</vt:lpstr>
      <vt:lpstr>References /3</vt:lpstr>
      <vt:lpstr>References /4</vt:lpstr>
      <vt:lpstr>References /5</vt:lpstr>
      <vt:lpstr>References /6</vt:lpstr>
      <vt:lpstr>References /7</vt:lpstr>
      <vt:lpstr>References /8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Keyword-based Search and Exploration on Databases</dc:title>
  <dc:creator/>
  <cp:lastModifiedBy>yi</cp:lastModifiedBy>
  <cp:revision>1344</cp:revision>
  <dcterms:created xsi:type="dcterms:W3CDTF">2011-05-02T00:13:02Z</dcterms:created>
  <dcterms:modified xsi:type="dcterms:W3CDTF">2011-06-09T18:15:24Z</dcterms:modified>
</cp:coreProperties>
</file>