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 GAYATHRI BHASKAR </a:t>
            </a:r>
            <a:r>
              <a:rPr lang="en-US" sz="2000" dirty="0" smtClean="0"/>
              <a:t>P</a:t>
            </a:r>
          </a:p>
          <a:p>
            <a:pPr>
              <a:lnSpc>
                <a:spcPct val="150000"/>
              </a:lnSpc>
            </a:pPr>
            <a:r>
              <a:rPr lang="en-US" sz="2000" dirty="0" smtClean="0"/>
              <a:t>REGISTER NO:2213391036264</a:t>
            </a:r>
          </a:p>
          <a:p>
            <a:pPr>
              <a:lnSpc>
                <a:spcPct val="150000"/>
              </a:lnSpc>
            </a:pPr>
            <a:r>
              <a:rPr lang="en-US" sz="2000" dirty="0" smtClean="0"/>
              <a:t>NM </a:t>
            </a:r>
            <a:r>
              <a:rPr lang="en-US" sz="2000" dirty="0"/>
              <a:t>ID </a:t>
            </a:r>
            <a:r>
              <a:rPr lang="en-US" sz="2000" dirty="0" smtClean="0"/>
              <a:t>NO:80C9C728AD27F4593DB405C63C2FFF1F</a:t>
            </a:r>
          </a:p>
          <a:p>
            <a:pPr>
              <a:lnSpc>
                <a:spcPct val="150000"/>
              </a:lnSpc>
            </a:pPr>
            <a:r>
              <a:rPr lang="en-US" sz="2000" dirty="0" smtClean="0"/>
              <a:t>DEPARTMENT</a:t>
            </a:r>
            <a:r>
              <a:rPr lang="en-US" sz="2000" dirty="0"/>
              <a:t>: DEPARTMENT OF </a:t>
            </a:r>
            <a:r>
              <a:rPr lang="en-US" sz="2000" dirty="0" smtClean="0"/>
              <a:t>COMMERCE</a:t>
            </a:r>
          </a:p>
          <a:p>
            <a:pPr>
              <a:lnSpc>
                <a:spcPct val="150000"/>
              </a:lnSpc>
            </a:pPr>
            <a:r>
              <a:rPr lang="en-US" sz="2000" dirty="0" smtClean="0"/>
              <a:t>COLLEGE:QUEEN </a:t>
            </a:r>
            <a:r>
              <a:rPr lang="en-US" sz="2000" dirty="0"/>
              <a:t>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a:t>
            </a:r>
            <a:r>
              <a:rPr lang="en-US" b="1" dirty="0" smtClean="0"/>
              <a:t>Data</a:t>
            </a:r>
          </a:p>
          <a:p>
            <a:endParaRPr lang="en-US" dirty="0" smtClean="0"/>
          </a:p>
          <a:p>
            <a:r>
              <a:rPr lang="en-US" i="1" dirty="0" smtClean="0"/>
              <a:t>Collect </a:t>
            </a:r>
            <a:r>
              <a:rPr lang="en-US" i="1" dirty="0"/>
              <a:t>Employee Data</a:t>
            </a:r>
            <a:r>
              <a:rPr lang="en-US" dirty="0"/>
              <a:t>: Create a spreadsheet with relevant data. For example, you might include columns </a:t>
            </a:r>
            <a:r>
              <a:rPr lang="en-US" dirty="0" smtClean="0"/>
              <a:t>for: </a:t>
            </a:r>
          </a:p>
          <a:p>
            <a:pPr marL="285750" indent="-285750">
              <a:buFont typeface="Arial" pitchFamily="34" charset="0"/>
              <a:buChar char="•"/>
            </a:pPr>
            <a:r>
              <a:rPr lang="en-US" dirty="0" smtClean="0"/>
              <a:t>Employee Name</a:t>
            </a:r>
          </a:p>
          <a:p>
            <a:pPr marL="285750" indent="-285750">
              <a:buFont typeface="Arial" pitchFamily="34" charset="0"/>
              <a:buChar char="•"/>
            </a:pPr>
            <a:r>
              <a:rPr lang="en-US" dirty="0" smtClean="0"/>
              <a:t>Department,</a:t>
            </a:r>
          </a:p>
          <a:p>
            <a:pPr marL="285750" indent="-285750">
              <a:buFont typeface="Arial" pitchFamily="34" charset="0"/>
              <a:buChar char="•"/>
            </a:pPr>
            <a:r>
              <a:rPr lang="en-US" dirty="0" smtClean="0"/>
              <a:t>KPIs </a:t>
            </a:r>
            <a:r>
              <a:rPr lang="en-US" dirty="0"/>
              <a:t>(e.g., Sales, Customer Satisfaction Score, Project Completion Rate</a:t>
            </a:r>
            <a:r>
              <a:rPr lang="en-US" dirty="0" smtClean="0"/>
              <a:t>)</a:t>
            </a:r>
          </a:p>
          <a:p>
            <a:pPr marL="285750" indent="-285750">
              <a:buFont typeface="Arial" pitchFamily="34" charset="0"/>
              <a:buChar char="•"/>
            </a:pPr>
            <a:r>
              <a:rPr lang="en-US" dirty="0" smtClean="0"/>
              <a:t>Performance </a:t>
            </a:r>
            <a:r>
              <a:rPr lang="en-US" dirty="0"/>
              <a:t>Rating (if applicable</a:t>
            </a:r>
            <a:r>
              <a:rPr lang="en-US" dirty="0" smtClean="0"/>
              <a:t>)</a:t>
            </a:r>
          </a:p>
          <a:p>
            <a:pPr marL="285750" indent="-285750">
              <a:buFont typeface="Arial" pitchFamily="34" charset="0"/>
              <a:buChar char="•"/>
            </a:pPr>
            <a:endParaRPr lang="en-US" dirty="0" smtClean="0"/>
          </a:p>
          <a:p>
            <a:r>
              <a:rPr lang="en-US" b="1" dirty="0" smtClean="0"/>
              <a:t>Step </a:t>
            </a:r>
            <a:r>
              <a:rPr lang="en-US" b="1" dirty="0"/>
              <a:t>2: Organize </a:t>
            </a:r>
            <a:r>
              <a:rPr lang="en-US" b="1" dirty="0" smtClean="0"/>
              <a:t>Data</a:t>
            </a:r>
          </a:p>
          <a:p>
            <a:endParaRPr lang="en-US" dirty="0" smtClean="0"/>
          </a:p>
          <a:p>
            <a:r>
              <a:rPr lang="en-US" i="1" dirty="0" smtClean="0"/>
              <a:t>Structure </a:t>
            </a:r>
            <a:r>
              <a:rPr lang="en-US" i="1" dirty="0"/>
              <a:t>Your Data</a:t>
            </a:r>
            <a:r>
              <a:rPr lang="en-US" dirty="0"/>
              <a:t>: Ensure your data is organized in a tabular format. </a:t>
            </a:r>
            <a:endParaRPr lang="en-US" dirty="0" smtClean="0"/>
          </a:p>
          <a:p>
            <a:r>
              <a:rPr lang="en-US" dirty="0" smtClean="0"/>
              <a:t> </a:t>
            </a:r>
          </a:p>
          <a:p>
            <a:r>
              <a:rPr lang="en-US" b="1" dirty="0" smtClean="0"/>
              <a:t>Step </a:t>
            </a:r>
            <a:r>
              <a:rPr lang="en-US" b="1" dirty="0"/>
              <a:t>3: Calculate Performance </a:t>
            </a:r>
            <a:r>
              <a:rPr lang="en-US" b="1" dirty="0" smtClean="0"/>
              <a:t>Metrics</a:t>
            </a:r>
          </a:p>
          <a:p>
            <a:endParaRPr lang="en-US" dirty="0" smtClean="0"/>
          </a:p>
          <a:p>
            <a:r>
              <a:rPr lang="en-US" i="1" dirty="0" smtClean="0"/>
              <a:t>Add </a:t>
            </a:r>
            <a:r>
              <a:rPr lang="en-US" i="1" dirty="0"/>
              <a:t>Calculations</a:t>
            </a:r>
            <a:r>
              <a:rPr lang="en-US" dirty="0"/>
              <a:t>: If necessary, add columns to calculate averages or totals for each KPI. </a:t>
            </a:r>
            <a:endParaRPr lang="en-US" dirty="0" smtClean="0"/>
          </a:p>
          <a:p>
            <a:r>
              <a:rPr lang="en-US" dirty="0" smtClean="0"/>
              <a:t>For </a:t>
            </a:r>
            <a:r>
              <a:rPr lang="en-US" dirty="0"/>
              <a:t>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r>
              <a:rPr lang="en-US" dirty="0"/>
              <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smtClean="0"/>
              <a:t>Step </a:t>
            </a:r>
            <a:r>
              <a:rPr lang="en-US" b="1" dirty="0"/>
              <a:t>4: Create </a:t>
            </a:r>
            <a:r>
              <a:rPr lang="en-US" b="1" dirty="0" smtClean="0"/>
              <a:t>Graphs</a:t>
            </a:r>
          </a:p>
          <a:p>
            <a:endParaRPr lang="en-US" dirty="0" smtClean="0"/>
          </a:p>
          <a:p>
            <a:r>
              <a:rPr lang="en-US" i="1" dirty="0" smtClean="0"/>
              <a:t>Select </a:t>
            </a:r>
            <a:r>
              <a:rPr lang="en-US" i="1" dirty="0"/>
              <a:t>Data for Graphing</a:t>
            </a:r>
            <a:r>
              <a:rPr lang="en-US" dirty="0"/>
              <a:t>: Highlight the data you want to visualize. </a:t>
            </a:r>
            <a:endParaRPr lang="en-US" dirty="0" smtClean="0"/>
          </a:p>
          <a:p>
            <a:r>
              <a:rPr lang="en-US" i="1" dirty="0" smtClean="0"/>
              <a:t>Insert </a:t>
            </a:r>
            <a:r>
              <a:rPr lang="en-US" i="1" dirty="0"/>
              <a:t>a Graph</a:t>
            </a:r>
            <a:r>
              <a:rPr lang="en-US" dirty="0" smtClean="0"/>
              <a:t>:</a:t>
            </a:r>
          </a:p>
          <a:p>
            <a:pPr marL="285750" indent="-285750">
              <a:buFont typeface="Wingdings" pitchFamily="2" charset="2"/>
              <a:buChar char="ü"/>
            </a:pPr>
            <a:r>
              <a:rPr lang="en-US" dirty="0" smtClean="0"/>
              <a:t>Go </a:t>
            </a:r>
            <a:r>
              <a:rPr lang="en-US" dirty="0"/>
              <a:t>to the Insert tab in the Excel ribbon</a:t>
            </a:r>
            <a:r>
              <a:rPr lang="en-US" dirty="0" smtClean="0"/>
              <a:t>.</a:t>
            </a:r>
          </a:p>
          <a:p>
            <a:pPr marL="285750" indent="-285750">
              <a:buFont typeface="Wingdings" pitchFamily="2" charset="2"/>
              <a:buChar char="ü"/>
            </a:pPr>
            <a:r>
              <a:rPr lang="en-US" dirty="0" smtClean="0"/>
              <a:t>Choose </a:t>
            </a:r>
            <a:r>
              <a:rPr lang="en-US" dirty="0"/>
              <a:t>the type of graph you want to create (e.g., Bar Chart, Column Chart, Line Chart</a:t>
            </a:r>
            <a:r>
              <a:rPr lang="en-US" dirty="0" smtClean="0"/>
              <a:t>).</a:t>
            </a:r>
          </a:p>
          <a:p>
            <a:pPr marL="285750" indent="-285750">
              <a:buFont typeface="Wingdings" pitchFamily="2" charset="2"/>
              <a:buChar char="ü"/>
            </a:pPr>
            <a:r>
              <a:rPr lang="en-US" dirty="0" smtClean="0"/>
              <a:t>Click </a:t>
            </a:r>
            <a:r>
              <a:rPr lang="en-US" dirty="0"/>
              <a:t>on the chosen chart type, and Excel will generate a graph based on your selected data</a:t>
            </a:r>
            <a:r>
              <a:rPr lang="en-US" dirty="0" smtClean="0"/>
              <a:t>.</a:t>
            </a:r>
          </a:p>
          <a:p>
            <a:pPr marL="285750" indent="-285750">
              <a:buFont typeface="Wingdings" pitchFamily="2" charset="2"/>
              <a:buChar char="ü"/>
            </a:pPr>
            <a:endParaRPr lang="en-US" dirty="0" smtClean="0"/>
          </a:p>
          <a:p>
            <a:r>
              <a:rPr lang="en-US" b="1" dirty="0" smtClean="0"/>
              <a:t>Step </a:t>
            </a:r>
            <a:r>
              <a:rPr lang="en-US" b="1" dirty="0"/>
              <a:t>5: Customize the </a:t>
            </a:r>
            <a:r>
              <a:rPr lang="en-US" b="1" dirty="0" smtClean="0"/>
              <a:t>Graph</a:t>
            </a:r>
          </a:p>
          <a:p>
            <a:endParaRPr lang="en-US" b="1" dirty="0" smtClean="0"/>
          </a:p>
          <a:p>
            <a:r>
              <a:rPr lang="en-US" i="1" dirty="0" smtClean="0"/>
              <a:t>Format </a:t>
            </a:r>
            <a:r>
              <a:rPr lang="en-US" i="1" dirty="0"/>
              <a:t>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smtClean="0"/>
              <a:t>Step </a:t>
            </a:r>
            <a:r>
              <a:rPr lang="en-US" b="1" dirty="0"/>
              <a:t>6: Analyze the </a:t>
            </a:r>
            <a:r>
              <a:rPr lang="en-US" b="1" dirty="0" smtClean="0"/>
              <a:t>Results</a:t>
            </a:r>
          </a:p>
          <a:p>
            <a:pPr>
              <a:lnSpc>
                <a:spcPct val="150000"/>
              </a:lnSpc>
            </a:pPr>
            <a:endParaRPr lang="en-US" b="1" dirty="0" smtClean="0"/>
          </a:p>
          <a:p>
            <a:pPr>
              <a:lnSpc>
                <a:spcPct val="150000"/>
              </a:lnSpc>
            </a:pPr>
            <a:r>
              <a:rPr lang="en-US" i="1" dirty="0" smtClean="0"/>
              <a:t>Interpret </a:t>
            </a:r>
            <a:r>
              <a:rPr lang="en-US" i="1" dirty="0"/>
              <a:t>the Graph</a:t>
            </a:r>
            <a:r>
              <a:rPr lang="en-US" dirty="0"/>
              <a:t>: Use the visual representation to analyze </a:t>
            </a:r>
            <a:r>
              <a:rPr lang="en-US" dirty="0" smtClean="0"/>
              <a:t>employee engagement </a:t>
            </a:r>
            <a:r>
              <a:rPr lang="en-US" dirty="0"/>
              <a:t>and </a:t>
            </a:r>
            <a:r>
              <a:rPr lang="en-US" dirty="0" smtClean="0"/>
              <a:t>satisfaction   </a:t>
            </a:r>
            <a:r>
              <a:rPr lang="en-US" dirty="0"/>
              <a:t>Look for trends, high performers, and areas needing improvement</a:t>
            </a:r>
            <a:r>
              <a:rPr lang="en-US" dirty="0" smtClean="0"/>
              <a:t>.</a:t>
            </a:r>
          </a:p>
          <a:p>
            <a:pPr>
              <a:lnSpc>
                <a:spcPct val="150000"/>
              </a:lnSpc>
            </a:pPr>
            <a:endParaRPr lang="en-US" dirty="0" smtClean="0"/>
          </a:p>
          <a:p>
            <a:pPr>
              <a:lnSpc>
                <a:spcPct val="150000"/>
              </a:lnSpc>
            </a:pPr>
            <a:r>
              <a:rPr lang="en-US" b="1" dirty="0" smtClean="0"/>
              <a:t>Step </a:t>
            </a:r>
            <a:r>
              <a:rPr lang="en-US" b="1" dirty="0"/>
              <a:t>7: </a:t>
            </a:r>
            <a:r>
              <a:rPr lang="en-US" b="1" dirty="0" smtClean="0"/>
              <a:t>Graphs</a:t>
            </a:r>
          </a:p>
          <a:p>
            <a:pPr>
              <a:lnSpc>
                <a:spcPct val="150000"/>
              </a:lnSpc>
            </a:pPr>
            <a:endParaRPr lang="en-US" b="1" dirty="0" smtClean="0"/>
          </a:p>
          <a:p>
            <a:pPr>
              <a:lnSpc>
                <a:spcPct val="150000"/>
              </a:lnSpc>
            </a:pPr>
            <a:r>
              <a:rPr lang="en-US" i="1" dirty="0" smtClean="0"/>
              <a:t>Bar </a:t>
            </a:r>
            <a:r>
              <a:rPr lang="en-US" i="1" dirty="0"/>
              <a:t>Chart</a:t>
            </a:r>
            <a:r>
              <a:rPr lang="en-US" dirty="0"/>
              <a:t>: To compare sales performance among employees</a:t>
            </a:r>
            <a:r>
              <a:rPr lang="en-US" dirty="0" smtClean="0"/>
              <a:t>.</a:t>
            </a:r>
          </a:p>
          <a:p>
            <a:pPr>
              <a:lnSpc>
                <a:spcPct val="150000"/>
              </a:lnSpc>
            </a:pPr>
            <a:r>
              <a:rPr lang="en-US" i="1" dirty="0" smtClean="0"/>
              <a:t>Line </a:t>
            </a:r>
            <a:r>
              <a:rPr lang="en-US" i="1" dirty="0"/>
              <a:t>Chart</a:t>
            </a:r>
            <a:r>
              <a:rPr lang="en-US" dirty="0"/>
              <a:t>: To show trends in customer satisfaction over time</a:t>
            </a:r>
            <a:r>
              <a:rPr lang="en-US" dirty="0" smtClean="0"/>
              <a:t>.</a:t>
            </a:r>
          </a:p>
          <a:p>
            <a:pPr>
              <a:lnSpc>
                <a:spcPct val="150000"/>
              </a:lnSpc>
            </a:pPr>
            <a:r>
              <a:rPr lang="en-US" i="1" dirty="0" smtClean="0"/>
              <a:t>Pie </a:t>
            </a:r>
            <a:r>
              <a:rPr lang="en-US" i="1" dirty="0"/>
              <a:t>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r>
              <a:rPr lang="en-US" sz="2400" dirty="0" smtClean="0"/>
              <a:t>.</a:t>
            </a:r>
          </a:p>
          <a:p>
            <a:pPr marL="342900" indent="-342900">
              <a:lnSpc>
                <a:spcPct val="150000"/>
              </a:lnSpc>
              <a:buFont typeface="Wingdings" pitchFamily="2" charset="2"/>
              <a:buChar char="Ø"/>
            </a:pPr>
            <a:endParaRPr lang="en-US" sz="2400" dirty="0" smtClean="0"/>
          </a:p>
          <a:p>
            <a:pPr marL="342900" indent="-342900">
              <a:lnSpc>
                <a:spcPct val="150000"/>
              </a:lnSpc>
              <a:buFont typeface="Wingdings" pitchFamily="2" charset="2"/>
              <a:buChar char="Ø"/>
            </a:pPr>
            <a:r>
              <a:rPr lang="en-US" sz="2400" dirty="0" smtClean="0"/>
              <a:t>Thus </a:t>
            </a:r>
            <a:r>
              <a:rPr lang="en-US" sz="2400" dirty="0"/>
              <a:t>the more engaging he/she is the more he/she will be satisfied</a:t>
            </a:r>
            <a:r>
              <a:rPr lang="en-US" sz="2400" dirty="0" smtClean="0"/>
              <a:t>.</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smtClean="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smtClean="0"/>
              <a:t>Managers </a:t>
            </a:r>
            <a:r>
              <a:rPr lang="en-US" dirty="0"/>
              <a:t>and Supervisors: For feedback and decision-making</a:t>
            </a:r>
            <a:r>
              <a:rPr lang="en-US" dirty="0" smtClean="0"/>
              <a:t>.</a:t>
            </a:r>
          </a:p>
          <a:p>
            <a:pPr marL="342900" indent="-342900">
              <a:lnSpc>
                <a:spcPct val="150000"/>
              </a:lnSpc>
              <a:buAutoNum type="arabicPeriod"/>
            </a:pPr>
            <a:r>
              <a:rPr lang="en-US" dirty="0" smtClean="0"/>
              <a:t>HR </a:t>
            </a:r>
            <a:r>
              <a:rPr lang="en-US" dirty="0"/>
              <a:t>Departments: For training, talent management, and </a:t>
            </a:r>
            <a:r>
              <a:rPr lang="en-US" dirty="0" smtClean="0"/>
              <a:t>fairness. </a:t>
            </a:r>
          </a:p>
          <a:p>
            <a:pPr marL="342900" indent="-342900">
              <a:lnSpc>
                <a:spcPct val="150000"/>
              </a:lnSpc>
              <a:buAutoNum type="arabicPeriod"/>
            </a:pPr>
            <a:r>
              <a:rPr lang="en-US" dirty="0" smtClean="0"/>
              <a:t>Employees</a:t>
            </a:r>
            <a:r>
              <a:rPr lang="en-US" dirty="0"/>
              <a:t>: For understanding feedback and growth opportunities</a:t>
            </a:r>
            <a:r>
              <a:rPr lang="en-US" dirty="0" smtClean="0"/>
              <a:t>.</a:t>
            </a:r>
          </a:p>
          <a:p>
            <a:pPr marL="342900" indent="-342900">
              <a:lnSpc>
                <a:spcPct val="150000"/>
              </a:lnSpc>
              <a:buAutoNum type="arabicPeriod"/>
            </a:pPr>
            <a:r>
              <a:rPr lang="en-US" dirty="0" smtClean="0"/>
              <a:t> Executives</a:t>
            </a:r>
            <a:r>
              <a:rPr lang="en-US" dirty="0"/>
              <a:t>: For strategic workforce insights</a:t>
            </a:r>
            <a:r>
              <a:rPr lang="en-US" dirty="0" smtClean="0"/>
              <a:t>.</a:t>
            </a:r>
          </a:p>
          <a:p>
            <a:pPr marL="342900" indent="-342900">
              <a:lnSpc>
                <a:spcPct val="150000"/>
              </a:lnSpc>
              <a:buAutoNum type="arabicPeriod"/>
            </a:pPr>
            <a:r>
              <a:rPr lang="en-US" dirty="0" smtClean="0"/>
              <a:t> Coaches/Consultants</a:t>
            </a:r>
            <a:r>
              <a:rPr lang="en-US" dirty="0"/>
              <a:t>: For development support</a:t>
            </a:r>
            <a:r>
              <a:rPr lang="en-US" dirty="0" smtClean="0"/>
              <a:t>.</a:t>
            </a:r>
          </a:p>
          <a:p>
            <a:pPr marL="342900" indent="-342900">
              <a:lnSpc>
                <a:spcPct val="150000"/>
              </a:lnSpc>
              <a:buAutoNum type="arabicPeriod"/>
            </a:pPr>
            <a:r>
              <a:rPr lang="en-US" dirty="0" smtClean="0"/>
              <a:t> Compliance </a:t>
            </a:r>
            <a:r>
              <a:rPr lang="en-US" dirty="0"/>
              <a:t>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a:t>
            </a:r>
            <a:r>
              <a:rPr lang="en-US" sz="2000" dirty="0" smtClean="0"/>
              <a:t>formatting: Highlight </a:t>
            </a:r>
            <a:r>
              <a:rPr lang="en-US" sz="2000" dirty="0"/>
              <a:t>the missing values</a:t>
            </a:r>
            <a:r>
              <a:rPr lang="en-US" sz="2000" dirty="0" smtClean="0"/>
              <a:t>.</a:t>
            </a:r>
          </a:p>
          <a:p>
            <a:pPr marL="342900" indent="-342900">
              <a:lnSpc>
                <a:spcPct val="150000"/>
              </a:lnSpc>
              <a:buFont typeface="Wingdings" pitchFamily="2" charset="2"/>
              <a:buChar char="Ø"/>
            </a:pPr>
            <a:r>
              <a:rPr lang="en-US" sz="2000" dirty="0" smtClean="0"/>
              <a:t>Filter: Filter </a:t>
            </a:r>
            <a:r>
              <a:rPr lang="en-US" sz="2000" dirty="0"/>
              <a:t>out or remove the missing values</a:t>
            </a:r>
            <a:r>
              <a:rPr lang="en-US" sz="2000" dirty="0" smtClean="0"/>
              <a:t>.</a:t>
            </a:r>
          </a:p>
          <a:p>
            <a:pPr marL="342900" indent="-342900">
              <a:lnSpc>
                <a:spcPct val="150000"/>
              </a:lnSpc>
              <a:buFont typeface="Wingdings" pitchFamily="2" charset="2"/>
              <a:buChar char="Ø"/>
            </a:pPr>
            <a:r>
              <a:rPr lang="en-US" sz="2000" dirty="0" smtClean="0"/>
              <a:t>Formula: Calculate </a:t>
            </a:r>
            <a:r>
              <a:rPr lang="en-US" sz="2000" dirty="0"/>
              <a:t>the employee performance level</a:t>
            </a:r>
            <a:r>
              <a:rPr lang="en-US" sz="2000" dirty="0" smtClean="0"/>
              <a:t>.</a:t>
            </a:r>
          </a:p>
          <a:p>
            <a:pPr marL="342900" indent="-342900">
              <a:lnSpc>
                <a:spcPct val="150000"/>
              </a:lnSpc>
              <a:buFont typeface="Wingdings" pitchFamily="2" charset="2"/>
              <a:buChar char="Ø"/>
            </a:pPr>
            <a:r>
              <a:rPr lang="en-US" sz="2000" dirty="0" smtClean="0"/>
              <a:t>Pivot table: Summary.</a:t>
            </a:r>
          </a:p>
          <a:p>
            <a:pPr marL="342900" indent="-342900">
              <a:lnSpc>
                <a:spcPct val="150000"/>
              </a:lnSpc>
              <a:buFont typeface="Wingdings" pitchFamily="2" charset="2"/>
              <a:buChar char="Ø"/>
            </a:pPr>
            <a:r>
              <a:rPr lang="en-US" sz="2000" dirty="0" smtClean="0"/>
              <a:t>Graph: For </a:t>
            </a:r>
            <a:r>
              <a:rPr lang="en-US" sz="2000" dirty="0"/>
              <a:t>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a:t>
            </a:r>
            <a:r>
              <a:rPr lang="en-US" dirty="0" smtClean="0"/>
              <a:t>set-</a:t>
            </a:r>
            <a:r>
              <a:rPr lang="en-US" dirty="0" err="1" smtClean="0"/>
              <a:t>Kaggle</a:t>
            </a:r>
            <a:endParaRPr lang="en-US" dirty="0" smtClean="0"/>
          </a:p>
          <a:p>
            <a:pPr marL="285750" indent="-285750">
              <a:lnSpc>
                <a:spcPct val="150000"/>
              </a:lnSpc>
              <a:buFont typeface="Wingdings" pitchFamily="2" charset="2"/>
              <a:buChar char="Ø"/>
            </a:pPr>
            <a:r>
              <a:rPr lang="en-US" dirty="0" smtClean="0"/>
              <a:t>Employee </a:t>
            </a:r>
            <a:r>
              <a:rPr lang="en-US" dirty="0"/>
              <a:t>ID(numerical values</a:t>
            </a:r>
            <a:r>
              <a:rPr lang="en-US" dirty="0" smtClean="0"/>
              <a:t>)</a:t>
            </a:r>
          </a:p>
          <a:p>
            <a:pPr marL="285750" indent="-285750">
              <a:lnSpc>
                <a:spcPct val="150000"/>
              </a:lnSpc>
              <a:buFont typeface="Wingdings" pitchFamily="2" charset="2"/>
              <a:buChar char="Ø"/>
            </a:pPr>
            <a:r>
              <a:rPr lang="en-US" dirty="0" smtClean="0"/>
              <a:t>First </a:t>
            </a:r>
            <a:r>
              <a:rPr lang="en-US" dirty="0"/>
              <a:t>name and last name of employees(text format) </a:t>
            </a:r>
            <a:endParaRPr lang="en-US" dirty="0" smtClean="0"/>
          </a:p>
          <a:p>
            <a:pPr marL="285750" indent="-285750">
              <a:lnSpc>
                <a:spcPct val="150000"/>
              </a:lnSpc>
              <a:buFont typeface="Wingdings" pitchFamily="2" charset="2"/>
              <a:buChar char="Ø"/>
            </a:pPr>
            <a:r>
              <a:rPr lang="en-US" dirty="0" smtClean="0"/>
              <a:t>Job role</a:t>
            </a:r>
          </a:p>
          <a:p>
            <a:pPr marL="285750" indent="-285750">
              <a:lnSpc>
                <a:spcPct val="150000"/>
              </a:lnSpc>
              <a:buFont typeface="Wingdings" pitchFamily="2" charset="2"/>
              <a:buChar char="Ø"/>
            </a:pPr>
            <a:r>
              <a:rPr lang="en-US" dirty="0" smtClean="0"/>
              <a:t>Age</a:t>
            </a:r>
          </a:p>
          <a:p>
            <a:pPr marL="285750" indent="-285750">
              <a:lnSpc>
                <a:spcPct val="150000"/>
              </a:lnSpc>
              <a:buFont typeface="Wingdings" pitchFamily="2" charset="2"/>
              <a:buChar char="Ø"/>
            </a:pPr>
            <a:r>
              <a:rPr lang="en-US" dirty="0" smtClean="0"/>
              <a:t>Gender </a:t>
            </a:r>
          </a:p>
          <a:p>
            <a:pPr marL="285750" indent="-285750">
              <a:lnSpc>
                <a:spcPct val="150000"/>
              </a:lnSpc>
              <a:buFont typeface="Wingdings" pitchFamily="2" charset="2"/>
              <a:buChar char="Ø"/>
            </a:pPr>
            <a:r>
              <a:rPr lang="en-US" dirty="0" smtClean="0"/>
              <a:t>Tenure</a:t>
            </a:r>
          </a:p>
          <a:p>
            <a:pPr marL="285750" indent="-285750">
              <a:lnSpc>
                <a:spcPct val="150000"/>
              </a:lnSpc>
              <a:buFont typeface="Wingdings" pitchFamily="2" charset="2"/>
              <a:buChar char="Ø"/>
            </a:pPr>
            <a:r>
              <a:rPr lang="en-US" dirty="0" smtClean="0"/>
              <a:t>Engagement </a:t>
            </a:r>
          </a:p>
          <a:p>
            <a:pPr marL="285750" indent="-285750">
              <a:lnSpc>
                <a:spcPct val="150000"/>
              </a:lnSpc>
              <a:buFont typeface="Wingdings" pitchFamily="2" charset="2"/>
              <a:buChar char="Ø"/>
            </a:pPr>
            <a:r>
              <a:rPr lang="en-US" dirty="0" smtClean="0"/>
              <a:t>Satisfaction </a:t>
            </a:r>
          </a:p>
          <a:p>
            <a:pPr marL="285750" indent="-285750">
              <a:lnSpc>
                <a:spcPct val="150000"/>
              </a:lnSpc>
              <a:buFont typeface="Wingdings" pitchFamily="2" charset="2"/>
              <a:buChar char="Ø"/>
            </a:pPr>
            <a:r>
              <a:rPr lang="en-US" dirty="0" smtClean="0"/>
              <a:t>Turnover </a:t>
            </a:r>
            <a:r>
              <a:rPr lang="en-US" dirty="0"/>
              <a:t>risk</a:t>
            </a:r>
          </a:p>
          <a:p>
            <a:pPr marL="285750" indent="-285750">
              <a:lnSpc>
                <a:spcPct val="150000"/>
              </a:lnSpc>
              <a:buFont typeface="Wingdings" pitchFamily="2" charset="2"/>
              <a:buChar char="Ø"/>
            </a:pPr>
            <a:endParaRPr lang="en-US" dirty="0" smtClean="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Advanced </a:t>
            </a:r>
            <a:r>
              <a:rPr lang="en-US" sz="2000" dirty="0">
                <a:solidFill>
                  <a:srgbClr val="0D0D0D"/>
                </a:solidFill>
                <a:latin typeface="Times New Roman" panose="02020603050405020304" pitchFamily="18" charset="0"/>
                <a:cs typeface="Times New Roman" panose="02020603050405020304" pitchFamily="18" charset="0"/>
              </a:rPr>
              <a:t>Formulas: Use VLOOKUP, INDEX-MATCH, and dynamic arrays (FILTER, SORT</a:t>
            </a:r>
            <a:r>
              <a:rPr lang="en-US" sz="2000" dirty="0" smtClean="0">
                <a:solidFill>
                  <a:srgbClr val="0D0D0D"/>
                </a:solidFill>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Conditional </a:t>
            </a:r>
            <a:r>
              <a:rPr lang="en-US" sz="2000" dirty="0">
                <a:solidFill>
                  <a:srgbClr val="0D0D0D"/>
                </a:solidFill>
                <a:latin typeface="Times New Roman" panose="02020603050405020304" pitchFamily="18" charset="0"/>
                <a:cs typeface="Times New Roman" panose="02020603050405020304" pitchFamily="18" charset="0"/>
              </a:rPr>
              <a:t>Formatting: Highlight key data with colors or icons</a:t>
            </a:r>
            <a:r>
              <a:rPr lang="en-US" sz="2000" dirty="0" smtClean="0">
                <a:solidFill>
                  <a:srgbClr val="0D0D0D"/>
                </a:solidFill>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Dashboards</a:t>
            </a:r>
            <a:r>
              <a:rPr lang="en-US" sz="2000" dirty="0">
                <a:solidFill>
                  <a:srgbClr val="0D0D0D"/>
                </a:solidFill>
                <a:latin typeface="Times New Roman" panose="02020603050405020304" pitchFamily="18" charset="0"/>
                <a:cs typeface="Times New Roman" panose="02020603050405020304" pitchFamily="18" charset="0"/>
              </a:rPr>
              <a:t>: Make interactive with Slicers and Pivot table</a:t>
            </a:r>
            <a:r>
              <a:rPr lang="en-US" sz="2000" dirty="0" smtClean="0">
                <a:solidFill>
                  <a:srgbClr val="0D0D0D"/>
                </a:solidFill>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Visuals</a:t>
            </a:r>
            <a:r>
              <a:rPr lang="en-US" sz="2000" dirty="0">
                <a:solidFill>
                  <a:srgbClr val="0D0D0D"/>
                </a:solidFill>
                <a:latin typeface="Times New Roman" panose="02020603050405020304" pitchFamily="18" charset="0"/>
                <a:cs typeface="Times New Roman" panose="02020603050405020304" pitchFamily="18" charset="0"/>
              </a:rPr>
              <a:t>: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Custom</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27</cp:revision>
  <dcterms:created xsi:type="dcterms:W3CDTF">2024-03-29T15:07:22Z</dcterms:created>
  <dcterms:modified xsi:type="dcterms:W3CDTF">2024-08-29T16:24:03Z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