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9" r:id="rId2"/>
    <p:sldId id="263" r:id="rId3"/>
    <p:sldId id="258" r:id="rId4"/>
    <p:sldId id="266" r:id="rId5"/>
    <p:sldId id="265"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20-02-2023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BD83E04-4F67-4FAC-B080-A517D2335DC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953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876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05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19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804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577D9-DE9E-4BDB-84AB-83CC77110383}"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33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577D9-DE9E-4BDB-84AB-83CC77110383}"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D83E04-4F67-4FAC-B080-A517D2335DC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916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577D9-DE9E-4BDB-84AB-83CC77110383}"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D83E04-4F67-4FAC-B080-A517D2335DC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913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577D9-DE9E-4BDB-84AB-83CC77110383}"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2277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577D9-DE9E-4BDB-84AB-83CC77110383}"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114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A3577D9-DE9E-4BDB-84AB-83CC77110383}" type="datetimeFigureOut">
              <a:rPr lang="en-IN" smtClean="0"/>
              <a:t>20-02-2023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57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A3577D9-DE9E-4BDB-84AB-83CC77110383}" type="datetimeFigureOut">
              <a:rPr lang="en-IN" smtClean="0"/>
              <a:t>20-02-2023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D83E04-4F67-4FAC-B080-A517D2335DC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6364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B36BC-DFB3-D775-3163-5D5B606CC83E}"/>
              </a:ext>
            </a:extLst>
          </p:cNvPr>
          <p:cNvSpPr txBox="1"/>
          <p:nvPr/>
        </p:nvSpPr>
        <p:spPr>
          <a:xfrm flipH="1">
            <a:off x="1069847" y="2112264"/>
            <a:ext cx="4617721" cy="1200329"/>
          </a:xfrm>
          <a:prstGeom prst="rect">
            <a:avLst/>
          </a:prstGeom>
          <a:noFill/>
        </p:spPr>
        <p:txBody>
          <a:bodyPr wrap="square" rtlCol="0">
            <a:spAutoFit/>
          </a:bodyPr>
          <a:lstStyle/>
          <a:p>
            <a:r>
              <a:rPr lang="en-IN" sz="7200" dirty="0" err="1">
                <a:latin typeface="Algerian" panose="04020705040A02060702" pitchFamily="82" charset="0"/>
              </a:rPr>
              <a:t>Uzhavan</a:t>
            </a:r>
            <a:endParaRPr lang="en-IN" sz="7200" dirty="0">
              <a:latin typeface="Algerian" panose="04020705040A02060702" pitchFamily="82" charset="0"/>
            </a:endParaRPr>
          </a:p>
        </p:txBody>
      </p:sp>
      <p:pic>
        <p:nvPicPr>
          <p:cNvPr id="1026" name="Picture 2" descr="Chief Minister's Farmers Security Scheme">
            <a:extLst>
              <a:ext uri="{FF2B5EF4-FFF2-40B4-BE49-F238E27FC236}">
                <a16:creationId xmlns:a16="http://schemas.microsoft.com/office/drawing/2014/main" id="{5EAF9340-718A-A851-5035-EDA268FF8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368" y="1215410"/>
            <a:ext cx="4935259" cy="324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08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CFEBD5-6BC9-731B-9C3F-5600180E4170}"/>
              </a:ext>
            </a:extLst>
          </p:cNvPr>
          <p:cNvSpPr txBox="1"/>
          <p:nvPr/>
        </p:nvSpPr>
        <p:spPr>
          <a:xfrm>
            <a:off x="1018032" y="1684565"/>
            <a:ext cx="5704086" cy="2308324"/>
          </a:xfrm>
          <a:prstGeom prst="rect">
            <a:avLst/>
          </a:prstGeom>
          <a:noFill/>
        </p:spPr>
        <p:txBody>
          <a:bodyPr wrap="square">
            <a:spAutoFit/>
          </a:bodyPr>
          <a:lstStyle/>
          <a:p>
            <a:pPr algn="l">
              <a:buFont typeface="Arial" panose="020B0604020202020204" pitchFamily="34" charset="0"/>
              <a:buChar char="•"/>
            </a:pPr>
            <a:r>
              <a:rPr lang="en-US" b="0" i="0" dirty="0">
                <a:effectLst/>
              </a:rPr>
              <a:t>Farming is one of the major sectors that influences a country’s economic growth.</a:t>
            </a:r>
          </a:p>
          <a:p>
            <a:pPr algn="l"/>
            <a:endParaRPr lang="en-US" b="0" i="0" dirty="0">
              <a:effectLst/>
            </a:endParaRPr>
          </a:p>
          <a:p>
            <a:pPr algn="l">
              <a:buFont typeface="Arial" panose="020B0604020202020204" pitchFamily="34" charset="0"/>
              <a:buChar char="•"/>
            </a:pPr>
            <a:r>
              <a:rPr lang="en-US" b="0" i="0" dirty="0">
                <a:effectLst/>
              </a:rPr>
              <a:t>In country like India, majority of the population is dependent on agriculture for their livelihood. Many new technologies, such as Machine Learning and Deep Learning, are being implemented into agriculture so that it is easier for farmers to grow and maximize their yield.</a:t>
            </a:r>
          </a:p>
        </p:txBody>
      </p:sp>
      <p:pic>
        <p:nvPicPr>
          <p:cNvPr id="2052" name="Picture 4" descr="This Startup Is Helping Indian Farmers Turn Agriculture into a Sustainable  &amp; Profitable Business">
            <a:extLst>
              <a:ext uri="{FF2B5EF4-FFF2-40B4-BE49-F238E27FC236}">
                <a16:creationId xmlns:a16="http://schemas.microsoft.com/office/drawing/2014/main" id="{0FCD231B-0676-93AD-12E5-D5806DECE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588" y="1378369"/>
            <a:ext cx="3970828" cy="275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45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5CC570-B7DF-865D-28DA-E474A7762AA5}"/>
              </a:ext>
            </a:extLst>
          </p:cNvPr>
          <p:cNvSpPr txBox="1"/>
          <p:nvPr/>
        </p:nvSpPr>
        <p:spPr>
          <a:xfrm>
            <a:off x="1216661" y="2550896"/>
            <a:ext cx="6103620" cy="1323439"/>
          </a:xfrm>
          <a:prstGeom prst="rect">
            <a:avLst/>
          </a:prstGeom>
          <a:noFill/>
        </p:spPr>
        <p:txBody>
          <a:bodyPr wrap="square">
            <a:spAutoFit/>
          </a:bodyPr>
          <a:lstStyle/>
          <a:p>
            <a:r>
              <a:rPr lang="en-US" sz="2000" dirty="0"/>
              <a:t>Crop recommendation is determined by NPK's value the soil. 'N' is nitrogen content in soil, 'P' is the content of phosphorus and "K" is the content of potassium the soil, ph. level and location of the state, city. </a:t>
            </a:r>
            <a:endParaRPr lang="en-IN" sz="2000" dirty="0"/>
          </a:p>
        </p:txBody>
      </p:sp>
      <p:pic>
        <p:nvPicPr>
          <p:cNvPr id="3076" name="Picture 4" descr="Crop Recommendation - Day One: AI Development Services , App Development  Company">
            <a:extLst>
              <a:ext uri="{FF2B5EF4-FFF2-40B4-BE49-F238E27FC236}">
                <a16:creationId xmlns:a16="http://schemas.microsoft.com/office/drawing/2014/main" id="{9A558E5F-3BBC-B585-E692-33F0BB9BF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8480" y="2343815"/>
            <a:ext cx="3326384" cy="2170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AADF08D-A3FC-CB6F-85AD-1DC8A479DCB3}"/>
              </a:ext>
            </a:extLst>
          </p:cNvPr>
          <p:cNvSpPr txBox="1"/>
          <p:nvPr/>
        </p:nvSpPr>
        <p:spPr>
          <a:xfrm flipH="1">
            <a:off x="3469637" y="863600"/>
            <a:ext cx="6466842" cy="646331"/>
          </a:xfrm>
          <a:prstGeom prst="rect">
            <a:avLst/>
          </a:prstGeom>
          <a:noFill/>
        </p:spPr>
        <p:txBody>
          <a:bodyPr wrap="square" rtlCol="0">
            <a:spAutoFit/>
          </a:bodyPr>
          <a:lstStyle/>
          <a:p>
            <a:r>
              <a:rPr lang="en-IN" sz="3600" dirty="0">
                <a:latin typeface="Algerian" panose="04020705040A02060702" pitchFamily="82" charset="0"/>
              </a:rPr>
              <a:t>Crop recommendation</a:t>
            </a:r>
          </a:p>
        </p:txBody>
      </p:sp>
    </p:spTree>
    <p:extLst>
      <p:ext uri="{BB962C8B-B14F-4D97-AF65-F5344CB8AC3E}">
        <p14:creationId xmlns:p14="http://schemas.microsoft.com/office/powerpoint/2010/main" val="358797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7FAEF-586D-6BAC-EDF2-247C24751C87}"/>
              </a:ext>
            </a:extLst>
          </p:cNvPr>
          <p:cNvSpPr txBox="1"/>
          <p:nvPr/>
        </p:nvSpPr>
        <p:spPr>
          <a:xfrm>
            <a:off x="1201420" y="2436890"/>
            <a:ext cx="6296659" cy="1477328"/>
          </a:xfrm>
          <a:prstGeom prst="rect">
            <a:avLst/>
          </a:prstGeom>
          <a:noFill/>
        </p:spPr>
        <p:txBody>
          <a:bodyPr wrap="square">
            <a:spAutoFit/>
          </a:bodyPr>
          <a:lstStyle/>
          <a:p>
            <a:r>
              <a:rPr lang="en-US" b="0" i="0" dirty="0">
                <a:effectLst/>
              </a:rPr>
              <a:t>The disease detection method includes image acquisition, image pre-processing, image segmentation, feature extraction, and classification. To prevent crops at the initial stage from diseases, it is essential to develop an automatic system to diagnose plant diseases and identify its category.</a:t>
            </a:r>
            <a:endParaRPr lang="en-IN" dirty="0"/>
          </a:p>
        </p:txBody>
      </p:sp>
      <p:sp>
        <p:nvSpPr>
          <p:cNvPr id="4" name="TextBox 3">
            <a:extLst>
              <a:ext uri="{FF2B5EF4-FFF2-40B4-BE49-F238E27FC236}">
                <a16:creationId xmlns:a16="http://schemas.microsoft.com/office/drawing/2014/main" id="{417BD813-C434-6124-9D77-9B78282D9FFA}"/>
              </a:ext>
            </a:extLst>
          </p:cNvPr>
          <p:cNvSpPr txBox="1"/>
          <p:nvPr/>
        </p:nvSpPr>
        <p:spPr>
          <a:xfrm>
            <a:off x="3423919" y="792480"/>
            <a:ext cx="6296659" cy="646331"/>
          </a:xfrm>
          <a:prstGeom prst="rect">
            <a:avLst/>
          </a:prstGeom>
          <a:noFill/>
        </p:spPr>
        <p:txBody>
          <a:bodyPr wrap="square" rtlCol="0">
            <a:spAutoFit/>
          </a:bodyPr>
          <a:lstStyle/>
          <a:p>
            <a:r>
              <a:rPr lang="en-IN" sz="3600" dirty="0">
                <a:latin typeface="Algerian" panose="04020705040A02060702" pitchFamily="82" charset="0"/>
              </a:rPr>
              <a:t>Disease detection</a:t>
            </a:r>
          </a:p>
        </p:txBody>
      </p:sp>
      <p:pic>
        <p:nvPicPr>
          <p:cNvPr id="5122" name="Picture 2" descr="Fire Blight Treatment: How To Recognize Fire Blight Symptoms">
            <a:extLst>
              <a:ext uri="{FF2B5EF4-FFF2-40B4-BE49-F238E27FC236}">
                <a16:creationId xmlns:a16="http://schemas.microsoft.com/office/drawing/2014/main" id="{47F3A1CB-0F00-C4B9-9FE6-5F2F453CE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880" y="1920240"/>
            <a:ext cx="4023360"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4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18BEB-4F5C-95A9-3667-1409C2EB3BD0}"/>
              </a:ext>
            </a:extLst>
          </p:cNvPr>
          <p:cNvSpPr txBox="1"/>
          <p:nvPr/>
        </p:nvSpPr>
        <p:spPr>
          <a:xfrm>
            <a:off x="1161034" y="2158137"/>
            <a:ext cx="6103620" cy="2031325"/>
          </a:xfrm>
          <a:prstGeom prst="rect">
            <a:avLst/>
          </a:prstGeom>
          <a:noFill/>
        </p:spPr>
        <p:txBody>
          <a:bodyPr wrap="square">
            <a:spAutoFit/>
          </a:bodyPr>
          <a:lstStyle/>
          <a:p>
            <a:r>
              <a:rPr lang="en-US" b="0" i="0" dirty="0">
                <a:solidFill>
                  <a:srgbClr val="333333"/>
                </a:solidFill>
                <a:effectLst/>
              </a:rPr>
              <a:t>For maintaining of soil quality and attainable crop yield, it is required to add proper amount of fertilizers and minimize the misuse of soil resources which is possible by knowing actual situation of soil physical, chemical and biological condition through observation, investigation and soil testing. So recommending proper fertilizers to use plays a vital role for increased yield.</a:t>
            </a:r>
            <a:endParaRPr lang="en-IN" dirty="0"/>
          </a:p>
        </p:txBody>
      </p:sp>
      <p:pic>
        <p:nvPicPr>
          <p:cNvPr id="4098" name="Picture 2" descr="Black market for fertilizers is booming in India as prices soar - The  Economic Times">
            <a:extLst>
              <a:ext uri="{FF2B5EF4-FFF2-40B4-BE49-F238E27FC236}">
                <a16:creationId xmlns:a16="http://schemas.microsoft.com/office/drawing/2014/main" id="{03F918F2-CED5-0932-CF9F-60C552065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825" y="1994026"/>
            <a:ext cx="3540823" cy="26521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4AFD80-2793-C20E-D82C-14C03814A8D7}"/>
              </a:ext>
            </a:extLst>
          </p:cNvPr>
          <p:cNvSpPr txBox="1"/>
          <p:nvPr/>
        </p:nvSpPr>
        <p:spPr>
          <a:xfrm flipH="1">
            <a:off x="3185159" y="660400"/>
            <a:ext cx="6985001" cy="584775"/>
          </a:xfrm>
          <a:prstGeom prst="rect">
            <a:avLst/>
          </a:prstGeom>
          <a:noFill/>
        </p:spPr>
        <p:txBody>
          <a:bodyPr wrap="square" rtlCol="0">
            <a:spAutoFit/>
          </a:bodyPr>
          <a:lstStyle/>
          <a:p>
            <a:r>
              <a:rPr lang="en-IN" sz="3200" dirty="0">
                <a:latin typeface="Algerian" panose="04020705040A02060702" pitchFamily="82" charset="0"/>
              </a:rPr>
              <a:t>Fertilizer recommendation</a:t>
            </a:r>
          </a:p>
        </p:txBody>
      </p:sp>
    </p:spTree>
    <p:extLst>
      <p:ext uri="{BB962C8B-B14F-4D97-AF65-F5344CB8AC3E}">
        <p14:creationId xmlns:p14="http://schemas.microsoft.com/office/powerpoint/2010/main" val="164080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08E395-DAB5-46CB-B7D5-60D674C2F769}"/>
              </a:ext>
            </a:extLst>
          </p:cNvPr>
          <p:cNvSpPr/>
          <p:nvPr/>
        </p:nvSpPr>
        <p:spPr>
          <a:xfrm>
            <a:off x="1764425" y="2828835"/>
            <a:ext cx="8663150"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dirty="0">
                <a:ln w="0"/>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3500000" scaled="1"/>
                  <a:tileRect/>
                </a:gradFill>
                <a:effectLst>
                  <a:reflection blurRad="6350" stA="53000" endA="300" endPos="35500" dir="5400000" sy="-90000" algn="bl" rotWithShape="0"/>
                </a:effectLst>
                <a:latin typeface="Montserrat ExtraBold" panose="00000900000000000000" pitchFamily="50" charset="0"/>
              </a:rPr>
              <a:t>THANK YOU</a:t>
            </a:r>
          </a:p>
        </p:txBody>
      </p:sp>
    </p:spTree>
    <p:extLst>
      <p:ext uri="{BB962C8B-B14F-4D97-AF65-F5344CB8AC3E}">
        <p14:creationId xmlns:p14="http://schemas.microsoft.com/office/powerpoint/2010/main" val="3178860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108</TotalTime>
  <Words>229</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Gill Sans MT</vt:lpstr>
      <vt:lpstr>Montserrat ExtraBold</vt:lpstr>
      <vt:lpstr>Gallery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Vrajesh Patel</dc:creator>
  <cp:lastModifiedBy>parithii murugasen</cp:lastModifiedBy>
  <cp:revision>6</cp:revision>
  <dcterms:created xsi:type="dcterms:W3CDTF">2021-08-30T11:18:07Z</dcterms:created>
  <dcterms:modified xsi:type="dcterms:W3CDTF">2023-02-20T06:30:22Z</dcterms:modified>
</cp:coreProperties>
</file>