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2" r:id="rId21"/>
    <p:sldId id="29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F1D-B6F3-4B84-AB05-484362D81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36C2A0-7F53-48D1-BDE1-80BC8BA9F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7D59A-F7B9-494D-ACE9-A2D2F620E9D7}"/>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0C71D4EA-FCC5-4D40-B2FC-B8B2CCB8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D7430-6C4D-4643-8E26-E644DF8912BB}"/>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4059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21A5-ABD1-4FBB-A8BE-FF6AD035DD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216C4F-8808-446F-9BFC-3BFC98BF65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04465-249C-458D-807E-3472ED4C841A}"/>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D6B7F80E-0A9B-4833-9A06-13CC2F8D5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D1CDB-0CB6-412A-9C40-42C2F9497EB7}"/>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88239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18CAA-F613-49E7-B4C1-C9D0DAAC9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560698-6A69-4E19-ABC1-7BB16284BA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B911A-53BB-4649-8786-7A0602B0B631}"/>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D772A006-E6B4-430D-A729-555D11F2F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B810F-1811-4FE6-962F-FCBF50BD4D2D}"/>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55577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798F-F9C5-470D-AD09-ACE019A5EF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D5E8EE-CF0E-4ECA-9C39-5789747FAE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93675-0862-47E5-A7CE-E556BAD12009}"/>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F1BF8879-823C-4E30-963C-5378F0E12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D71F9-C543-43E0-BDC7-A4B24D0B966D}"/>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5735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2BA8-7381-40A3-A613-989549102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89B3A2-87BF-4029-94CF-F93B7AF5E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AE0A0B-F888-43E6-8A54-8343AB3F105C}"/>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070D97A3-ACBC-4A44-855C-3F9FA749F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ADE16-011F-4794-9329-BBF80732589F}"/>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419456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983F-B803-4398-A865-8227BBEE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D57008-895E-49F1-A5BC-19BD30AEBD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B2F1A3-FF54-4D35-9689-0E9D3F2F06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5D6119-4B9D-4C98-BD9C-87DBB042CA05}"/>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6" name="Footer Placeholder 5">
            <a:extLst>
              <a:ext uri="{FF2B5EF4-FFF2-40B4-BE49-F238E27FC236}">
                <a16:creationId xmlns:a16="http://schemas.microsoft.com/office/drawing/2014/main" id="{1A130B81-D7BE-4F00-88B2-976448F55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DA48F4-0B7A-4D20-842E-B67517796DD7}"/>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194860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F23D-CF48-43FC-BCAC-F43476396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3F83D-5A7A-4677-9533-AA16C3F98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C4B009-FAB0-445D-AD29-586F8B0D01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B1379-A94F-432D-A972-5F5454B8A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BD0CB8-97A6-4E4F-BE7C-BB671ED84B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E2686-2C00-452F-9733-4407A3100FDE}"/>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8" name="Footer Placeholder 7">
            <a:extLst>
              <a:ext uri="{FF2B5EF4-FFF2-40B4-BE49-F238E27FC236}">
                <a16:creationId xmlns:a16="http://schemas.microsoft.com/office/drawing/2014/main" id="{1148C50A-F189-4EE1-ACD8-441C548FA3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797AF3-ABAD-449C-8AB2-2E290A7E76E3}"/>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8615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A05E-E33B-4F80-A82D-2228A2E046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72FB8A-FF5F-4F0B-A203-B4A7D42AB390}"/>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4" name="Footer Placeholder 3">
            <a:extLst>
              <a:ext uri="{FF2B5EF4-FFF2-40B4-BE49-F238E27FC236}">
                <a16:creationId xmlns:a16="http://schemas.microsoft.com/office/drawing/2014/main" id="{2CA56151-3D81-4B5E-8EAF-B5CC46558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AF45BE-E929-43E8-8080-AE03EB5C1D50}"/>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121414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0B775-0090-4825-9712-3287D1766F6F}"/>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3" name="Footer Placeholder 2">
            <a:extLst>
              <a:ext uri="{FF2B5EF4-FFF2-40B4-BE49-F238E27FC236}">
                <a16:creationId xmlns:a16="http://schemas.microsoft.com/office/drawing/2014/main" id="{A243B05F-A568-486A-B7EE-ED302CC7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DF56B5-56A9-4706-B617-F20DAC132EFF}"/>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30678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69E7-4F60-43EA-A10D-A8753D8AF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D242E1-E7D4-459C-A228-F8F4F1800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1A82B1-2BF9-4749-808C-805BB1C03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5DB012-BC1F-46FF-B889-44AD12768C88}"/>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6" name="Footer Placeholder 5">
            <a:extLst>
              <a:ext uri="{FF2B5EF4-FFF2-40B4-BE49-F238E27FC236}">
                <a16:creationId xmlns:a16="http://schemas.microsoft.com/office/drawing/2014/main" id="{464E78B3-EA72-4FDE-ACDD-1258241EDF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FF3E1-3ECB-4C29-94DE-A05F0A32BB88}"/>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86517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DD6C-D54F-45E5-998C-7A7E68432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67A01-CF36-42DA-AF8D-64926F83D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4F2A88-8BE7-48C0-9E72-6EEE4AB32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382170-66E2-4343-9CD1-D3BAA32FE4AB}"/>
              </a:ext>
            </a:extLst>
          </p:cNvPr>
          <p:cNvSpPr>
            <a:spLocks noGrp="1"/>
          </p:cNvSpPr>
          <p:nvPr>
            <p:ph type="dt" sz="half" idx="10"/>
          </p:nvPr>
        </p:nvSpPr>
        <p:spPr/>
        <p:txBody>
          <a:bodyPr/>
          <a:lstStyle/>
          <a:p>
            <a:fld id="{24AE62A9-7271-41C4-B108-6E8BE2DAE507}" type="datetimeFigureOut">
              <a:rPr lang="en-IN" smtClean="0"/>
              <a:t>03-08-2023</a:t>
            </a:fld>
            <a:endParaRPr lang="en-IN"/>
          </a:p>
        </p:txBody>
      </p:sp>
      <p:sp>
        <p:nvSpPr>
          <p:cNvPr id="6" name="Footer Placeholder 5">
            <a:extLst>
              <a:ext uri="{FF2B5EF4-FFF2-40B4-BE49-F238E27FC236}">
                <a16:creationId xmlns:a16="http://schemas.microsoft.com/office/drawing/2014/main" id="{E222420B-5534-4387-BE5C-EDE750DF8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73B89-FE3E-4022-8FC9-73358E735EA7}"/>
              </a:ext>
            </a:extLst>
          </p:cNvPr>
          <p:cNvSpPr>
            <a:spLocks noGrp="1"/>
          </p:cNvSpPr>
          <p:nvPr>
            <p:ph type="sldNum" sz="quarter" idx="12"/>
          </p:nvPr>
        </p:nvSpPr>
        <p:spPr/>
        <p:txBody>
          <a:bodyPr/>
          <a:lstStyle/>
          <a:p>
            <a:fld id="{5643CE99-4FD7-48EF-B984-4F6B4A06301A}" type="slidenum">
              <a:rPr lang="en-IN" smtClean="0"/>
              <a:t>‹#›</a:t>
            </a:fld>
            <a:endParaRPr lang="en-IN"/>
          </a:p>
        </p:txBody>
      </p:sp>
    </p:spTree>
    <p:extLst>
      <p:ext uri="{BB962C8B-B14F-4D97-AF65-F5344CB8AC3E}">
        <p14:creationId xmlns:p14="http://schemas.microsoft.com/office/powerpoint/2010/main" val="214851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C0537-70C7-4B4C-8917-2830F6370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FF5BC9-E0DC-4B57-93B7-DBBA5440B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14076-25C8-4E18-9F78-6D3A0A69F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E62A9-7271-41C4-B108-6E8BE2DAE507}" type="datetimeFigureOut">
              <a:rPr lang="en-IN" smtClean="0"/>
              <a:t>03-08-2023</a:t>
            </a:fld>
            <a:endParaRPr lang="en-IN"/>
          </a:p>
        </p:txBody>
      </p:sp>
      <p:sp>
        <p:nvSpPr>
          <p:cNvPr id="5" name="Footer Placeholder 4">
            <a:extLst>
              <a:ext uri="{FF2B5EF4-FFF2-40B4-BE49-F238E27FC236}">
                <a16:creationId xmlns:a16="http://schemas.microsoft.com/office/drawing/2014/main" id="{EA4AC8D6-55CE-4FA9-A614-E2C16608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7D0762-5068-47DF-BB17-65C958715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3CE99-4FD7-48EF-B984-4F6B4A06301A}" type="slidenum">
              <a:rPr lang="en-IN" smtClean="0"/>
              <a:t>‹#›</a:t>
            </a:fld>
            <a:endParaRPr lang="en-IN"/>
          </a:p>
        </p:txBody>
      </p:sp>
    </p:spTree>
    <p:extLst>
      <p:ext uri="{BB962C8B-B14F-4D97-AF65-F5344CB8AC3E}">
        <p14:creationId xmlns:p14="http://schemas.microsoft.com/office/powerpoint/2010/main" val="53479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Primary_care" TargetMode="External"/><Relationship Id="rId3" Type="http://schemas.openxmlformats.org/officeDocument/2006/relationships/hyperlink" Target="https://en.wikipedia.org/wiki/Chennai" TargetMode="External"/><Relationship Id="rId7" Type="http://schemas.openxmlformats.org/officeDocument/2006/relationships/hyperlink" Target="https://en.wikipedia.org/wiki/Pharmacy" TargetMode="External"/><Relationship Id="rId12" Type="http://schemas.openxmlformats.org/officeDocument/2006/relationships/hyperlink" Target="https://youtu.be/D0lzmDmWA3Q" TargetMode="External"/><Relationship Id="rId2" Type="http://schemas.openxmlformats.org/officeDocument/2006/relationships/hyperlink" Target="https://en.wikipedia.org/wiki/Healthcare" TargetMode="External"/><Relationship Id="rId1" Type="http://schemas.openxmlformats.org/officeDocument/2006/relationships/slideLayout" Target="../slideLayouts/slideLayout7.xml"/><Relationship Id="rId6" Type="http://schemas.openxmlformats.org/officeDocument/2006/relationships/hyperlink" Target="https://en.wikipedia.org/wiki/Apollo_Hospitals#cite_note-6" TargetMode="External"/><Relationship Id="rId11" Type="http://schemas.openxmlformats.org/officeDocument/2006/relationships/hyperlink" Target="https://en.wikipedia.org/wiki/Digital_healthcare" TargetMode="External"/><Relationship Id="rId5" Type="http://schemas.openxmlformats.org/officeDocument/2006/relationships/hyperlink" Target="https://en.wikipedia.org/wiki/Apollo_Hospitals#cite_note-5" TargetMode="External"/><Relationship Id="rId10" Type="http://schemas.openxmlformats.org/officeDocument/2006/relationships/hyperlink" Target="https://en.wikipedia.org/wiki/Telehealth" TargetMode="External"/><Relationship Id="rId4" Type="http://schemas.openxmlformats.org/officeDocument/2006/relationships/hyperlink" Target="https://en.wikipedia.org/wiki/List_of_hospitals_in_India" TargetMode="External"/><Relationship Id="rId9" Type="http://schemas.openxmlformats.org/officeDocument/2006/relationships/hyperlink" Target="https://en.wikipedia.org/wiki/Diagnosi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ta.wikipedia.org/wiki/%E0%AE%AA%E0%AE%95%E0%AF%81%E0%AE%AA%E0%AF%8D%E0%AE%AA%E0%AF%81:%E0%AE%95%E0%AE%9F%E0%AF%8D%E0%AE%9F%E0%AF%81%E0%AE%B3%E0%AF%8D%E0%AE%B3_%E0%AE%9A%E0%AE%BF%E0%AE%A9%E0%AF%8D%E0%AE%A9%E0%AE%99%E0%AF%8D%E0%AE%95%E0%AE%B3%E0%AF%8D"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stagram.com/reel/Ck-7RjcqAZM/?hl=en" TargetMode="External"/><Relationship Id="rId2" Type="http://schemas.openxmlformats.org/officeDocument/2006/relationships/hyperlink" Target="https://www.instagram.com/p/CuI8J3aKrl1/?hl=en" TargetMode="External"/><Relationship Id="rId1" Type="http://schemas.openxmlformats.org/officeDocument/2006/relationships/slideLayout" Target="../slideLayouts/slideLayout7.xml"/><Relationship Id="rId4" Type="http://schemas.openxmlformats.org/officeDocument/2006/relationships/hyperlink" Target="https://www.instagram.com/reel/CjnYu8DO2HJ/?hl=e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Dentistry" TargetMode="External"/><Relationship Id="rId3" Type="http://schemas.openxmlformats.org/officeDocument/2006/relationships/hyperlink" Target="https://en.wikipedia.org/wiki/Secondary_care" TargetMode="External"/><Relationship Id="rId7" Type="http://schemas.openxmlformats.org/officeDocument/2006/relationships/hyperlink" Target="https://en.wikipedia.org/wiki/Diabetes" TargetMode="External"/><Relationship Id="rId12" Type="http://schemas.openxmlformats.org/officeDocument/2006/relationships/hyperlink" Target="https://en.wikipedia.org/wiki/Fertility_clinic" TargetMode="External"/><Relationship Id="rId2" Type="http://schemas.openxmlformats.org/officeDocument/2006/relationships/hyperlink" Target="https://en.wikipedia.org/wiki/Primary_care" TargetMode="External"/><Relationship Id="rId1" Type="http://schemas.openxmlformats.org/officeDocument/2006/relationships/slideLayout" Target="../slideLayouts/slideLayout7.xml"/><Relationship Id="rId6" Type="http://schemas.openxmlformats.org/officeDocument/2006/relationships/hyperlink" Target="https://en.wikipedia.org/wiki/Pathology" TargetMode="External"/><Relationship Id="rId11" Type="http://schemas.openxmlformats.org/officeDocument/2006/relationships/hyperlink" Target="https://en.wikipedia.org/wiki/Children's_hospital" TargetMode="External"/><Relationship Id="rId5" Type="http://schemas.openxmlformats.org/officeDocument/2006/relationships/hyperlink" Target="https://en.wikipedia.org/wiki/Medical_diagnosis" TargetMode="External"/><Relationship Id="rId10" Type="http://schemas.openxmlformats.org/officeDocument/2006/relationships/hyperlink" Target="https://en.wikipedia.org/wiki/Minimally_invasive_procedure" TargetMode="External"/><Relationship Id="rId4" Type="http://schemas.openxmlformats.org/officeDocument/2006/relationships/hyperlink" Target="https://en.wikipedia.org/wiki/Medical_specialty" TargetMode="External"/><Relationship Id="rId9" Type="http://schemas.openxmlformats.org/officeDocument/2006/relationships/hyperlink" Target="https://en.wikipedia.org/wiki/Kidney_dialysi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https://youtu.be/CSKK9Hum440"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shorts/io4WgwvIgzA?feature=share"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ma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56DA-6F12-4FC4-8923-B83840D5F7D0}"/>
              </a:ext>
            </a:extLst>
          </p:cNvPr>
          <p:cNvSpPr>
            <a:spLocks noGrp="1"/>
          </p:cNvSpPr>
          <p:nvPr>
            <p:ph type="ctrTitle"/>
          </p:nvPr>
        </p:nvSpPr>
        <p:spPr>
          <a:xfrm>
            <a:off x="1524000" y="1136431"/>
            <a:ext cx="9144000" cy="2387600"/>
          </a:xfrm>
        </p:spPr>
        <p:txBody>
          <a:bodyPr>
            <a:normAutofit fontScale="90000"/>
          </a:bodyPr>
          <a:lstStyle/>
          <a:p>
            <a:r>
              <a:rPr lang="en-US" dirty="0"/>
              <a:t>Comprehensive Digital Marketing Project Work Of Apollo Hospitals</a:t>
            </a:r>
            <a:endParaRPr lang="en-IN" dirty="0"/>
          </a:p>
        </p:txBody>
      </p:sp>
      <p:sp>
        <p:nvSpPr>
          <p:cNvPr id="3" name="Subtitle 2">
            <a:extLst>
              <a:ext uri="{FF2B5EF4-FFF2-40B4-BE49-F238E27FC236}">
                <a16:creationId xmlns:a16="http://schemas.microsoft.com/office/drawing/2014/main" id="{E9E0CA1C-41F0-4D36-A0E7-F987673C89BE}"/>
              </a:ext>
            </a:extLst>
          </p:cNvPr>
          <p:cNvSpPr>
            <a:spLocks noGrp="1"/>
          </p:cNvSpPr>
          <p:nvPr>
            <p:ph type="subTitle" idx="1"/>
          </p:nvPr>
        </p:nvSpPr>
        <p:spPr>
          <a:xfrm>
            <a:off x="1524000" y="4768226"/>
            <a:ext cx="9144000" cy="165576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1032" name="Picture 8" descr="Apollo Hospitals">
            <a:extLst>
              <a:ext uri="{FF2B5EF4-FFF2-40B4-BE49-F238E27FC236}">
                <a16:creationId xmlns:a16="http://schemas.microsoft.com/office/drawing/2014/main" id="{54E18995-39C0-4DF5-B30F-7E10D54E0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237" y="3420462"/>
            <a:ext cx="3003526" cy="300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1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E0D764-4D9D-4569-A729-4CB106517F23}"/>
              </a:ext>
            </a:extLst>
          </p:cNvPr>
          <p:cNvSpPr/>
          <p:nvPr/>
        </p:nvSpPr>
        <p:spPr>
          <a:xfrm>
            <a:off x="633046" y="383235"/>
            <a:ext cx="10958731" cy="1200329"/>
          </a:xfrm>
          <a:prstGeom prst="rect">
            <a:avLst/>
          </a:prstGeom>
        </p:spPr>
        <p:txBody>
          <a:bodyPr wrap="square">
            <a:spAutoFit/>
          </a:bodyPr>
          <a:lstStyle/>
          <a:p>
            <a:r>
              <a:rPr lang="en-US" sz="2400" dirty="0"/>
              <a:t>As an AI language model, I don't have access to external files or the internet, so I can't provide a PDF of Apollo Hospital. However, I can help you define the target audience for the Apollo Hospital brand based on the information available up to my last update .</a:t>
            </a:r>
            <a:endParaRPr lang="en-IN" sz="2400" dirty="0"/>
          </a:p>
        </p:txBody>
      </p:sp>
      <p:sp>
        <p:nvSpPr>
          <p:cNvPr id="3" name="Rectangle 2">
            <a:extLst>
              <a:ext uri="{FF2B5EF4-FFF2-40B4-BE49-F238E27FC236}">
                <a16:creationId xmlns:a16="http://schemas.microsoft.com/office/drawing/2014/main" id="{217C55F5-BFBD-43DD-87CD-5EF13C3CB35B}"/>
              </a:ext>
            </a:extLst>
          </p:cNvPr>
          <p:cNvSpPr/>
          <p:nvPr/>
        </p:nvSpPr>
        <p:spPr>
          <a:xfrm>
            <a:off x="633046" y="1696888"/>
            <a:ext cx="6002090" cy="461665"/>
          </a:xfrm>
          <a:prstGeom prst="rect">
            <a:avLst/>
          </a:prstGeom>
        </p:spPr>
        <p:txBody>
          <a:bodyPr wrap="square">
            <a:spAutoFit/>
          </a:bodyPr>
          <a:lstStyle/>
          <a:p>
            <a:r>
              <a:rPr lang="en-IN" sz="2400" b="1" dirty="0"/>
              <a:t>Target Audience for Apollo Hospital:</a:t>
            </a:r>
            <a:endParaRPr lang="en-IN" dirty="0"/>
          </a:p>
        </p:txBody>
      </p:sp>
      <p:sp>
        <p:nvSpPr>
          <p:cNvPr id="4" name="Rectangle 3">
            <a:extLst>
              <a:ext uri="{FF2B5EF4-FFF2-40B4-BE49-F238E27FC236}">
                <a16:creationId xmlns:a16="http://schemas.microsoft.com/office/drawing/2014/main" id="{D3CBF12E-B034-42B3-8960-F4A3A0460068}"/>
              </a:ext>
            </a:extLst>
          </p:cNvPr>
          <p:cNvSpPr/>
          <p:nvPr/>
        </p:nvSpPr>
        <p:spPr>
          <a:xfrm>
            <a:off x="633046" y="2271877"/>
            <a:ext cx="2504049" cy="461665"/>
          </a:xfrm>
          <a:prstGeom prst="rect">
            <a:avLst/>
          </a:prstGeom>
        </p:spPr>
        <p:txBody>
          <a:bodyPr wrap="square">
            <a:spAutoFit/>
          </a:bodyPr>
          <a:lstStyle/>
          <a:p>
            <a:r>
              <a:rPr lang="en-IN" sz="2400" b="1" dirty="0"/>
              <a:t>Demographics:</a:t>
            </a:r>
          </a:p>
        </p:txBody>
      </p:sp>
      <p:sp>
        <p:nvSpPr>
          <p:cNvPr id="6" name="Rectangle 5">
            <a:extLst>
              <a:ext uri="{FF2B5EF4-FFF2-40B4-BE49-F238E27FC236}">
                <a16:creationId xmlns:a16="http://schemas.microsoft.com/office/drawing/2014/main" id="{25859B30-97A1-4958-AC34-8D381E2E8278}"/>
              </a:ext>
            </a:extLst>
          </p:cNvPr>
          <p:cNvSpPr/>
          <p:nvPr/>
        </p:nvSpPr>
        <p:spPr>
          <a:xfrm>
            <a:off x="848598" y="2733542"/>
            <a:ext cx="10602504"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rPr>
              <a:t>Age : Apollo Hospitals aim at providing health care facilities to the people of all age groups </a:t>
            </a:r>
            <a:r>
              <a:rPr lang="en-US" sz="2000" dirty="0" err="1">
                <a:latin typeface="arial" panose="020B0604020202020204" pitchFamily="34" charset="0"/>
              </a:rPr>
              <a:t>i.e</a:t>
            </a:r>
            <a:r>
              <a:rPr lang="en-US" sz="2000" dirty="0">
                <a:latin typeface="arial" panose="020B0604020202020204" pitchFamily="34" charset="0"/>
              </a:rPr>
              <a:t> is , An infant to a very senior citizen.</a:t>
            </a:r>
          </a:p>
          <a:p>
            <a:pPr marL="342900" indent="-342900">
              <a:buFont typeface="Arial" panose="020B0604020202020204" pitchFamily="34" charset="0"/>
              <a:buChar char="•"/>
            </a:pPr>
            <a:r>
              <a:rPr lang="en-US" sz="2000" dirty="0">
                <a:latin typeface="arial" panose="020B0604020202020204" pitchFamily="34" charset="0"/>
              </a:rPr>
              <a:t>Gender : Apollo Hospitals offer services to all genders irrespective of any discrimination.</a:t>
            </a:r>
          </a:p>
          <a:p>
            <a:pPr marL="342900" indent="-342900">
              <a:buFont typeface="Arial" panose="020B0604020202020204" pitchFamily="34" charset="0"/>
              <a:buChar char="•"/>
            </a:pPr>
            <a:r>
              <a:rPr lang="en-US" sz="2000" dirty="0">
                <a:latin typeface="arial" panose="020B0604020202020204" pitchFamily="34" charset="0"/>
              </a:rPr>
              <a:t>Location : Apollo Hospitals operate in all major cities connecting all the towns , with its headquarters at Chennai</a:t>
            </a:r>
            <a:r>
              <a:rPr lang="en-US" sz="2000" dirty="0">
                <a:solidFill>
                  <a:srgbClr val="4D5156"/>
                </a:solidFill>
                <a:latin typeface="arial" panose="020B0604020202020204" pitchFamily="34" charset="0"/>
              </a:rPr>
              <a:t>.</a:t>
            </a:r>
            <a:endParaRPr lang="en-IN" sz="2000" dirty="0"/>
          </a:p>
        </p:txBody>
      </p:sp>
      <p:sp>
        <p:nvSpPr>
          <p:cNvPr id="7" name="Rectangle 6">
            <a:extLst>
              <a:ext uri="{FF2B5EF4-FFF2-40B4-BE49-F238E27FC236}">
                <a16:creationId xmlns:a16="http://schemas.microsoft.com/office/drawing/2014/main" id="{65BBF4C8-B851-483F-9C3D-A307DF6DF6A8}"/>
              </a:ext>
            </a:extLst>
          </p:cNvPr>
          <p:cNvSpPr/>
          <p:nvPr/>
        </p:nvSpPr>
        <p:spPr>
          <a:xfrm>
            <a:off x="633046" y="4364758"/>
            <a:ext cx="2206630" cy="461665"/>
          </a:xfrm>
          <a:prstGeom prst="rect">
            <a:avLst/>
          </a:prstGeom>
        </p:spPr>
        <p:txBody>
          <a:bodyPr wrap="none">
            <a:spAutoFit/>
          </a:bodyPr>
          <a:lstStyle/>
          <a:p>
            <a:r>
              <a:rPr lang="en-IN" sz="2400" b="1" dirty="0"/>
              <a:t>Psychographics:</a:t>
            </a:r>
          </a:p>
        </p:txBody>
      </p:sp>
      <p:sp>
        <p:nvSpPr>
          <p:cNvPr id="8" name="Rectangle 7">
            <a:extLst>
              <a:ext uri="{FF2B5EF4-FFF2-40B4-BE49-F238E27FC236}">
                <a16:creationId xmlns:a16="http://schemas.microsoft.com/office/drawing/2014/main" id="{353832C2-C723-41EF-B3D5-9485A605D8A6}"/>
              </a:ext>
            </a:extLst>
          </p:cNvPr>
          <p:cNvSpPr/>
          <p:nvPr/>
        </p:nvSpPr>
        <p:spPr>
          <a:xfrm>
            <a:off x="848598" y="4826423"/>
            <a:ext cx="10419624" cy="1323439"/>
          </a:xfrm>
          <a:prstGeom prst="rect">
            <a:avLst/>
          </a:prstGeom>
        </p:spPr>
        <p:txBody>
          <a:bodyPr wrap="square">
            <a:spAutoFit/>
          </a:bodyPr>
          <a:lstStyle/>
          <a:p>
            <a:pPr marL="285750" indent="-285750">
              <a:buFont typeface="Arial" panose="020B0604020202020204" pitchFamily="34" charset="0"/>
              <a:buChar char="•"/>
            </a:pPr>
            <a:r>
              <a:rPr lang="en-US" sz="2000" dirty="0"/>
              <a:t>Cultural identity : Apollo values ensure hospitality , accountability , diversity to everyone , defining not only as individuals but also a families.</a:t>
            </a:r>
          </a:p>
          <a:p>
            <a:pPr marL="285750" indent="-285750">
              <a:buFont typeface="Arial" panose="020B0604020202020204" pitchFamily="34" charset="0"/>
              <a:buChar char="•"/>
            </a:pPr>
            <a:r>
              <a:rPr lang="en-US" sz="2000" dirty="0"/>
              <a:t>Value oriented : Safety , care and trust there are the core values at Apollo , and factor into every decision they make on a daily basis.</a:t>
            </a:r>
            <a:endParaRPr lang="en-IN" sz="2000" dirty="0"/>
          </a:p>
        </p:txBody>
      </p:sp>
    </p:spTree>
    <p:extLst>
      <p:ext uri="{BB962C8B-B14F-4D97-AF65-F5344CB8AC3E}">
        <p14:creationId xmlns:p14="http://schemas.microsoft.com/office/powerpoint/2010/main" val="313089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618A0-CFA8-4198-87BF-BA8246A4B9DD}"/>
              </a:ext>
            </a:extLst>
          </p:cNvPr>
          <p:cNvSpPr/>
          <p:nvPr/>
        </p:nvSpPr>
        <p:spPr>
          <a:xfrm>
            <a:off x="393894" y="0"/>
            <a:ext cx="11127545" cy="6124754"/>
          </a:xfrm>
          <a:prstGeom prst="rect">
            <a:avLst/>
          </a:prstGeom>
        </p:spPr>
        <p:txBody>
          <a:bodyPr wrap="square">
            <a:spAutoFit/>
          </a:bodyPr>
          <a:lstStyle/>
          <a:p>
            <a:r>
              <a:rPr lang="en-US" sz="2400" b="1" dirty="0"/>
              <a:t>P</a:t>
            </a:r>
            <a:r>
              <a:rPr lang="en-IN" sz="2400" b="1" dirty="0" err="1"/>
              <a:t>remium</a:t>
            </a:r>
            <a:r>
              <a:rPr lang="en-IN" sz="2400" b="1" dirty="0"/>
              <a:t> for super treatment</a:t>
            </a:r>
          </a:p>
          <a:p>
            <a:pPr marL="342900" indent="-342900">
              <a:buFont typeface="Wingdings" panose="05000000000000000000" pitchFamily="2" charset="2"/>
              <a:buChar char="§"/>
            </a:pPr>
            <a:r>
              <a:rPr lang="en-US" sz="2400" b="1" dirty="0"/>
              <a:t>B</a:t>
            </a:r>
            <a:r>
              <a:rPr lang="en-IN" sz="2400" b="1" dirty="0" err="1"/>
              <a:t>ehaviours</a:t>
            </a:r>
            <a:r>
              <a:rPr lang="en-IN" sz="2400" b="1" dirty="0"/>
              <a:t> </a:t>
            </a:r>
          </a:p>
          <a:p>
            <a:pPr marL="342900" indent="-342900">
              <a:buFont typeface="Wingdings" panose="05000000000000000000" pitchFamily="2" charset="2"/>
              <a:buChar char="ü"/>
            </a:pPr>
            <a:r>
              <a:rPr lang="en-US" sz="2000" dirty="0"/>
              <a:t> Brand loyalty : One Apollo loyalty program is the flagship </a:t>
            </a:r>
            <a:r>
              <a:rPr lang="en-US" sz="2000" dirty="0" err="1"/>
              <a:t>heathcare</a:t>
            </a:r>
            <a:r>
              <a:rPr lang="en-US" sz="2000" dirty="0"/>
              <a:t> loyalty program of one Apollo                                                                                                                                                                               digital under Apollo Hospitals Enterprise Limited (AHEL) in India.</a:t>
            </a:r>
          </a:p>
          <a:p>
            <a:pPr marL="342900" indent="-342900">
              <a:buFont typeface="Wingdings" panose="05000000000000000000" pitchFamily="2" charset="2"/>
              <a:buChar char="ü"/>
            </a:pPr>
            <a:r>
              <a:rPr lang="en-US" sz="2000" dirty="0"/>
              <a:t>Honest and Ethical conduct : It is the policy of the company to conduct its business in accordance with all applicable laws and regulations of the jurisdiction.</a:t>
            </a:r>
          </a:p>
          <a:p>
            <a:pPr marL="342900" indent="-342900">
              <a:buFont typeface="Wingdings" panose="05000000000000000000" pitchFamily="2" charset="2"/>
              <a:buChar char="ü"/>
            </a:pPr>
            <a:r>
              <a:rPr lang="en-US" sz="2000" dirty="0"/>
              <a:t>Disclosure of interest : It is an obligation of every director to conduct its business and to disclose nature of his/her interest or concern in any material transaction.</a:t>
            </a:r>
          </a:p>
          <a:p>
            <a:pPr marL="342900" indent="-342900">
              <a:buFont typeface="Wingdings" panose="05000000000000000000" pitchFamily="2" charset="2"/>
              <a:buChar char="§"/>
            </a:pPr>
            <a:r>
              <a:rPr lang="en-US" sz="2400" b="1" dirty="0"/>
              <a:t>Interests :</a:t>
            </a:r>
          </a:p>
          <a:p>
            <a:pPr marL="342900" indent="-342900">
              <a:buFont typeface="Wingdings" panose="05000000000000000000" pitchFamily="2" charset="2"/>
              <a:buChar char="ü"/>
            </a:pPr>
            <a:r>
              <a:rPr lang="en-US" sz="2000" dirty="0"/>
              <a:t>Healthier humanity : The Apollo foundation strives towards healthier humanity through a number of </a:t>
            </a:r>
            <a:r>
              <a:rPr lang="en-US" sz="2000" dirty="0" err="1"/>
              <a:t>philanthrophic</a:t>
            </a:r>
            <a:r>
              <a:rPr lang="en-US" sz="2000" dirty="0"/>
              <a:t> ventures and collaborations.  </a:t>
            </a:r>
          </a:p>
          <a:p>
            <a:pPr marL="342900" indent="-342900">
              <a:buFont typeface="Wingdings" panose="05000000000000000000" pitchFamily="2" charset="2"/>
              <a:buChar char="ü"/>
            </a:pPr>
            <a:r>
              <a:rPr lang="en-US" sz="2000" dirty="0"/>
              <a:t> corporate social Responsibility : Apollo Hospitals volunteers for any &amp; these three </a:t>
            </a:r>
            <a:r>
              <a:rPr lang="en-US" sz="2000" dirty="0" err="1"/>
              <a:t>programmes</a:t>
            </a:r>
            <a:r>
              <a:rPr lang="en-US" sz="2000" dirty="0"/>
              <a:t> -</a:t>
            </a:r>
          </a:p>
          <a:p>
            <a:pPr marL="342900" indent="-342900">
              <a:buFont typeface="Arial" panose="020B0604020202020204" pitchFamily="34" charset="0"/>
              <a:buChar char="•"/>
            </a:pPr>
            <a:r>
              <a:rPr lang="en-US" sz="2000" dirty="0"/>
              <a:t>Total Health : Total Health is the CSR initiative of Apollo Hospitals Enterprise limited covering </a:t>
            </a:r>
            <a:r>
              <a:rPr lang="en-US" sz="2000" dirty="0" err="1"/>
              <a:t>programes</a:t>
            </a:r>
            <a:r>
              <a:rPr lang="en-US" sz="2000" dirty="0"/>
              <a:t> such as physical, mental, social, ecological &amp; spiritual health.</a:t>
            </a:r>
          </a:p>
          <a:p>
            <a:pPr marL="342900" indent="-342900">
              <a:buFont typeface="Arial" panose="020B0604020202020204" pitchFamily="34" charset="0"/>
              <a:buChar char="•"/>
            </a:pPr>
            <a:r>
              <a:rPr lang="en-US" sz="2000" dirty="0"/>
              <a:t> Billion Hearts Beating: The Billion Hearts Beating Foundation is a not for profit organization that aims to touch as billion lives through its services rooted in empathy, dignity and respect.</a:t>
            </a:r>
          </a:p>
          <a:p>
            <a:pPr marL="342900" indent="-342900">
              <a:buFont typeface="Arial" panose="020B0604020202020204" pitchFamily="34" charset="0"/>
              <a:buChar char="•"/>
            </a:pPr>
            <a:r>
              <a:rPr lang="en-US" sz="2000" dirty="0" err="1"/>
              <a:t>SachiI</a:t>
            </a:r>
            <a:r>
              <a:rPr lang="en-US" sz="2000" dirty="0"/>
              <a:t>: Saving A child's Health initiative is as not for profit organization equal right based on the philosophy that every quality child has an equal right to access quality healthcare.</a:t>
            </a:r>
          </a:p>
          <a:p>
            <a:endParaRPr lang="en-IN" sz="2000" dirty="0"/>
          </a:p>
        </p:txBody>
      </p:sp>
    </p:spTree>
    <p:extLst>
      <p:ext uri="{BB962C8B-B14F-4D97-AF65-F5344CB8AC3E}">
        <p14:creationId xmlns:p14="http://schemas.microsoft.com/office/powerpoint/2010/main" val="334051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B00732-0D53-41ED-B3A9-D824E1F4FBB2}"/>
              </a:ext>
            </a:extLst>
          </p:cNvPr>
          <p:cNvSpPr/>
          <p:nvPr/>
        </p:nvSpPr>
        <p:spPr>
          <a:xfrm>
            <a:off x="488950" y="310634"/>
            <a:ext cx="11214099" cy="1477328"/>
          </a:xfrm>
          <a:prstGeom prst="rect">
            <a:avLst/>
          </a:prstGeom>
        </p:spPr>
        <p:txBody>
          <a:bodyPr wrap="square">
            <a:spAutoFit/>
          </a:bodyPr>
          <a:lstStyle/>
          <a:p>
            <a:r>
              <a:rPr lang="en-IN" dirty="0"/>
              <a:t>“Faith helps drive all action. I believe in  in three P’s :</a:t>
            </a:r>
          </a:p>
          <a:p>
            <a:r>
              <a:rPr lang="en-IN" dirty="0"/>
              <a:t>Purity , that your motivation is not for yourself , persistence, Working hard &amp; continuously </a:t>
            </a:r>
            <a:r>
              <a:rPr lang="en-US" dirty="0"/>
              <a:t>on</a:t>
            </a:r>
            <a:r>
              <a:rPr lang="th-TH" dirty="0"/>
              <a:t> </a:t>
            </a:r>
            <a:r>
              <a:rPr lang="en-IN" dirty="0"/>
              <a:t>problems , faith fortifies people in different ways" </a:t>
            </a:r>
          </a:p>
          <a:p>
            <a:r>
              <a:rPr lang="en-IN" dirty="0"/>
              <a:t>                                                                                                    -Dr </a:t>
            </a:r>
            <a:r>
              <a:rPr lang="en-IN" dirty="0" err="1"/>
              <a:t>prathap</a:t>
            </a:r>
            <a:r>
              <a:rPr lang="en-IN" dirty="0"/>
              <a:t> c Reddy</a:t>
            </a:r>
          </a:p>
          <a:p>
            <a:r>
              <a:rPr lang="en-IN" dirty="0"/>
              <a:t>                                                                   Founder – chair person, Apollo Group</a:t>
            </a:r>
          </a:p>
        </p:txBody>
      </p:sp>
      <p:sp>
        <p:nvSpPr>
          <p:cNvPr id="3" name="Rectangle 2">
            <a:extLst>
              <a:ext uri="{FF2B5EF4-FFF2-40B4-BE49-F238E27FC236}">
                <a16:creationId xmlns:a16="http://schemas.microsoft.com/office/drawing/2014/main" id="{90816C9A-1539-42FE-B777-1EECA1792134}"/>
              </a:ext>
            </a:extLst>
          </p:cNvPr>
          <p:cNvSpPr/>
          <p:nvPr/>
        </p:nvSpPr>
        <p:spPr>
          <a:xfrm>
            <a:off x="3745052" y="1876862"/>
            <a:ext cx="5065810" cy="523220"/>
          </a:xfrm>
          <a:prstGeom prst="rect">
            <a:avLst/>
          </a:prstGeom>
        </p:spPr>
        <p:txBody>
          <a:bodyPr wrap="none">
            <a:spAutoFit/>
          </a:bodyPr>
          <a:lstStyle/>
          <a:p>
            <a:r>
              <a:rPr lang="en-US" sz="2800" b="1" dirty="0"/>
              <a:t>Part 2: SEO &amp; Keyword Research </a:t>
            </a:r>
            <a:endParaRPr lang="en-IN" sz="2800" b="1" dirty="0"/>
          </a:p>
        </p:txBody>
      </p:sp>
      <p:sp>
        <p:nvSpPr>
          <p:cNvPr id="4" name="Rectangle 3">
            <a:extLst>
              <a:ext uri="{FF2B5EF4-FFF2-40B4-BE49-F238E27FC236}">
                <a16:creationId xmlns:a16="http://schemas.microsoft.com/office/drawing/2014/main" id="{37A2F670-1056-46EB-A7B9-A4E5E76D93A2}"/>
              </a:ext>
            </a:extLst>
          </p:cNvPr>
          <p:cNvSpPr/>
          <p:nvPr/>
        </p:nvSpPr>
        <p:spPr>
          <a:xfrm>
            <a:off x="698500" y="2578101"/>
            <a:ext cx="10833100" cy="2297570"/>
          </a:xfrm>
          <a:prstGeom prst="rect">
            <a:avLst/>
          </a:prstGeom>
        </p:spPr>
        <p:txBody>
          <a:bodyPr wrap="square">
            <a:spAutoFit/>
          </a:bodyPr>
          <a:lstStyle/>
          <a:p>
            <a:r>
              <a:rPr lang="en-IN" sz="2000" b="1" dirty="0"/>
              <a:t>SEO Audit :</a:t>
            </a:r>
            <a:r>
              <a:rPr lang="en-IN" sz="2000" dirty="0"/>
              <a:t> </a:t>
            </a:r>
            <a:r>
              <a:rPr lang="en-US" sz="2000" dirty="0"/>
              <a:t>Now that you’ve learned how to show up in search results, let’s determine which strategic keywords to target in your website’s content, and how to craft that content to satisfy both users and search engines. The power of keyword research lies in better understanding your target market and how they are searching for your content, services, or products. In this chapter, you’ll get tools and strategies for uncovering that information, as well as learn tactics that’ll help you avoid keyword research foibles and build strong content. Once you uncover how your target audience is searching for your content, you begin to uncover a whole new world of strategic SEO! </a:t>
            </a:r>
            <a:endParaRPr lang="en-IN" sz="2000" b="1" dirty="0"/>
          </a:p>
        </p:txBody>
      </p:sp>
      <p:sp>
        <p:nvSpPr>
          <p:cNvPr id="5" name="Rectangle 4">
            <a:extLst>
              <a:ext uri="{FF2B5EF4-FFF2-40B4-BE49-F238E27FC236}">
                <a16:creationId xmlns:a16="http://schemas.microsoft.com/office/drawing/2014/main" id="{0FE73F2F-2C93-4E6D-807B-56C7D36D5F49}"/>
              </a:ext>
            </a:extLst>
          </p:cNvPr>
          <p:cNvSpPr/>
          <p:nvPr/>
        </p:nvSpPr>
        <p:spPr>
          <a:xfrm>
            <a:off x="679449" y="5384346"/>
            <a:ext cx="10833100" cy="1323439"/>
          </a:xfrm>
          <a:prstGeom prst="rect">
            <a:avLst/>
          </a:prstGeom>
        </p:spPr>
        <p:txBody>
          <a:bodyPr wrap="square">
            <a:spAutoFit/>
          </a:bodyPr>
          <a:lstStyle/>
          <a:p>
            <a:r>
              <a:rPr lang="en-US" sz="2000" b="1" dirty="0"/>
              <a:t>Key word Research: </a:t>
            </a:r>
            <a:r>
              <a:rPr lang="en-US" sz="2000" dirty="0"/>
              <a:t>Keyword research is a practice search engine optimization professionals used to find and research search terms that users enter into search engines when looking for products, services, or general information keywords are related to queries that are asked by users in search engines.</a:t>
            </a:r>
            <a:endParaRPr lang="en-IN" sz="2000" dirty="0"/>
          </a:p>
        </p:txBody>
      </p:sp>
    </p:spTree>
    <p:extLst>
      <p:ext uri="{BB962C8B-B14F-4D97-AF65-F5344CB8AC3E}">
        <p14:creationId xmlns:p14="http://schemas.microsoft.com/office/powerpoint/2010/main" val="308234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217C6-7177-41C5-8412-E0353DD26D01}"/>
              </a:ext>
            </a:extLst>
          </p:cNvPr>
          <p:cNvSpPr/>
          <p:nvPr/>
        </p:nvSpPr>
        <p:spPr>
          <a:xfrm>
            <a:off x="520700" y="190500"/>
            <a:ext cx="10909300" cy="954107"/>
          </a:xfrm>
          <a:prstGeom prst="rect">
            <a:avLst/>
          </a:prstGeom>
        </p:spPr>
        <p:txBody>
          <a:bodyPr wrap="square">
            <a:spAutoFit/>
          </a:bodyPr>
          <a:lstStyle/>
          <a:p>
            <a:r>
              <a:rPr lang="en-US" b="1" dirty="0"/>
              <a:t>On Page optimization: </a:t>
            </a:r>
            <a:r>
              <a:rPr lang="en-US" dirty="0"/>
              <a:t>refers to all measures taken by SEOs within the website to improve the ranking of a site in search engineer result pages. These measures are related to content and HTML source code of a page, e.g., meta tags, keyword </a:t>
            </a:r>
            <a:r>
              <a:rPr lang="en-US" dirty="0" err="1"/>
              <a:t>Exc</a:t>
            </a:r>
            <a:endParaRPr lang="en-IN" dirty="0"/>
          </a:p>
        </p:txBody>
      </p:sp>
      <p:sp>
        <p:nvSpPr>
          <p:cNvPr id="3" name="Rectangle 2">
            <a:extLst>
              <a:ext uri="{FF2B5EF4-FFF2-40B4-BE49-F238E27FC236}">
                <a16:creationId xmlns:a16="http://schemas.microsoft.com/office/drawing/2014/main" id="{704D0911-B300-4C8E-A9DE-7B4D8B3E4ACF}"/>
              </a:ext>
            </a:extLst>
          </p:cNvPr>
          <p:cNvSpPr/>
          <p:nvPr/>
        </p:nvSpPr>
        <p:spPr>
          <a:xfrm>
            <a:off x="520700" y="1496536"/>
            <a:ext cx="10744200" cy="1600438"/>
          </a:xfrm>
          <a:prstGeom prst="rect">
            <a:avLst/>
          </a:prstGeom>
        </p:spPr>
        <p:txBody>
          <a:bodyPr wrap="square">
            <a:spAutoFit/>
          </a:bodyPr>
          <a:lstStyle/>
          <a:p>
            <a:r>
              <a:rPr lang="en-US" sz="2000" b="1" dirty="0">
                <a:latin typeface="Figtree"/>
              </a:rPr>
              <a:t>Apollo Hospital : </a:t>
            </a:r>
            <a:r>
              <a:rPr lang="en-US" sz="2000" dirty="0">
                <a:latin typeface="Figtree"/>
              </a:rPr>
              <a:t>Established by Dr </a:t>
            </a:r>
            <a:r>
              <a:rPr lang="en-US" sz="2000" dirty="0" err="1">
                <a:latin typeface="Figtree"/>
              </a:rPr>
              <a:t>Prathap</a:t>
            </a:r>
            <a:r>
              <a:rPr lang="en-US" sz="2000" dirty="0">
                <a:latin typeface="Figtree"/>
              </a:rPr>
              <a:t> C Reddy in 1983, Apollo Healthcare has a robust presence across the healthcare ecosystem. From routine wellness &amp; preventive health care to innovative life-saving treatments and diagnostic services, Apollo Hospitals has touched more than 200 million lives from over 120 countries.</a:t>
            </a:r>
            <a:r>
              <a:rPr lang="en-US" dirty="0"/>
              <a:t> Apollo Group constitutes the best hospital in India with over 10,000 beds across 73 hospitals, 5000+ pharmacies, over 300 clinics, 1100+ diagnostic </a:t>
            </a:r>
            <a:r>
              <a:rPr lang="en-US" dirty="0" err="1"/>
              <a:t>centres</a:t>
            </a:r>
            <a:r>
              <a:rPr lang="en-US" dirty="0"/>
              <a:t> and 200+ Telemedicine units.</a:t>
            </a:r>
            <a:endParaRPr lang="en-IN" sz="2000" dirty="0"/>
          </a:p>
        </p:txBody>
      </p:sp>
      <p:pic>
        <p:nvPicPr>
          <p:cNvPr id="2050" name="Picture 2" descr="Best Hospital in India | Biggest Hospital in India | Apollo Hospitals">
            <a:extLst>
              <a:ext uri="{FF2B5EF4-FFF2-40B4-BE49-F238E27FC236}">
                <a16:creationId xmlns:a16="http://schemas.microsoft.com/office/drawing/2014/main" id="{2B582A76-8DB1-4928-840E-D5E474592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3096974"/>
            <a:ext cx="6489700" cy="317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gital Marketing of Hospitals in Hyderabad | PPT">
            <a:extLst>
              <a:ext uri="{FF2B5EF4-FFF2-40B4-BE49-F238E27FC236}">
                <a16:creationId xmlns:a16="http://schemas.microsoft.com/office/drawing/2014/main" id="{3539E509-576C-4969-BEBE-FC6FF8561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186423"/>
            <a:ext cx="3035300" cy="30946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dical Sciences | Free Full-Text | Mortality and Clinical Outcomes among  Patients with COVID-19 and Diabetes">
            <a:extLst>
              <a:ext uri="{FF2B5EF4-FFF2-40B4-BE49-F238E27FC236}">
                <a16:creationId xmlns:a16="http://schemas.microsoft.com/office/drawing/2014/main" id="{832ED440-47EF-485C-BC1E-210180785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199" y="2260700"/>
            <a:ext cx="3035299" cy="320051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ollo hospitals">
            <a:extLst>
              <a:ext uri="{FF2B5EF4-FFF2-40B4-BE49-F238E27FC236}">
                <a16:creationId xmlns:a16="http://schemas.microsoft.com/office/drawing/2014/main" id="{8FEE4DC4-44AB-4C88-A74B-BF02B496F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0997" y="2260700"/>
            <a:ext cx="3746503" cy="30946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F2C74AF-CF45-4BF7-87F3-17C38B39898F}"/>
              </a:ext>
            </a:extLst>
          </p:cNvPr>
          <p:cNvSpPr/>
          <p:nvPr/>
        </p:nvSpPr>
        <p:spPr>
          <a:xfrm>
            <a:off x="749300" y="729734"/>
            <a:ext cx="3127779" cy="461665"/>
          </a:xfrm>
          <a:prstGeom prst="rect">
            <a:avLst/>
          </a:prstGeom>
        </p:spPr>
        <p:txBody>
          <a:bodyPr wrap="none">
            <a:spAutoFit/>
          </a:bodyPr>
          <a:lstStyle/>
          <a:p>
            <a:r>
              <a:rPr lang="en-US" sz="2400" b="1" dirty="0">
                <a:latin typeface="arial" panose="020B0604020202020204" pitchFamily="34" charset="0"/>
              </a:rPr>
              <a:t>Key word research :</a:t>
            </a:r>
            <a:endParaRPr lang="en-IN" sz="2400" dirty="0"/>
          </a:p>
        </p:txBody>
      </p:sp>
    </p:spTree>
    <p:extLst>
      <p:ext uri="{BB962C8B-B14F-4D97-AF65-F5344CB8AC3E}">
        <p14:creationId xmlns:p14="http://schemas.microsoft.com/office/powerpoint/2010/main" val="38510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Dynamic Website Development Services for Apollo Hospital | Healthcare  business, Website development, Apollo hospitals">
            <a:extLst>
              <a:ext uri="{FF2B5EF4-FFF2-40B4-BE49-F238E27FC236}">
                <a16:creationId xmlns:a16="http://schemas.microsoft.com/office/drawing/2014/main" id="{01417DF8-1DF2-4E31-A5FC-6404346DE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41" y="500529"/>
            <a:ext cx="9602918" cy="611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pollo Hospitals launch 'Tamasoma Jyotirgamaya' campaign on Internati">
            <a:extLst>
              <a:ext uri="{FF2B5EF4-FFF2-40B4-BE49-F238E27FC236}">
                <a16:creationId xmlns:a16="http://schemas.microsoft.com/office/drawing/2014/main" id="{F16CDE7E-30BE-46AF-8813-D09374ED2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14301"/>
            <a:ext cx="9881635" cy="642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00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C4F55-279C-4817-90CB-8EE007A9F7C3}"/>
              </a:ext>
            </a:extLst>
          </p:cNvPr>
          <p:cNvSpPr/>
          <p:nvPr/>
        </p:nvSpPr>
        <p:spPr>
          <a:xfrm>
            <a:off x="736600" y="1474619"/>
            <a:ext cx="10718800" cy="3908762"/>
          </a:xfrm>
          <a:prstGeom prst="rect">
            <a:avLst/>
          </a:prstGeom>
        </p:spPr>
        <p:txBody>
          <a:bodyPr wrap="square">
            <a:spAutoFit/>
          </a:bodyPr>
          <a:lstStyle/>
          <a:p>
            <a:r>
              <a:rPr lang="en-US" sz="2800" b="1" dirty="0"/>
              <a:t>                          Part 3: Content Ideas and Marketing Strategies</a:t>
            </a:r>
          </a:p>
          <a:p>
            <a:endParaRPr lang="en-US" sz="2800" b="1" dirty="0"/>
          </a:p>
          <a:p>
            <a:r>
              <a:rPr lang="en-US" dirty="0"/>
              <a:t> </a:t>
            </a:r>
            <a:r>
              <a:rPr lang="en-US" sz="2400" dirty="0"/>
              <a:t>● Content Idea Generation &amp; Strategy: Create a content calendar for the remaining month of July by brainstorming content themes, exploring various formats like blog posts, videos, infographics, podcasts, and interactive quizzes, and scheduling publication dates mainly on Facebook &amp; Instagram.</a:t>
            </a:r>
          </a:p>
          <a:p>
            <a:endParaRPr lang="en-US" sz="2400" dirty="0"/>
          </a:p>
          <a:p>
            <a:r>
              <a:rPr lang="en-US" sz="2400" dirty="0"/>
              <a:t>                 And include the strategy, aim and the idea behind these posts and story</a:t>
            </a:r>
          </a:p>
          <a:p>
            <a:endParaRPr lang="en-US" sz="2400" dirty="0"/>
          </a:p>
          <a:p>
            <a:r>
              <a:rPr lang="en-US" sz="2400" dirty="0"/>
              <a:t>           Content Calendar Example (Try creating a table for the month of July)</a:t>
            </a:r>
            <a:endParaRPr lang="en-IN" sz="2400" dirty="0"/>
          </a:p>
        </p:txBody>
      </p:sp>
    </p:spTree>
    <p:extLst>
      <p:ext uri="{BB962C8B-B14F-4D97-AF65-F5344CB8AC3E}">
        <p14:creationId xmlns:p14="http://schemas.microsoft.com/office/powerpoint/2010/main" val="17123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5D2FAD-7721-468A-AC5D-0DABFBAE45BA}"/>
              </a:ext>
            </a:extLst>
          </p:cNvPr>
          <p:cNvSpPr/>
          <p:nvPr/>
        </p:nvSpPr>
        <p:spPr>
          <a:xfrm>
            <a:off x="475957" y="212735"/>
            <a:ext cx="11240086" cy="6432530"/>
          </a:xfrm>
          <a:prstGeom prst="rect">
            <a:avLst/>
          </a:prstGeom>
        </p:spPr>
        <p:txBody>
          <a:bodyPr wrap="square">
            <a:spAutoFit/>
          </a:bodyPr>
          <a:lstStyle/>
          <a:p>
            <a:r>
              <a:rPr lang="en-US" sz="2800" b="1" dirty="0"/>
              <a:t>Content Idea Generation &amp; Strategy: </a:t>
            </a:r>
            <a:r>
              <a:rPr lang="en-US" sz="2800" dirty="0"/>
              <a:t>Strategy and Aim: </a:t>
            </a:r>
          </a:p>
          <a:p>
            <a:endParaRPr lang="en-US" sz="2400" dirty="0"/>
          </a:p>
          <a:p>
            <a:pPr marL="342900" indent="-342900">
              <a:buAutoNum type="arabicPeriod"/>
            </a:pPr>
            <a:r>
              <a:rPr lang="en-US" sz="2400" b="1" dirty="0"/>
              <a:t>Engagement &amp; Fun: </a:t>
            </a:r>
            <a:r>
              <a:rPr lang="en-US" sz="2400" dirty="0"/>
              <a:t>The content calendar starts with an infographic on Apollo Hospital Day to engage followers playfully, encouraging them to interact by sharing their </a:t>
            </a:r>
            <a:r>
              <a:rPr lang="en-US" sz="2400" dirty="0" err="1"/>
              <a:t>flavours</a:t>
            </a:r>
            <a:r>
              <a:rPr lang="en-US" sz="2400" dirty="0"/>
              <a:t>.</a:t>
            </a:r>
          </a:p>
          <a:p>
            <a:r>
              <a:rPr lang="en-US" sz="2400" dirty="0"/>
              <a:t> </a:t>
            </a:r>
            <a:r>
              <a:rPr lang="en-US" sz="2400" b="1" dirty="0"/>
              <a:t>2. Brand Story telling: </a:t>
            </a:r>
            <a:r>
              <a:rPr lang="en-US" sz="2400" dirty="0"/>
              <a:t>The video on July 5th shares Apollo Hospital, creating an emotional connection with the brand and fostering loyalty. </a:t>
            </a:r>
          </a:p>
          <a:p>
            <a:r>
              <a:rPr lang="en-US" sz="2400" b="1" dirty="0"/>
              <a:t>3. Education &amp; Awareness: </a:t>
            </a:r>
            <a:r>
              <a:rPr lang="en-US" sz="2400" dirty="0"/>
              <a:t>The blog post on July 10th aims to educate the audience about health services , showcasing Apollo hospital commitment to sustainability. </a:t>
            </a:r>
          </a:p>
          <a:p>
            <a:r>
              <a:rPr lang="en-US" sz="2400" b="1" dirty="0"/>
              <a:t>4. CSR &amp; Impact: </a:t>
            </a:r>
            <a:r>
              <a:rPr lang="en-US" sz="2400" dirty="0"/>
              <a:t>The podcast on July 15th highlights Apollo hospital corporate social responsibility initiatives, enhancing the brand's positive image. </a:t>
            </a:r>
          </a:p>
          <a:p>
            <a:r>
              <a:rPr lang="en-US" sz="2400" b="1" dirty="0"/>
              <a:t>5. User-Generated Content: </a:t>
            </a:r>
            <a:r>
              <a:rPr lang="en-US" sz="2400" dirty="0"/>
              <a:t>The interactive quiz on July 20th generates user participation, building a sense of community around the brand. </a:t>
            </a:r>
          </a:p>
          <a:p>
            <a:r>
              <a:rPr lang="en-US" sz="2400" b="1" dirty="0"/>
              <a:t>6. Product Showcase: </a:t>
            </a:r>
            <a:r>
              <a:rPr lang="en-US" sz="2400" dirty="0"/>
              <a:t>The behind-the-scenes video on July 25th showcases the quality and craftsmanship behind Apollo hospital. </a:t>
            </a:r>
          </a:p>
          <a:p>
            <a:r>
              <a:rPr lang="en-US" sz="2400" b="1" dirty="0"/>
              <a:t>7. Healthy Living: </a:t>
            </a:r>
            <a:r>
              <a:rPr lang="en-US" sz="2400" dirty="0"/>
              <a:t>The infographic on July 30th provides health tips as part of a wholesome lifestyle. </a:t>
            </a:r>
            <a:endParaRPr lang="en-IN" sz="2400" dirty="0"/>
          </a:p>
        </p:txBody>
      </p:sp>
    </p:spTree>
    <p:extLst>
      <p:ext uri="{BB962C8B-B14F-4D97-AF65-F5344CB8AC3E}">
        <p14:creationId xmlns:p14="http://schemas.microsoft.com/office/powerpoint/2010/main" val="302673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C7DAC6-563E-4D1D-BB4A-85C2246B1EF4}"/>
              </a:ext>
            </a:extLst>
          </p:cNvPr>
          <p:cNvSpPr/>
          <p:nvPr/>
        </p:nvSpPr>
        <p:spPr>
          <a:xfrm>
            <a:off x="496085" y="323334"/>
            <a:ext cx="11162515" cy="2215991"/>
          </a:xfrm>
          <a:prstGeom prst="rect">
            <a:avLst/>
          </a:prstGeom>
        </p:spPr>
        <p:txBody>
          <a:bodyPr wrap="square">
            <a:spAutoFit/>
          </a:bodyPr>
          <a:lstStyle/>
          <a:p>
            <a:r>
              <a:rPr lang="en-IN" sz="2400" b="1" dirty="0"/>
              <a:t>Idea Behind Apollo Hospital Content :</a:t>
            </a:r>
          </a:p>
          <a:p>
            <a:endParaRPr lang="en-IN" sz="2400" b="1" dirty="0"/>
          </a:p>
          <a:p>
            <a:r>
              <a:rPr lang="en-US" dirty="0"/>
              <a:t>Apollo Hospitals was established in 1983 by Dr. </a:t>
            </a:r>
            <a:r>
              <a:rPr lang="en-US" dirty="0" err="1"/>
              <a:t>Prathap</a:t>
            </a:r>
            <a:r>
              <a:rPr lang="en-US" dirty="0"/>
              <a:t> C Reddy, renowned as the architect of modern healthcare in India. As the nation's first corporate hospital, Apollo Hospitals is acclaimed for pioneering the private healthcare revolution in the country. Apollo Hospital, Bannerghatta Road, Bangalore is one of the best &amp; well-known multi </a:t>
            </a:r>
            <a:r>
              <a:rPr lang="en-US" dirty="0" err="1"/>
              <a:t>speciality</a:t>
            </a:r>
            <a:r>
              <a:rPr lang="en-US" dirty="0"/>
              <a:t> hospitals available in Karnataka. This hospital has all types of rooms and suites, advanced operation theaters, an in-house pharmacy, and many more facilities.</a:t>
            </a:r>
            <a:endParaRPr lang="en-IN" sz="2400" b="1" dirty="0"/>
          </a:p>
        </p:txBody>
      </p:sp>
      <p:pic>
        <p:nvPicPr>
          <p:cNvPr id="7172" name="Picture 4" descr="Apollo Hospitals: An Idealistic Revolution to Health Care">
            <a:extLst>
              <a:ext uri="{FF2B5EF4-FFF2-40B4-BE49-F238E27FC236}">
                <a16:creationId xmlns:a16="http://schemas.microsoft.com/office/drawing/2014/main" id="{56D10550-1DD1-4DD8-AEC7-49DB73CC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99463"/>
            <a:ext cx="4949585" cy="29924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pollo Hospitals - Wikipedia">
            <a:extLst>
              <a:ext uri="{FF2B5EF4-FFF2-40B4-BE49-F238E27FC236}">
                <a16:creationId xmlns:a16="http://schemas.microsoft.com/office/drawing/2014/main" id="{BB98862E-E0B5-43E9-A274-795697AA6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563" y="2824163"/>
            <a:ext cx="3535362" cy="299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61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DD1B24-3431-49EA-A97B-18DAD47D9DB7}"/>
              </a:ext>
            </a:extLst>
          </p:cNvPr>
          <p:cNvSpPr/>
          <p:nvPr/>
        </p:nvSpPr>
        <p:spPr>
          <a:xfrm>
            <a:off x="762000" y="257840"/>
            <a:ext cx="10668000" cy="1077218"/>
          </a:xfrm>
          <a:prstGeom prst="rect">
            <a:avLst/>
          </a:prstGeom>
        </p:spPr>
        <p:txBody>
          <a:bodyPr wrap="square">
            <a:spAutoFit/>
          </a:bodyPr>
          <a:lstStyle/>
          <a:p>
            <a:pPr algn="ctr"/>
            <a:r>
              <a:rPr lang="en-IN" sz="3200" dirty="0"/>
              <a:t>Part 1: Brand study, Competitor Analysis &amp; Buyer’s/Audience’s                                                                                                                                 Persona  </a:t>
            </a:r>
          </a:p>
        </p:txBody>
      </p:sp>
      <p:sp>
        <p:nvSpPr>
          <p:cNvPr id="4" name="Rectangle 3">
            <a:extLst>
              <a:ext uri="{FF2B5EF4-FFF2-40B4-BE49-F238E27FC236}">
                <a16:creationId xmlns:a16="http://schemas.microsoft.com/office/drawing/2014/main" id="{A2DA90FE-BB19-455C-8060-84C78F2CCBDD}"/>
              </a:ext>
            </a:extLst>
          </p:cNvPr>
          <p:cNvSpPr/>
          <p:nvPr/>
        </p:nvSpPr>
        <p:spPr>
          <a:xfrm>
            <a:off x="762000" y="1527393"/>
            <a:ext cx="9942286" cy="707886"/>
          </a:xfrm>
          <a:prstGeom prst="rect">
            <a:avLst/>
          </a:prstGeom>
        </p:spPr>
        <p:txBody>
          <a:bodyPr wrap="square">
            <a:spAutoFit/>
          </a:bodyPr>
          <a:lstStyle/>
          <a:p>
            <a:r>
              <a:rPr lang="en-US" sz="2000" b="1" i="1" u="sng" dirty="0"/>
              <a:t>● Research Brand Identity</a:t>
            </a:r>
            <a:r>
              <a:rPr lang="en-US" sz="2000" dirty="0"/>
              <a:t>: Study the brand's mission, values, vision, and unique selling propositions (USPs). </a:t>
            </a:r>
            <a:endParaRPr lang="en-IN" sz="2000" dirty="0"/>
          </a:p>
        </p:txBody>
      </p:sp>
      <p:sp>
        <p:nvSpPr>
          <p:cNvPr id="6" name="Rectangle 5">
            <a:extLst>
              <a:ext uri="{FF2B5EF4-FFF2-40B4-BE49-F238E27FC236}">
                <a16:creationId xmlns:a16="http://schemas.microsoft.com/office/drawing/2014/main" id="{B177439F-57BD-439F-B5DE-52159CF9573A}"/>
              </a:ext>
            </a:extLst>
          </p:cNvPr>
          <p:cNvSpPr/>
          <p:nvPr/>
        </p:nvSpPr>
        <p:spPr>
          <a:xfrm>
            <a:off x="762000" y="2817407"/>
            <a:ext cx="1012137" cy="400110"/>
          </a:xfrm>
          <a:prstGeom prst="rect">
            <a:avLst/>
          </a:prstGeom>
        </p:spPr>
        <p:txBody>
          <a:bodyPr wrap="none">
            <a:spAutoFit/>
          </a:bodyPr>
          <a:lstStyle/>
          <a:p>
            <a:r>
              <a:rPr lang="en-IN" sz="2000" b="1" dirty="0"/>
              <a:t>● LOGO</a:t>
            </a:r>
          </a:p>
        </p:txBody>
      </p:sp>
      <p:pic>
        <p:nvPicPr>
          <p:cNvPr id="2050" name="Picture 2" descr="Apollo Hospitals Logo PNG Vector (EPS) Free Download">
            <a:extLst>
              <a:ext uri="{FF2B5EF4-FFF2-40B4-BE49-F238E27FC236}">
                <a16:creationId xmlns:a16="http://schemas.microsoft.com/office/drawing/2014/main" id="{6655461E-7B26-490E-AD92-9BCD2A061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972" y="2235279"/>
            <a:ext cx="2554515" cy="208019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30ACB25-D903-440A-A1F5-E3D4978C657D}"/>
              </a:ext>
            </a:extLst>
          </p:cNvPr>
          <p:cNvSpPr/>
          <p:nvPr/>
        </p:nvSpPr>
        <p:spPr>
          <a:xfrm>
            <a:off x="1039541" y="4697549"/>
            <a:ext cx="1678729" cy="400110"/>
          </a:xfrm>
          <a:prstGeom prst="rect">
            <a:avLst/>
          </a:prstGeom>
        </p:spPr>
        <p:txBody>
          <a:bodyPr wrap="none">
            <a:spAutoFit/>
          </a:bodyPr>
          <a:lstStyle/>
          <a:p>
            <a:r>
              <a:rPr lang="en-IN" sz="2000" b="1" dirty="0"/>
              <a:t>Founder </a:t>
            </a:r>
            <a:r>
              <a:rPr lang="en-IN" b="1" dirty="0"/>
              <a:t>        </a:t>
            </a:r>
            <a:r>
              <a:rPr lang="en-IN" dirty="0"/>
              <a:t>:</a:t>
            </a:r>
            <a:r>
              <a:rPr lang="en-IN" b="1" dirty="0">
                <a:solidFill>
                  <a:srgbClr val="000000"/>
                </a:solidFill>
                <a:latin typeface="Arial" panose="020B0604020202020204" pitchFamily="34" charset="0"/>
                <a:ea typeface="Arial" panose="020B0604020202020204" pitchFamily="34" charset="0"/>
              </a:rPr>
              <a:t> </a:t>
            </a:r>
            <a:endParaRPr lang="en-IN" dirty="0"/>
          </a:p>
        </p:txBody>
      </p:sp>
      <p:sp>
        <p:nvSpPr>
          <p:cNvPr id="11" name="Rectangle 10">
            <a:extLst>
              <a:ext uri="{FF2B5EF4-FFF2-40B4-BE49-F238E27FC236}">
                <a16:creationId xmlns:a16="http://schemas.microsoft.com/office/drawing/2014/main" id="{F78A3229-CAC0-4F7C-86DA-61653531C501}"/>
              </a:ext>
            </a:extLst>
          </p:cNvPr>
          <p:cNvSpPr/>
          <p:nvPr/>
        </p:nvSpPr>
        <p:spPr>
          <a:xfrm>
            <a:off x="2718270" y="4635994"/>
            <a:ext cx="2585323" cy="461665"/>
          </a:xfrm>
          <a:prstGeom prst="rect">
            <a:avLst/>
          </a:prstGeom>
        </p:spPr>
        <p:txBody>
          <a:bodyPr wrap="none">
            <a:spAutoFit/>
          </a:bodyPr>
          <a:lstStyle/>
          <a:p>
            <a:r>
              <a:rPr lang="en-IN" sz="2400" dirty="0" err="1"/>
              <a:t>Dr.Prathap</a:t>
            </a:r>
            <a:r>
              <a:rPr lang="en-IN" sz="2400" dirty="0"/>
              <a:t> C Reddy</a:t>
            </a:r>
          </a:p>
        </p:txBody>
      </p:sp>
      <p:sp>
        <p:nvSpPr>
          <p:cNvPr id="12" name="Rectangle 11">
            <a:extLst>
              <a:ext uri="{FF2B5EF4-FFF2-40B4-BE49-F238E27FC236}">
                <a16:creationId xmlns:a16="http://schemas.microsoft.com/office/drawing/2014/main" id="{E41B648F-81FA-4577-AF59-94055F880F3B}"/>
              </a:ext>
            </a:extLst>
          </p:cNvPr>
          <p:cNvSpPr/>
          <p:nvPr/>
        </p:nvSpPr>
        <p:spPr>
          <a:xfrm>
            <a:off x="467749" y="5418177"/>
            <a:ext cx="2822311" cy="369332"/>
          </a:xfrm>
          <a:prstGeom prst="rect">
            <a:avLst/>
          </a:prstGeom>
        </p:spPr>
        <p:txBody>
          <a:bodyPr wrap="none">
            <a:spAutoFit/>
          </a:bodyPr>
          <a:lstStyle/>
          <a:p>
            <a:r>
              <a:rPr lang="en-IN" dirty="0">
                <a:solidFill>
                  <a:srgbClr val="000000"/>
                </a:solidFill>
                <a:latin typeface="Arial" panose="020B0604020202020204" pitchFamily="34" charset="0"/>
                <a:ea typeface="Arial" panose="020B0604020202020204" pitchFamily="34" charset="0"/>
              </a:rPr>
              <a:t>•	</a:t>
            </a:r>
            <a:r>
              <a:rPr lang="en-IN" b="1" dirty="0">
                <a:solidFill>
                  <a:srgbClr val="000000"/>
                </a:solidFill>
                <a:latin typeface="Arial" panose="020B0604020202020204" pitchFamily="34" charset="0"/>
                <a:ea typeface="Arial" panose="020B0604020202020204" pitchFamily="34" charset="0"/>
              </a:rPr>
              <a:t>Founded Year </a:t>
            </a:r>
            <a:r>
              <a:rPr lang="en-IN" dirty="0">
                <a:solidFill>
                  <a:srgbClr val="000000"/>
                </a:solidFill>
                <a:latin typeface="Arial" panose="020B0604020202020204" pitchFamily="34" charset="0"/>
                <a:ea typeface="Arial" panose="020B0604020202020204" pitchFamily="34" charset="0"/>
              </a:rPr>
              <a:t>: </a:t>
            </a:r>
            <a:endParaRPr lang="en-IN" dirty="0"/>
          </a:p>
        </p:txBody>
      </p:sp>
      <p:sp>
        <p:nvSpPr>
          <p:cNvPr id="13" name="Rectangle 12">
            <a:extLst>
              <a:ext uri="{FF2B5EF4-FFF2-40B4-BE49-F238E27FC236}">
                <a16:creationId xmlns:a16="http://schemas.microsoft.com/office/drawing/2014/main" id="{CD511C99-91D1-40E8-A3A6-509B35D5A582}"/>
              </a:ext>
            </a:extLst>
          </p:cNvPr>
          <p:cNvSpPr/>
          <p:nvPr/>
        </p:nvSpPr>
        <p:spPr>
          <a:xfrm>
            <a:off x="3170110" y="5325844"/>
            <a:ext cx="928459" cy="461665"/>
          </a:xfrm>
          <a:prstGeom prst="rect">
            <a:avLst/>
          </a:prstGeom>
        </p:spPr>
        <p:txBody>
          <a:bodyPr wrap="none">
            <a:spAutoFit/>
          </a:bodyPr>
          <a:lstStyle/>
          <a:p>
            <a:r>
              <a:rPr lang="en-IN" sz="2400" b="0" i="0" dirty="0">
                <a:solidFill>
                  <a:srgbClr val="040C28"/>
                </a:solidFill>
                <a:effectLst/>
                <a:latin typeface="Google Sans"/>
              </a:rPr>
              <a:t> 1983</a:t>
            </a:r>
            <a:r>
              <a:rPr lang="en-IN" b="0" i="0" dirty="0">
                <a:solidFill>
                  <a:srgbClr val="040C28"/>
                </a:solidFill>
                <a:effectLst/>
                <a:latin typeface="Google Sans"/>
              </a:rPr>
              <a:t> </a:t>
            </a:r>
            <a:endParaRPr lang="en-IN" dirty="0"/>
          </a:p>
        </p:txBody>
      </p:sp>
      <p:sp>
        <p:nvSpPr>
          <p:cNvPr id="14" name="Rectangle 13">
            <a:extLst>
              <a:ext uri="{FF2B5EF4-FFF2-40B4-BE49-F238E27FC236}">
                <a16:creationId xmlns:a16="http://schemas.microsoft.com/office/drawing/2014/main" id="{0337A3FA-0999-494C-AFBC-70D7F5B650A4}"/>
              </a:ext>
            </a:extLst>
          </p:cNvPr>
          <p:cNvSpPr/>
          <p:nvPr/>
        </p:nvSpPr>
        <p:spPr>
          <a:xfrm>
            <a:off x="467749" y="5879842"/>
            <a:ext cx="3179909" cy="461665"/>
          </a:xfrm>
          <a:prstGeom prst="rect">
            <a:avLst/>
          </a:prstGeom>
        </p:spPr>
        <p:txBody>
          <a:bodyPr wrap="none">
            <a:spAutoFit/>
          </a:bodyPr>
          <a:lstStyle/>
          <a:p>
            <a:r>
              <a:rPr lang="en-IN" sz="2400" dirty="0">
                <a:solidFill>
                  <a:srgbClr val="000000"/>
                </a:solidFill>
                <a:latin typeface="Arial" panose="020B0604020202020204" pitchFamily="34" charset="0"/>
                <a:ea typeface="Arial" panose="020B0604020202020204" pitchFamily="34" charset="0"/>
              </a:rPr>
              <a:t>•	</a:t>
            </a:r>
            <a:r>
              <a:rPr lang="en-IN" sz="2400" b="1" dirty="0">
                <a:solidFill>
                  <a:srgbClr val="000000"/>
                </a:solidFill>
                <a:latin typeface="Calibri" panose="020F0502020204030204" pitchFamily="34" charset="0"/>
                <a:ea typeface="Calibri" panose="020F0502020204030204" pitchFamily="34" charset="0"/>
              </a:rPr>
              <a:t>Official </a:t>
            </a:r>
            <a:r>
              <a:rPr lang="en-IN" sz="2000" b="1" dirty="0">
                <a:solidFill>
                  <a:srgbClr val="000000"/>
                </a:solidFill>
                <a:latin typeface="Calibri" panose="020F0502020204030204" pitchFamily="34" charset="0"/>
                <a:ea typeface="Calibri" panose="020F0502020204030204" pitchFamily="34" charset="0"/>
              </a:rPr>
              <a:t>Website</a:t>
            </a:r>
            <a:r>
              <a:rPr lang="en-IN" sz="2400" b="1" dirty="0">
                <a:solidFill>
                  <a:srgbClr val="000000"/>
                </a:solidFill>
                <a:latin typeface="Calibri" panose="020F0502020204030204" pitchFamily="34" charset="0"/>
                <a:ea typeface="Calibri" panose="020F0502020204030204" pitchFamily="34" charset="0"/>
              </a:rPr>
              <a:t> : </a:t>
            </a:r>
            <a:endParaRPr lang="en-IN" sz="2400" b="1" dirty="0"/>
          </a:p>
        </p:txBody>
      </p:sp>
      <p:sp>
        <p:nvSpPr>
          <p:cNvPr id="15" name="Rectangle 14">
            <a:extLst>
              <a:ext uri="{FF2B5EF4-FFF2-40B4-BE49-F238E27FC236}">
                <a16:creationId xmlns:a16="http://schemas.microsoft.com/office/drawing/2014/main" id="{E2200396-B3C9-4DD3-8A21-C32B4C5BC89F}"/>
              </a:ext>
            </a:extLst>
          </p:cNvPr>
          <p:cNvSpPr/>
          <p:nvPr/>
        </p:nvSpPr>
        <p:spPr>
          <a:xfrm>
            <a:off x="2776327" y="5923361"/>
            <a:ext cx="4325671" cy="461665"/>
          </a:xfrm>
          <a:prstGeom prst="rect">
            <a:avLst/>
          </a:prstGeom>
        </p:spPr>
        <p:txBody>
          <a:bodyPr wrap="none">
            <a:spAutoFit/>
          </a:bodyPr>
          <a:lstStyle/>
          <a:p>
            <a:r>
              <a:rPr lang="en-IN" sz="2000" dirty="0">
                <a:solidFill>
                  <a:srgbClr val="000000"/>
                </a:solidFill>
                <a:latin typeface="Arial" panose="020B0604020202020204" pitchFamily="34" charset="0"/>
                <a:ea typeface="Arial" panose="020B0604020202020204" pitchFamily="34" charset="0"/>
              </a:rPr>
              <a:t>•	</a:t>
            </a:r>
            <a:r>
              <a:rPr lang="en-IN" sz="2400" dirty="0">
                <a:solidFill>
                  <a:srgbClr val="0070C0"/>
                </a:solidFill>
                <a:latin typeface="Calibri" panose="020F0502020204030204" pitchFamily="34" charset="0"/>
                <a:ea typeface="Arial" panose="020B0604020202020204" pitchFamily="34" charset="0"/>
              </a:rPr>
              <a:t>www.apollohospitals.com</a:t>
            </a:r>
            <a:endParaRPr lang="en-IN" sz="2400" dirty="0">
              <a:solidFill>
                <a:srgbClr val="0070C0"/>
              </a:solidFill>
            </a:endParaRPr>
          </a:p>
        </p:txBody>
      </p:sp>
    </p:spTree>
    <p:extLst>
      <p:ext uri="{BB962C8B-B14F-4D97-AF65-F5344CB8AC3E}">
        <p14:creationId xmlns:p14="http://schemas.microsoft.com/office/powerpoint/2010/main" val="116204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335B-76AD-497B-9643-D336EB8A782C}"/>
              </a:ext>
            </a:extLst>
          </p:cNvPr>
          <p:cNvSpPr>
            <a:spLocks noGrp="1"/>
          </p:cNvSpPr>
          <p:nvPr>
            <p:ph type="title"/>
          </p:nvPr>
        </p:nvSpPr>
        <p:spPr/>
        <p:txBody>
          <a:bodyPr>
            <a:noAutofit/>
          </a:bodyPr>
          <a:lstStyle/>
          <a:p>
            <a:r>
              <a:rPr lang="en-US" sz="7200" dirty="0">
                <a:latin typeface="Forte" panose="03060902040502070203" pitchFamily="66" charset="0"/>
              </a:rPr>
              <a:t>July 2023</a:t>
            </a:r>
            <a:endParaRPr lang="en-IN" sz="7200" dirty="0">
              <a:latin typeface="Forte" panose="03060902040502070203" pitchFamily="66" charset="0"/>
            </a:endParaRPr>
          </a:p>
        </p:txBody>
      </p:sp>
      <p:graphicFrame>
        <p:nvGraphicFramePr>
          <p:cNvPr id="5" name="Content Placeholder 4">
            <a:extLst>
              <a:ext uri="{FF2B5EF4-FFF2-40B4-BE49-F238E27FC236}">
                <a16:creationId xmlns:a16="http://schemas.microsoft.com/office/drawing/2014/main" id="{D6D52B57-8757-4021-B9C5-DE4700A09DE6}"/>
              </a:ext>
            </a:extLst>
          </p:cNvPr>
          <p:cNvGraphicFramePr>
            <a:graphicFrameLocks noGrp="1"/>
          </p:cNvGraphicFramePr>
          <p:nvPr>
            <p:ph idx="1"/>
            <p:extLst>
              <p:ext uri="{D42A27DB-BD31-4B8C-83A1-F6EECF244321}">
                <p14:modId xmlns:p14="http://schemas.microsoft.com/office/powerpoint/2010/main" val="1964007498"/>
              </p:ext>
            </p:extLst>
          </p:nvPr>
        </p:nvGraphicFramePr>
        <p:xfrm>
          <a:off x="838200" y="1690688"/>
          <a:ext cx="10515596" cy="4133338"/>
        </p:xfrm>
        <a:graphic>
          <a:graphicData uri="http://schemas.openxmlformats.org/drawingml/2006/table">
            <a:tbl>
              <a:tblPr firstRow="1" firstCol="1" bandRow="1">
                <a:tableStyleId>{F5AB1C69-6EDB-4FF4-983F-18BD219EF322}</a:tableStyleId>
              </a:tblPr>
              <a:tblGrid>
                <a:gridCol w="1502228">
                  <a:extLst>
                    <a:ext uri="{9D8B030D-6E8A-4147-A177-3AD203B41FA5}">
                      <a16:colId xmlns:a16="http://schemas.microsoft.com/office/drawing/2014/main" val="1066806258"/>
                    </a:ext>
                  </a:extLst>
                </a:gridCol>
                <a:gridCol w="1502228">
                  <a:extLst>
                    <a:ext uri="{9D8B030D-6E8A-4147-A177-3AD203B41FA5}">
                      <a16:colId xmlns:a16="http://schemas.microsoft.com/office/drawing/2014/main" val="1798215297"/>
                    </a:ext>
                  </a:extLst>
                </a:gridCol>
                <a:gridCol w="1502228">
                  <a:extLst>
                    <a:ext uri="{9D8B030D-6E8A-4147-A177-3AD203B41FA5}">
                      <a16:colId xmlns:a16="http://schemas.microsoft.com/office/drawing/2014/main" val="1603105687"/>
                    </a:ext>
                  </a:extLst>
                </a:gridCol>
                <a:gridCol w="1502228">
                  <a:extLst>
                    <a:ext uri="{9D8B030D-6E8A-4147-A177-3AD203B41FA5}">
                      <a16:colId xmlns:a16="http://schemas.microsoft.com/office/drawing/2014/main" val="2435740449"/>
                    </a:ext>
                  </a:extLst>
                </a:gridCol>
                <a:gridCol w="1502228">
                  <a:extLst>
                    <a:ext uri="{9D8B030D-6E8A-4147-A177-3AD203B41FA5}">
                      <a16:colId xmlns:a16="http://schemas.microsoft.com/office/drawing/2014/main" val="2216537793"/>
                    </a:ext>
                  </a:extLst>
                </a:gridCol>
                <a:gridCol w="1502228">
                  <a:extLst>
                    <a:ext uri="{9D8B030D-6E8A-4147-A177-3AD203B41FA5}">
                      <a16:colId xmlns:a16="http://schemas.microsoft.com/office/drawing/2014/main" val="1330254620"/>
                    </a:ext>
                  </a:extLst>
                </a:gridCol>
                <a:gridCol w="1502228">
                  <a:extLst>
                    <a:ext uri="{9D8B030D-6E8A-4147-A177-3AD203B41FA5}">
                      <a16:colId xmlns:a16="http://schemas.microsoft.com/office/drawing/2014/main" val="1198609413"/>
                    </a:ext>
                  </a:extLst>
                </a:gridCol>
              </a:tblGrid>
              <a:tr h="687311">
                <a:tc>
                  <a:txBody>
                    <a:bodyPr/>
                    <a:lstStyle/>
                    <a:p>
                      <a:r>
                        <a:rPr lang="en-US" dirty="0"/>
                        <a:t>Sunday</a:t>
                      </a:r>
                      <a:endParaRPr lang="en-IN" dirty="0"/>
                    </a:p>
                  </a:txBody>
                  <a:tcPr/>
                </a:tc>
                <a:tc>
                  <a:txBody>
                    <a:bodyPr/>
                    <a:lstStyle/>
                    <a:p>
                      <a:r>
                        <a:rPr lang="en-US" dirty="0"/>
                        <a:t>Monday</a:t>
                      </a:r>
                      <a:endParaRPr lang="en-IN" dirty="0"/>
                    </a:p>
                  </a:txBody>
                  <a:tcPr/>
                </a:tc>
                <a:tc>
                  <a:txBody>
                    <a:bodyPr/>
                    <a:lstStyle/>
                    <a:p>
                      <a:r>
                        <a:rPr lang="en-US" dirty="0"/>
                        <a:t>Tuesday</a:t>
                      </a:r>
                      <a:endParaRPr lang="en-IN" dirty="0"/>
                    </a:p>
                  </a:txBody>
                  <a:tcPr/>
                </a:tc>
                <a:tc>
                  <a:txBody>
                    <a:bodyPr/>
                    <a:lstStyle/>
                    <a:p>
                      <a:r>
                        <a:rPr lang="en-US" dirty="0"/>
                        <a:t>Wednesday</a:t>
                      </a:r>
                      <a:endParaRPr lang="en-IN" dirty="0"/>
                    </a:p>
                  </a:txBody>
                  <a:tcPr/>
                </a:tc>
                <a:tc>
                  <a:txBody>
                    <a:bodyPr/>
                    <a:lstStyle/>
                    <a:p>
                      <a:r>
                        <a:rPr lang="en-US" dirty="0"/>
                        <a:t>Thursday</a:t>
                      </a:r>
                      <a:endParaRPr lang="en-IN" dirty="0"/>
                    </a:p>
                  </a:txBody>
                  <a:tcPr/>
                </a:tc>
                <a:tc>
                  <a:txBody>
                    <a:bodyPr/>
                    <a:lstStyle/>
                    <a:p>
                      <a:r>
                        <a:rPr lang="en-US" dirty="0"/>
                        <a:t>Friday</a:t>
                      </a:r>
                      <a:endParaRPr lang="en-IN" dirty="0"/>
                    </a:p>
                  </a:txBody>
                  <a:tcPr/>
                </a:tc>
                <a:tc>
                  <a:txBody>
                    <a:bodyPr/>
                    <a:lstStyle/>
                    <a:p>
                      <a:r>
                        <a:rPr lang="en-US" dirty="0"/>
                        <a:t>Saturday</a:t>
                      </a:r>
                      <a:endParaRPr lang="en-IN" dirty="0"/>
                    </a:p>
                  </a:txBody>
                  <a:tcPr/>
                </a:tc>
                <a:extLst>
                  <a:ext uri="{0D108BD9-81ED-4DB2-BD59-A6C34878D82A}">
                    <a16:rowId xmlns:a16="http://schemas.microsoft.com/office/drawing/2014/main" val="3945176094"/>
                  </a:ext>
                </a:extLst>
              </a:tr>
              <a:tr h="68731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365147568"/>
                  </a:ext>
                </a:extLst>
              </a:tr>
              <a:tr h="687311">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2141962712"/>
                  </a:ext>
                </a:extLst>
              </a:tr>
              <a:tr h="687311">
                <a:tc>
                  <a:txBody>
                    <a:bodyPr/>
                    <a:lstStyle/>
                    <a:p>
                      <a:r>
                        <a:rPr lang="en-US" dirty="0"/>
                        <a:t>9</a:t>
                      </a:r>
                      <a:endParaRPr lang="en-IN" dirty="0"/>
                    </a:p>
                  </a:txBody>
                  <a:tcPr/>
                </a:tc>
                <a:tc>
                  <a:txBody>
                    <a:bodyPr/>
                    <a:lstStyle/>
                    <a:p>
                      <a:r>
                        <a:rPr lang="en-US" dirty="0"/>
                        <a:t>10</a:t>
                      </a:r>
                      <a:endParaRPr lang="en-IN" dirty="0"/>
                    </a:p>
                  </a:txBody>
                  <a:tcPr/>
                </a:tc>
                <a:tc>
                  <a:txBody>
                    <a:bodyPr/>
                    <a:lstStyle/>
                    <a:p>
                      <a:r>
                        <a:rPr lang="en-US" dirty="0"/>
                        <a:t>11</a:t>
                      </a:r>
                      <a:endParaRPr lang="en-IN" dirty="0"/>
                    </a:p>
                  </a:txBody>
                  <a:tcPr/>
                </a:tc>
                <a:tc>
                  <a:txBody>
                    <a:bodyPr/>
                    <a:lstStyle/>
                    <a:p>
                      <a:r>
                        <a:rPr lang="en-US" dirty="0"/>
                        <a:t>12</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750799503"/>
                  </a:ext>
                </a:extLst>
              </a:tr>
              <a:tr h="687311">
                <a:tc>
                  <a:txBody>
                    <a:bodyPr/>
                    <a:lstStyle/>
                    <a:p>
                      <a:r>
                        <a:rPr lang="en-US" dirty="0"/>
                        <a:t>16</a:t>
                      </a:r>
                      <a:endParaRPr lang="en-IN" dirty="0"/>
                    </a:p>
                  </a:txBody>
                  <a:tcPr/>
                </a:tc>
                <a:tc>
                  <a:txBody>
                    <a:bodyPr/>
                    <a:lstStyle/>
                    <a:p>
                      <a:r>
                        <a:rPr lang="en-US" dirty="0"/>
                        <a:t>17</a:t>
                      </a:r>
                      <a:endParaRPr lang="en-IN" dirty="0"/>
                    </a:p>
                  </a:txBody>
                  <a:tcPr/>
                </a:tc>
                <a:tc>
                  <a:txBody>
                    <a:bodyPr/>
                    <a:lstStyle/>
                    <a:p>
                      <a:r>
                        <a:rPr lang="en-US" dirty="0"/>
                        <a:t>18</a:t>
                      </a:r>
                      <a:endParaRPr lang="en-IN" dirty="0"/>
                    </a:p>
                  </a:txBody>
                  <a:tcPr/>
                </a:tc>
                <a:tc>
                  <a:txBody>
                    <a:bodyPr/>
                    <a:lstStyle/>
                    <a:p>
                      <a:r>
                        <a:rPr lang="en-US" dirty="0"/>
                        <a:t>19</a:t>
                      </a:r>
                      <a:endParaRPr lang="en-IN" dirty="0"/>
                    </a:p>
                  </a:txBody>
                  <a:tcPr/>
                </a:tc>
                <a:tc>
                  <a:txBody>
                    <a:bodyPr/>
                    <a:lstStyle/>
                    <a:p>
                      <a:r>
                        <a:rPr lang="en-US" dirty="0"/>
                        <a:t>20</a:t>
                      </a:r>
                      <a:endParaRPr lang="en-IN" dirty="0"/>
                    </a:p>
                  </a:txBody>
                  <a:tcPr/>
                </a:tc>
                <a:tc>
                  <a:txBody>
                    <a:bodyPr/>
                    <a:lstStyle/>
                    <a:p>
                      <a:r>
                        <a:rPr lang="en-US" dirty="0"/>
                        <a:t>21</a:t>
                      </a:r>
                      <a:endParaRPr lang="en-IN" dirty="0"/>
                    </a:p>
                  </a:txBody>
                  <a:tcPr/>
                </a:tc>
                <a:tc>
                  <a:txBody>
                    <a:bodyPr/>
                    <a:lstStyle/>
                    <a:p>
                      <a:r>
                        <a:rPr lang="en-US" dirty="0"/>
                        <a:t>22</a:t>
                      </a:r>
                      <a:endParaRPr lang="en-IN" dirty="0"/>
                    </a:p>
                  </a:txBody>
                  <a:tcPr/>
                </a:tc>
                <a:extLst>
                  <a:ext uri="{0D108BD9-81ED-4DB2-BD59-A6C34878D82A}">
                    <a16:rowId xmlns:a16="http://schemas.microsoft.com/office/drawing/2014/main" val="1025174868"/>
                  </a:ext>
                </a:extLst>
              </a:tr>
              <a:tr h="696783">
                <a:tc>
                  <a:txBody>
                    <a:bodyPr/>
                    <a:lstStyle/>
                    <a:p>
                      <a:r>
                        <a:rPr lang="en-US" dirty="0"/>
                        <a:t>23</a:t>
                      </a:r>
                      <a:endParaRPr lang="en-IN" dirty="0"/>
                    </a:p>
                  </a:txBody>
                  <a:tcPr/>
                </a:tc>
                <a:tc>
                  <a:txBody>
                    <a:bodyPr/>
                    <a:lstStyle/>
                    <a:p>
                      <a:r>
                        <a:rPr lang="en-US" dirty="0"/>
                        <a:t>24</a:t>
                      </a:r>
                      <a:endParaRPr lang="en-IN" dirty="0"/>
                    </a:p>
                  </a:txBody>
                  <a:tcPr/>
                </a:tc>
                <a:tc>
                  <a:txBody>
                    <a:bodyPr/>
                    <a:lstStyle/>
                    <a:p>
                      <a:r>
                        <a:rPr lang="en-US" dirty="0"/>
                        <a:t>25</a:t>
                      </a:r>
                      <a:endParaRPr lang="en-IN" dirty="0"/>
                    </a:p>
                  </a:txBody>
                  <a:tcPr/>
                </a:tc>
                <a:tc>
                  <a:txBody>
                    <a:bodyPr/>
                    <a:lstStyle/>
                    <a:p>
                      <a:r>
                        <a:rPr lang="en-US" dirty="0"/>
                        <a:t>26</a:t>
                      </a:r>
                      <a:endParaRPr lang="en-IN" dirty="0"/>
                    </a:p>
                  </a:txBody>
                  <a:tcPr/>
                </a:tc>
                <a:tc>
                  <a:txBody>
                    <a:bodyPr/>
                    <a:lstStyle/>
                    <a:p>
                      <a:r>
                        <a:rPr lang="en-US" dirty="0"/>
                        <a:t>27</a:t>
                      </a:r>
                      <a:endParaRPr lang="en-IN" dirty="0"/>
                    </a:p>
                  </a:txBody>
                  <a:tcPr/>
                </a:tc>
                <a:tc>
                  <a:txBody>
                    <a:bodyPr/>
                    <a:lstStyle/>
                    <a:p>
                      <a:r>
                        <a:rPr lang="en-US" dirty="0"/>
                        <a:t>28</a:t>
                      </a:r>
                      <a:endParaRPr lang="en-IN" dirty="0"/>
                    </a:p>
                  </a:txBody>
                  <a:tcPr/>
                </a:tc>
                <a:tc>
                  <a:txBody>
                    <a:bodyPr/>
                    <a:lstStyle/>
                    <a:p>
                      <a:r>
                        <a:rPr lang="en-US" dirty="0"/>
                        <a:t>29</a:t>
                      </a:r>
                    </a:p>
                    <a:p>
                      <a:endParaRPr lang="en-IN" dirty="0"/>
                    </a:p>
                  </a:txBody>
                  <a:tcPr/>
                </a:tc>
                <a:extLst>
                  <a:ext uri="{0D108BD9-81ED-4DB2-BD59-A6C34878D82A}">
                    <a16:rowId xmlns:a16="http://schemas.microsoft.com/office/drawing/2014/main" val="1623528696"/>
                  </a:ext>
                </a:extLst>
              </a:tr>
            </a:tbl>
          </a:graphicData>
        </a:graphic>
      </p:graphicFrame>
    </p:spTree>
    <p:extLst>
      <p:ext uri="{BB962C8B-B14F-4D97-AF65-F5344CB8AC3E}">
        <p14:creationId xmlns:p14="http://schemas.microsoft.com/office/powerpoint/2010/main" val="112971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BDA8-E2BB-4297-BD33-FE20A7963E1D}"/>
              </a:ext>
            </a:extLst>
          </p:cNvPr>
          <p:cNvSpPr>
            <a:spLocks noGrp="1"/>
          </p:cNvSpPr>
          <p:nvPr>
            <p:ph type="title"/>
          </p:nvPr>
        </p:nvSpPr>
        <p:spPr>
          <a:xfrm>
            <a:off x="838203" y="0"/>
            <a:ext cx="10515600" cy="1465605"/>
          </a:xfrm>
        </p:spPr>
        <p:txBody>
          <a:bodyPr>
            <a:normAutofit/>
          </a:bodyPr>
          <a:lstStyle/>
          <a:p>
            <a:r>
              <a:rPr lang="en-US" sz="6000" dirty="0">
                <a:latin typeface="Forte" panose="03060902040502070203" pitchFamily="66" charset="0"/>
              </a:rPr>
              <a:t>July 2023</a:t>
            </a:r>
            <a:endParaRPr lang="en-IN" sz="6000" dirty="0"/>
          </a:p>
        </p:txBody>
      </p:sp>
      <p:graphicFrame>
        <p:nvGraphicFramePr>
          <p:cNvPr id="4" name="Content Placeholder 3">
            <a:extLst>
              <a:ext uri="{FF2B5EF4-FFF2-40B4-BE49-F238E27FC236}">
                <a16:creationId xmlns:a16="http://schemas.microsoft.com/office/drawing/2014/main" id="{7741A4B1-9031-4442-B3F4-92B0AFE3BAA5}"/>
              </a:ext>
            </a:extLst>
          </p:cNvPr>
          <p:cNvGraphicFramePr>
            <a:graphicFrameLocks noGrp="1"/>
          </p:cNvGraphicFramePr>
          <p:nvPr>
            <p:ph idx="1"/>
            <p:extLst>
              <p:ext uri="{D42A27DB-BD31-4B8C-83A1-F6EECF244321}">
                <p14:modId xmlns:p14="http://schemas.microsoft.com/office/powerpoint/2010/main" val="1794884443"/>
              </p:ext>
            </p:extLst>
          </p:nvPr>
        </p:nvGraphicFramePr>
        <p:xfrm>
          <a:off x="384518" y="1586473"/>
          <a:ext cx="11422964" cy="4659582"/>
        </p:xfrm>
        <a:graphic>
          <a:graphicData uri="http://schemas.openxmlformats.org/drawingml/2006/table">
            <a:tbl>
              <a:tblPr firstRow="1" bandRow="1">
                <a:tableStyleId>{5C22544A-7EE6-4342-B048-85BDC9FD1C3A}</a:tableStyleId>
              </a:tblPr>
              <a:tblGrid>
                <a:gridCol w="1631852">
                  <a:extLst>
                    <a:ext uri="{9D8B030D-6E8A-4147-A177-3AD203B41FA5}">
                      <a16:colId xmlns:a16="http://schemas.microsoft.com/office/drawing/2014/main" val="1821874168"/>
                    </a:ext>
                  </a:extLst>
                </a:gridCol>
                <a:gridCol w="1631852">
                  <a:extLst>
                    <a:ext uri="{9D8B030D-6E8A-4147-A177-3AD203B41FA5}">
                      <a16:colId xmlns:a16="http://schemas.microsoft.com/office/drawing/2014/main" val="815244336"/>
                    </a:ext>
                  </a:extLst>
                </a:gridCol>
                <a:gridCol w="1602198">
                  <a:extLst>
                    <a:ext uri="{9D8B030D-6E8A-4147-A177-3AD203B41FA5}">
                      <a16:colId xmlns:a16="http://schemas.microsoft.com/office/drawing/2014/main" val="2131224536"/>
                    </a:ext>
                  </a:extLst>
                </a:gridCol>
                <a:gridCol w="1661506">
                  <a:extLst>
                    <a:ext uri="{9D8B030D-6E8A-4147-A177-3AD203B41FA5}">
                      <a16:colId xmlns:a16="http://schemas.microsoft.com/office/drawing/2014/main" val="1474566208"/>
                    </a:ext>
                  </a:extLst>
                </a:gridCol>
                <a:gridCol w="1631852">
                  <a:extLst>
                    <a:ext uri="{9D8B030D-6E8A-4147-A177-3AD203B41FA5}">
                      <a16:colId xmlns:a16="http://schemas.microsoft.com/office/drawing/2014/main" val="3189649816"/>
                    </a:ext>
                  </a:extLst>
                </a:gridCol>
                <a:gridCol w="1631852">
                  <a:extLst>
                    <a:ext uri="{9D8B030D-6E8A-4147-A177-3AD203B41FA5}">
                      <a16:colId xmlns:a16="http://schemas.microsoft.com/office/drawing/2014/main" val="4143550728"/>
                    </a:ext>
                  </a:extLst>
                </a:gridCol>
                <a:gridCol w="1631852">
                  <a:extLst>
                    <a:ext uri="{9D8B030D-6E8A-4147-A177-3AD203B41FA5}">
                      <a16:colId xmlns:a16="http://schemas.microsoft.com/office/drawing/2014/main" val="243183529"/>
                    </a:ext>
                  </a:extLst>
                </a:gridCol>
              </a:tblGrid>
              <a:tr h="769027">
                <a:tc>
                  <a:txBody>
                    <a:bodyPr/>
                    <a:lstStyle/>
                    <a:p>
                      <a:r>
                        <a:rPr lang="en-US" dirty="0"/>
                        <a:t>Sunday</a:t>
                      </a:r>
                      <a:endParaRPr lang="en-IN" dirty="0"/>
                    </a:p>
                  </a:txBody>
                  <a:tcPr/>
                </a:tc>
                <a:tc>
                  <a:txBody>
                    <a:bodyPr/>
                    <a:lstStyle/>
                    <a:p>
                      <a:r>
                        <a:rPr lang="en-US" dirty="0"/>
                        <a:t>Monday</a:t>
                      </a:r>
                      <a:endParaRPr lang="en-IN" dirty="0"/>
                    </a:p>
                  </a:txBody>
                  <a:tcPr/>
                </a:tc>
                <a:tc>
                  <a:txBody>
                    <a:bodyPr/>
                    <a:lstStyle/>
                    <a:p>
                      <a:r>
                        <a:rPr lang="en-US" dirty="0"/>
                        <a:t>Tuesday</a:t>
                      </a:r>
                      <a:endParaRPr lang="en-IN" dirty="0"/>
                    </a:p>
                  </a:txBody>
                  <a:tcPr/>
                </a:tc>
                <a:tc>
                  <a:txBody>
                    <a:bodyPr/>
                    <a:lstStyle/>
                    <a:p>
                      <a:r>
                        <a:rPr lang="en-US" dirty="0"/>
                        <a:t>Wednesday</a:t>
                      </a:r>
                      <a:endParaRPr lang="en-IN" dirty="0"/>
                    </a:p>
                  </a:txBody>
                  <a:tcPr/>
                </a:tc>
                <a:tc>
                  <a:txBody>
                    <a:bodyPr/>
                    <a:lstStyle/>
                    <a:p>
                      <a:r>
                        <a:rPr lang="en-US" dirty="0"/>
                        <a:t>Thursday</a:t>
                      </a:r>
                      <a:endParaRPr lang="en-IN" dirty="0"/>
                    </a:p>
                  </a:txBody>
                  <a:tcPr/>
                </a:tc>
                <a:tc>
                  <a:txBody>
                    <a:bodyPr/>
                    <a:lstStyle/>
                    <a:p>
                      <a:r>
                        <a:rPr lang="en-US" dirty="0"/>
                        <a:t>Friday</a:t>
                      </a:r>
                      <a:endParaRPr lang="en-IN" dirty="0"/>
                    </a:p>
                  </a:txBody>
                  <a:tcPr/>
                </a:tc>
                <a:tc>
                  <a:txBody>
                    <a:bodyPr/>
                    <a:lstStyle/>
                    <a:p>
                      <a:r>
                        <a:rPr lang="en-US" dirty="0"/>
                        <a:t>Saturday</a:t>
                      </a:r>
                      <a:endParaRPr lang="en-IN" dirty="0"/>
                    </a:p>
                  </a:txBody>
                  <a:tcPr/>
                </a:tc>
                <a:extLst>
                  <a:ext uri="{0D108BD9-81ED-4DB2-BD59-A6C34878D82A}">
                    <a16:rowId xmlns:a16="http://schemas.microsoft.com/office/drawing/2014/main" val="2401359026"/>
                  </a:ext>
                </a:extLst>
              </a:tr>
              <a:tr h="45803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671803105"/>
                  </a:ext>
                </a:extLst>
              </a:tr>
              <a:tr h="448666">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2131326424"/>
                  </a:ext>
                </a:extLst>
              </a:tr>
              <a:tr h="478302">
                <a:tc>
                  <a:txBody>
                    <a:bodyPr/>
                    <a:lstStyle/>
                    <a:p>
                      <a:r>
                        <a:rPr lang="en-US" dirty="0"/>
                        <a:t>9</a:t>
                      </a:r>
                      <a:endParaRPr lang="en-IN" dirty="0"/>
                    </a:p>
                  </a:txBody>
                  <a:tcPr/>
                </a:tc>
                <a:tc>
                  <a:txBody>
                    <a:bodyPr/>
                    <a:lstStyle/>
                    <a:p>
                      <a:r>
                        <a:rPr lang="en-US" dirty="0"/>
                        <a:t>10</a:t>
                      </a:r>
                      <a:endParaRPr lang="en-IN" dirty="0"/>
                    </a:p>
                  </a:txBody>
                  <a:tcPr/>
                </a:tc>
                <a:tc>
                  <a:txBody>
                    <a:bodyPr/>
                    <a:lstStyle/>
                    <a:p>
                      <a:r>
                        <a:rPr lang="en-US" dirty="0"/>
                        <a:t>11</a:t>
                      </a:r>
                      <a:endParaRPr lang="en-IN" dirty="0"/>
                    </a:p>
                  </a:txBody>
                  <a:tcPr/>
                </a:tc>
                <a:tc>
                  <a:txBody>
                    <a:bodyPr/>
                    <a:lstStyle/>
                    <a:p>
                      <a:r>
                        <a:rPr lang="en-US" dirty="0"/>
                        <a:t>12</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856746234"/>
                  </a:ext>
                </a:extLst>
              </a:tr>
              <a:tr h="769027">
                <a:tc>
                  <a:txBody>
                    <a:bodyPr/>
                    <a:lstStyle/>
                    <a:p>
                      <a:r>
                        <a:rPr lang="en-US" dirty="0"/>
                        <a:t>16</a:t>
                      </a:r>
                      <a:endParaRPr lang="en-IN" dirty="0"/>
                    </a:p>
                  </a:txBody>
                  <a:tcPr/>
                </a:tc>
                <a:tc>
                  <a:txBody>
                    <a:bodyPr/>
                    <a:lstStyle/>
                    <a:p>
                      <a:r>
                        <a:rPr lang="en-US" dirty="0"/>
                        <a:t>17</a:t>
                      </a:r>
                    </a:p>
                    <a:p>
                      <a:r>
                        <a:rPr lang="en-US" dirty="0"/>
                        <a:t>     10am-12pm</a:t>
                      </a:r>
                    </a:p>
                    <a:p>
                      <a:r>
                        <a:rPr lang="en-US" dirty="0"/>
                        <a:t>Apollo hospital identity</a:t>
                      </a:r>
                      <a:endParaRPr lang="en-IN" dirty="0"/>
                    </a:p>
                  </a:txBody>
                  <a:tcPr/>
                </a:tc>
                <a:tc>
                  <a:txBody>
                    <a:bodyPr/>
                    <a:lstStyle/>
                    <a:p>
                      <a:r>
                        <a:rPr lang="en-US" dirty="0"/>
                        <a:t>18</a:t>
                      </a:r>
                    </a:p>
                    <a:p>
                      <a:r>
                        <a:rPr lang="en-US" dirty="0"/>
                        <a:t>    10am-12pm</a:t>
                      </a:r>
                    </a:p>
                    <a:p>
                      <a:r>
                        <a:rPr lang="en-US" dirty="0"/>
                        <a:t>Key word research</a:t>
                      </a:r>
                      <a:endParaRPr lang="en-IN" dirty="0"/>
                    </a:p>
                  </a:txBody>
                  <a:tcPr/>
                </a:tc>
                <a:tc>
                  <a:txBody>
                    <a:bodyPr/>
                    <a:lstStyle/>
                    <a:p>
                      <a:r>
                        <a:rPr lang="en-US" dirty="0"/>
                        <a:t>19</a:t>
                      </a:r>
                    </a:p>
                    <a:p>
                      <a:r>
                        <a:rPr lang="en-US" dirty="0"/>
                        <a:t>    10am-12pm</a:t>
                      </a:r>
                    </a:p>
                    <a:p>
                      <a:r>
                        <a:rPr lang="en-US" dirty="0"/>
                        <a:t>Competitor analysis for Apollo hospital</a:t>
                      </a:r>
                      <a:endParaRPr lang="en-IN" dirty="0"/>
                    </a:p>
                  </a:txBody>
                  <a:tcPr/>
                </a:tc>
                <a:tc>
                  <a:txBody>
                    <a:bodyPr/>
                    <a:lstStyle/>
                    <a:p>
                      <a:r>
                        <a:rPr lang="en-US" dirty="0"/>
                        <a:t>20</a:t>
                      </a:r>
                    </a:p>
                    <a:p>
                      <a:r>
                        <a:rPr lang="en-US" dirty="0"/>
                        <a:t>    10am-12pm</a:t>
                      </a:r>
                    </a:p>
                    <a:p>
                      <a:r>
                        <a:rPr lang="en-US" dirty="0"/>
                        <a:t>SEO audit for Apollo hospital</a:t>
                      </a:r>
                    </a:p>
                  </a:txBody>
                  <a:tcPr/>
                </a:tc>
                <a:tc>
                  <a:txBody>
                    <a:bodyPr/>
                    <a:lstStyle/>
                    <a:p>
                      <a:r>
                        <a:rPr lang="en-US" dirty="0"/>
                        <a:t>21</a:t>
                      </a:r>
                    </a:p>
                    <a:p>
                      <a:r>
                        <a:rPr lang="en-US" dirty="0"/>
                        <a:t>    10am-12pm</a:t>
                      </a:r>
                    </a:p>
                    <a:p>
                      <a:r>
                        <a:rPr lang="en-US" dirty="0"/>
                        <a:t>Instagram quiz post for Apollo hospital</a:t>
                      </a:r>
                      <a:endParaRPr lang="en-IN" dirty="0"/>
                    </a:p>
                  </a:txBody>
                  <a:tcPr/>
                </a:tc>
                <a:tc>
                  <a:txBody>
                    <a:bodyPr/>
                    <a:lstStyle/>
                    <a:p>
                      <a:r>
                        <a:rPr lang="en-US" dirty="0"/>
                        <a:t>22</a:t>
                      </a:r>
                    </a:p>
                    <a:p>
                      <a:r>
                        <a:rPr lang="en-US" dirty="0"/>
                        <a:t>    10am-12pm</a:t>
                      </a:r>
                    </a:p>
                    <a:p>
                      <a:r>
                        <a:rPr lang="en-US" dirty="0"/>
                        <a:t>Apollo hospital ad video</a:t>
                      </a:r>
                    </a:p>
                  </a:txBody>
                  <a:tcPr/>
                </a:tc>
                <a:extLst>
                  <a:ext uri="{0D108BD9-81ED-4DB2-BD59-A6C34878D82A}">
                    <a16:rowId xmlns:a16="http://schemas.microsoft.com/office/drawing/2014/main" val="1556720655"/>
                  </a:ext>
                </a:extLst>
              </a:tr>
              <a:tr h="550139">
                <a:tc>
                  <a:txBody>
                    <a:bodyPr/>
                    <a:lstStyle/>
                    <a:p>
                      <a:r>
                        <a:rPr lang="en-US" dirty="0"/>
                        <a:t>23</a:t>
                      </a:r>
                      <a:endParaRPr lang="en-IN" dirty="0"/>
                    </a:p>
                  </a:txBody>
                  <a:tcPr/>
                </a:tc>
                <a:tc>
                  <a:txBody>
                    <a:bodyPr/>
                    <a:lstStyle/>
                    <a:p>
                      <a:r>
                        <a:rPr lang="en-US" dirty="0"/>
                        <a:t>24</a:t>
                      </a:r>
                      <a:endParaRPr lang="en-IN" dirty="0"/>
                    </a:p>
                  </a:txBody>
                  <a:tcPr/>
                </a:tc>
                <a:tc>
                  <a:txBody>
                    <a:bodyPr/>
                    <a:lstStyle/>
                    <a:p>
                      <a:r>
                        <a:rPr lang="en-US" dirty="0"/>
                        <a:t>25</a:t>
                      </a:r>
                      <a:endParaRPr lang="en-IN" dirty="0"/>
                    </a:p>
                  </a:txBody>
                  <a:tcPr/>
                </a:tc>
                <a:tc>
                  <a:txBody>
                    <a:bodyPr/>
                    <a:lstStyle/>
                    <a:p>
                      <a:r>
                        <a:rPr lang="en-US" dirty="0"/>
                        <a:t>26</a:t>
                      </a:r>
                      <a:endParaRPr lang="en-IN" dirty="0"/>
                    </a:p>
                  </a:txBody>
                  <a:tcPr/>
                </a:tc>
                <a:tc>
                  <a:txBody>
                    <a:bodyPr/>
                    <a:lstStyle/>
                    <a:p>
                      <a:r>
                        <a:rPr lang="en-US" dirty="0"/>
                        <a:t>27</a:t>
                      </a:r>
                      <a:endParaRPr lang="en-IN" dirty="0"/>
                    </a:p>
                  </a:txBody>
                  <a:tcPr/>
                </a:tc>
                <a:tc>
                  <a:txBody>
                    <a:bodyPr/>
                    <a:lstStyle/>
                    <a:p>
                      <a:r>
                        <a:rPr lang="en-US" dirty="0"/>
                        <a:t>28</a:t>
                      </a:r>
                      <a:endParaRPr lang="en-IN" dirty="0"/>
                    </a:p>
                  </a:txBody>
                  <a:tcPr/>
                </a:tc>
                <a:tc>
                  <a:txBody>
                    <a:bodyPr/>
                    <a:lstStyle/>
                    <a:p>
                      <a:r>
                        <a:rPr lang="en-US" dirty="0"/>
                        <a:t>29</a:t>
                      </a:r>
                      <a:endParaRPr lang="en-IN" dirty="0"/>
                    </a:p>
                  </a:txBody>
                  <a:tcPr/>
                </a:tc>
                <a:extLst>
                  <a:ext uri="{0D108BD9-81ED-4DB2-BD59-A6C34878D82A}">
                    <a16:rowId xmlns:a16="http://schemas.microsoft.com/office/drawing/2014/main" val="1039407658"/>
                  </a:ext>
                </a:extLst>
              </a:tr>
              <a:tr h="492370">
                <a:tc>
                  <a:txBody>
                    <a:bodyPr/>
                    <a:lstStyle/>
                    <a:p>
                      <a:r>
                        <a:rPr lang="en-US" dirty="0"/>
                        <a:t>30</a:t>
                      </a:r>
                      <a:endParaRPr lang="en-IN" dirty="0"/>
                    </a:p>
                  </a:txBody>
                  <a:tcPr/>
                </a:tc>
                <a:tc>
                  <a:txBody>
                    <a:bodyPr/>
                    <a:lstStyle/>
                    <a:p>
                      <a:r>
                        <a:rPr lang="en-US" dirty="0"/>
                        <a:t>31</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26994002"/>
                  </a:ext>
                </a:extLst>
              </a:tr>
            </a:tbl>
          </a:graphicData>
        </a:graphic>
      </p:graphicFrame>
    </p:spTree>
    <p:extLst>
      <p:ext uri="{BB962C8B-B14F-4D97-AF65-F5344CB8AC3E}">
        <p14:creationId xmlns:p14="http://schemas.microsoft.com/office/powerpoint/2010/main" val="394021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5ADF45-16E5-442E-BBDF-EC7B8FF5FC08}"/>
              </a:ext>
            </a:extLst>
          </p:cNvPr>
          <p:cNvSpPr/>
          <p:nvPr/>
        </p:nvSpPr>
        <p:spPr>
          <a:xfrm>
            <a:off x="342900" y="551289"/>
            <a:ext cx="11163300" cy="5755422"/>
          </a:xfrm>
          <a:prstGeom prst="rect">
            <a:avLst/>
          </a:prstGeom>
        </p:spPr>
        <p:txBody>
          <a:bodyPr wrap="square">
            <a:spAutoFit/>
          </a:bodyPr>
          <a:lstStyle/>
          <a:p>
            <a:r>
              <a:rPr lang="en-US" sz="2800" b="1" dirty="0"/>
              <a:t>                    Part 3: Content Ideas and Marketing Strategies </a:t>
            </a:r>
          </a:p>
          <a:p>
            <a:endParaRPr lang="en-US" sz="2800" b="1" dirty="0"/>
          </a:p>
          <a:p>
            <a:r>
              <a:rPr lang="en-US" sz="2400" dirty="0"/>
              <a:t>● </a:t>
            </a:r>
            <a:r>
              <a:rPr lang="en-US" sz="2000" dirty="0"/>
              <a:t>Reflect on the content ideas and marketing strategies process, discussing the challenges encountered and lessons learned. </a:t>
            </a:r>
          </a:p>
          <a:p>
            <a:endParaRPr lang="en-US" sz="2400" dirty="0"/>
          </a:p>
          <a:p>
            <a:r>
              <a:rPr lang="en-US" sz="2000" b="1" dirty="0"/>
              <a:t>which strategy does Apollo Hospital use</a:t>
            </a:r>
          </a:p>
          <a:p>
            <a:r>
              <a:rPr lang="en-US" dirty="0"/>
              <a:t>Apollo Hospital uses demographic and psychographic segmentation strategies with variables such as age, gender, income, region, and marital status. Apollo Hospital uses demographic and psychographic segmentation strategies with variables such as age, gender, income, region, and marital status.</a:t>
            </a:r>
          </a:p>
          <a:p>
            <a:r>
              <a:rPr lang="en-US" sz="2000" b="1" dirty="0"/>
              <a:t>               </a:t>
            </a:r>
          </a:p>
          <a:p>
            <a:r>
              <a:rPr lang="en-US" sz="2000" b="1" dirty="0"/>
              <a:t>                                        </a:t>
            </a:r>
            <a:r>
              <a:rPr lang="en-US" dirty="0"/>
              <a:t>According to Reddy, Apollo will reach its occupancy goal under several strategies, reducing dependency on institutional patients, </a:t>
            </a:r>
            <a:r>
              <a:rPr lang="en-US" dirty="0" err="1"/>
              <a:t>prioritising</a:t>
            </a:r>
            <a:r>
              <a:rPr lang="en-US" dirty="0"/>
              <a:t> worldwide patients, increasing doctor recruitment, and improving the payor mix.</a:t>
            </a:r>
          </a:p>
          <a:p>
            <a:endParaRPr lang="en-US" sz="2000" b="1" dirty="0"/>
          </a:p>
          <a:p>
            <a:r>
              <a:rPr lang="en-US" sz="2000" b="1" dirty="0"/>
              <a:t>What is the aim of Apollo hospitals : </a:t>
            </a:r>
          </a:p>
          <a:p>
            <a:r>
              <a:rPr lang="en-US" dirty="0"/>
              <a:t>                           Apollo Hospitals began its operations as a specialized Intensive Care Unit (ICU). Their main motto is “Saving &amp; Enriching Lives”. They have achieved some unique and complex surgeries and are a trusted </a:t>
            </a:r>
            <a:r>
              <a:rPr lang="en-US" dirty="0" err="1"/>
              <a:t>multispeciality</a:t>
            </a:r>
            <a:r>
              <a:rPr lang="en-US" dirty="0"/>
              <a:t> hospital in and around Bangalore city.</a:t>
            </a:r>
            <a:endParaRPr lang="en-IN" sz="2000" b="1" dirty="0"/>
          </a:p>
        </p:txBody>
      </p:sp>
    </p:spTree>
    <p:extLst>
      <p:ext uri="{BB962C8B-B14F-4D97-AF65-F5344CB8AC3E}">
        <p14:creationId xmlns:p14="http://schemas.microsoft.com/office/powerpoint/2010/main" val="223444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403004-E9D9-41BC-9DAE-BE967E14081A}"/>
              </a:ext>
            </a:extLst>
          </p:cNvPr>
          <p:cNvSpPr/>
          <p:nvPr/>
        </p:nvSpPr>
        <p:spPr>
          <a:xfrm>
            <a:off x="568346" y="966787"/>
            <a:ext cx="11055308" cy="4924425"/>
          </a:xfrm>
          <a:prstGeom prst="rect">
            <a:avLst/>
          </a:prstGeom>
        </p:spPr>
        <p:txBody>
          <a:bodyPr wrap="square">
            <a:spAutoFit/>
          </a:bodyPr>
          <a:lstStyle/>
          <a:p>
            <a:r>
              <a:rPr lang="en-IN" sz="2000" b="1" dirty="0"/>
              <a:t>Objectives of Apollo Hospital :</a:t>
            </a:r>
          </a:p>
          <a:p>
            <a:r>
              <a:rPr lang="en-US" dirty="0"/>
              <a:t>                   “Our mission is to bring Healthcare of International standards within the reach of every individual. We are committed to the achievement and maintenance of excellence in Education, Research and Healthcare for the benefit of humanity”.</a:t>
            </a:r>
          </a:p>
          <a:p>
            <a:endParaRPr lang="en-US" dirty="0"/>
          </a:p>
          <a:p>
            <a:pPr algn="ctr"/>
            <a:r>
              <a:rPr lang="en-US" sz="2800" b="1" dirty="0"/>
              <a:t>Part 4: Content Creation and Curation (Post creations, Designs/Video Editing, Ad Campaigns over Social Media and Email Ideation and Creation)</a:t>
            </a:r>
          </a:p>
          <a:p>
            <a:r>
              <a:rPr lang="en-US" sz="2800" b="1" dirty="0"/>
              <a:t> </a:t>
            </a:r>
            <a:r>
              <a:rPr lang="en-US" sz="2400" b="1" dirty="0"/>
              <a:t>Post Creation :</a:t>
            </a:r>
          </a:p>
          <a:p>
            <a:pPr marL="342900" indent="-342900">
              <a:buFont typeface="Arial" panose="020B0604020202020204" pitchFamily="34" charset="0"/>
              <a:buChar char="•"/>
            </a:pPr>
            <a:r>
              <a:rPr lang="en-IN" sz="2000" b="1" dirty="0"/>
              <a:t>Select Content Categories</a:t>
            </a:r>
            <a:r>
              <a:rPr lang="en-IN" dirty="0"/>
              <a:t>:</a:t>
            </a:r>
          </a:p>
          <a:p>
            <a:r>
              <a:rPr lang="en-US" dirty="0"/>
              <a:t>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a:t>
            </a:r>
          </a:p>
          <a:p>
            <a:endParaRPr lang="en-IN" dirty="0"/>
          </a:p>
        </p:txBody>
      </p:sp>
    </p:spTree>
    <p:extLst>
      <p:ext uri="{BB962C8B-B14F-4D97-AF65-F5344CB8AC3E}">
        <p14:creationId xmlns:p14="http://schemas.microsoft.com/office/powerpoint/2010/main" val="103064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76D6A8-1E8C-44D0-9A80-53C7088BB096}"/>
              </a:ext>
            </a:extLst>
          </p:cNvPr>
          <p:cNvSpPr/>
          <p:nvPr/>
        </p:nvSpPr>
        <p:spPr>
          <a:xfrm>
            <a:off x="463550" y="300335"/>
            <a:ext cx="11264900" cy="3477875"/>
          </a:xfrm>
          <a:prstGeom prst="rect">
            <a:avLst/>
          </a:prstGeom>
        </p:spPr>
        <p:txBody>
          <a:bodyPr wrap="square">
            <a:spAutoFit/>
          </a:bodyPr>
          <a:lstStyle/>
          <a:p>
            <a:r>
              <a:rPr lang="en-US" sz="2000" dirty="0"/>
              <a:t>Format 1 : Creative</a:t>
            </a:r>
          </a:p>
          <a:p>
            <a:r>
              <a:rPr lang="en-US" sz="2000" dirty="0"/>
              <a:t>AIM : Brand awareness &amp; reach</a:t>
            </a:r>
          </a:p>
          <a:p>
            <a:r>
              <a:rPr lang="en-US" sz="2000" dirty="0"/>
              <a:t>DATE :</a:t>
            </a:r>
            <a:r>
              <a:rPr lang="en-IN" dirty="0"/>
              <a:t>29-09-2017</a:t>
            </a:r>
            <a:endParaRPr lang="en-US" dirty="0"/>
          </a:p>
          <a:p>
            <a:r>
              <a:rPr lang="en-US" sz="2000" dirty="0"/>
              <a:t>IDEA : To create a story on the Apollo Hospital in different social media platforms </a:t>
            </a:r>
          </a:p>
          <a:p>
            <a:r>
              <a:rPr lang="en-US" sz="2000" dirty="0"/>
              <a:t>TOPIC : Apollo Hospital ad</a:t>
            </a:r>
          </a:p>
          <a:p>
            <a:endParaRPr lang="en-US" sz="2000" dirty="0"/>
          </a:p>
          <a:p>
            <a:r>
              <a:rPr lang="en-US" sz="2000" dirty="0"/>
              <a:t>Format 2 : Video </a:t>
            </a:r>
          </a:p>
          <a:p>
            <a:r>
              <a:rPr lang="en-US" sz="2000" dirty="0"/>
              <a:t>AIM :To promote newly launched Apollo Hospital branches</a:t>
            </a:r>
          </a:p>
          <a:p>
            <a:r>
              <a:rPr lang="en-US" sz="2000" dirty="0"/>
              <a:t>DATE : 20-07-2023 </a:t>
            </a:r>
          </a:p>
          <a:p>
            <a:r>
              <a:rPr lang="en-US" sz="2000" dirty="0"/>
              <a:t>IDEA : Apollo hospital has launched new Apollo hospital </a:t>
            </a:r>
            <a:r>
              <a:rPr lang="en-US" sz="2000" dirty="0" err="1"/>
              <a:t>braches</a:t>
            </a:r>
            <a:r>
              <a:rPr lang="en-US" sz="2000" dirty="0"/>
              <a:t> and we make a video on the benefits of the Apollo hospital</a:t>
            </a:r>
            <a:endParaRPr lang="en-IN" sz="2000" dirty="0"/>
          </a:p>
        </p:txBody>
      </p:sp>
      <p:pic>
        <p:nvPicPr>
          <p:cNvPr id="8194" name="Picture 2" descr="Apollo Hospitals Heart Institues Ad - Advert Gallery">
            <a:extLst>
              <a:ext uri="{FF2B5EF4-FFF2-40B4-BE49-F238E27FC236}">
                <a16:creationId xmlns:a16="http://schemas.microsoft.com/office/drawing/2014/main" id="{580EBCC2-1B78-4CA8-A3D4-2D3E22097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637" y="3556000"/>
            <a:ext cx="4530725"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36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6CBFCA-ADE7-4E29-A8F1-99D08E0B22AE}"/>
              </a:ext>
            </a:extLst>
          </p:cNvPr>
          <p:cNvSpPr/>
          <p:nvPr/>
        </p:nvSpPr>
        <p:spPr>
          <a:xfrm>
            <a:off x="514350" y="717034"/>
            <a:ext cx="11163300" cy="5139869"/>
          </a:xfrm>
          <a:prstGeom prst="rect">
            <a:avLst/>
          </a:prstGeom>
        </p:spPr>
        <p:txBody>
          <a:bodyPr wrap="square">
            <a:spAutoFit/>
          </a:bodyPr>
          <a:lstStyle/>
          <a:p>
            <a:pPr algn="ctr"/>
            <a:r>
              <a:rPr lang="en-US" sz="2400" b="1" dirty="0"/>
              <a:t>Part 4: Content Creation and Curation (Post creations, Designs/Video Editing, Ad Campaigns over Social Media and Email Ideation and Creation)</a:t>
            </a:r>
          </a:p>
          <a:p>
            <a:pPr algn="ctr"/>
            <a:endParaRPr lang="en-US" sz="2400" b="1" dirty="0"/>
          </a:p>
          <a:p>
            <a:pPr algn="ctr"/>
            <a:r>
              <a:rPr lang="en-IN" sz="4000" b="1" dirty="0"/>
              <a:t>Instagram Story </a:t>
            </a:r>
          </a:p>
          <a:p>
            <a:endParaRPr lang="en-US" sz="2400" b="1" dirty="0"/>
          </a:p>
          <a:p>
            <a:r>
              <a:rPr lang="en-US" sz="2400" dirty="0"/>
              <a:t>Utilize the Stories feature on Instagram for three consecutive days. Share behind-the-scenes glimpses, polls, quizzes, or sneak peeks </a:t>
            </a:r>
            <a:r>
              <a:rPr lang="en-US" sz="2400" dirty="0" err="1"/>
              <a:t>etc</a:t>
            </a:r>
            <a:r>
              <a:rPr lang="en-US" sz="2400" dirty="0"/>
              <a:t> to encourage audience participation. Once uploaded use the story highlight feature on Instagram and save the 3 story with an appropriate name for each. </a:t>
            </a:r>
          </a:p>
          <a:p>
            <a:endParaRPr lang="en-US" sz="2400" dirty="0"/>
          </a:p>
          <a:p>
            <a:r>
              <a:rPr lang="en-US" sz="2400" dirty="0"/>
              <a:t>Note: Once done monitor the performance of the posts and Stories using the insight tool and analyze the engagement metrics (likes, comments, shares, impressions, etc.). Based on the analysis, mention the strategies and areas for improvement. </a:t>
            </a:r>
            <a:endParaRPr lang="en-IN" sz="2400" b="1" dirty="0"/>
          </a:p>
        </p:txBody>
      </p:sp>
    </p:spTree>
    <p:extLst>
      <p:ext uri="{BB962C8B-B14F-4D97-AF65-F5344CB8AC3E}">
        <p14:creationId xmlns:p14="http://schemas.microsoft.com/office/powerpoint/2010/main" val="2616179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847C87-7494-40AD-A80E-A3012C4DB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33" y="406725"/>
            <a:ext cx="2720047" cy="6044549"/>
          </a:xfrm>
          <a:prstGeom prst="rect">
            <a:avLst/>
          </a:prstGeom>
        </p:spPr>
      </p:pic>
      <p:pic>
        <p:nvPicPr>
          <p:cNvPr id="7" name="Picture 6">
            <a:extLst>
              <a:ext uri="{FF2B5EF4-FFF2-40B4-BE49-F238E27FC236}">
                <a16:creationId xmlns:a16="http://schemas.microsoft.com/office/drawing/2014/main" id="{C5449304-8A4A-4788-A42A-AE72F156C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919" y="406725"/>
            <a:ext cx="2720047" cy="6044549"/>
          </a:xfrm>
          <a:prstGeom prst="rect">
            <a:avLst/>
          </a:prstGeom>
        </p:spPr>
      </p:pic>
      <p:pic>
        <p:nvPicPr>
          <p:cNvPr id="9" name="Picture 8">
            <a:extLst>
              <a:ext uri="{FF2B5EF4-FFF2-40B4-BE49-F238E27FC236}">
                <a16:creationId xmlns:a16="http://schemas.microsoft.com/office/drawing/2014/main" id="{8954FD54-4D53-43DB-AE3A-EC7E97C40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34" y="406725"/>
            <a:ext cx="2769577" cy="6154615"/>
          </a:xfrm>
          <a:prstGeom prst="rect">
            <a:avLst/>
          </a:prstGeom>
        </p:spPr>
      </p:pic>
    </p:spTree>
    <p:extLst>
      <p:ext uri="{BB962C8B-B14F-4D97-AF65-F5344CB8AC3E}">
        <p14:creationId xmlns:p14="http://schemas.microsoft.com/office/powerpoint/2010/main" val="3703067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6D509-4609-48C3-B55E-DEFBC8BEE379}"/>
              </a:ext>
            </a:extLst>
          </p:cNvPr>
          <p:cNvSpPr/>
          <p:nvPr/>
        </p:nvSpPr>
        <p:spPr>
          <a:xfrm>
            <a:off x="647700" y="151179"/>
            <a:ext cx="10896600" cy="6555641"/>
          </a:xfrm>
          <a:prstGeom prst="rect">
            <a:avLst/>
          </a:prstGeom>
        </p:spPr>
        <p:txBody>
          <a:bodyPr wrap="square">
            <a:spAutoFit/>
          </a:bodyPr>
          <a:lstStyle/>
          <a:p>
            <a:pPr algn="ctr"/>
            <a:r>
              <a:rPr lang="en-US" sz="2400" b="1" dirty="0"/>
              <a:t>Part 4: Content Creation and Curation (Post creations, Designs/Video Editing, Ad Campaigns over Social Media and Email Ideation and Creation) </a:t>
            </a:r>
          </a:p>
          <a:p>
            <a:pPr algn="ctr"/>
            <a:endParaRPr lang="en-US" sz="2400" b="1" dirty="0"/>
          </a:p>
          <a:p>
            <a:pPr algn="ctr"/>
            <a:r>
              <a:rPr lang="en-IN" sz="3200" b="1" dirty="0"/>
              <a:t>Designs/Video Editing</a:t>
            </a:r>
          </a:p>
          <a:p>
            <a:pPr algn="ctr"/>
            <a:endParaRPr lang="en-US" sz="3200" b="1" dirty="0"/>
          </a:p>
          <a:p>
            <a:r>
              <a:rPr lang="en-US" sz="2000" dirty="0"/>
              <a:t>● Design Tools Familiarization (use Canva for creating visually appealing graphics) ● Video Creation: Utilize VN or any video editor of your choice to create videos related to the chosen topic.</a:t>
            </a:r>
          </a:p>
          <a:p>
            <a:endParaRPr lang="en-US" sz="2000" b="1" dirty="0"/>
          </a:p>
          <a:p>
            <a:r>
              <a:rPr lang="en-US" sz="2000" b="1" dirty="0"/>
              <a:t> Apollo Hospitals Enterprise Limited</a:t>
            </a:r>
            <a:r>
              <a:rPr lang="en-US" sz="2000" dirty="0"/>
              <a:t> is an Indian multinational </a:t>
            </a:r>
            <a:r>
              <a:rPr lang="en-US" sz="2000" dirty="0">
                <a:hlinkClick r:id="rId2" tooltip="Healthcare"/>
              </a:rPr>
              <a:t>healthcare</a:t>
            </a:r>
            <a:r>
              <a:rPr lang="en-US" sz="2000" dirty="0"/>
              <a:t> group headquartered in </a:t>
            </a:r>
            <a:r>
              <a:rPr lang="en-US" sz="2000" dirty="0">
                <a:hlinkClick r:id="rId3" tooltip="Chennai"/>
              </a:rPr>
              <a:t>Chennai</a:t>
            </a:r>
            <a:r>
              <a:rPr lang="en-US" sz="2000" dirty="0"/>
              <a:t>. It is the largest </a:t>
            </a:r>
            <a:r>
              <a:rPr lang="en-US" sz="2000" dirty="0">
                <a:hlinkClick r:id="rId4" tooltip="List of hospitals in India"/>
              </a:rPr>
              <a:t>hospital chain</a:t>
            </a:r>
            <a:r>
              <a:rPr lang="en-US" sz="2000" dirty="0"/>
              <a:t> in India, with a network of 71 owned and managed hospitals.</a:t>
            </a:r>
            <a:r>
              <a:rPr lang="en-US" sz="2000" baseline="30000" dirty="0">
                <a:hlinkClick r:id="rId5"/>
              </a:rPr>
              <a:t>[5]</a:t>
            </a:r>
            <a:r>
              <a:rPr lang="en-US" sz="2000" baseline="30000" dirty="0">
                <a:hlinkClick r:id="rId6"/>
              </a:rPr>
              <a:t>[6]</a:t>
            </a:r>
            <a:r>
              <a:rPr lang="en-US" sz="2000" dirty="0"/>
              <a:t> Along with the eponymous hospital chain, the company also operates </a:t>
            </a:r>
            <a:r>
              <a:rPr lang="en-US" sz="2000" dirty="0">
                <a:hlinkClick r:id="rId7" tooltip="Pharmacy"/>
              </a:rPr>
              <a:t>pharmacies</a:t>
            </a:r>
            <a:r>
              <a:rPr lang="en-US" sz="2000" dirty="0"/>
              <a:t>, </a:t>
            </a:r>
            <a:r>
              <a:rPr lang="en-US" sz="2000" dirty="0">
                <a:hlinkClick r:id="rId8" tooltip="Primary care"/>
              </a:rPr>
              <a:t>primary care</a:t>
            </a:r>
            <a:r>
              <a:rPr lang="en-US" sz="2000" dirty="0"/>
              <a:t> and </a:t>
            </a:r>
            <a:r>
              <a:rPr lang="en-US" sz="2000" dirty="0">
                <a:hlinkClick r:id="rId9" tooltip="Diagnosis"/>
              </a:rPr>
              <a:t>diagnostic</a:t>
            </a:r>
            <a:r>
              <a:rPr lang="en-US" sz="2000" dirty="0"/>
              <a:t> </a:t>
            </a:r>
            <a:r>
              <a:rPr lang="en-US" sz="2000" dirty="0" err="1"/>
              <a:t>centres</a:t>
            </a:r>
            <a:r>
              <a:rPr lang="en-US" sz="2000" dirty="0"/>
              <a:t>, </a:t>
            </a:r>
            <a:r>
              <a:rPr lang="en-US" sz="2000" dirty="0">
                <a:hlinkClick r:id="rId10" tooltip="Telehealth"/>
              </a:rPr>
              <a:t>telehealth</a:t>
            </a:r>
            <a:r>
              <a:rPr lang="en-US" sz="2000" dirty="0"/>
              <a:t> clinics, and </a:t>
            </a:r>
            <a:r>
              <a:rPr lang="en-US" sz="2000" dirty="0">
                <a:hlinkClick r:id="rId11" tooltip="Digital healthcare"/>
              </a:rPr>
              <a:t>digital healthcare</a:t>
            </a:r>
            <a:r>
              <a:rPr lang="en-US" sz="2000" dirty="0"/>
              <a:t> services among others through its subsidiaries</a:t>
            </a:r>
          </a:p>
          <a:p>
            <a:endParaRPr lang="en-US" sz="2000" dirty="0"/>
          </a:p>
          <a:p>
            <a:r>
              <a:rPr lang="en-US" sz="2400" b="1" dirty="0"/>
              <a:t>APOLLO HOSPITAL AD VIDEO LINK</a:t>
            </a:r>
            <a:r>
              <a:rPr lang="en-US" sz="2000" b="1" dirty="0">
                <a:solidFill>
                  <a:srgbClr val="0070C0"/>
                </a:solidFill>
                <a:hlinkClick r:id="rId12"/>
              </a:rPr>
              <a:t>     </a:t>
            </a:r>
          </a:p>
          <a:p>
            <a:r>
              <a:rPr lang="en-US" sz="2000" b="1" dirty="0">
                <a:solidFill>
                  <a:srgbClr val="0070C0"/>
                </a:solidFill>
                <a:hlinkClick r:id="rId12"/>
              </a:rPr>
              <a:t>              https://youtu.be/D0lzmDmWA3Q</a:t>
            </a:r>
            <a:r>
              <a:rPr lang="en-US" sz="2000" b="1" dirty="0">
                <a:solidFill>
                  <a:srgbClr val="0070C0"/>
                </a:solidFill>
              </a:rPr>
              <a:t> </a:t>
            </a:r>
          </a:p>
          <a:p>
            <a:endParaRPr lang="en-US" sz="2000" b="1" dirty="0">
              <a:solidFill>
                <a:srgbClr val="0070C0"/>
              </a:solidFill>
            </a:endParaRPr>
          </a:p>
          <a:p>
            <a:r>
              <a:rPr lang="en-US" sz="2000" dirty="0"/>
              <a:t>By Using Canva, &amp; other video editing apps are used to develop the video for the AMUL AD. And uploaded in different platforms to reach them. </a:t>
            </a:r>
            <a:endParaRPr lang="en-IN" sz="2000" b="1" dirty="0">
              <a:solidFill>
                <a:srgbClr val="0070C0"/>
              </a:solidFill>
            </a:endParaRPr>
          </a:p>
        </p:txBody>
      </p:sp>
    </p:spTree>
    <p:extLst>
      <p:ext uri="{BB962C8B-B14F-4D97-AF65-F5344CB8AC3E}">
        <p14:creationId xmlns:p14="http://schemas.microsoft.com/office/powerpoint/2010/main" val="148797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29069-0CE2-4F94-B65D-ECA0C8FDB916}"/>
              </a:ext>
            </a:extLst>
          </p:cNvPr>
          <p:cNvSpPr/>
          <p:nvPr/>
        </p:nvSpPr>
        <p:spPr>
          <a:xfrm>
            <a:off x="4918854" y="158234"/>
            <a:ext cx="1800493" cy="769441"/>
          </a:xfrm>
          <a:prstGeom prst="rect">
            <a:avLst/>
          </a:prstGeom>
        </p:spPr>
        <p:txBody>
          <a:bodyPr wrap="none">
            <a:spAutoFit/>
          </a:bodyPr>
          <a:lstStyle/>
          <a:p>
            <a:pPr algn="ctr"/>
            <a:r>
              <a:rPr lang="en-IN" sz="4400" b="1" dirty="0"/>
              <a:t>VIDEO </a:t>
            </a:r>
          </a:p>
        </p:txBody>
      </p:sp>
    </p:spTree>
    <p:extLst>
      <p:ext uri="{BB962C8B-B14F-4D97-AF65-F5344CB8AC3E}">
        <p14:creationId xmlns:p14="http://schemas.microsoft.com/office/powerpoint/2010/main" val="750139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B9CD7-368C-498B-8C57-C2F9C2315628}"/>
              </a:ext>
            </a:extLst>
          </p:cNvPr>
          <p:cNvSpPr/>
          <p:nvPr/>
        </p:nvSpPr>
        <p:spPr>
          <a:xfrm>
            <a:off x="374650" y="1043731"/>
            <a:ext cx="11442700" cy="4770537"/>
          </a:xfrm>
          <a:prstGeom prst="rect">
            <a:avLst/>
          </a:prstGeom>
        </p:spPr>
        <p:txBody>
          <a:bodyPr wrap="square">
            <a:spAutoFit/>
          </a:bodyPr>
          <a:lstStyle/>
          <a:p>
            <a:r>
              <a:rPr lang="en-US" sz="3200" b="1" dirty="0"/>
              <a:t>               MAKING THE VIDEO FOR APOLLO HOSPITAL AD</a:t>
            </a:r>
          </a:p>
          <a:p>
            <a:r>
              <a:rPr lang="en-US" sz="2400" b="1" dirty="0"/>
              <a:t> </a:t>
            </a:r>
          </a:p>
          <a:p>
            <a:r>
              <a:rPr lang="en-US" sz="2400" dirty="0"/>
              <a:t>The video production process consists of 3 main steps: </a:t>
            </a:r>
            <a:r>
              <a:rPr lang="en-US" sz="3200" dirty="0"/>
              <a:t>pre-production</a:t>
            </a:r>
            <a:r>
              <a:rPr lang="en-US" sz="2400" dirty="0"/>
              <a:t>, which is the planning stage for mapping out your strategy and script for the video, </a:t>
            </a:r>
            <a:r>
              <a:rPr lang="en-US" sz="3200" dirty="0"/>
              <a:t>production</a:t>
            </a:r>
            <a:r>
              <a:rPr lang="en-US" sz="2400" dirty="0"/>
              <a:t> is the phase in which the video is shot, and finally </a:t>
            </a:r>
            <a:r>
              <a:rPr lang="en-US" sz="3200" dirty="0"/>
              <a:t>post-production</a:t>
            </a:r>
            <a:r>
              <a:rPr lang="en-US" sz="2400" dirty="0"/>
              <a:t>, which involves editing the video, adding music and other effects. Let’s walk through the process step by step.</a:t>
            </a:r>
          </a:p>
          <a:p>
            <a:endParaRPr lang="en-US" sz="2400" dirty="0"/>
          </a:p>
          <a:p>
            <a:r>
              <a:rPr lang="en-US" sz="2400" dirty="0"/>
              <a:t>*Firstly collect information about </a:t>
            </a:r>
            <a:r>
              <a:rPr lang="en-US" sz="3200" dirty="0"/>
              <a:t>APOLLO HOSPITAL </a:t>
            </a:r>
            <a:r>
              <a:rPr lang="en-US" sz="2400" dirty="0"/>
              <a:t>through official websites of Apollo Hospital </a:t>
            </a:r>
          </a:p>
          <a:p>
            <a:r>
              <a:rPr lang="en-US" sz="2400" dirty="0"/>
              <a:t>*Secondly collect images and other details about them and ready to plan the process *Thirdly from the collected data ,make the video by using different editing apps, sites </a:t>
            </a:r>
            <a:endParaRPr lang="en-IN" sz="2400" dirty="0"/>
          </a:p>
        </p:txBody>
      </p:sp>
      <p:pic>
        <p:nvPicPr>
          <p:cNvPr id="4" name="Picture 3">
            <a:extLst>
              <a:ext uri="{FF2B5EF4-FFF2-40B4-BE49-F238E27FC236}">
                <a16:creationId xmlns:a16="http://schemas.microsoft.com/office/drawing/2014/main" id="{2428DCDE-0816-498E-B475-7BADCD809B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5300" y="465427"/>
            <a:ext cx="1079500" cy="1156607"/>
          </a:xfrm>
          <a:prstGeom prst="rect">
            <a:avLst/>
          </a:prstGeom>
        </p:spPr>
      </p:pic>
    </p:spTree>
    <p:extLst>
      <p:ext uri="{BB962C8B-B14F-4D97-AF65-F5344CB8AC3E}">
        <p14:creationId xmlns:p14="http://schemas.microsoft.com/office/powerpoint/2010/main" val="254876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ED08E7-E74C-4CD3-87B0-90E575D0B341}"/>
              </a:ext>
            </a:extLst>
          </p:cNvPr>
          <p:cNvSpPr/>
          <p:nvPr/>
        </p:nvSpPr>
        <p:spPr>
          <a:xfrm>
            <a:off x="509741" y="276051"/>
            <a:ext cx="1915974" cy="369332"/>
          </a:xfrm>
          <a:prstGeom prst="rect">
            <a:avLst/>
          </a:prstGeom>
        </p:spPr>
        <p:txBody>
          <a:bodyPr wrap="none">
            <a:spAutoFit/>
          </a:bodyPr>
          <a:lstStyle/>
          <a:p>
            <a:r>
              <a:rPr lang="en-IN" b="1" dirty="0">
                <a:solidFill>
                  <a:srgbClr val="000000"/>
                </a:solidFill>
                <a:latin typeface="Arial" panose="020B0604020202020204" pitchFamily="34" charset="0"/>
                <a:ea typeface="Arial" panose="020B0604020202020204" pitchFamily="34" charset="0"/>
              </a:rPr>
              <a:t>Mission/Values:</a:t>
            </a:r>
            <a:endParaRPr lang="en-IN" dirty="0"/>
          </a:p>
        </p:txBody>
      </p:sp>
      <p:sp>
        <p:nvSpPr>
          <p:cNvPr id="3" name="Rectangle 2">
            <a:extLst>
              <a:ext uri="{FF2B5EF4-FFF2-40B4-BE49-F238E27FC236}">
                <a16:creationId xmlns:a16="http://schemas.microsoft.com/office/drawing/2014/main" id="{C07DB05C-1A09-47BB-91A4-06FA10D8C54D}"/>
              </a:ext>
            </a:extLst>
          </p:cNvPr>
          <p:cNvSpPr/>
          <p:nvPr/>
        </p:nvSpPr>
        <p:spPr>
          <a:xfrm>
            <a:off x="2322242" y="276051"/>
            <a:ext cx="9564958" cy="923330"/>
          </a:xfrm>
          <a:prstGeom prst="rect">
            <a:avLst/>
          </a:prstGeom>
        </p:spPr>
        <p:txBody>
          <a:bodyPr wrap="square">
            <a:spAutoFit/>
          </a:bodyPr>
          <a:lstStyle/>
          <a:p>
            <a:r>
              <a:rPr lang="en-US" dirty="0" err="1">
                <a:solidFill>
                  <a:srgbClr val="000000"/>
                </a:solidFill>
                <a:latin typeface="Arial" panose="020B0604020202020204" pitchFamily="34" charset="0"/>
              </a:rPr>
              <a:t>Ou</a:t>
            </a:r>
            <a:r>
              <a:rPr lang="en-IN" dirty="0">
                <a:solidFill>
                  <a:srgbClr val="000000"/>
                </a:solidFill>
                <a:latin typeface="Arial" panose="020B0604020202020204" pitchFamily="34" charset="0"/>
              </a:rPr>
              <a:t>r mission is to bring healthcare of international standards with in the reach of every individual. We are committed  to the achievement and maintenance of excellence in education, research and healthcare for the benefit of humanity.</a:t>
            </a:r>
            <a:endParaRPr lang="en-IN" dirty="0"/>
          </a:p>
        </p:txBody>
      </p:sp>
      <p:pic>
        <p:nvPicPr>
          <p:cNvPr id="3074" name="Picture 2" descr="Apollo Victor Hospital Gao India">
            <a:extLst>
              <a:ext uri="{FF2B5EF4-FFF2-40B4-BE49-F238E27FC236}">
                <a16:creationId xmlns:a16="http://schemas.microsoft.com/office/drawing/2014/main" id="{B55D0CA6-FF16-4818-9635-D87B6C408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95" y="1596987"/>
            <a:ext cx="4360532" cy="25555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ission, Vision, and Values – Apollo Behavioral Health Hospital">
            <a:extLst>
              <a:ext uri="{FF2B5EF4-FFF2-40B4-BE49-F238E27FC236}">
                <a16:creationId xmlns:a16="http://schemas.microsoft.com/office/drawing/2014/main" id="{01079038-46AA-45A1-A986-E7BA6F29C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964" y="1819970"/>
            <a:ext cx="4215618" cy="2358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E6EEE6C-EF1D-4292-B349-708B297BE987}"/>
              </a:ext>
            </a:extLst>
          </p:cNvPr>
          <p:cNvSpPr/>
          <p:nvPr/>
        </p:nvSpPr>
        <p:spPr>
          <a:xfrm>
            <a:off x="509741" y="4414424"/>
            <a:ext cx="9059083" cy="467564"/>
          </a:xfrm>
          <a:prstGeom prst="rect">
            <a:avLst/>
          </a:prstGeom>
        </p:spPr>
        <p:txBody>
          <a:bodyPr wrap="none">
            <a:spAutoFit/>
          </a:bodyPr>
          <a:lstStyle/>
          <a:p>
            <a:pPr marL="364490">
              <a:lnSpc>
                <a:spcPct val="107000"/>
              </a:lnSpc>
              <a:spcAft>
                <a:spcPts val="920"/>
              </a:spcAft>
            </a:pPr>
            <a:r>
              <a:rPr lang="en-IN" sz="2400" u="sng" dirty="0">
                <a:solidFill>
                  <a:srgbClr val="000000"/>
                </a:solidFill>
                <a:uFill>
                  <a:solidFill>
                    <a:srgbClr val="000000"/>
                  </a:solidFill>
                </a:uFill>
                <a:latin typeface="Segoe UI" panose="020B0502040204020203" pitchFamily="34" charset="0"/>
                <a:ea typeface="Segoe UI" panose="020B0502040204020203" pitchFamily="34" charset="0"/>
              </a:rPr>
              <a:t>Some of the core values that Apollo Hospitals upholds include:</a:t>
            </a:r>
            <a:endParaRPr lang="en-IN" sz="2400" dirty="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2D1FF4D2-947C-47A4-85D2-1AF291F007E9}"/>
              </a:ext>
            </a:extLst>
          </p:cNvPr>
          <p:cNvSpPr/>
          <p:nvPr/>
        </p:nvSpPr>
        <p:spPr>
          <a:xfrm>
            <a:off x="881575" y="4881988"/>
            <a:ext cx="10800683"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202124"/>
                </a:solidFill>
                <a:latin typeface="Google Sans"/>
              </a:rPr>
              <a:t>P</a:t>
            </a:r>
            <a:r>
              <a:rPr lang="en-US" sz="2000" b="0" i="0" dirty="0">
                <a:solidFill>
                  <a:srgbClr val="202124"/>
                </a:solidFill>
                <a:effectLst/>
                <a:latin typeface="Google Sans"/>
              </a:rPr>
              <a:t>ioneering Attitude: Stay ahead of the curve by constantly creating innovative solutions for the wellbeing of our patients and society as a whole.</a:t>
            </a:r>
          </a:p>
        </p:txBody>
      </p:sp>
      <p:sp>
        <p:nvSpPr>
          <p:cNvPr id="7" name="Rectangle 6">
            <a:extLst>
              <a:ext uri="{FF2B5EF4-FFF2-40B4-BE49-F238E27FC236}">
                <a16:creationId xmlns:a16="http://schemas.microsoft.com/office/drawing/2014/main" id="{A601AD43-4E7C-451F-8400-DD443E6FF089}"/>
              </a:ext>
            </a:extLst>
          </p:cNvPr>
          <p:cNvSpPr/>
          <p:nvPr/>
        </p:nvSpPr>
        <p:spPr>
          <a:xfrm>
            <a:off x="881575" y="5585872"/>
            <a:ext cx="10800683" cy="707886"/>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202124"/>
                </a:solidFill>
                <a:effectLst/>
                <a:latin typeface="Google Sans"/>
              </a:rPr>
              <a:t>Proactive Involvement: Always look for ways to add value in everything we do by going the extra mile.</a:t>
            </a:r>
            <a:endParaRPr lang="en-IN" sz="2000" dirty="0"/>
          </a:p>
        </p:txBody>
      </p:sp>
      <p:sp>
        <p:nvSpPr>
          <p:cNvPr id="8" name="Rectangle 7">
            <a:extLst>
              <a:ext uri="{FF2B5EF4-FFF2-40B4-BE49-F238E27FC236}">
                <a16:creationId xmlns:a16="http://schemas.microsoft.com/office/drawing/2014/main" id="{CE463F38-62B4-4811-A990-1DF5E3D4F90A}"/>
              </a:ext>
            </a:extLst>
          </p:cNvPr>
          <p:cNvSpPr/>
          <p:nvPr/>
        </p:nvSpPr>
        <p:spPr>
          <a:xfrm>
            <a:off x="3048000" y="2967335"/>
            <a:ext cx="6096000" cy="923330"/>
          </a:xfrm>
          <a:prstGeom prst="rect">
            <a:avLst/>
          </a:prstGeom>
        </p:spPr>
        <p:txBody>
          <a:bodyPr>
            <a:spAutoFit/>
          </a:bodyPr>
          <a:lstStyle/>
          <a:p>
            <a:pPr>
              <a:buFont typeface="Arial" panose="020B0604020202020204" pitchFamily="34" charset="0"/>
              <a:buChar char="•"/>
            </a:pPr>
            <a:r>
              <a:rPr lang="en-IN" b="0" i="0" dirty="0">
                <a:solidFill>
                  <a:srgbClr val="202124"/>
                </a:solidFill>
                <a:effectLst/>
                <a:latin typeface="Google Sans"/>
              </a:rPr>
              <a:t>World Class Excellence: ...</a:t>
            </a:r>
          </a:p>
          <a:p>
            <a:br>
              <a:rPr lang="en-IN" dirty="0"/>
            </a:br>
            <a:endParaRPr lang="en-IN" dirty="0"/>
          </a:p>
        </p:txBody>
      </p:sp>
    </p:spTree>
    <p:extLst>
      <p:ext uri="{BB962C8B-B14F-4D97-AF65-F5344CB8AC3E}">
        <p14:creationId xmlns:p14="http://schemas.microsoft.com/office/powerpoint/2010/main" val="5470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106097-6E34-4CE6-8C1D-526084DDB1D6}"/>
              </a:ext>
            </a:extLst>
          </p:cNvPr>
          <p:cNvSpPr/>
          <p:nvPr/>
        </p:nvSpPr>
        <p:spPr>
          <a:xfrm>
            <a:off x="635000" y="211435"/>
            <a:ext cx="10922000" cy="707886"/>
          </a:xfrm>
          <a:prstGeom prst="rect">
            <a:avLst/>
          </a:prstGeom>
        </p:spPr>
        <p:txBody>
          <a:bodyPr wrap="square">
            <a:spAutoFit/>
          </a:bodyPr>
          <a:lstStyle/>
          <a:p>
            <a:pPr algn="ctr"/>
            <a:r>
              <a:rPr lang="en-US" sz="2000" b="1" dirty="0"/>
              <a:t>Part 4: Content Creation and Curation (Post creations, Designs/Video Editing, Ad Campaigns over Social Media and Email Ideation and Creation)</a:t>
            </a:r>
            <a:endParaRPr lang="en-IN" sz="2000" b="1" dirty="0"/>
          </a:p>
        </p:txBody>
      </p:sp>
      <p:sp>
        <p:nvSpPr>
          <p:cNvPr id="3" name="Rectangle 2">
            <a:extLst>
              <a:ext uri="{FF2B5EF4-FFF2-40B4-BE49-F238E27FC236}">
                <a16:creationId xmlns:a16="http://schemas.microsoft.com/office/drawing/2014/main" id="{DBC047D3-DF4F-43B6-9F00-68CEF57A58C1}"/>
              </a:ext>
            </a:extLst>
          </p:cNvPr>
          <p:cNvSpPr/>
          <p:nvPr/>
        </p:nvSpPr>
        <p:spPr>
          <a:xfrm>
            <a:off x="892152" y="1275834"/>
            <a:ext cx="4285147" cy="523220"/>
          </a:xfrm>
          <a:prstGeom prst="rect">
            <a:avLst/>
          </a:prstGeom>
        </p:spPr>
        <p:txBody>
          <a:bodyPr wrap="none">
            <a:spAutoFit/>
          </a:bodyPr>
          <a:lstStyle/>
          <a:p>
            <a:r>
              <a:rPr lang="en-IN" sz="2800" b="1" dirty="0"/>
              <a:t>Social Media Ad Campaigns</a:t>
            </a:r>
          </a:p>
        </p:txBody>
      </p:sp>
      <p:sp>
        <p:nvSpPr>
          <p:cNvPr id="4" name="Rectangle 3">
            <a:extLst>
              <a:ext uri="{FF2B5EF4-FFF2-40B4-BE49-F238E27FC236}">
                <a16:creationId xmlns:a16="http://schemas.microsoft.com/office/drawing/2014/main" id="{D75E7025-E91F-4C9B-A898-E506868CD442}"/>
              </a:ext>
            </a:extLst>
          </p:cNvPr>
          <p:cNvSpPr/>
          <p:nvPr/>
        </p:nvSpPr>
        <p:spPr>
          <a:xfrm>
            <a:off x="892152" y="2366090"/>
            <a:ext cx="6689915" cy="461665"/>
          </a:xfrm>
          <a:prstGeom prst="rect">
            <a:avLst/>
          </a:prstGeom>
        </p:spPr>
        <p:txBody>
          <a:bodyPr wrap="square">
            <a:spAutoFit/>
          </a:bodyPr>
          <a:lstStyle/>
          <a:p>
            <a:r>
              <a:rPr lang="en-US" sz="2400" b="1" dirty="0"/>
              <a:t>        Ad Campaigns over Social Media:</a:t>
            </a:r>
            <a:endParaRPr lang="en-IN" sz="2400" b="1" dirty="0"/>
          </a:p>
        </p:txBody>
      </p:sp>
      <p:sp>
        <p:nvSpPr>
          <p:cNvPr id="5" name="Rectangle 4">
            <a:extLst>
              <a:ext uri="{FF2B5EF4-FFF2-40B4-BE49-F238E27FC236}">
                <a16:creationId xmlns:a16="http://schemas.microsoft.com/office/drawing/2014/main" id="{F7812E36-17A9-4A70-AE43-AF02C85E8CEE}"/>
              </a:ext>
            </a:extLst>
          </p:cNvPr>
          <p:cNvSpPr/>
          <p:nvPr/>
        </p:nvSpPr>
        <p:spPr>
          <a:xfrm>
            <a:off x="2501900" y="3145592"/>
            <a:ext cx="9055100" cy="707886"/>
          </a:xfrm>
          <a:prstGeom prst="rect">
            <a:avLst/>
          </a:prstGeom>
        </p:spPr>
        <p:txBody>
          <a:bodyPr wrap="square">
            <a:spAutoFit/>
          </a:bodyPr>
          <a:lstStyle/>
          <a:p>
            <a:r>
              <a:rPr lang="en-US" sz="2000" dirty="0"/>
              <a:t>Come up with 3 ad campaigns each covering one of the mentioned goals: brand awareness, driving website traffic, or generating leads </a:t>
            </a:r>
            <a:endParaRPr lang="en-IN" sz="2000" dirty="0"/>
          </a:p>
        </p:txBody>
      </p:sp>
      <p:sp>
        <p:nvSpPr>
          <p:cNvPr id="7" name="Rectangle 6">
            <a:extLst>
              <a:ext uri="{FF2B5EF4-FFF2-40B4-BE49-F238E27FC236}">
                <a16:creationId xmlns:a16="http://schemas.microsoft.com/office/drawing/2014/main" id="{2CF676D2-A212-497F-B86E-A1CB9AB48F39}"/>
              </a:ext>
            </a:extLst>
          </p:cNvPr>
          <p:cNvSpPr/>
          <p:nvPr/>
        </p:nvSpPr>
        <p:spPr>
          <a:xfrm>
            <a:off x="892152" y="4632980"/>
            <a:ext cx="5942076" cy="1323439"/>
          </a:xfrm>
          <a:prstGeom prst="rect">
            <a:avLst/>
          </a:prstGeom>
        </p:spPr>
        <p:txBody>
          <a:bodyPr wrap="none">
            <a:spAutoFit/>
          </a:bodyPr>
          <a:lstStyle/>
          <a:p>
            <a:r>
              <a:rPr lang="en-IN" sz="2000" dirty="0">
                <a:solidFill>
                  <a:schemeClr val="accent1"/>
                </a:solidFill>
                <a:hlinkClick r:id="rId2"/>
              </a:rPr>
              <a:t>https://www.instagram.com/p/CuI8J3aKrl1/?hl=en</a:t>
            </a:r>
            <a:endParaRPr lang="en-IN" sz="2000" dirty="0">
              <a:solidFill>
                <a:schemeClr val="accent1"/>
              </a:solidFill>
            </a:endParaRPr>
          </a:p>
          <a:p>
            <a:r>
              <a:rPr lang="en-IN" sz="2000" dirty="0">
                <a:solidFill>
                  <a:schemeClr val="accent1"/>
                </a:solidFill>
                <a:hlinkClick r:id="rId3"/>
              </a:rPr>
              <a:t>https://www.instagram.com/reel/Ck-7RjcqAZM/?hl=en</a:t>
            </a:r>
            <a:endParaRPr lang="en-IN" sz="2000" dirty="0">
              <a:solidFill>
                <a:schemeClr val="accent1"/>
              </a:solidFill>
            </a:endParaRPr>
          </a:p>
          <a:p>
            <a:r>
              <a:rPr lang="en-IN" sz="2000" dirty="0">
                <a:solidFill>
                  <a:schemeClr val="accent1"/>
                </a:solidFill>
                <a:hlinkClick r:id="rId4"/>
              </a:rPr>
              <a:t>https://www.instagram.com/reel/CjnYu8DO2HJ/?hl=en</a:t>
            </a:r>
            <a:endParaRPr lang="en-IN" sz="2000" dirty="0">
              <a:solidFill>
                <a:schemeClr val="accent1"/>
              </a:solidFill>
            </a:endParaRPr>
          </a:p>
          <a:p>
            <a:endParaRPr lang="en-IN" sz="2000" dirty="0">
              <a:solidFill>
                <a:schemeClr val="accent1"/>
              </a:solidFill>
            </a:endParaRPr>
          </a:p>
        </p:txBody>
      </p:sp>
    </p:spTree>
    <p:extLst>
      <p:ext uri="{BB962C8B-B14F-4D97-AF65-F5344CB8AC3E}">
        <p14:creationId xmlns:p14="http://schemas.microsoft.com/office/powerpoint/2010/main" val="228525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ollo Hospitals, Jubilee Hills has accomplished a rare and complex feat by  performing combined procedures of Living Donor Liver… | Instagram">
            <a:extLst>
              <a:ext uri="{FF2B5EF4-FFF2-40B4-BE49-F238E27FC236}">
                <a16:creationId xmlns:a16="http://schemas.microsoft.com/office/drawing/2014/main" id="{B9E2F448-670E-42C1-97BF-9073A4511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1045368"/>
            <a:ext cx="4767263" cy="4767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pollo Hospitals on Instagram: “As a doctor and leader who came to the  hospital every day and directed Apollos war on Covid, Chairman Dr. Prathap  C Reddy, would like to…”">
            <a:extLst>
              <a:ext uri="{FF2B5EF4-FFF2-40B4-BE49-F238E27FC236}">
                <a16:creationId xmlns:a16="http://schemas.microsoft.com/office/drawing/2014/main" id="{D1023C65-962F-4D03-9CAF-81AB7D7ED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987" y="1066799"/>
            <a:ext cx="4767263" cy="476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81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A7A4AB-AC1C-46CB-8F87-E9CAEF5CA68F}"/>
              </a:ext>
            </a:extLst>
          </p:cNvPr>
          <p:cNvSpPr/>
          <p:nvPr/>
        </p:nvSpPr>
        <p:spPr>
          <a:xfrm>
            <a:off x="771525" y="482601"/>
            <a:ext cx="10648950" cy="6186309"/>
          </a:xfrm>
          <a:prstGeom prst="rect">
            <a:avLst/>
          </a:prstGeom>
        </p:spPr>
        <p:txBody>
          <a:bodyPr wrap="square">
            <a:spAutoFit/>
          </a:bodyPr>
          <a:lstStyle/>
          <a:p>
            <a:pPr algn="ctr"/>
            <a:r>
              <a:rPr lang="en-US" sz="2400" b="1" dirty="0"/>
              <a:t>Part 4: Content Creation and Curation (Post creations, Designs/Video Editing, Ad Campaigns over Social Media and Email Ideation and Creation)</a:t>
            </a:r>
          </a:p>
          <a:p>
            <a:pPr algn="ctr"/>
            <a:endParaRPr lang="en-US" sz="2400" b="1" dirty="0"/>
          </a:p>
          <a:p>
            <a:pPr algn="ctr"/>
            <a:endParaRPr lang="en-US" sz="2400" b="1" dirty="0"/>
          </a:p>
          <a:p>
            <a:r>
              <a:rPr lang="en-US" dirty="0"/>
              <a:t>    </a:t>
            </a:r>
            <a:r>
              <a:rPr lang="en-US" sz="2800" b="1" dirty="0"/>
              <a:t>For every campaign clearly define: </a:t>
            </a:r>
          </a:p>
          <a:p>
            <a:r>
              <a:rPr lang="en-US" sz="2400" dirty="0"/>
              <a:t>● </a:t>
            </a:r>
            <a:r>
              <a:rPr lang="en-US" sz="2400" b="1" dirty="0"/>
              <a:t>Advertising Goals: </a:t>
            </a:r>
            <a:r>
              <a:rPr lang="en-US" sz="2000" dirty="0"/>
              <a:t>increasing brand awareness, driving website traffic, or generating leads.</a:t>
            </a:r>
          </a:p>
          <a:p>
            <a:r>
              <a:rPr lang="en-US" sz="2400" b="1" dirty="0"/>
              <a:t>● Audience Targeting: </a:t>
            </a:r>
            <a:r>
              <a:rPr lang="en-US" sz="2000" dirty="0"/>
              <a:t>Define the target audience for the ad campaigns based on demographics, interests, and behavior. </a:t>
            </a:r>
          </a:p>
          <a:p>
            <a:r>
              <a:rPr lang="en-US" sz="2400" b="1" dirty="0"/>
              <a:t>● Ad Creation: </a:t>
            </a:r>
            <a:r>
              <a:rPr lang="en-US" sz="2000" dirty="0"/>
              <a:t>Create visually appealing ad creatives, compelling ad copy and relevant call- to</a:t>
            </a:r>
          </a:p>
          <a:p>
            <a:r>
              <a:rPr lang="en-US" sz="2000" dirty="0"/>
              <a:t>-action</a:t>
            </a:r>
            <a:r>
              <a:rPr lang="en-US" dirty="0"/>
              <a:t>.</a:t>
            </a:r>
            <a:r>
              <a:rPr lang="en-IN" b="1" dirty="0"/>
              <a:t> </a:t>
            </a:r>
          </a:p>
          <a:p>
            <a:endParaRPr lang="en-IN" b="1" dirty="0"/>
          </a:p>
          <a:p>
            <a:r>
              <a:rPr lang="en-IN" sz="2400" b="1" dirty="0"/>
              <a:t>Apollo Health and Lifestyle :</a:t>
            </a:r>
          </a:p>
          <a:p>
            <a:r>
              <a:rPr lang="en-IN" sz="2000" dirty="0"/>
              <a:t>Apollo Health and Lifestyle is the </a:t>
            </a:r>
            <a:r>
              <a:rPr lang="en-IN" sz="2000" dirty="0">
                <a:hlinkClick r:id="rId2" tooltip="Primary care"/>
              </a:rPr>
              <a:t>primary</a:t>
            </a:r>
            <a:r>
              <a:rPr lang="en-IN" sz="2000" dirty="0"/>
              <a:t> and </a:t>
            </a:r>
            <a:r>
              <a:rPr lang="en-IN" sz="2000" dirty="0">
                <a:hlinkClick r:id="rId3" tooltip="Secondary care"/>
              </a:rPr>
              <a:t>secondary care</a:t>
            </a:r>
            <a:r>
              <a:rPr lang="en-IN" sz="2000" dirty="0"/>
              <a:t> arm of the group which operates </a:t>
            </a:r>
            <a:r>
              <a:rPr lang="en-IN" sz="2000" dirty="0">
                <a:hlinkClick r:id="rId4" tooltip="Medical specialty"/>
              </a:rPr>
              <a:t>multi-specialty</a:t>
            </a:r>
            <a:r>
              <a:rPr lang="en-IN" sz="2000" dirty="0"/>
              <a:t> clinics under Apollo Clinics, </a:t>
            </a:r>
            <a:r>
              <a:rPr lang="en-IN" sz="2000" dirty="0">
                <a:hlinkClick r:id="rId5" tooltip="Medical diagnosis"/>
              </a:rPr>
              <a:t>diagnostics</a:t>
            </a:r>
            <a:r>
              <a:rPr lang="en-IN" sz="2000" dirty="0"/>
              <a:t> and </a:t>
            </a:r>
            <a:r>
              <a:rPr lang="en-IN" sz="2000" dirty="0">
                <a:hlinkClick r:id="rId6" tooltip="Pathology"/>
              </a:rPr>
              <a:t>pathology</a:t>
            </a:r>
            <a:r>
              <a:rPr lang="en-IN" sz="2000" dirty="0"/>
              <a:t> labs under Apollo Diagnostics, </a:t>
            </a:r>
            <a:r>
              <a:rPr lang="en-IN" sz="2000" dirty="0">
                <a:hlinkClick r:id="rId7" tooltip="Diabetes"/>
              </a:rPr>
              <a:t>diabetes</a:t>
            </a:r>
            <a:r>
              <a:rPr lang="en-IN" sz="2000" dirty="0"/>
              <a:t> clinics under Apollo Sugar, </a:t>
            </a:r>
            <a:r>
              <a:rPr lang="en-IN" sz="2000" dirty="0">
                <a:hlinkClick r:id="rId8" tooltip="Dentistry"/>
              </a:rPr>
              <a:t>dental</a:t>
            </a:r>
            <a:r>
              <a:rPr lang="en-IN" sz="2000" dirty="0"/>
              <a:t> hospitals under Apollo White, </a:t>
            </a:r>
            <a:r>
              <a:rPr lang="en-IN" sz="2000" dirty="0">
                <a:hlinkClick r:id="rId9" tooltip="Kidney dialysis"/>
              </a:rPr>
              <a:t>dialysis</a:t>
            </a:r>
            <a:r>
              <a:rPr lang="en-IN" sz="2000" dirty="0"/>
              <a:t> centres under Apollo Dialysis, </a:t>
            </a:r>
            <a:r>
              <a:rPr lang="en-IN" sz="2000" dirty="0">
                <a:hlinkClick r:id="rId10" tooltip="Minimally invasive procedure"/>
              </a:rPr>
              <a:t>minimally invasive surgical</a:t>
            </a:r>
            <a:r>
              <a:rPr lang="en-IN" sz="2000" dirty="0"/>
              <a:t> hospitals under Apollo Spectra, </a:t>
            </a:r>
            <a:r>
              <a:rPr lang="en-IN" sz="2000" dirty="0">
                <a:hlinkClick r:id="rId11" tooltip="Children's hospital"/>
              </a:rPr>
              <a:t>women/children hospitals</a:t>
            </a:r>
            <a:r>
              <a:rPr lang="en-IN" sz="2000" dirty="0"/>
              <a:t> under Apollo Cradle, and </a:t>
            </a:r>
            <a:r>
              <a:rPr lang="en-IN" sz="2000" dirty="0">
                <a:hlinkClick r:id="rId12" tooltip="Fertility clinic"/>
              </a:rPr>
              <a:t>fertility clinics</a:t>
            </a:r>
            <a:r>
              <a:rPr lang="en-IN" sz="2000" dirty="0"/>
              <a:t> under Apollo Fertility.</a:t>
            </a:r>
          </a:p>
          <a:p>
            <a:endParaRPr lang="en-IN" dirty="0"/>
          </a:p>
        </p:txBody>
      </p:sp>
    </p:spTree>
    <p:extLst>
      <p:ext uri="{BB962C8B-B14F-4D97-AF65-F5344CB8AC3E}">
        <p14:creationId xmlns:p14="http://schemas.microsoft.com/office/powerpoint/2010/main" val="3605663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CFA7E5-1642-4B8E-8433-FA5038348CB6}"/>
              </a:ext>
            </a:extLst>
          </p:cNvPr>
          <p:cNvSpPr/>
          <p:nvPr/>
        </p:nvSpPr>
        <p:spPr>
          <a:xfrm>
            <a:off x="635000" y="707520"/>
            <a:ext cx="11252200" cy="1569660"/>
          </a:xfrm>
          <a:prstGeom prst="rect">
            <a:avLst/>
          </a:prstGeom>
        </p:spPr>
        <p:txBody>
          <a:bodyPr wrap="square">
            <a:spAutoFit/>
          </a:bodyPr>
          <a:lstStyle/>
          <a:p>
            <a:pPr algn="ctr"/>
            <a:r>
              <a:rPr lang="en-US" sz="3200" b="1" dirty="0"/>
              <a:t>Part 4: Content Creation and Curation (Post creations, Designs/Video Editing, Ad Campaigns over Social Media and Email Ideation and Creation)</a:t>
            </a:r>
            <a:endParaRPr lang="en-IN" sz="3200" b="1" dirty="0"/>
          </a:p>
        </p:txBody>
      </p:sp>
      <p:sp>
        <p:nvSpPr>
          <p:cNvPr id="3" name="Rectangle 2">
            <a:extLst>
              <a:ext uri="{FF2B5EF4-FFF2-40B4-BE49-F238E27FC236}">
                <a16:creationId xmlns:a16="http://schemas.microsoft.com/office/drawing/2014/main" id="{FDD3F725-C277-4F11-8C0F-CE65D74EC07C}"/>
              </a:ext>
            </a:extLst>
          </p:cNvPr>
          <p:cNvSpPr/>
          <p:nvPr/>
        </p:nvSpPr>
        <p:spPr>
          <a:xfrm>
            <a:off x="1485900" y="2905780"/>
            <a:ext cx="3284874" cy="523220"/>
          </a:xfrm>
          <a:prstGeom prst="rect">
            <a:avLst/>
          </a:prstGeom>
        </p:spPr>
        <p:txBody>
          <a:bodyPr wrap="none">
            <a:spAutoFit/>
          </a:bodyPr>
          <a:lstStyle/>
          <a:p>
            <a:r>
              <a:rPr lang="en-IN" sz="2800" b="1" dirty="0"/>
              <a:t>Email Ad Campaigns </a:t>
            </a:r>
          </a:p>
        </p:txBody>
      </p:sp>
      <p:sp>
        <p:nvSpPr>
          <p:cNvPr id="4" name="Rectangle 3">
            <a:extLst>
              <a:ext uri="{FF2B5EF4-FFF2-40B4-BE49-F238E27FC236}">
                <a16:creationId xmlns:a16="http://schemas.microsoft.com/office/drawing/2014/main" id="{53E0A3DD-3B44-4712-9CA0-D88B6F05275D}"/>
              </a:ext>
            </a:extLst>
          </p:cNvPr>
          <p:cNvSpPr/>
          <p:nvPr/>
        </p:nvSpPr>
        <p:spPr>
          <a:xfrm>
            <a:off x="1485900" y="4000500"/>
            <a:ext cx="10490200" cy="1569660"/>
          </a:xfrm>
          <a:prstGeom prst="rect">
            <a:avLst/>
          </a:prstGeom>
        </p:spPr>
        <p:txBody>
          <a:bodyPr wrap="square">
            <a:spAutoFit/>
          </a:bodyPr>
          <a:lstStyle/>
          <a:p>
            <a:r>
              <a:rPr lang="en-US" sz="2400" b="1" dirty="0"/>
              <a:t>                               Ad Campaigns for email marketing: </a:t>
            </a:r>
          </a:p>
          <a:p>
            <a:r>
              <a:rPr lang="en-US" sz="2400" b="1" dirty="0"/>
              <a:t>                                            </a:t>
            </a:r>
          </a:p>
          <a:p>
            <a:r>
              <a:rPr lang="en-US" sz="2400" b="1" dirty="0"/>
              <a:t>                                      </a:t>
            </a:r>
            <a:r>
              <a:rPr lang="en-US" sz="2400" dirty="0"/>
              <a:t>Come up with 2 email ad campaigns with the mentioned goals: brand awareness &amp; generating leads</a:t>
            </a:r>
            <a:endParaRPr lang="en-IN" sz="2400" dirty="0"/>
          </a:p>
        </p:txBody>
      </p:sp>
    </p:spTree>
    <p:extLst>
      <p:ext uri="{BB962C8B-B14F-4D97-AF65-F5344CB8AC3E}">
        <p14:creationId xmlns:p14="http://schemas.microsoft.com/office/powerpoint/2010/main" val="10337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D8DD0-4DDA-4733-B7F0-5E227A502BC9}"/>
              </a:ext>
            </a:extLst>
          </p:cNvPr>
          <p:cNvSpPr/>
          <p:nvPr/>
        </p:nvSpPr>
        <p:spPr>
          <a:xfrm>
            <a:off x="604356" y="209034"/>
            <a:ext cx="7126823" cy="1015663"/>
          </a:xfrm>
          <a:prstGeom prst="rect">
            <a:avLst/>
          </a:prstGeom>
        </p:spPr>
        <p:txBody>
          <a:bodyPr wrap="none">
            <a:spAutoFit/>
          </a:bodyPr>
          <a:lstStyle/>
          <a:p>
            <a:r>
              <a:rPr lang="en-US" sz="3200" b="1" dirty="0"/>
              <a:t>Email Ad Campaign 1 - Brand Awareness </a:t>
            </a:r>
          </a:p>
          <a:p>
            <a:r>
              <a:rPr lang="en-US" sz="2800" b="1" dirty="0"/>
              <a:t>(insert emailer image)</a:t>
            </a:r>
            <a:endParaRPr lang="en-IN" sz="2800" b="1" dirty="0"/>
          </a:p>
        </p:txBody>
      </p:sp>
      <p:pic>
        <p:nvPicPr>
          <p:cNvPr id="10242" name="Picture 2" descr="Apollo Hospitals Emergency Medicine Foundation Programme Ad - Advert Gallery">
            <a:extLst>
              <a:ext uri="{FF2B5EF4-FFF2-40B4-BE49-F238E27FC236}">
                <a16:creationId xmlns:a16="http://schemas.microsoft.com/office/drawing/2014/main" id="{14F4B6D3-A787-4C32-A03B-80210296B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992" y="1067079"/>
            <a:ext cx="4078287" cy="51005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eam HR - Apollo Hospitals Delhi | LinkedIn">
            <a:extLst>
              <a:ext uri="{FF2B5EF4-FFF2-40B4-BE49-F238E27FC236}">
                <a16:creationId xmlns:a16="http://schemas.microsoft.com/office/drawing/2014/main" id="{9758D180-9D76-45AA-A72A-84BB62677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56" y="2565400"/>
            <a:ext cx="6343650" cy="36022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C74010-6A77-4BAA-A4DD-EC5CC24B6BA0}"/>
              </a:ext>
            </a:extLst>
          </p:cNvPr>
          <p:cNvSpPr/>
          <p:nvPr/>
        </p:nvSpPr>
        <p:spPr>
          <a:xfrm>
            <a:off x="711928" y="1510353"/>
            <a:ext cx="4354012" cy="830997"/>
          </a:xfrm>
          <a:prstGeom prst="rect">
            <a:avLst/>
          </a:prstGeom>
        </p:spPr>
        <p:txBody>
          <a:bodyPr wrap="none">
            <a:spAutoFit/>
          </a:bodyPr>
          <a:lstStyle/>
          <a:p>
            <a:r>
              <a:rPr lang="en-IN" sz="2400" b="1" dirty="0">
                <a:solidFill>
                  <a:schemeClr val="accent1"/>
                </a:solidFill>
                <a:hlinkClick r:id="rId4"/>
              </a:rPr>
              <a:t>https://youtu.be/CSKK9Hum440</a:t>
            </a:r>
            <a:endParaRPr lang="en-IN" sz="2400" b="1" dirty="0">
              <a:solidFill>
                <a:schemeClr val="accent1"/>
              </a:solidFill>
            </a:endParaRPr>
          </a:p>
          <a:p>
            <a:endParaRPr lang="en-IN" sz="2400" b="1" dirty="0">
              <a:solidFill>
                <a:schemeClr val="accent1"/>
              </a:solidFill>
            </a:endParaRPr>
          </a:p>
        </p:txBody>
      </p:sp>
    </p:spTree>
    <p:extLst>
      <p:ext uri="{BB962C8B-B14F-4D97-AF65-F5344CB8AC3E}">
        <p14:creationId xmlns:p14="http://schemas.microsoft.com/office/powerpoint/2010/main" val="2204192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ospital Branding - A Step Towards Holistic Wellness">
            <a:extLst>
              <a:ext uri="{FF2B5EF4-FFF2-40B4-BE49-F238E27FC236}">
                <a16:creationId xmlns:a16="http://schemas.microsoft.com/office/drawing/2014/main" id="{9A5ECA21-4542-4E6C-980D-FAEE6C6F4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133" y="292100"/>
            <a:ext cx="6985733" cy="600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24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86279F-3ACF-48F8-9D4A-F81EB639109B}"/>
              </a:ext>
            </a:extLst>
          </p:cNvPr>
          <p:cNvSpPr/>
          <p:nvPr/>
        </p:nvSpPr>
        <p:spPr>
          <a:xfrm>
            <a:off x="587892" y="488434"/>
            <a:ext cx="6979796" cy="954107"/>
          </a:xfrm>
          <a:prstGeom prst="rect">
            <a:avLst/>
          </a:prstGeom>
        </p:spPr>
        <p:txBody>
          <a:bodyPr wrap="none">
            <a:spAutoFit/>
          </a:bodyPr>
          <a:lstStyle/>
          <a:p>
            <a:r>
              <a:rPr lang="en-US" sz="3200" b="1" dirty="0"/>
              <a:t>Email Ad Campaign 2 - Lead Generation </a:t>
            </a:r>
          </a:p>
          <a:p>
            <a:r>
              <a:rPr lang="en-US" sz="2400" b="1" dirty="0"/>
              <a:t>(insert emailer image)</a:t>
            </a:r>
            <a:endParaRPr lang="en-IN" sz="2400" b="1" dirty="0"/>
          </a:p>
        </p:txBody>
      </p:sp>
      <p:pic>
        <p:nvPicPr>
          <p:cNvPr id="12290" name="Picture 2" descr="HOW TO BOOK MEDICAL FOR CANADA / SPS HOSPITAL MEDICAL / APOLLO HOSPITAL  LUDHIANA / VISA MEDICAL - YouTube">
            <a:extLst>
              <a:ext uri="{FF2B5EF4-FFF2-40B4-BE49-F238E27FC236}">
                <a16:creationId xmlns:a16="http://schemas.microsoft.com/office/drawing/2014/main" id="{D4B3133A-A86D-4904-8603-D7D5A2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193" y="1738600"/>
            <a:ext cx="6967613" cy="3762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866A916-1F51-4569-9825-6ED465B443B8}"/>
              </a:ext>
            </a:extLst>
          </p:cNvPr>
          <p:cNvSpPr/>
          <p:nvPr/>
        </p:nvSpPr>
        <p:spPr>
          <a:xfrm>
            <a:off x="600075" y="5797034"/>
            <a:ext cx="6967613" cy="707886"/>
          </a:xfrm>
          <a:prstGeom prst="rect">
            <a:avLst/>
          </a:prstGeom>
        </p:spPr>
        <p:txBody>
          <a:bodyPr wrap="none">
            <a:spAutoFit/>
          </a:bodyPr>
          <a:lstStyle/>
          <a:p>
            <a:r>
              <a:rPr lang="en-IN" sz="2000" b="1" dirty="0">
                <a:solidFill>
                  <a:schemeClr val="accent1"/>
                </a:solidFill>
                <a:hlinkClick r:id="rId3"/>
              </a:rPr>
              <a:t>https://www.youtube.com/shorts/io4WgwvIgzA?feature=share</a:t>
            </a:r>
            <a:endParaRPr lang="en-IN" sz="2000" b="1" dirty="0">
              <a:solidFill>
                <a:schemeClr val="accent1"/>
              </a:solidFill>
            </a:endParaRPr>
          </a:p>
          <a:p>
            <a:endParaRPr lang="en-IN" sz="2000" b="1" dirty="0">
              <a:solidFill>
                <a:schemeClr val="accent1"/>
              </a:solidFill>
            </a:endParaRPr>
          </a:p>
        </p:txBody>
      </p:sp>
    </p:spTree>
    <p:extLst>
      <p:ext uri="{BB962C8B-B14F-4D97-AF65-F5344CB8AC3E}">
        <p14:creationId xmlns:p14="http://schemas.microsoft.com/office/powerpoint/2010/main" val="112071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223120-D27D-48E7-AA3F-FC08ACBD6F8F}"/>
              </a:ext>
            </a:extLst>
          </p:cNvPr>
          <p:cNvSpPr/>
          <p:nvPr/>
        </p:nvSpPr>
        <p:spPr>
          <a:xfrm>
            <a:off x="673100" y="305068"/>
            <a:ext cx="10845800" cy="6247864"/>
          </a:xfrm>
          <a:prstGeom prst="rect">
            <a:avLst/>
          </a:prstGeom>
        </p:spPr>
        <p:txBody>
          <a:bodyPr wrap="square">
            <a:spAutoFit/>
          </a:bodyPr>
          <a:lstStyle/>
          <a:p>
            <a:pPr algn="ctr"/>
            <a:r>
              <a:rPr lang="en-US" sz="3200" b="1" dirty="0"/>
              <a:t>Part 4: Content Creation and Curation (Post creations, Designs/Video Editing, Ad Campaigns over Social Media and Email Ideation and Creation)</a:t>
            </a:r>
          </a:p>
          <a:p>
            <a:endParaRPr lang="en-US" sz="3200" b="1" dirty="0"/>
          </a:p>
          <a:p>
            <a:r>
              <a:rPr lang="en-US" sz="2400" dirty="0"/>
              <a:t>● Reflect on the content creation and curation process, discussing the challenges faced and lessons learned. </a:t>
            </a:r>
          </a:p>
          <a:p>
            <a:endParaRPr lang="en-US" sz="2400" dirty="0"/>
          </a:p>
          <a:p>
            <a:r>
              <a:rPr lang="en-US" sz="2400" dirty="0"/>
              <a:t>We learnt how to create ad campaigns and video designing and gained practical knowledge in digital marketing.</a:t>
            </a:r>
          </a:p>
          <a:p>
            <a:endParaRPr lang="en-US" sz="2400" dirty="0"/>
          </a:p>
          <a:p>
            <a:r>
              <a:rPr lang="en-US" sz="2400" dirty="0"/>
              <a:t> We gradually learnt how to gain loyal customers and build brand image by attracting target audience. </a:t>
            </a:r>
          </a:p>
          <a:p>
            <a:endParaRPr lang="en-US" sz="2400" dirty="0"/>
          </a:p>
          <a:p>
            <a:r>
              <a:rPr lang="en-US" sz="2800" b="1" dirty="0"/>
              <a:t>We convey our sincere regards to our project mentors, tutors &amp; our college staff for their guidance throughout the project</a:t>
            </a:r>
            <a:endParaRPr lang="en-IN" sz="2800" b="1" dirty="0"/>
          </a:p>
        </p:txBody>
      </p:sp>
    </p:spTree>
    <p:extLst>
      <p:ext uri="{BB962C8B-B14F-4D97-AF65-F5344CB8AC3E}">
        <p14:creationId xmlns:p14="http://schemas.microsoft.com/office/powerpoint/2010/main" val="233475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494A3-D875-40E2-8E95-5EAECD8E8BF5}"/>
              </a:ext>
            </a:extLst>
          </p:cNvPr>
          <p:cNvSpPr/>
          <p:nvPr/>
        </p:nvSpPr>
        <p:spPr>
          <a:xfrm>
            <a:off x="956603" y="252271"/>
            <a:ext cx="7751298" cy="1015663"/>
          </a:xfrm>
          <a:prstGeom prst="rect">
            <a:avLst/>
          </a:prstGeom>
        </p:spPr>
        <p:txBody>
          <a:bodyPr wrap="square">
            <a:spAutoFit/>
          </a:bodyPr>
          <a:lstStyle/>
          <a:p>
            <a:pPr marL="342900" indent="-342900">
              <a:buFont typeface="Arial" panose="020B0604020202020204" pitchFamily="34" charset="0"/>
              <a:buChar char="•"/>
            </a:pPr>
            <a:r>
              <a:rPr lang="en-IN" sz="2000" b="0" i="0" dirty="0">
                <a:solidFill>
                  <a:srgbClr val="202124"/>
                </a:solidFill>
                <a:effectLst/>
                <a:latin typeface="Google Sans"/>
              </a:rPr>
              <a:t>World Class Excellence: ...</a:t>
            </a:r>
          </a:p>
          <a:p>
            <a:br>
              <a:rPr lang="en-IN" sz="2000" dirty="0"/>
            </a:br>
            <a:endParaRPr lang="en-IN" sz="2000" dirty="0"/>
          </a:p>
        </p:txBody>
      </p:sp>
      <p:sp>
        <p:nvSpPr>
          <p:cNvPr id="3" name="Rectangle 2">
            <a:extLst>
              <a:ext uri="{FF2B5EF4-FFF2-40B4-BE49-F238E27FC236}">
                <a16:creationId xmlns:a16="http://schemas.microsoft.com/office/drawing/2014/main" id="{50C58740-67A8-422A-97C2-E2A9FC9B6913}"/>
              </a:ext>
            </a:extLst>
          </p:cNvPr>
          <p:cNvSpPr/>
          <p:nvPr/>
        </p:nvSpPr>
        <p:spPr>
          <a:xfrm>
            <a:off x="956603" y="1083268"/>
            <a:ext cx="6349218" cy="400110"/>
          </a:xfrm>
          <a:prstGeom prst="rect">
            <a:avLst/>
          </a:prstGeom>
        </p:spPr>
        <p:txBody>
          <a:bodyPr wrap="square">
            <a:spAutoFit/>
          </a:bodyPr>
          <a:lstStyle/>
          <a:p>
            <a:pPr marL="285750" indent="-285750">
              <a:buFont typeface="Arial" panose="020B0604020202020204" pitchFamily="34" charset="0"/>
              <a:buChar char="•"/>
            </a:pPr>
            <a:r>
              <a:rPr lang="en-IN" sz="2000"/>
              <a:t>Compassionate Care:</a:t>
            </a:r>
          </a:p>
        </p:txBody>
      </p:sp>
      <p:sp>
        <p:nvSpPr>
          <p:cNvPr id="4" name="Rectangle 3">
            <a:extLst>
              <a:ext uri="{FF2B5EF4-FFF2-40B4-BE49-F238E27FC236}">
                <a16:creationId xmlns:a16="http://schemas.microsoft.com/office/drawing/2014/main" id="{9848D314-AC60-4360-883C-E44FAB097E78}"/>
              </a:ext>
            </a:extLst>
          </p:cNvPr>
          <p:cNvSpPr/>
          <p:nvPr/>
        </p:nvSpPr>
        <p:spPr>
          <a:xfrm>
            <a:off x="956604" y="683158"/>
            <a:ext cx="2771432" cy="400110"/>
          </a:xfrm>
          <a:prstGeom prst="rect">
            <a:avLst/>
          </a:prstGeom>
        </p:spPr>
        <p:txBody>
          <a:bodyPr wrap="square">
            <a:spAutoFit/>
          </a:bodyPr>
          <a:lstStyle/>
          <a:p>
            <a:pPr marL="285750" indent="-285750">
              <a:buFont typeface="Arial" panose="020B0604020202020204" pitchFamily="34" charset="0"/>
              <a:buChar char="•"/>
            </a:pPr>
            <a:r>
              <a:rPr lang="en-IN" sz="2000" b="0" i="0" dirty="0">
                <a:solidFill>
                  <a:srgbClr val="202124"/>
                </a:solidFill>
                <a:effectLst/>
                <a:latin typeface="Google Sans"/>
              </a:rPr>
              <a:t>Trustworthy</a:t>
            </a:r>
            <a:r>
              <a:rPr lang="en-IN" b="0" i="0" dirty="0">
                <a:solidFill>
                  <a:srgbClr val="202124"/>
                </a:solidFill>
                <a:effectLst/>
                <a:latin typeface="Google Sans"/>
              </a:rPr>
              <a:t> Spirit: ..</a:t>
            </a:r>
            <a:endParaRPr lang="en-IN" dirty="0"/>
          </a:p>
        </p:txBody>
      </p:sp>
      <p:sp>
        <p:nvSpPr>
          <p:cNvPr id="5" name="Rectangle 4">
            <a:extLst>
              <a:ext uri="{FF2B5EF4-FFF2-40B4-BE49-F238E27FC236}">
                <a16:creationId xmlns:a16="http://schemas.microsoft.com/office/drawing/2014/main" id="{69BA929E-C767-4CAC-A05A-FD372EC4B603}"/>
              </a:ext>
            </a:extLst>
          </p:cNvPr>
          <p:cNvSpPr/>
          <p:nvPr/>
        </p:nvSpPr>
        <p:spPr>
          <a:xfrm>
            <a:off x="956603" y="1698821"/>
            <a:ext cx="10958285" cy="523220"/>
          </a:xfrm>
          <a:prstGeom prst="rect">
            <a:avLst/>
          </a:prstGeom>
        </p:spPr>
        <p:txBody>
          <a:bodyPr wrap="square">
            <a:spAutoFit/>
          </a:bodyPr>
          <a:lstStyle/>
          <a:p>
            <a:r>
              <a:rPr lang="en-US" sz="2800" dirty="0"/>
              <a:t>V</a:t>
            </a:r>
            <a:r>
              <a:rPr lang="en-IN" sz="2800" dirty="0" err="1"/>
              <a:t>ision</a:t>
            </a:r>
            <a:r>
              <a:rPr lang="en-IN" sz="2400" dirty="0"/>
              <a:t>: Apollo’s vision for the next phase of development is to “Touch a billion lives” </a:t>
            </a:r>
          </a:p>
        </p:txBody>
      </p:sp>
      <p:sp>
        <p:nvSpPr>
          <p:cNvPr id="6" name="Rectangle 5">
            <a:extLst>
              <a:ext uri="{FF2B5EF4-FFF2-40B4-BE49-F238E27FC236}">
                <a16:creationId xmlns:a16="http://schemas.microsoft.com/office/drawing/2014/main" id="{3F619CD8-4347-4386-9964-B1EB44B048A3}"/>
              </a:ext>
            </a:extLst>
          </p:cNvPr>
          <p:cNvSpPr/>
          <p:nvPr/>
        </p:nvSpPr>
        <p:spPr>
          <a:xfrm>
            <a:off x="956603" y="2690336"/>
            <a:ext cx="10553226" cy="1384995"/>
          </a:xfrm>
          <a:prstGeom prst="rect">
            <a:avLst/>
          </a:prstGeom>
        </p:spPr>
        <p:txBody>
          <a:bodyPr wrap="square">
            <a:spAutoFit/>
          </a:bodyPr>
          <a:lstStyle/>
          <a:p>
            <a:r>
              <a:rPr lang="en-US" sz="2400" b="1" i="0" dirty="0">
                <a:solidFill>
                  <a:srgbClr val="202124"/>
                </a:solidFill>
                <a:effectLst/>
                <a:latin typeface="Google Sans"/>
              </a:rPr>
              <a:t>Unique Selling Proposition (USP</a:t>
            </a:r>
            <a:r>
              <a:rPr lang="en-US" sz="2000" b="0" i="0" dirty="0">
                <a:solidFill>
                  <a:srgbClr val="202124"/>
                </a:solidFill>
                <a:effectLst/>
                <a:latin typeface="Google Sans"/>
              </a:rPr>
              <a:t>):   Apollo Hospitals value proposition lies in the brand name which has earned the trust of the people through its services that they have been providing since 1938, all over the world. Apollo Ranchi, along with brand name also exudes value for patient in terms of the </a:t>
            </a:r>
            <a:r>
              <a:rPr lang="en-US" sz="2000" b="0" i="0" dirty="0">
                <a:solidFill>
                  <a:srgbClr val="040C28"/>
                </a:solidFill>
                <a:effectLst/>
                <a:latin typeface="Google Sans"/>
              </a:rPr>
              <a:t>low cost model of treatment</a:t>
            </a:r>
            <a:r>
              <a:rPr lang="en-US" sz="2000" b="0" i="0" dirty="0">
                <a:solidFill>
                  <a:srgbClr val="202124"/>
                </a:solidFill>
                <a:effectLst/>
                <a:latin typeface="Google Sans"/>
              </a:rPr>
              <a:t> .</a:t>
            </a:r>
            <a:endParaRPr lang="en-IN" sz="2000" dirty="0"/>
          </a:p>
        </p:txBody>
      </p:sp>
      <p:sp>
        <p:nvSpPr>
          <p:cNvPr id="8" name="Rectangle 7">
            <a:extLst>
              <a:ext uri="{FF2B5EF4-FFF2-40B4-BE49-F238E27FC236}">
                <a16:creationId xmlns:a16="http://schemas.microsoft.com/office/drawing/2014/main" id="{60A4499F-17B3-4770-9E3F-F036578AD27B}"/>
              </a:ext>
            </a:extLst>
          </p:cNvPr>
          <p:cNvSpPr/>
          <p:nvPr/>
        </p:nvSpPr>
        <p:spPr>
          <a:xfrm>
            <a:off x="624115" y="4398132"/>
            <a:ext cx="10885714" cy="1938992"/>
          </a:xfrm>
          <a:prstGeom prst="rect">
            <a:avLst/>
          </a:prstGeom>
        </p:spPr>
        <p:txBody>
          <a:bodyPr wrap="square">
            <a:spAutoFit/>
          </a:bodyPr>
          <a:lstStyle/>
          <a:p>
            <a:pPr marL="285750" indent="-285750">
              <a:buFont typeface="Wingdings" panose="05000000000000000000" pitchFamily="2" charset="2"/>
              <a:buChar char="v"/>
            </a:pPr>
            <a:r>
              <a:rPr lang="en-US" b="1" dirty="0"/>
              <a:t> </a:t>
            </a:r>
            <a:r>
              <a:rPr lang="en-US" sz="2000" dirty="0"/>
              <a:t>Apollo pharmacy is a part of Apollo hospitals- Asia’s largest healthcare group.</a:t>
            </a:r>
          </a:p>
          <a:p>
            <a:pPr marL="285750" indent="-285750">
              <a:buFont typeface="Wingdings" panose="05000000000000000000" pitchFamily="2" charset="2"/>
              <a:buChar char="v"/>
            </a:pPr>
            <a:r>
              <a:rPr lang="en-US" sz="2000" dirty="0"/>
              <a:t> The first hospital was started in 1983 by </a:t>
            </a:r>
            <a:r>
              <a:rPr lang="en-US" sz="2000" dirty="0" err="1"/>
              <a:t>Dr.Pratap</a:t>
            </a:r>
            <a:r>
              <a:rPr lang="en-US" sz="2000" dirty="0"/>
              <a:t> Singh Reddy(Chairman) in Chennai. It was 150 beds hospital.</a:t>
            </a:r>
            <a:r>
              <a:rPr lang="en-IN" sz="2000" dirty="0"/>
              <a:t> Now in Asia there more than 1000 Apollo pharmacy retail outlet are present.</a:t>
            </a:r>
          </a:p>
          <a:p>
            <a:pPr marL="285750" indent="-285750">
              <a:buFont typeface="Wingdings" panose="05000000000000000000" pitchFamily="2" charset="2"/>
              <a:buChar char="v"/>
            </a:pPr>
            <a:r>
              <a:rPr lang="en-US" sz="2000" dirty="0"/>
              <a:t> </a:t>
            </a:r>
            <a:r>
              <a:rPr lang="en-IN" sz="2000" dirty="0"/>
              <a:t>In Jaipur the project was came in May 2002 and there were 20 locations selected across the city and the 1</a:t>
            </a:r>
            <a:r>
              <a:rPr lang="en-IN" sz="2000" baseline="30000" dirty="0"/>
              <a:t>st</a:t>
            </a:r>
            <a:r>
              <a:rPr lang="en-IN" sz="2000" dirty="0"/>
              <a:t> chemist shop was open in Malviya Nagar , Kabir Marg in June 2002 And now there are total 28 retail shops in Jaipur.</a:t>
            </a:r>
            <a:endParaRPr lang="en-US" sz="2000" dirty="0"/>
          </a:p>
        </p:txBody>
      </p:sp>
    </p:spTree>
    <p:extLst>
      <p:ext uri="{BB962C8B-B14F-4D97-AF65-F5344CB8AC3E}">
        <p14:creationId xmlns:p14="http://schemas.microsoft.com/office/powerpoint/2010/main" val="169506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4E3EE5-BDE0-4CE7-8E9B-D0B02A96518F}"/>
              </a:ext>
            </a:extLst>
          </p:cNvPr>
          <p:cNvSpPr/>
          <p:nvPr/>
        </p:nvSpPr>
        <p:spPr>
          <a:xfrm>
            <a:off x="379828" y="281355"/>
            <a:ext cx="11704320" cy="923330"/>
          </a:xfrm>
          <a:prstGeom prst="rect">
            <a:avLst/>
          </a:prstGeom>
        </p:spPr>
        <p:txBody>
          <a:bodyPr wrap="square">
            <a:spAutoFit/>
          </a:bodyPr>
          <a:lstStyle/>
          <a:p>
            <a:pPr marL="379730" marR="673735" algn="just">
              <a:lnSpc>
                <a:spcPct val="90000"/>
              </a:lnSpc>
              <a:spcAft>
                <a:spcPts val="0"/>
              </a:spcAft>
            </a:pPr>
            <a:r>
              <a:rPr lang="en-IN" sz="2000" dirty="0">
                <a:solidFill>
                  <a:srgbClr val="000000"/>
                </a:solidFill>
                <a:latin typeface="Segoe UI" panose="020B0502040204020203" pitchFamily="34" charset="0"/>
                <a:ea typeface="Segoe UI" panose="020B0502040204020203" pitchFamily="34" charset="0"/>
              </a:rPr>
              <a:t>It's important to note that the provided text is limited and may not cover all aspects of Apollo Hospital brand identity comprehensively. For a more in-depth analysis, further research on Apollo Hospital history, marketing strategies, and recent developments would be necessary.</a:t>
            </a: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687049D6-5493-48FE-A4CA-06A8BF740816}"/>
              </a:ext>
            </a:extLst>
          </p:cNvPr>
          <p:cNvSpPr/>
          <p:nvPr/>
        </p:nvSpPr>
        <p:spPr>
          <a:xfrm>
            <a:off x="879231" y="1450524"/>
            <a:ext cx="10705514" cy="937949"/>
          </a:xfrm>
          <a:prstGeom prst="rect">
            <a:avLst/>
          </a:prstGeom>
        </p:spPr>
        <p:txBody>
          <a:bodyPr wrap="square">
            <a:spAutoFit/>
          </a:bodyPr>
          <a:lstStyle/>
          <a:p>
            <a:pPr marL="3853815" marR="476250" indent="-3159125">
              <a:lnSpc>
                <a:spcPct val="120000"/>
              </a:lnSpc>
              <a:spcAft>
                <a:spcPts val="2630"/>
              </a:spcAft>
            </a:pPr>
            <a:r>
              <a:rPr lang="en-IN" sz="2400" b="1" kern="0" dirty="0">
                <a:solidFill>
                  <a:srgbClr val="434343"/>
                </a:solidFill>
                <a:latin typeface="Arial" panose="020B0604020202020204" pitchFamily="34" charset="0"/>
                <a:ea typeface="Arial" panose="020B0604020202020204" pitchFamily="34" charset="0"/>
              </a:rPr>
              <a:t>Part 1: Brand study, Competitor Analysis &amp; Buyer’s/Audience’s Persona</a:t>
            </a:r>
          </a:p>
        </p:txBody>
      </p:sp>
      <p:sp>
        <p:nvSpPr>
          <p:cNvPr id="4" name="Rectangle 3">
            <a:extLst>
              <a:ext uri="{FF2B5EF4-FFF2-40B4-BE49-F238E27FC236}">
                <a16:creationId xmlns:a16="http://schemas.microsoft.com/office/drawing/2014/main" id="{72B9D899-6152-4F96-AC1A-01A796976CDD}"/>
              </a:ext>
            </a:extLst>
          </p:cNvPr>
          <p:cNvSpPr/>
          <p:nvPr/>
        </p:nvSpPr>
        <p:spPr>
          <a:xfrm>
            <a:off x="812409" y="2634312"/>
            <a:ext cx="10839158" cy="1015663"/>
          </a:xfrm>
          <a:prstGeom prst="rect">
            <a:avLst/>
          </a:prstGeom>
        </p:spPr>
        <p:txBody>
          <a:bodyPr wrap="square">
            <a:spAutoFit/>
          </a:bodyPr>
          <a:lstStyle/>
          <a:p>
            <a:r>
              <a:rPr lang="en-US" sz="2000" b="1" dirty="0">
                <a:latin typeface="Roboto"/>
              </a:rPr>
              <a:t>Analyze brand messaging : </a:t>
            </a:r>
            <a:r>
              <a:rPr lang="en-US" sz="2000" dirty="0">
                <a:latin typeface="Roboto"/>
              </a:rPr>
              <a:t>A</a:t>
            </a:r>
            <a:r>
              <a:rPr lang="en-US" sz="2000" b="0" i="0" dirty="0">
                <a:effectLst/>
                <a:latin typeface="Roboto"/>
              </a:rPr>
              <a:t>pollo hospitals is the leading multispecialty health care unit with best in class treatments for cancer, knee replacements, liver transplant, heart, diabetes, kidney etc.</a:t>
            </a:r>
            <a:endParaRPr lang="en-IN" sz="2000" dirty="0"/>
          </a:p>
        </p:txBody>
      </p:sp>
      <p:sp>
        <p:nvSpPr>
          <p:cNvPr id="5" name="Rectangle 4">
            <a:extLst>
              <a:ext uri="{FF2B5EF4-FFF2-40B4-BE49-F238E27FC236}">
                <a16:creationId xmlns:a16="http://schemas.microsoft.com/office/drawing/2014/main" id="{7C84828D-1E06-4E0F-B5B0-5CC5403EF90F}"/>
              </a:ext>
            </a:extLst>
          </p:cNvPr>
          <p:cNvSpPr/>
          <p:nvPr/>
        </p:nvSpPr>
        <p:spPr>
          <a:xfrm>
            <a:off x="812409" y="3895814"/>
            <a:ext cx="10839158" cy="646331"/>
          </a:xfrm>
          <a:prstGeom prst="rect">
            <a:avLst/>
          </a:prstGeom>
        </p:spPr>
        <p:txBody>
          <a:bodyPr wrap="square">
            <a:spAutoFit/>
          </a:bodyPr>
          <a:lstStyle/>
          <a:p>
            <a:r>
              <a:rPr lang="en-US" b="1" i="0" dirty="0">
                <a:solidFill>
                  <a:srgbClr val="224855"/>
                </a:solidFill>
                <a:effectLst/>
                <a:latin typeface="Lato-Bold"/>
              </a:rPr>
              <a:t>Apollo Hospitals’ Billion Hearts Beating Campaign wins the “Best Marketing Campaign of the Year” Award at the World Brand Congress 2010</a:t>
            </a:r>
          </a:p>
        </p:txBody>
      </p:sp>
      <p:sp>
        <p:nvSpPr>
          <p:cNvPr id="6" name="Rectangle 5">
            <a:extLst>
              <a:ext uri="{FF2B5EF4-FFF2-40B4-BE49-F238E27FC236}">
                <a16:creationId xmlns:a16="http://schemas.microsoft.com/office/drawing/2014/main" id="{8817573A-5CC4-4407-B747-681E3C933319}"/>
              </a:ext>
            </a:extLst>
          </p:cNvPr>
          <p:cNvSpPr/>
          <p:nvPr/>
        </p:nvSpPr>
        <p:spPr>
          <a:xfrm>
            <a:off x="812409" y="4985764"/>
            <a:ext cx="10905980" cy="1307409"/>
          </a:xfrm>
          <a:prstGeom prst="rect">
            <a:avLst/>
          </a:prstGeom>
        </p:spPr>
        <p:txBody>
          <a:bodyPr wrap="square">
            <a:spAutoFit/>
          </a:bodyPr>
          <a:lstStyle/>
          <a:p>
            <a:pPr>
              <a:lnSpc>
                <a:spcPct val="94000"/>
              </a:lnSpc>
              <a:spcAft>
                <a:spcPts val="65"/>
              </a:spcAft>
            </a:pPr>
            <a:r>
              <a:rPr lang="en-IN" sz="2400" b="1" u="sng" dirty="0">
                <a:solidFill>
                  <a:srgbClr val="000000"/>
                </a:solidFill>
                <a:effectLst/>
                <a:uFill>
                  <a:solidFill>
                    <a:srgbClr val="000000"/>
                  </a:solidFill>
                </a:uFill>
                <a:latin typeface="Segoe UI" panose="020B0502040204020203" pitchFamily="34" charset="0"/>
                <a:ea typeface="Segoe UI" panose="020B0502040204020203" pitchFamily="34" charset="0"/>
              </a:rPr>
              <a:t>Examine The Brand Tagline </a:t>
            </a:r>
            <a:r>
              <a:rPr lang="en-IN" sz="2000" u="sng" dirty="0">
                <a:solidFill>
                  <a:srgbClr val="000000"/>
                </a:solidFill>
                <a:effectLst/>
                <a:uFill>
                  <a:solidFill>
                    <a:srgbClr val="000000"/>
                  </a:solidFill>
                </a:uFill>
                <a:latin typeface="Segoe UI" panose="020B0502040204020203" pitchFamily="34" charset="0"/>
                <a:ea typeface="Segoe UI" panose="020B0502040204020203" pitchFamily="34" charset="0"/>
              </a:rPr>
              <a:t>: </a:t>
            </a:r>
            <a:r>
              <a:rPr lang="en-IN" sz="2000" dirty="0">
                <a:solidFill>
                  <a:srgbClr val="000000"/>
                </a:solidFill>
                <a:latin typeface="Segoe UI" panose="020B0502040204020203" pitchFamily="34" charset="0"/>
                <a:ea typeface="Segoe UI" panose="020B0502040204020203" pitchFamily="34" charset="0"/>
              </a:rPr>
              <a:t>However, it's essential to note that brand messaging and taglines can change over time, so it's recommended to refer to the latest information from official sources or conduct a search to get up-to-date and accurate information about Apollo hospital current tagline and brand messaging</a:t>
            </a:r>
            <a:endParaRPr lang="en-IN" sz="2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9422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462316-E788-4B13-BD50-90387FD1D92F}"/>
              </a:ext>
            </a:extLst>
          </p:cNvPr>
          <p:cNvSpPr/>
          <p:nvPr/>
        </p:nvSpPr>
        <p:spPr>
          <a:xfrm>
            <a:off x="553329" y="471012"/>
            <a:ext cx="11085342" cy="937949"/>
          </a:xfrm>
          <a:prstGeom prst="rect">
            <a:avLst/>
          </a:prstGeom>
        </p:spPr>
        <p:txBody>
          <a:bodyPr wrap="square">
            <a:spAutoFit/>
          </a:bodyPr>
          <a:lstStyle/>
          <a:p>
            <a:pPr marL="3952875" marR="476250" indent="-3159125">
              <a:lnSpc>
                <a:spcPct val="120000"/>
              </a:lnSpc>
              <a:spcAft>
                <a:spcPts val="0"/>
              </a:spcAft>
            </a:pPr>
            <a:r>
              <a:rPr lang="en-IN" sz="2400" b="1" kern="0" dirty="0">
                <a:solidFill>
                  <a:srgbClr val="434343"/>
                </a:solidFill>
                <a:latin typeface="Arial" panose="020B0604020202020204" pitchFamily="34" charset="0"/>
                <a:ea typeface="Arial" panose="020B0604020202020204" pitchFamily="34" charset="0"/>
              </a:rPr>
              <a:t>Part 1: Brand study, Competitor Analysis &amp; Buyer’s/Audience’s Persona</a:t>
            </a:r>
          </a:p>
        </p:txBody>
      </p:sp>
      <p:sp>
        <p:nvSpPr>
          <p:cNvPr id="3" name="Rectangle 2">
            <a:extLst>
              <a:ext uri="{FF2B5EF4-FFF2-40B4-BE49-F238E27FC236}">
                <a16:creationId xmlns:a16="http://schemas.microsoft.com/office/drawing/2014/main" id="{8F2EBFC0-03A5-4234-878D-6CE5793065A3}"/>
              </a:ext>
            </a:extLst>
          </p:cNvPr>
          <p:cNvSpPr/>
          <p:nvPr/>
        </p:nvSpPr>
        <p:spPr>
          <a:xfrm>
            <a:off x="968326" y="1535570"/>
            <a:ext cx="10255348" cy="806246"/>
          </a:xfrm>
          <a:prstGeom prst="rect">
            <a:avLst/>
          </a:prstGeom>
        </p:spPr>
        <p:txBody>
          <a:bodyPr wrap="square">
            <a:spAutoFit/>
          </a:bodyPr>
          <a:lstStyle/>
          <a:p>
            <a:pPr marL="523875" marR="6350" indent="-316865">
              <a:lnSpc>
                <a:spcPct val="108000"/>
              </a:lnSpc>
              <a:spcAft>
                <a:spcPts val="3300"/>
              </a:spcAft>
            </a:pPr>
            <a:r>
              <a:rPr lang="en-IN" sz="2400" dirty="0">
                <a:solidFill>
                  <a:srgbClr val="000000"/>
                </a:solidFill>
                <a:latin typeface="Arial" panose="020B0604020202020204" pitchFamily="34" charset="0"/>
                <a:ea typeface="Arial" panose="020B0604020202020204" pitchFamily="34" charset="0"/>
              </a:rPr>
              <a:t>● </a:t>
            </a:r>
            <a:r>
              <a:rPr lang="en-IN" sz="2400" b="1" dirty="0">
                <a:solidFill>
                  <a:srgbClr val="000000"/>
                </a:solidFill>
                <a:latin typeface="Arial" panose="020B0604020202020204" pitchFamily="34" charset="0"/>
                <a:ea typeface="Arial" panose="020B0604020202020204" pitchFamily="34" charset="0"/>
              </a:rPr>
              <a:t>Competitor Analysis</a:t>
            </a:r>
            <a:r>
              <a:rPr lang="en-IN" b="1" dirty="0">
                <a:solidFill>
                  <a:srgbClr val="000000"/>
                </a:solidFill>
                <a:latin typeface="Arial" panose="020B0604020202020204" pitchFamily="34" charset="0"/>
                <a:ea typeface="Arial" panose="020B0604020202020204" pitchFamily="34" charset="0"/>
              </a:rPr>
              <a:t>: </a:t>
            </a:r>
            <a:r>
              <a:rPr lang="en-IN" sz="2000" dirty="0">
                <a:solidFill>
                  <a:srgbClr val="000000"/>
                </a:solidFill>
                <a:latin typeface="Arial" panose="020B0604020202020204" pitchFamily="34" charset="0"/>
                <a:ea typeface="Arial" panose="020B0604020202020204" pitchFamily="34" charset="0"/>
              </a:rPr>
              <a:t>Select three competitors operating in the same industry or niche as the chosen brand, examine their USPs and online communication.</a:t>
            </a: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EAEF2121-314B-4705-A739-3E7B4DD06561}"/>
              </a:ext>
            </a:extLst>
          </p:cNvPr>
          <p:cNvSpPr/>
          <p:nvPr/>
        </p:nvSpPr>
        <p:spPr>
          <a:xfrm>
            <a:off x="875534" y="2648265"/>
            <a:ext cx="9833319" cy="475900"/>
          </a:xfrm>
          <a:prstGeom prst="rect">
            <a:avLst/>
          </a:prstGeom>
        </p:spPr>
        <p:txBody>
          <a:bodyPr wrap="square">
            <a:spAutoFit/>
          </a:bodyPr>
          <a:lstStyle/>
          <a:p>
            <a:pPr marL="509270" indent="-6350">
              <a:lnSpc>
                <a:spcPct val="110000"/>
              </a:lnSpc>
              <a:spcAft>
                <a:spcPts val="15"/>
              </a:spcAft>
            </a:pPr>
            <a:r>
              <a:rPr lang="en-IN" sz="2400" b="1" dirty="0">
                <a:solidFill>
                  <a:srgbClr val="000000"/>
                </a:solidFill>
                <a:latin typeface="Arial" panose="020B0604020202020204" pitchFamily="34" charset="0"/>
                <a:ea typeface="Arial" panose="020B0604020202020204" pitchFamily="34" charset="0"/>
              </a:rPr>
              <a:t>Competitor 1</a:t>
            </a:r>
            <a:r>
              <a:rPr lang="en-IN" sz="2400" b="1" dirty="0">
                <a:latin typeface="Arial" panose="020B0604020202020204" pitchFamily="34" charset="0"/>
                <a:ea typeface="Arial" panose="020B0604020202020204" pitchFamily="34" charset="0"/>
              </a:rPr>
              <a:t>:</a:t>
            </a:r>
            <a:r>
              <a:rPr lang="en-IN" sz="2400" b="1" dirty="0">
                <a:solidFill>
                  <a:schemeClr val="accent1"/>
                </a:solidFill>
                <a:latin typeface="Arial" panose="020B0604020202020204" pitchFamily="34" charset="0"/>
                <a:ea typeface="Arial" panose="020B0604020202020204" pitchFamily="34" charset="0"/>
              </a:rPr>
              <a:t> </a:t>
            </a:r>
            <a:r>
              <a:rPr lang="en-IN" sz="2400" u="sng" dirty="0">
                <a:solidFill>
                  <a:schemeClr val="accent1"/>
                </a:solidFill>
                <a:uFill>
                  <a:solidFill>
                    <a:srgbClr val="0097A7"/>
                  </a:solidFill>
                </a:uFill>
                <a:latin typeface="Arial" panose="020B0604020202020204" pitchFamily="34" charset="0"/>
                <a:ea typeface="Arial" panose="020B0604020202020204" pitchFamily="34" charset="0"/>
                <a:hlinkClick r:id="rId2"/>
              </a:rPr>
              <a:t>https://www.max</a:t>
            </a:r>
            <a:r>
              <a:rPr lang="en-IN" sz="2400" u="sng" dirty="0">
                <a:solidFill>
                  <a:schemeClr val="accent1"/>
                </a:solidFill>
                <a:uFill>
                  <a:solidFill>
                    <a:srgbClr val="0097A7"/>
                  </a:solidFill>
                </a:uFill>
                <a:latin typeface="Arial" panose="020B0604020202020204" pitchFamily="34" charset="0"/>
                <a:ea typeface="Arial" panose="020B0604020202020204" pitchFamily="34" charset="0"/>
              </a:rPr>
              <a:t> health care.in</a:t>
            </a:r>
            <a:endParaRPr lang="en-IN" sz="2400" dirty="0">
              <a:solidFill>
                <a:schemeClr val="accent1"/>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FAD69270-B64B-43EC-B41C-872FB8FB4F97}"/>
              </a:ext>
            </a:extLst>
          </p:cNvPr>
          <p:cNvSpPr/>
          <p:nvPr/>
        </p:nvSpPr>
        <p:spPr>
          <a:xfrm>
            <a:off x="1440587" y="3244334"/>
            <a:ext cx="10255348" cy="1200329"/>
          </a:xfrm>
          <a:prstGeom prst="rect">
            <a:avLst/>
          </a:prstGeom>
        </p:spPr>
        <p:txBody>
          <a:bodyPr wrap="square">
            <a:spAutoFit/>
          </a:bodyPr>
          <a:lstStyle/>
          <a:p>
            <a:r>
              <a:rPr lang="en-US" sz="2400" dirty="0"/>
              <a:t>Max health care is India’s leading providers of world class healthcare services. with 4800+ doctors &amp; a network of 17 hospitals in India, we offer treatment across 29 specialties.</a:t>
            </a:r>
            <a:endParaRPr lang="en-IN" sz="2400" dirty="0"/>
          </a:p>
        </p:txBody>
      </p:sp>
      <p:sp>
        <p:nvSpPr>
          <p:cNvPr id="6" name="Rectangle 5">
            <a:extLst>
              <a:ext uri="{FF2B5EF4-FFF2-40B4-BE49-F238E27FC236}">
                <a16:creationId xmlns:a16="http://schemas.microsoft.com/office/drawing/2014/main" id="{FEB6447E-1C68-4B54-BF00-BF7B41695095}"/>
              </a:ext>
            </a:extLst>
          </p:cNvPr>
          <p:cNvSpPr/>
          <p:nvPr/>
        </p:nvSpPr>
        <p:spPr>
          <a:xfrm>
            <a:off x="1181686" y="4564925"/>
            <a:ext cx="8412479" cy="475900"/>
          </a:xfrm>
          <a:prstGeom prst="rect">
            <a:avLst/>
          </a:prstGeom>
        </p:spPr>
        <p:txBody>
          <a:bodyPr wrap="square">
            <a:spAutoFit/>
          </a:bodyPr>
          <a:lstStyle/>
          <a:p>
            <a:pPr marL="208915" indent="-6350">
              <a:lnSpc>
                <a:spcPct val="110000"/>
              </a:lnSpc>
              <a:spcAft>
                <a:spcPts val="15"/>
              </a:spcAft>
            </a:pPr>
            <a:r>
              <a:rPr lang="en-IN" sz="2400" b="1" dirty="0">
                <a:solidFill>
                  <a:srgbClr val="000000"/>
                </a:solidFill>
                <a:latin typeface="Arial" panose="020B0604020202020204" pitchFamily="34" charset="0"/>
                <a:ea typeface="Arial" panose="020B0604020202020204" pitchFamily="34" charset="0"/>
              </a:rPr>
              <a:t>Competitor 2: </a:t>
            </a:r>
            <a:r>
              <a:rPr lang="en-IN" sz="2400" u="sng" dirty="0">
                <a:solidFill>
                  <a:schemeClr val="accent1"/>
                </a:solidFill>
                <a:uFill>
                  <a:solidFill>
                    <a:srgbClr val="0097A7"/>
                  </a:solidFill>
                </a:uFill>
                <a:latin typeface="Arial" panose="020B0604020202020204" pitchFamily="34" charset="0"/>
                <a:ea typeface="Arial" panose="020B0604020202020204" pitchFamily="34" charset="0"/>
              </a:rPr>
              <a:t>http://www.vaidam.com</a:t>
            </a:r>
            <a:endParaRPr lang="en-IN" sz="2400" dirty="0">
              <a:solidFill>
                <a:schemeClr val="accent1"/>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33BAC1F4-2D04-4F36-9822-47F420D8643A}"/>
              </a:ext>
            </a:extLst>
          </p:cNvPr>
          <p:cNvSpPr/>
          <p:nvPr/>
        </p:nvSpPr>
        <p:spPr>
          <a:xfrm>
            <a:off x="1440586" y="5040732"/>
            <a:ext cx="9982379" cy="1200329"/>
          </a:xfrm>
          <a:prstGeom prst="rect">
            <a:avLst/>
          </a:prstGeom>
        </p:spPr>
        <p:txBody>
          <a:bodyPr wrap="square">
            <a:spAutoFit/>
          </a:bodyPr>
          <a:lstStyle/>
          <a:p>
            <a:r>
              <a:rPr lang="en-US" sz="2400" dirty="0" err="1">
                <a:latin typeface="Roboto"/>
              </a:rPr>
              <a:t>V</a:t>
            </a:r>
            <a:r>
              <a:rPr lang="en-US" sz="2400" b="0" i="0" dirty="0" err="1">
                <a:effectLst/>
                <a:latin typeface="Roboto"/>
              </a:rPr>
              <a:t>aidam</a:t>
            </a:r>
            <a:r>
              <a:rPr lang="en-US" sz="2400" b="0" i="0" dirty="0">
                <a:effectLst/>
                <a:latin typeface="Roboto"/>
              </a:rPr>
              <a:t> health connects you with the best doctors and hospitals in </a:t>
            </a:r>
            <a:r>
              <a:rPr lang="en-US" sz="2400" b="0" i="0" dirty="0" err="1">
                <a:effectLst/>
                <a:latin typeface="Roboto"/>
              </a:rPr>
              <a:t>india</a:t>
            </a:r>
            <a:r>
              <a:rPr lang="en-US" sz="2400" b="0" i="0" dirty="0">
                <a:effectLst/>
                <a:latin typeface="Roboto"/>
              </a:rPr>
              <a:t> for treatment at affordable price. </a:t>
            </a:r>
            <a:r>
              <a:rPr lang="en-US" sz="2400" dirty="0" err="1">
                <a:latin typeface="Roboto"/>
              </a:rPr>
              <a:t>V</a:t>
            </a:r>
            <a:r>
              <a:rPr lang="en-US" sz="2400" b="0" i="0" dirty="0" err="1">
                <a:effectLst/>
                <a:latin typeface="Roboto"/>
              </a:rPr>
              <a:t>aidam</a:t>
            </a:r>
            <a:r>
              <a:rPr lang="en-US" sz="2400" b="0" i="0" dirty="0">
                <a:effectLst/>
                <a:latin typeface="Roboto"/>
              </a:rPr>
              <a:t> also assists in travel and stay along with 24x7 care for patient and attendant</a:t>
            </a:r>
            <a:r>
              <a:rPr lang="en-US" sz="2000" b="0" i="0" dirty="0">
                <a:effectLst/>
                <a:latin typeface="Roboto"/>
              </a:rPr>
              <a:t>.</a:t>
            </a:r>
            <a:endParaRPr lang="en-IN" sz="2000" dirty="0"/>
          </a:p>
        </p:txBody>
      </p:sp>
    </p:spTree>
    <p:extLst>
      <p:ext uri="{BB962C8B-B14F-4D97-AF65-F5344CB8AC3E}">
        <p14:creationId xmlns:p14="http://schemas.microsoft.com/office/powerpoint/2010/main" val="378868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0F12DD-52D4-4924-9888-0ED26062B73D}"/>
              </a:ext>
            </a:extLst>
          </p:cNvPr>
          <p:cNvSpPr/>
          <p:nvPr/>
        </p:nvSpPr>
        <p:spPr>
          <a:xfrm>
            <a:off x="801859" y="298864"/>
            <a:ext cx="8890781" cy="475900"/>
          </a:xfrm>
          <a:prstGeom prst="rect">
            <a:avLst/>
          </a:prstGeom>
        </p:spPr>
        <p:txBody>
          <a:bodyPr wrap="square">
            <a:spAutoFit/>
          </a:bodyPr>
          <a:lstStyle/>
          <a:p>
            <a:pPr marL="208915" indent="-6350">
              <a:lnSpc>
                <a:spcPct val="110000"/>
              </a:lnSpc>
              <a:spcAft>
                <a:spcPts val="15"/>
              </a:spcAft>
            </a:pPr>
            <a:r>
              <a:rPr lang="en-IN" sz="2400" b="1" dirty="0">
                <a:solidFill>
                  <a:srgbClr val="000000"/>
                </a:solidFill>
                <a:latin typeface="Arial" panose="020B0604020202020204" pitchFamily="34" charset="0"/>
                <a:ea typeface="Arial" panose="020B0604020202020204" pitchFamily="34" charset="0"/>
              </a:rPr>
              <a:t>Competitor 3 : </a:t>
            </a:r>
            <a:r>
              <a:rPr lang="en-IN" sz="2400" u="sng" dirty="0">
                <a:solidFill>
                  <a:schemeClr val="accent1"/>
                </a:solidFill>
                <a:uFill>
                  <a:solidFill>
                    <a:srgbClr val="0097A7"/>
                  </a:solidFill>
                </a:uFill>
                <a:latin typeface="Arial" panose="020B0604020202020204" pitchFamily="34" charset="0"/>
                <a:ea typeface="Arial" panose="020B0604020202020204" pitchFamily="34" charset="0"/>
              </a:rPr>
              <a:t>https://www.</a:t>
            </a:r>
            <a:r>
              <a:rPr lang="en-IN" sz="2400" u="sng" dirty="0"/>
              <a:t> </a:t>
            </a:r>
            <a:r>
              <a:rPr lang="en-IN" sz="2400" u="sng" dirty="0">
                <a:solidFill>
                  <a:schemeClr val="accent1"/>
                </a:solidFill>
              </a:rPr>
              <a:t>West Suburban Medical </a:t>
            </a:r>
            <a:r>
              <a:rPr lang="en-IN" sz="2400" u="sng" dirty="0" err="1">
                <a:solidFill>
                  <a:schemeClr val="accent1"/>
                </a:solidFill>
              </a:rPr>
              <a:t>Center</a:t>
            </a:r>
            <a:r>
              <a:rPr lang="en-IN" sz="2400" u="sng" dirty="0"/>
              <a:t> </a:t>
            </a:r>
            <a:r>
              <a:rPr lang="en-IN" sz="2400" u="sng" dirty="0">
                <a:solidFill>
                  <a:schemeClr val="accent1"/>
                </a:solidFill>
                <a:uFill>
                  <a:solidFill>
                    <a:srgbClr val="0097A7"/>
                  </a:solidFill>
                </a:uFill>
                <a:latin typeface="Arial" panose="020B0604020202020204" pitchFamily="34" charset="0"/>
                <a:ea typeface="Arial" panose="020B0604020202020204" pitchFamily="34" charset="0"/>
              </a:rPr>
              <a:t>.com</a:t>
            </a:r>
            <a:endParaRPr lang="en-IN" sz="2400" u="sng" dirty="0">
              <a:solidFill>
                <a:schemeClr val="accent1"/>
              </a:solidFill>
              <a:effectLst/>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FE1F49FD-6C54-449D-9863-C1B9B3321449}"/>
              </a:ext>
            </a:extLst>
          </p:cNvPr>
          <p:cNvSpPr/>
          <p:nvPr/>
        </p:nvSpPr>
        <p:spPr>
          <a:xfrm>
            <a:off x="1012874" y="900331"/>
            <a:ext cx="10691447" cy="1569660"/>
          </a:xfrm>
          <a:prstGeom prst="rect">
            <a:avLst/>
          </a:prstGeom>
        </p:spPr>
        <p:txBody>
          <a:bodyPr wrap="square">
            <a:spAutoFit/>
          </a:bodyPr>
          <a:lstStyle/>
          <a:p>
            <a:r>
              <a:rPr lang="en-US" sz="2400" b="0" i="0" dirty="0">
                <a:solidFill>
                  <a:srgbClr val="040C28"/>
                </a:solidFill>
                <a:effectLst/>
                <a:latin typeface="Google Sans"/>
              </a:rPr>
              <a:t>West Suburban Medical Center</a:t>
            </a:r>
            <a:r>
              <a:rPr lang="en-US" sz="2400" b="0" i="0" dirty="0">
                <a:effectLst/>
                <a:latin typeface="Google Sans"/>
              </a:rPr>
              <a:t> provides medical and surgical services. Louis Pasteur is a health care </a:t>
            </a:r>
            <a:r>
              <a:rPr lang="en-US" sz="2400" b="0" i="0" dirty="0" err="1">
                <a:effectLst/>
                <a:latin typeface="Google Sans"/>
              </a:rPr>
              <a:t>centre</a:t>
            </a:r>
            <a:r>
              <a:rPr lang="en-US" sz="2400" b="0" i="0" dirty="0">
                <a:effectLst/>
                <a:latin typeface="Google Sans"/>
              </a:rPr>
              <a:t> that provides medical services. </a:t>
            </a:r>
            <a:r>
              <a:rPr lang="en-US" sz="2400" b="0" i="0" dirty="0" err="1">
                <a:effectLst/>
                <a:latin typeface="Google Sans"/>
              </a:rPr>
              <a:t>Dactari</a:t>
            </a:r>
            <a:r>
              <a:rPr lang="en-US" sz="2400" b="0" i="0" dirty="0">
                <a:effectLst/>
                <a:latin typeface="Google Sans"/>
              </a:rPr>
              <a:t> Total Health Care Solutions is a provider of hospital management systems. New </a:t>
            </a:r>
            <a:r>
              <a:rPr lang="en-US" sz="2400" b="0" i="0" dirty="0" err="1">
                <a:effectLst/>
                <a:latin typeface="Google Sans"/>
              </a:rPr>
              <a:t>Mowasat</a:t>
            </a:r>
            <a:r>
              <a:rPr lang="en-US" sz="2400" b="0" i="0" dirty="0">
                <a:effectLst/>
                <a:latin typeface="Google Sans"/>
              </a:rPr>
              <a:t> Hospital is a healthcare services provider.</a:t>
            </a:r>
            <a:endParaRPr lang="en-IN" sz="2400" dirty="0"/>
          </a:p>
        </p:txBody>
      </p:sp>
      <p:sp>
        <p:nvSpPr>
          <p:cNvPr id="4" name="Rectangle 3">
            <a:extLst>
              <a:ext uri="{FF2B5EF4-FFF2-40B4-BE49-F238E27FC236}">
                <a16:creationId xmlns:a16="http://schemas.microsoft.com/office/drawing/2014/main" id="{33A3034C-69C8-4C61-9338-86A2ED3FE24B}"/>
              </a:ext>
            </a:extLst>
          </p:cNvPr>
          <p:cNvSpPr/>
          <p:nvPr/>
        </p:nvSpPr>
        <p:spPr>
          <a:xfrm>
            <a:off x="801860" y="2595558"/>
            <a:ext cx="10902462" cy="830997"/>
          </a:xfrm>
          <a:prstGeom prst="rect">
            <a:avLst/>
          </a:prstGeom>
        </p:spPr>
        <p:txBody>
          <a:bodyPr wrap="square">
            <a:spAutoFit/>
          </a:bodyPr>
          <a:lstStyle/>
          <a:p>
            <a:r>
              <a:rPr lang="en-IN" sz="2400" b="1" dirty="0">
                <a:solidFill>
                  <a:srgbClr val="000000"/>
                </a:solidFill>
                <a:latin typeface="Segoe UI" panose="020B0502040204020203" pitchFamily="34" charset="0"/>
                <a:ea typeface="Segoe UI" panose="020B0502040204020203" pitchFamily="34" charset="0"/>
              </a:rPr>
              <a:t>Services that are provided exclusively by the Apollo Hospitals. Which can treat the quality of the treatment.</a:t>
            </a:r>
            <a:endParaRPr lang="en-IN" sz="2400" b="1" dirty="0"/>
          </a:p>
        </p:txBody>
      </p:sp>
      <p:sp>
        <p:nvSpPr>
          <p:cNvPr id="5" name="Rectangle 4">
            <a:extLst>
              <a:ext uri="{FF2B5EF4-FFF2-40B4-BE49-F238E27FC236}">
                <a16:creationId xmlns:a16="http://schemas.microsoft.com/office/drawing/2014/main" id="{8E37B3B6-81A0-4CC3-87EE-A4657D2E8925}"/>
              </a:ext>
            </a:extLst>
          </p:cNvPr>
          <p:cNvSpPr/>
          <p:nvPr/>
        </p:nvSpPr>
        <p:spPr>
          <a:xfrm>
            <a:off x="703385" y="3426555"/>
            <a:ext cx="11155680" cy="3119315"/>
          </a:xfrm>
          <a:prstGeom prst="rect">
            <a:avLst/>
          </a:prstGeom>
        </p:spPr>
        <p:txBody>
          <a:bodyPr wrap="square">
            <a:spAutoFit/>
          </a:bodyPr>
          <a:lstStyle/>
          <a:p>
            <a:pPr marL="342900" lvl="0" indent="-342900" fontAlgn="base">
              <a:lnSpc>
                <a:spcPct val="94000"/>
              </a:lnSpc>
              <a:spcAft>
                <a:spcPts val="795"/>
              </a:spcAft>
              <a:buClr>
                <a:srgbClr val="000000"/>
              </a:buClr>
              <a:buSzPts val="1000"/>
              <a:buFont typeface="Arial" panose="020B0604020202020204" pitchFamily="34" charset="0"/>
              <a:buChar char="•"/>
            </a:pP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Website Design and User Experience: Assess the website layout, navigation, and overall user-friendliness.</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Aft>
                <a:spcPts val="795"/>
              </a:spcAft>
              <a:buClr>
                <a:srgbClr val="000000"/>
              </a:buClr>
              <a:buSzPts val="1000"/>
              <a:buFont typeface="Arial" panose="020B0604020202020204" pitchFamily="34" charset="0"/>
              <a:buChar char="•"/>
            </a:pP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Content Strategy: Evaluate the type of content they publish and how often (articles, videos, infographics, etc.).</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Aft>
                <a:spcPts val="910"/>
              </a:spcAft>
              <a:buClr>
                <a:srgbClr val="000000"/>
              </a:buClr>
              <a:buSzPts val="1000"/>
              <a:buFont typeface="Arial" panose="020B0604020202020204" pitchFamily="34" charset="0"/>
              <a:buChar char="•"/>
            </a:pP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Social Media Presence: Check their engagement levels, number of followers, and frequency of posts.</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Aft>
                <a:spcPts val="795"/>
              </a:spcAft>
              <a:buClr>
                <a:srgbClr val="000000"/>
              </a:buClr>
              <a:buSzPts val="1000"/>
              <a:buFont typeface="Arial" panose="020B0604020202020204" pitchFamily="34" charset="0"/>
              <a:buChar char="•"/>
            </a:pP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Brand Messaging: </a:t>
            </a:r>
            <a:r>
              <a:rPr lang="en-IN" sz="2000" dirty="0" err="1">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Analyze</a:t>
            </a: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 their tone, voice, and consistency in branding across different platforms.</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Aft>
                <a:spcPts val="185"/>
              </a:spcAft>
              <a:buClr>
                <a:srgbClr val="000000"/>
              </a:buClr>
              <a:buSzPts val="1000"/>
              <a:buFont typeface="Arial" panose="020B0604020202020204" pitchFamily="34" charset="0"/>
              <a:buChar char="•"/>
            </a:pPr>
            <a:r>
              <a:rPr lang="en-IN" sz="2000" dirty="0">
                <a:solidFill>
                  <a:srgbClr val="000000"/>
                </a:solidFill>
                <a:uFill>
                  <a:solidFill>
                    <a:srgbClr val="000000"/>
                  </a:solidFill>
                </a:uFill>
                <a:latin typeface="Segoe UI" panose="020B0502040204020203" pitchFamily="34" charset="0"/>
                <a:ea typeface="Segoe UI" panose="020B0502040204020203" pitchFamily="34" charset="0"/>
                <a:cs typeface="Arial" panose="020B0604020202020204" pitchFamily="34" charset="0"/>
              </a:rPr>
              <a:t>Customer Interaction: Look for how they handle customer inquiries, complaints, and feedback.</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30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Apollo Hospitals Enterprise Ltd- Will it be able to keep up its growth? -  PA Wealth">
            <a:extLst>
              <a:ext uri="{FF2B5EF4-FFF2-40B4-BE49-F238E27FC236}">
                <a16:creationId xmlns:a16="http://schemas.microsoft.com/office/drawing/2014/main" id="{B1031789-9411-4066-911C-F22D73E10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928" y="25744"/>
            <a:ext cx="6077243" cy="3403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5D8AEFE-733F-4F6C-85AC-A78BEC542271}"/>
              </a:ext>
            </a:extLst>
          </p:cNvPr>
          <p:cNvSpPr/>
          <p:nvPr/>
        </p:nvSpPr>
        <p:spPr>
          <a:xfrm>
            <a:off x="1050651" y="3569301"/>
            <a:ext cx="10444663" cy="707886"/>
          </a:xfrm>
          <a:prstGeom prst="rect">
            <a:avLst/>
          </a:prstGeom>
        </p:spPr>
        <p:txBody>
          <a:bodyPr wrap="square">
            <a:spAutoFit/>
          </a:bodyPr>
          <a:lstStyle/>
          <a:p>
            <a:pPr marL="457200" indent="-457200">
              <a:buFont typeface="Wingdings" panose="05000000000000000000" pitchFamily="2" charset="2"/>
              <a:buChar char="Ø"/>
            </a:pPr>
            <a:r>
              <a:rPr lang="en-IN" sz="2000" b="1" dirty="0">
                <a:solidFill>
                  <a:srgbClr val="000000"/>
                </a:solidFill>
                <a:latin typeface="Segoe UI" panose="020B0502040204020203" pitchFamily="34" charset="0"/>
                <a:ea typeface="Segoe UI" panose="020B0502040204020203" pitchFamily="34" charset="0"/>
              </a:rPr>
              <a:t>Strengths :</a:t>
            </a:r>
            <a:r>
              <a:rPr lang="en-IN" sz="2000" dirty="0">
                <a:solidFill>
                  <a:srgbClr val="000000"/>
                </a:solidFill>
                <a:latin typeface="Segoe UI" panose="020B0502040204020203" pitchFamily="34" charset="0"/>
                <a:ea typeface="Segoe UI" panose="020B0502040204020203" pitchFamily="34" charset="0"/>
              </a:rPr>
              <a:t> </a:t>
            </a:r>
            <a:r>
              <a:rPr lang="en-US" sz="2000" dirty="0"/>
              <a:t>Apollo Hospitals is a renowned and well-recognized brand name in the healthcare industry by offering quality services to its customers and patients</a:t>
            </a:r>
            <a:r>
              <a:rPr lang="en-IN" sz="2000" dirty="0">
                <a:solidFill>
                  <a:srgbClr val="000000"/>
                </a:solidFill>
                <a:latin typeface="Segoe UI" panose="020B0502040204020203" pitchFamily="34" charset="0"/>
                <a:ea typeface="Segoe UI" panose="020B0502040204020203" pitchFamily="34" charset="0"/>
              </a:rPr>
              <a:t> </a:t>
            </a:r>
            <a:endParaRPr lang="en-IN" sz="2000" dirty="0"/>
          </a:p>
        </p:txBody>
      </p:sp>
      <p:sp>
        <p:nvSpPr>
          <p:cNvPr id="3" name="Rectangle 2">
            <a:extLst>
              <a:ext uri="{FF2B5EF4-FFF2-40B4-BE49-F238E27FC236}">
                <a16:creationId xmlns:a16="http://schemas.microsoft.com/office/drawing/2014/main" id="{995B1E9F-E120-4B93-95EF-AEA3A35E89D2}"/>
              </a:ext>
            </a:extLst>
          </p:cNvPr>
          <p:cNvSpPr/>
          <p:nvPr/>
        </p:nvSpPr>
        <p:spPr>
          <a:xfrm>
            <a:off x="1050651" y="4333457"/>
            <a:ext cx="10366285" cy="769441"/>
          </a:xfrm>
          <a:prstGeom prst="rect">
            <a:avLst/>
          </a:prstGeom>
        </p:spPr>
        <p:txBody>
          <a:bodyPr wrap="square">
            <a:spAutoFit/>
          </a:bodyPr>
          <a:lstStyle/>
          <a:p>
            <a:pPr marL="342900" indent="-342900" fontAlgn="base">
              <a:buFont typeface="Wingdings" panose="05000000000000000000" pitchFamily="2" charset="2"/>
              <a:buChar char="Ø"/>
            </a:pPr>
            <a:r>
              <a:rPr lang="en-IN" sz="2400" b="1" i="0" cap="all" dirty="0">
                <a:effectLst/>
                <a:latin typeface="inherit"/>
              </a:rPr>
              <a:t> </a:t>
            </a:r>
            <a:r>
              <a:rPr lang="en-IN" sz="2000" b="1" dirty="0"/>
              <a:t>Weaknesses</a:t>
            </a:r>
            <a:r>
              <a:rPr lang="en-IN" sz="2400" b="1" dirty="0"/>
              <a:t> : </a:t>
            </a:r>
            <a:r>
              <a:rPr lang="en-US" sz="2000" dirty="0"/>
              <a:t>A chain network of Hospitals and pharmacies is an easy-to-launch business model that Apollo Hospitals is following it. </a:t>
            </a:r>
            <a:endParaRPr lang="en-IN" sz="2000" b="1" i="0" cap="all" dirty="0">
              <a:effectLst/>
              <a:latin typeface="Roboto Slab"/>
            </a:endParaRPr>
          </a:p>
        </p:txBody>
      </p:sp>
      <p:sp>
        <p:nvSpPr>
          <p:cNvPr id="4" name="Rectangle 3">
            <a:extLst>
              <a:ext uri="{FF2B5EF4-FFF2-40B4-BE49-F238E27FC236}">
                <a16:creationId xmlns:a16="http://schemas.microsoft.com/office/drawing/2014/main" id="{05608899-792D-4CC6-B209-A525834CCA3A}"/>
              </a:ext>
            </a:extLst>
          </p:cNvPr>
          <p:cNvSpPr/>
          <p:nvPr/>
        </p:nvSpPr>
        <p:spPr>
          <a:xfrm>
            <a:off x="1050651" y="5159168"/>
            <a:ext cx="11141348" cy="707886"/>
          </a:xfrm>
          <a:prstGeom prst="rect">
            <a:avLst/>
          </a:prstGeom>
        </p:spPr>
        <p:txBody>
          <a:bodyPr wrap="square">
            <a:spAutoFit/>
          </a:bodyPr>
          <a:lstStyle/>
          <a:p>
            <a:pPr marL="342900" indent="-342900">
              <a:buFont typeface="Wingdings" panose="05000000000000000000" pitchFamily="2" charset="2"/>
              <a:buChar char="Ø"/>
            </a:pPr>
            <a:r>
              <a:rPr lang="en-IN" sz="2000" b="1" dirty="0">
                <a:solidFill>
                  <a:srgbClr val="000000"/>
                </a:solidFill>
                <a:latin typeface="Segoe UI" panose="020B0502040204020203" pitchFamily="34" charset="0"/>
                <a:ea typeface="Segoe UI" panose="020B0502040204020203" pitchFamily="34" charset="0"/>
              </a:rPr>
              <a:t>Opportunities : </a:t>
            </a:r>
            <a:r>
              <a:rPr lang="en-US" sz="2000" dirty="0"/>
              <a:t>The cost of healthcare is increasing in Western countries. It presents a great opportunity for Apollo Hospitals to expand its business operations in western countries</a:t>
            </a:r>
            <a:r>
              <a:rPr lang="en-IN" sz="2000" b="1" dirty="0">
                <a:solidFill>
                  <a:srgbClr val="000000"/>
                </a:solidFill>
                <a:latin typeface="Segoe UI" panose="020B0502040204020203" pitchFamily="34" charset="0"/>
                <a:ea typeface="Segoe UI" panose="020B0502040204020203" pitchFamily="34" charset="0"/>
              </a:rPr>
              <a:t> </a:t>
            </a:r>
            <a:endParaRPr lang="en-IN" sz="2000" dirty="0"/>
          </a:p>
        </p:txBody>
      </p:sp>
      <p:sp>
        <p:nvSpPr>
          <p:cNvPr id="5" name="Rectangle 4">
            <a:extLst>
              <a:ext uri="{FF2B5EF4-FFF2-40B4-BE49-F238E27FC236}">
                <a16:creationId xmlns:a16="http://schemas.microsoft.com/office/drawing/2014/main" id="{CC91EF31-4A4A-472B-A486-0F5085BF9968}"/>
              </a:ext>
            </a:extLst>
          </p:cNvPr>
          <p:cNvSpPr/>
          <p:nvPr/>
        </p:nvSpPr>
        <p:spPr>
          <a:xfrm>
            <a:off x="1050651" y="5984879"/>
            <a:ext cx="10444662" cy="707887"/>
          </a:xfrm>
          <a:prstGeom prst="rect">
            <a:avLst/>
          </a:prstGeom>
        </p:spPr>
        <p:txBody>
          <a:bodyPr wrap="square">
            <a:spAutoFit/>
          </a:bodyPr>
          <a:lstStyle/>
          <a:p>
            <a:pPr marL="285750" indent="-285750">
              <a:buFont typeface="Wingdings" panose="05000000000000000000" pitchFamily="2" charset="2"/>
              <a:buChar char="Ø"/>
            </a:pPr>
            <a:r>
              <a:rPr lang="en-IN" sz="2000" b="1" dirty="0">
                <a:solidFill>
                  <a:srgbClr val="000000"/>
                </a:solidFill>
                <a:latin typeface="Segoe UI" panose="020B0502040204020203" pitchFamily="34" charset="0"/>
                <a:ea typeface="Segoe UI" panose="020B0502040204020203" pitchFamily="34" charset="0"/>
              </a:rPr>
              <a:t>Threats : </a:t>
            </a:r>
            <a:r>
              <a:rPr lang="en-US" sz="2000" dirty="0"/>
              <a:t>World’s leading political powers like China, the US, and Europe have got conflicting relations when it comes to trade policies. </a:t>
            </a:r>
            <a:r>
              <a:rPr lang="en-IN" sz="2000" dirty="0">
                <a:solidFill>
                  <a:srgbClr val="000000"/>
                </a:solidFill>
                <a:latin typeface="Segoe UI" panose="020B0502040204020203" pitchFamily="34" charset="0"/>
                <a:ea typeface="Segoe UI" panose="020B0502040204020203" pitchFamily="34" charset="0"/>
              </a:rPr>
              <a:t> </a:t>
            </a:r>
            <a:endParaRPr lang="en-IN" sz="2000" dirty="0"/>
          </a:p>
        </p:txBody>
      </p:sp>
    </p:spTree>
    <p:extLst>
      <p:ext uri="{BB962C8B-B14F-4D97-AF65-F5344CB8AC3E}">
        <p14:creationId xmlns:p14="http://schemas.microsoft.com/office/powerpoint/2010/main" val="55073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E0193B-2D99-4191-A4BD-72E25AB49415}"/>
              </a:ext>
            </a:extLst>
          </p:cNvPr>
          <p:cNvSpPr/>
          <p:nvPr/>
        </p:nvSpPr>
        <p:spPr>
          <a:xfrm>
            <a:off x="633047" y="228489"/>
            <a:ext cx="11211950" cy="1015663"/>
          </a:xfrm>
          <a:prstGeom prst="rect">
            <a:avLst/>
          </a:prstGeom>
        </p:spPr>
        <p:txBody>
          <a:bodyPr wrap="square">
            <a:spAutoFit/>
          </a:bodyPr>
          <a:lstStyle/>
          <a:p>
            <a:r>
              <a:rPr lang="en-US" sz="2000" dirty="0"/>
              <a:t>Remember that competitor analysis is an ongoing process, and it's crucial to keep track of any changes or developments in the market landscape. Conducting a thorough competitor analysis can provide valuable insights to help businesses refine their strategies and stay competitive in the market. </a:t>
            </a:r>
            <a:endParaRPr lang="en-IN" sz="2000" dirty="0"/>
          </a:p>
        </p:txBody>
      </p:sp>
      <p:pic>
        <p:nvPicPr>
          <p:cNvPr id="1026" name="Picture 2" descr="SWOT Analysis of Apollo Hospitals | Marketing91">
            <a:extLst>
              <a:ext uri="{FF2B5EF4-FFF2-40B4-BE49-F238E27FC236}">
                <a16:creationId xmlns:a16="http://schemas.microsoft.com/office/drawing/2014/main" id="{D9697989-14A7-454F-B61D-6A562DEFE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449" y="1428818"/>
            <a:ext cx="4909625" cy="27963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7250E34-1787-4C4A-8119-761D06F5268E}"/>
              </a:ext>
            </a:extLst>
          </p:cNvPr>
          <p:cNvSpPr/>
          <p:nvPr/>
        </p:nvSpPr>
        <p:spPr>
          <a:xfrm>
            <a:off x="633047" y="4409877"/>
            <a:ext cx="10944663" cy="1077218"/>
          </a:xfrm>
          <a:prstGeom prst="rect">
            <a:avLst/>
          </a:prstGeom>
        </p:spPr>
        <p:txBody>
          <a:bodyPr wrap="square">
            <a:spAutoFit/>
          </a:bodyPr>
          <a:lstStyle/>
          <a:p>
            <a:pPr algn="ctr"/>
            <a:r>
              <a:rPr lang="en-US" sz="3200" b="1" dirty="0"/>
              <a:t>Part 1: Brand study, Competitor Analysis &amp; Buyer’s/Audience’s Persona</a:t>
            </a:r>
            <a:endParaRPr lang="en-IN" sz="3200" b="1" dirty="0"/>
          </a:p>
        </p:txBody>
      </p:sp>
      <p:sp>
        <p:nvSpPr>
          <p:cNvPr id="4" name="Rectangle 3">
            <a:extLst>
              <a:ext uri="{FF2B5EF4-FFF2-40B4-BE49-F238E27FC236}">
                <a16:creationId xmlns:a16="http://schemas.microsoft.com/office/drawing/2014/main" id="{61A3BBF0-CD4D-4EB9-BE60-06E51FE768C8}"/>
              </a:ext>
            </a:extLst>
          </p:cNvPr>
          <p:cNvSpPr/>
          <p:nvPr/>
        </p:nvSpPr>
        <p:spPr>
          <a:xfrm>
            <a:off x="914400" y="5487095"/>
            <a:ext cx="10663310" cy="830997"/>
          </a:xfrm>
          <a:prstGeom prst="rect">
            <a:avLst/>
          </a:prstGeom>
        </p:spPr>
        <p:txBody>
          <a:bodyPr wrap="square">
            <a:spAutoFit/>
          </a:bodyPr>
          <a:lstStyle/>
          <a:p>
            <a:pPr marL="342900" indent="-342900">
              <a:buFont typeface="Arial" panose="020B0604020202020204" pitchFamily="34" charset="0"/>
              <a:buChar char="•"/>
            </a:pPr>
            <a:r>
              <a:rPr lang="en-US" sz="2400" b="1" dirty="0"/>
              <a:t> Buyer's/Audience's Persona</a:t>
            </a:r>
            <a:r>
              <a:rPr lang="en-US" sz="2400" dirty="0"/>
              <a:t>: Clearly define the target audience for the chosen brand. Consider demographics, psychographics, behaviors, and interests.</a:t>
            </a:r>
            <a:endParaRPr lang="en-IN" sz="2400" dirty="0"/>
          </a:p>
        </p:txBody>
      </p:sp>
    </p:spTree>
    <p:extLst>
      <p:ext uri="{BB962C8B-B14F-4D97-AF65-F5344CB8AC3E}">
        <p14:creationId xmlns:p14="http://schemas.microsoft.com/office/powerpoint/2010/main" val="324190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3001</Words>
  <Application>Microsoft Office PowerPoint</Application>
  <PresentationFormat>Widescreen</PresentationFormat>
  <Paragraphs>297</Paragraphs>
  <Slides>37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Arial</vt:lpstr>
      <vt:lpstr>Calibri</vt:lpstr>
      <vt:lpstr>Calibri Light</vt:lpstr>
      <vt:lpstr>Cordia New</vt:lpstr>
      <vt:lpstr>Figtree</vt:lpstr>
      <vt:lpstr>Forte</vt:lpstr>
      <vt:lpstr>Google Sans</vt:lpstr>
      <vt:lpstr>inherit</vt:lpstr>
      <vt:lpstr>Lato-Bold</vt:lpstr>
      <vt:lpstr>Roboto</vt:lpstr>
      <vt:lpstr>Roboto Slab</vt:lpstr>
      <vt:lpstr>Segoe UI</vt:lpstr>
      <vt:lpstr>Wingdings</vt:lpstr>
      <vt:lpstr>Office Theme</vt:lpstr>
      <vt:lpstr>Comprehensive Digital Marketing Project Work Of Apollo Hospitals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July 2023</vt:lpstr>
      <vt:lpstr>July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 Of Apollo Hospitals</dc:title>
  <dc:creator>DELL 7290</dc:creator>
  <cp:lastModifiedBy>DELL 7290</cp:lastModifiedBy>
  <cp:revision>57</cp:revision>
  <dcterms:created xsi:type="dcterms:W3CDTF">2023-08-01T14:41:23Z</dcterms:created>
  <dcterms:modified xsi:type="dcterms:W3CDTF">2023-08-03T08:11:17Z</dcterms:modified>
</cp:coreProperties>
</file>