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TT Interphases" charset="1" panose="02000503020000020004"/>
      <p:regular r:id="rId20"/>
    </p:embeddedFont>
    <p:embeddedFont>
      <p:font typeface="TT Interphases Bold" charset="1" panose="0200080306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https://github.com/gayathri1913/COVID19_Global_Surveillance_2025" TargetMode="External" Type="http://schemas.openxmlformats.org/officeDocument/2006/relationships/hyperlink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028700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797867"/>
            <a:ext cx="5320535" cy="3782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38"/>
              </a:lnSpc>
            </a:pPr>
            <a:r>
              <a:rPr lang="en-US" sz="8435" spc="-41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COVID-19 Global Surveillance 2025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612834" y="2928128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1108262"/>
            <a:ext cx="3579330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749" y="7841655"/>
            <a:ext cx="5630437" cy="840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3699" spc="-18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Gayathri Karthikeyan </a:t>
            </a:r>
          </a:p>
          <a:p>
            <a:pPr algn="l">
              <a:lnSpc>
                <a:spcPts val="3218"/>
              </a:lnSpc>
            </a:pPr>
            <a:r>
              <a:rPr lang="en-US" sz="3699" spc="-18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BDS, MPH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2929" y="9063228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13 August ,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62504"/>
            <a:ext cx="16230600" cy="972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Compile and organize key outputs into a structured Excel report for easy review and integration into dashboards</a:t>
            </a:r>
          </a:p>
          <a:p>
            <a:pPr algn="l">
              <a:lnSpc>
                <a:spcPts val="3640"/>
              </a:lnSpc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Export Setup</a:t>
            </a: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Sheets Generated: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&gt; 100k — Countries with more than 100,000 cases (ranked)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Continent Summary — Total cases, total deaths, average deaths per 1M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Top 10 Deaths per 1M — Highest mortality burden per population size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vs Global Avg — Comparison and deviation from global case average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spearmens correclation </a:t>
            </a: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— High-Risk vs Low-Risk Deaths_per1M_pop</a:t>
            </a:r>
          </a:p>
          <a:p>
            <a:pPr algn="l" marL="561350" indent="-280675" lvl="1">
              <a:lnSpc>
                <a:spcPts val="3640"/>
              </a:lnSpc>
              <a:buAutoNum type="arabicPeriod" startAt="1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Logistic CFR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1820"/>
              </a:lnSpc>
            </a:pPr>
            <a:r>
              <a:rPr lang="en-US" sz="1300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436"/>
              </a:lnSpc>
            </a:pPr>
          </a:p>
          <a:p>
            <a:pPr algn="l">
              <a:lnSpc>
                <a:spcPts val="54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66052" y="3988851"/>
            <a:ext cx="3299321" cy="4114800"/>
          </a:xfrm>
          <a:custGeom>
            <a:avLst/>
            <a:gdLst/>
            <a:ahLst/>
            <a:cxnLst/>
            <a:rect r="r" b="b" t="t" l="l"/>
            <a:pathLst>
              <a:path h="4114800" w="3299321">
                <a:moveTo>
                  <a:pt x="0" y="0"/>
                </a:moveTo>
                <a:lnTo>
                  <a:pt x="3299322" y="0"/>
                </a:lnTo>
                <a:lnTo>
                  <a:pt x="32993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55518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ODS Export to Excel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1646" y="710217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744955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92696" y="4216700"/>
            <a:ext cx="3762611" cy="3612106"/>
          </a:xfrm>
          <a:custGeom>
            <a:avLst/>
            <a:gdLst/>
            <a:ahLst/>
            <a:cxnLst/>
            <a:rect r="r" b="b" t="t" l="l"/>
            <a:pathLst>
              <a:path h="3612106" w="3762611">
                <a:moveTo>
                  <a:pt x="0" y="0"/>
                </a:moveTo>
                <a:lnTo>
                  <a:pt x="3762611" y="0"/>
                </a:lnTo>
                <a:lnTo>
                  <a:pt x="3762611" y="3612106"/>
                </a:lnTo>
                <a:lnTo>
                  <a:pt x="0" y="3612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15760"/>
            <a:ext cx="16230600" cy="294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Tableau Dashboard</a:t>
            </a:r>
          </a:p>
          <a:p>
            <a:pPr algn="l">
              <a:lnSpc>
                <a:spcPts val="7221"/>
              </a:lnSpc>
            </a:pPr>
          </a:p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66986"/>
            <a:ext cx="15701978" cy="1141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</a:pPr>
          </a:p>
          <a:p>
            <a:pPr algn="l">
              <a:lnSpc>
                <a:spcPts val="3020"/>
              </a:lnSpc>
            </a:pPr>
            <a:r>
              <a:rPr lang="en-US" sz="2157" spc="-105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Transform exported SAS outputs into an interactive visual summary for quick insights </a:t>
            </a:r>
          </a:p>
          <a:p>
            <a:pPr algn="l">
              <a:lnSpc>
                <a:spcPts val="3440"/>
              </a:lnSpc>
            </a:pP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Case Burden (per 1M population):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France, Martinique, Andorra, Slovenia, and others lead the Top 10 Total Cases per 1M list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High Mortality Burden: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Peru, Bulgaria, Hungary, Bosnia &amp; Herzegovina appear in Top 10 Total Deaths per 1M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Case Fatality Rate (CFR):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CFR — Yemen, MS Zaandam, Sudan, Syria, Western Sahara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CFR — Brunei, DPRK, Iceland, South Korea, Singapore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Recovery Rates: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— DPRK, Falkland Islands, South Korea, Singapore, Vatican City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— Algeria, Brunei, Egypt, Lebanon, Uganda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Testing Rates: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Highest Testing per 1M — Austria, Bermuda, Denmark, Gibraltar, UAE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Lowest Testing per 1M — Algeria, DRC, Eritrea, Niger, Syria</a:t>
            </a:r>
          </a:p>
          <a:p>
            <a:pPr algn="l" marL="465779" indent="-232889" lvl="1">
              <a:lnSpc>
                <a:spcPts val="3020"/>
              </a:lnSpc>
              <a:buFont typeface="Arial"/>
              <a:buChar char="•"/>
            </a:pPr>
            <a:r>
              <a:rPr lang="en-US" b="true" sz="2157" spc="-105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Continental Trends: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Europe dominates high case and high death lists</a:t>
            </a:r>
          </a:p>
          <a:p>
            <a:pPr algn="l" marL="931557" indent="-310519" lvl="2">
              <a:lnSpc>
                <a:spcPts val="3020"/>
              </a:lnSpc>
              <a:buFont typeface="Arial"/>
              <a:buChar char="⚬"/>
            </a:pPr>
            <a:r>
              <a:rPr lang="en-US" sz="2157" spc="-1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Africa and Oceania have lower proportional representation in top burden categories</a:t>
            </a: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6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000"/>
              </a:lnSpc>
            </a:pPr>
          </a:p>
          <a:p>
            <a:pPr algn="l">
              <a:lnSpc>
                <a:spcPts val="2300"/>
              </a:lnSpc>
            </a:pPr>
          </a:p>
          <a:p>
            <a:pPr algn="l">
              <a:lnSpc>
                <a:spcPts val="1300"/>
              </a:lnSpc>
            </a:pPr>
            <a:r>
              <a:rPr lang="en-US" sz="928" spc="-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300"/>
              </a:lnSpc>
            </a:pPr>
          </a:p>
          <a:p>
            <a:pPr algn="l">
              <a:lnSpc>
                <a:spcPts val="1026"/>
              </a:lnSpc>
            </a:pPr>
          </a:p>
          <a:p>
            <a:pPr algn="l">
              <a:lnSpc>
                <a:spcPts val="3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5508" y="1661759"/>
            <a:ext cx="14624059" cy="8171193"/>
          </a:xfrm>
          <a:custGeom>
            <a:avLst/>
            <a:gdLst/>
            <a:ahLst/>
            <a:cxnLst/>
            <a:rect r="r" b="b" t="t" l="l"/>
            <a:pathLst>
              <a:path h="8171193" w="14624059">
                <a:moveTo>
                  <a:pt x="0" y="0"/>
                </a:moveTo>
                <a:lnTo>
                  <a:pt x="14624059" y="0"/>
                </a:lnTo>
                <a:lnTo>
                  <a:pt x="14624059" y="8171193"/>
                </a:lnTo>
                <a:lnTo>
                  <a:pt x="0" y="8171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866"/>
            <a:ext cx="16230600" cy="294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Tableau Dashboard</a:t>
            </a:r>
          </a:p>
          <a:p>
            <a:pPr algn="l">
              <a:lnSpc>
                <a:spcPts val="7221"/>
              </a:lnSpc>
            </a:pPr>
          </a:p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41625" y="9560346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6"/>
                </a:lnTo>
                <a:lnTo>
                  <a:pt x="0" y="3614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21888" y="9617496"/>
            <a:ext cx="3483903" cy="376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24744" y="3664399"/>
            <a:ext cx="5758626" cy="4114800"/>
          </a:xfrm>
          <a:custGeom>
            <a:avLst/>
            <a:gdLst/>
            <a:ahLst/>
            <a:cxnLst/>
            <a:rect r="r" b="b" t="t" l="l"/>
            <a:pathLst>
              <a:path h="4114800" w="5758626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93936" y="3777053"/>
            <a:ext cx="5462411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spc="-18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GITHUB LINK TO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47134" y="1060380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8293936" y="5356039"/>
            <a:ext cx="715796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spc="-102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6" tooltip="https://github.com/gayathri1913/COVID19_Global_Surveillance_2025"/>
              </a:rPr>
              <a:t>https://github.com/gayathri1913/COVID19_Global_Surveillance_2025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718033"/>
            <a:ext cx="228600" cy="228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7708508"/>
            <a:ext cx="2411694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857-999-5393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6219" y="8991981"/>
            <a:ext cx="3832569" cy="818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Portfolio website: https://sites.google.com/bu.edu/gayathri-karthikeyan/home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66219" y="8350245"/>
            <a:ext cx="2790756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gk1998@bu.edu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8373867"/>
            <a:ext cx="228600" cy="2286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9029700"/>
            <a:ext cx="228600" cy="2286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66219" y="1060380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035449" y="1028700"/>
            <a:ext cx="1223851" cy="847795"/>
          </a:xfrm>
          <a:custGeom>
            <a:avLst/>
            <a:gdLst/>
            <a:ahLst/>
            <a:cxnLst/>
            <a:rect r="r" b="b" t="t" l="l"/>
            <a:pathLst>
              <a:path h="847795" w="1223851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057472" y="1068167"/>
            <a:ext cx="768454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78938" y="3450138"/>
            <a:ext cx="7980362" cy="548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Objective: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Identify high-risk countries for COVID-19 in 2025 using epidemiologic metrics.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 Source: 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Kaggle Open Data Repository</a:t>
            </a:r>
          </a:p>
          <a:p>
            <a:pPr algn="l">
              <a:lnSpc>
                <a:spcPts val="4339"/>
              </a:lnSpc>
            </a:pPr>
          </a:p>
          <a:p>
            <a:pPr algn="l">
              <a:lnSpc>
                <a:spcPts val="4339"/>
              </a:lnSpc>
            </a:pPr>
            <a:r>
              <a:rPr lang="en-US" sz="3099" spc="-151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Approach:</a:t>
            </a:r>
            <a:r>
              <a:rPr lang="en-US" sz="3099" spc="-1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Data cleaning → SQL queries → Macros → Statistical analysis → Predictive modeling → Visualization.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770529" y="3170701"/>
            <a:ext cx="7148446" cy="4185090"/>
          </a:xfrm>
          <a:custGeom>
            <a:avLst/>
            <a:gdLst/>
            <a:ahLst/>
            <a:cxnLst/>
            <a:rect r="r" b="b" t="t" l="l"/>
            <a:pathLst>
              <a:path h="4185090" w="7148446">
                <a:moveTo>
                  <a:pt x="0" y="0"/>
                </a:moveTo>
                <a:lnTo>
                  <a:pt x="7148446" y="0"/>
                </a:lnTo>
                <a:lnTo>
                  <a:pt x="7148446" y="4185090"/>
                </a:lnTo>
                <a:lnTo>
                  <a:pt x="0" y="41850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66219" y="1108262"/>
            <a:ext cx="3579330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2517" y="3608892"/>
            <a:ext cx="5206783" cy="5206783"/>
          </a:xfrm>
          <a:custGeom>
            <a:avLst/>
            <a:gdLst/>
            <a:ahLst/>
            <a:cxnLst/>
            <a:rect r="r" b="b" t="t" l="l"/>
            <a:pathLst>
              <a:path h="5206783" w="5206783">
                <a:moveTo>
                  <a:pt x="0" y="0"/>
                </a:moveTo>
                <a:lnTo>
                  <a:pt x="5206783" y="0"/>
                </a:lnTo>
                <a:lnTo>
                  <a:pt x="5206783" y="5206783"/>
                </a:lnTo>
                <a:lnTo>
                  <a:pt x="0" y="5206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218177"/>
            <a:ext cx="14945189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Initial Data Cleaning (Excel)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6219" y="110826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696531"/>
            <a:ext cx="10459498" cy="476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 Goal: :</a:t>
            </a: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Prepare dataset for smooth import and processing in SAS</a:t>
            </a:r>
          </a:p>
          <a:p>
            <a:pPr algn="l">
              <a:lnSpc>
                <a:spcPts val="3919"/>
              </a:lnSpc>
            </a:pPr>
          </a:p>
          <a:p>
            <a:pPr algn="l">
              <a:lnSpc>
                <a:spcPts val="3919"/>
              </a:lnSpc>
            </a:pPr>
            <a:r>
              <a:rPr lang="en-US" sz="2799" spc="-13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Actions: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Renamed variables – removed special characters unreadable by SAS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Corrected country names – filled in incomplete entries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Formatted numeric fields – removed commas, converted to numeric type</a:t>
            </a: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 spc="-13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Handled missing values – converted all blanks and “N/A” to . (SAS missing)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449878" cy="4114800"/>
          </a:xfrm>
          <a:custGeom>
            <a:avLst/>
            <a:gdLst/>
            <a:ahLst/>
            <a:cxnLst/>
            <a:rect r="r" b="b" t="t" l="l"/>
            <a:pathLst>
              <a:path h="4114800" w="11449878">
                <a:moveTo>
                  <a:pt x="0" y="0"/>
                </a:moveTo>
                <a:lnTo>
                  <a:pt x="11449878" y="0"/>
                </a:lnTo>
                <a:lnTo>
                  <a:pt x="114498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40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400675"/>
            <a:ext cx="11449878" cy="4336858"/>
          </a:xfrm>
          <a:custGeom>
            <a:avLst/>
            <a:gdLst/>
            <a:ahLst/>
            <a:cxnLst/>
            <a:rect r="r" b="b" t="t" l="l"/>
            <a:pathLst>
              <a:path h="4336858" w="11449878">
                <a:moveTo>
                  <a:pt x="0" y="0"/>
                </a:moveTo>
                <a:lnTo>
                  <a:pt x="11449878" y="0"/>
                </a:lnTo>
                <a:lnTo>
                  <a:pt x="11449878" y="4336858"/>
                </a:lnTo>
                <a:lnTo>
                  <a:pt x="0" y="433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57" r="0" b="-65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746273" y="2701670"/>
            <a:ext cx="316949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Before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89810" y="6992361"/>
            <a:ext cx="316949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After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90135" y="2688742"/>
            <a:ext cx="13718989" cy="472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4"/>
              </a:lnSpc>
            </a:pPr>
          </a:p>
          <a:p>
            <a:pPr algn="l">
              <a:lnSpc>
                <a:spcPts val="1834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Missingness Check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Used proc means n nmiss on key variables: TotalCases, TotalDeaths, TotalRecovered, Deaths_per1M_pop, Population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Counted non-missing and missing values to identify data gaps before analysis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Feature Engineering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log_pop = log(Population + 1) → stabilizes skew, allows for zero values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700" spc="-83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Purpose-Built Subsets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project.cfr_model_data → rows with CFR_flag = 1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project.rr_model_data → rows with RR_flag = 1</a:t>
            </a:r>
          </a:p>
          <a:p>
            <a:pPr algn="l" marL="367041" indent="-183521" lvl="1">
              <a:lnSpc>
                <a:spcPts val="2380"/>
              </a:lnSpc>
              <a:buFont typeface="Arial"/>
              <a:buChar char="•"/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project.highrisk_data → rows with HR_flag = 1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1996"/>
              </a:lnSpc>
            </a:pPr>
          </a:p>
          <a:p>
            <a:pPr algn="l">
              <a:lnSpc>
                <a:spcPts val="110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49026" y="3516700"/>
            <a:ext cx="4889160" cy="4898065"/>
          </a:xfrm>
          <a:custGeom>
            <a:avLst/>
            <a:gdLst/>
            <a:ahLst/>
            <a:cxnLst/>
            <a:rect r="r" b="b" t="t" l="l"/>
            <a:pathLst>
              <a:path h="4898065" w="4889160">
                <a:moveTo>
                  <a:pt x="0" y="0"/>
                </a:moveTo>
                <a:lnTo>
                  <a:pt x="4889160" y="0"/>
                </a:lnTo>
                <a:lnTo>
                  <a:pt x="4889160" y="4898066"/>
                </a:lnTo>
                <a:lnTo>
                  <a:pt x="0" y="48980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1445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Analysis-Ready Datasets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1496"/>
            <a:ext cx="16230600" cy="1091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</a:p>
          <a:p>
            <a:pPr algn="l">
              <a:lnSpc>
                <a:spcPts val="4073"/>
              </a:lnSpc>
            </a:pPr>
            <a:r>
              <a:rPr lang="en-US" sz="2909" spc="-14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: </a:t>
            </a:r>
            <a:r>
              <a:rPr lang="en-US" sz="2909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Extract key descriptive statistics and rankings for COVID-19 impact assessment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</a:pPr>
            <a:r>
              <a:rPr lang="en-US" sz="2900" spc="-142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Analyses Performed:</a:t>
            </a:r>
          </a:p>
          <a:p>
            <a:pPr algn="l" marL="626117" indent="-313059" lvl="1">
              <a:lnSpc>
                <a:spcPts val="4060"/>
              </a:lnSpc>
              <a:buFont typeface="Arial"/>
              <a:buChar char="•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Continent-Level Summary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Total cases, total deaths, average deaths per 1M population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ordered by total cases (highest first)</a:t>
            </a:r>
          </a:p>
          <a:p>
            <a:pPr algn="l">
              <a:lnSpc>
                <a:spcPts val="4060"/>
              </a:lnSpc>
            </a:pPr>
          </a:p>
          <a:p>
            <a:pPr algn="l" marL="626117" indent="-313059" lvl="1">
              <a:lnSpc>
                <a:spcPts val="4060"/>
              </a:lnSpc>
              <a:buFont typeface="Arial"/>
              <a:buChar char="•"/>
            </a:pPr>
            <a:r>
              <a:rPr lang="en-US" b="true" sz="2900" spc="-14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Top/Bottom Rankings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Cases per 1M population: Top 10 countries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Deaths per 1M population: Top 10 countries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 Fatality Rate (CFR %): Top 5 &amp; Bottom 5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Recovery Rate (%): Top 5 &amp; Bottom 5 </a:t>
            </a:r>
          </a:p>
          <a:p>
            <a:pPr algn="l" marL="1252234" indent="-417411" lvl="2">
              <a:lnSpc>
                <a:spcPts val="4060"/>
              </a:lnSpc>
              <a:buFont typeface="Arial"/>
              <a:buChar char="⚬"/>
            </a:pPr>
            <a:r>
              <a:rPr lang="en-US" sz="2900" spc="-14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Tests per 1M population: Top 5 &amp; Bottom 5 </a:t>
            </a:r>
          </a:p>
          <a:p>
            <a:pPr algn="l">
              <a:lnSpc>
                <a:spcPts val="2660"/>
              </a:lnSpc>
            </a:pP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276"/>
              </a:lnSpc>
            </a:pPr>
          </a:p>
          <a:p>
            <a:pPr algn="l">
              <a:lnSpc>
                <a:spcPts val="138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10451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SAS SQL Queries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1445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SAS Macro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96983"/>
            <a:ext cx="16230600" cy="1165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3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 </a:t>
            </a: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Automate repetitive COVID-19 data analysis and visualization tasks 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Macros Created: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%covid_filter(var, threshold)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Filters countries where a numeric variable exceeds a user-defined threshold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Countries with TotalCases &gt; 1,000,000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%above_avg(var)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Returns countries where a variable is above the global average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Above-average TotalCases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%histogram(var)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Generates a histogram and summary statistics for a numeric variable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Provides mean &amp; standard deviation inset on the plot</a:t>
            </a:r>
          </a:p>
          <a:p>
            <a:pPr algn="l" marL="561349" indent="-280674" lvl="1">
              <a:lnSpc>
                <a:spcPts val="3640"/>
              </a:lnSpc>
              <a:buFont typeface="Arial"/>
              <a:buChar char="•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%compare_vars(var1, var2)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Lists countries where one metric exceeds another</a:t>
            </a:r>
          </a:p>
          <a:p>
            <a:pPr algn="l" marL="1122697" indent="-374232" lvl="2">
              <a:lnSpc>
                <a:spcPts val="3640"/>
              </a:lnSpc>
              <a:buFont typeface="Arial"/>
              <a:buChar char="⚬"/>
            </a:pPr>
            <a:r>
              <a:rPr lang="en-US" sz="2600" spc="-12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 TotalCases &gt; TotalDeaths (useful for ratio checks and anomalies)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2660"/>
              </a:lnSpc>
            </a:pPr>
            <a:r>
              <a:rPr lang="en-US" sz="1900" spc="-9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2276"/>
              </a:lnSpc>
            </a:pPr>
          </a:p>
          <a:p>
            <a:pPr algn="l">
              <a:lnSpc>
                <a:spcPts val="138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0526" y="3582321"/>
            <a:ext cx="4191000" cy="4114800"/>
          </a:xfrm>
          <a:custGeom>
            <a:avLst/>
            <a:gdLst/>
            <a:ahLst/>
            <a:cxnLst/>
            <a:rect r="r" b="b" t="t" l="l"/>
            <a:pathLst>
              <a:path h="4114800" w="4191000">
                <a:moveTo>
                  <a:pt x="0" y="0"/>
                </a:moveTo>
                <a:lnTo>
                  <a:pt x="4191000" y="0"/>
                </a:lnTo>
                <a:lnTo>
                  <a:pt x="41910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02350"/>
            <a:ext cx="16230600" cy="1183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3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Goal:</a:t>
            </a: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Explore COVID-19 patterns and identify predictors of high-risk countries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Descriptive &amp; Exploratory Analysis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 means → Summary statistics (mean, median, min, max, std) for numeric variables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 freq → Frequency counts for categorical variables (e.g., Continent)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%histogram(var) macro → Visualize numeric variable distributions with mean &amp; SD inset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Inferential Analysis </a:t>
            </a: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Spearman Rank Correlation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Compared TotalDeaths and TotalTests using Spearman’s correlation (non-parametric)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Chosen because variables were not normally distributed and may contain outliers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Purpose: To assess whether countries with higher mortality also tend to conduct more tests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Predictive Modeling </a:t>
            </a:r>
          </a:p>
          <a:p>
            <a:pPr algn="l">
              <a:lnSpc>
                <a:spcPts val="2800"/>
              </a:lnSpc>
            </a:pPr>
            <a:r>
              <a:rPr lang="en-US" sz="2000" spc="-98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Logistic Regression</a:t>
            </a:r>
          </a:p>
          <a:p>
            <a:pPr algn="l">
              <a:lnSpc>
                <a:spcPts val="2800"/>
              </a:lnSpc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: HighTesting ~ CFR + log(Population)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CFR = TotalDeaths / TotalCases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Outcome variable is HighTesting (binary), not “High-Risk”</a:t>
            </a:r>
          </a:p>
          <a:p>
            <a:pPr algn="l" marL="431809" indent="-215905" lvl="1">
              <a:lnSpc>
                <a:spcPts val="2800"/>
              </a:lnSpc>
              <a:buFont typeface="Arial"/>
              <a:buChar char="•"/>
            </a:pPr>
            <a:r>
              <a:rPr lang="en-US" sz="2000" spc="-98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log_pop used to reduce skewness and account for large population differences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l">
              <a:lnSpc>
                <a:spcPts val="1820"/>
              </a:lnSpc>
            </a:pPr>
            <a:r>
              <a:rPr lang="en-US" sz="1300" spc="-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        </a:t>
            </a: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820"/>
              </a:lnSpc>
            </a:pPr>
          </a:p>
          <a:p>
            <a:pPr algn="l">
              <a:lnSpc>
                <a:spcPts val="1436"/>
              </a:lnSpc>
            </a:pPr>
          </a:p>
          <a:p>
            <a:pPr algn="l">
              <a:lnSpc>
                <a:spcPts val="542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121206" y="3643245"/>
            <a:ext cx="6138094" cy="4595898"/>
          </a:xfrm>
          <a:custGeom>
            <a:avLst/>
            <a:gdLst/>
            <a:ahLst/>
            <a:cxnLst/>
            <a:rect r="r" b="b" t="t" l="l"/>
            <a:pathLst>
              <a:path h="4595898" w="6138094">
                <a:moveTo>
                  <a:pt x="0" y="0"/>
                </a:moveTo>
                <a:lnTo>
                  <a:pt x="6138094" y="0"/>
                </a:lnTo>
                <a:lnTo>
                  <a:pt x="6138094" y="4595898"/>
                </a:lnTo>
                <a:lnTo>
                  <a:pt x="0" y="4595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102320"/>
            <a:ext cx="16230600" cy="105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SAS Statistical Analysis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28700" y="41009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66219" y="375352"/>
            <a:ext cx="3483903" cy="488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5501" y="349571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1241"/>
            <a:ext cx="16383885" cy="92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9"/>
              </a:lnSpc>
            </a:pPr>
            <a:r>
              <a:rPr lang="en-US" sz="7700" spc="-377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Results, Interpretations and implications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71586" y="312039"/>
            <a:ext cx="3464817" cy="716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7"/>
              </a:lnSpc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Health Research, Inc. – Interview Presentation</a:t>
            </a:r>
          </a:p>
          <a:p>
            <a:pPr algn="l">
              <a:lnSpc>
                <a:spcPts val="182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77415"/>
            <a:ext cx="16230600" cy="296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Results : Spearman’s Rank Correlation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Spearman’s rho = 0.512, p &lt; 0.001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Indicates a moderate positive association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nterpretation:</a:t>
            </a: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Countries with higher numbers of COVID-19 deaths also tend to have conducted a higher total number of tests.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Implications</a:t>
            </a: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 This likely reflects reactive testing . countries facing more severe outbreaks (more deaths) scaled up testing to track and manage the situation. Ideally, you’d want testing volume to surge when cases rise.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743599"/>
            <a:ext cx="15808809" cy="5566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</a:t>
            </a: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esults:  Logistic Regression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: High-Testing ~ CFR + log(Population)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Case Fatality Rate (CFR): Positive coefficient, p = 0.041 — countries with higher CFR had higher odds of being in the high-testing group.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log(Population): Positive coefficient, p &lt; 0.001 — larger populations were associated with higher odds of high testing.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Model Fit: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Likelihood Ratio Chi-square = 18.24, p &lt; 0.001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c-statistic = 0.74 → good discriminative ability.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nterpretation:</a:t>
            </a: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Countries with both higher CFR and larger populations were more likely to be classified as high-testing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</a:t>
            </a:r>
            <a:r>
              <a:rPr lang="en-US" b="true" sz="2100" spc="-102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mplications: </a:t>
            </a: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 finding suggests that testing intensity is not randomly distributed across countries ,  instead, it tends to be higher in places with: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AutoNum type="arabicPeriod" startAt="1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Greater disease severity (higher CFR), possibly because governments and health agencies respond to perceived threat by ramping up testing to identify and contain outbreaks.</a:t>
            </a:r>
          </a:p>
          <a:p>
            <a:pPr algn="l" marL="453390" indent="-226695" lvl="1">
              <a:lnSpc>
                <a:spcPts val="2940"/>
              </a:lnSpc>
              <a:spcBef>
                <a:spcPct val="0"/>
              </a:spcBef>
              <a:buAutoNum type="arabicPeriod" startAt="1"/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Larger populations, which may have more resources, infrastructure, or necessity to implement large-scale testing campaigns.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-102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However, it also implies a potential equity gap,  countries with lower CFR or smaller populations may test less, even if they could be underdetecting cases, meaning disease burden in those areas might be underestimated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DAGvfyTmu30</dc:identifier>
  <dcterms:modified xsi:type="dcterms:W3CDTF">2011-08-01T06:04:30Z</dcterms:modified>
  <cp:revision>1</cp:revision>
  <dc:title>COVID-19 Global Surveillance 2025 Project Overview</dc:title>
</cp:coreProperties>
</file>