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75" r:id="rId14"/>
    <p:sldId id="267" r:id="rId15"/>
    <p:sldId id="276" r:id="rId16"/>
    <p:sldId id="268" r:id="rId17"/>
    <p:sldId id="277" r:id="rId18"/>
    <p:sldId id="269" r:id="rId19"/>
    <p:sldId id="278" r:id="rId20"/>
    <p:sldId id="270" r:id="rId21"/>
    <p:sldId id="273" r:id="rId22"/>
    <p:sldId id="271" r:id="rId23"/>
    <p:sldId id="272" r:id="rId24"/>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05-12-2024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50F839B-19BB-44CC-B1BD-D3E4109C12E1}" type="slidenum">
              <a:rPr lang="en-IN" smtClean="0"/>
              <a:t>4</a:t>
            </a:fld>
            <a:endParaRPr lang="en-IN" dirty="0"/>
          </a:p>
        </p:txBody>
      </p:sp>
    </p:spTree>
    <p:extLst>
      <p:ext uri="{BB962C8B-B14F-4D97-AF65-F5344CB8AC3E}">
        <p14:creationId xmlns:p14="http://schemas.microsoft.com/office/powerpoint/2010/main" val="985712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05-12-2024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05-12-2024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smtClean="0">
                <a:solidFill>
                  <a:srgbClr val="000000"/>
                </a:solidFill>
                <a:latin typeface="Times New Roman" panose="02020603050405020304" pitchFamily="18" charset="0"/>
                <a:cs typeface="Times New Roman" panose="02020603050405020304" pitchFamily="18" charset="0"/>
              </a:rPr>
              <a:t>18</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a:t>
            </a:r>
            <a:r>
              <a:rPr lang="en-US" sz="3200" b="1" i="0" u="none" strike="noStrike" dirty="0" smtClean="0">
                <a:solidFill>
                  <a:srgbClr val="000000"/>
                </a:solidFill>
                <a:effectLst/>
                <a:latin typeface="Times New Roman" panose="02020603050405020304" pitchFamily="18" charset="0"/>
                <a:cs typeface="Times New Roman" panose="02020603050405020304" pitchFamily="18" charset="0"/>
              </a:rPr>
              <a:t>05.12.2024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xmlns=""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xmlns=""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xmlns=""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xmlns=""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2776"/>
            <a:ext cx="10515600" cy="4764187"/>
          </a:xfrm>
        </p:spPr>
        <p:txBody>
          <a:bodyPr/>
          <a:lstStyle/>
          <a:p>
            <a:pPr marL="0" indent="0">
              <a:buNone/>
            </a:pPr>
            <a:r>
              <a:rPr lang="en-US" sz="3000" b="1" dirty="0">
                <a:latin typeface="Times New Roman" panose="02020603050405020304" pitchFamily="18" charset="0"/>
                <a:cs typeface="Times New Roman" panose="02020603050405020304" pitchFamily="18" charset="0"/>
              </a:rPr>
              <a:t>1. User Interface (UI) Module</a:t>
            </a:r>
          </a:p>
          <a:p>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User Interface Module</a:t>
            </a:r>
            <a:r>
              <a:rPr lang="en-US" sz="2000" dirty="0">
                <a:latin typeface="Times New Roman" panose="02020603050405020304" pitchFamily="18" charset="0"/>
                <a:cs typeface="Times New Roman" panose="02020603050405020304" pitchFamily="18" charset="0"/>
              </a:rPr>
              <a:t> is the front-end component of the Recipe Recommendation System, responsible for enabling users to interact with the application in an intuitive and visually appealing way.</a:t>
            </a:r>
          </a:p>
          <a:p>
            <a:pPr marL="0" indent="0">
              <a:buNone/>
            </a:pPr>
            <a:r>
              <a:rPr lang="en-US" sz="2000" b="1" u="sng" dirty="0">
                <a:latin typeface="Times New Roman" panose="02020603050405020304" pitchFamily="18" charset="0"/>
                <a:cs typeface="Times New Roman" panose="02020603050405020304" pitchFamily="18" charset="0"/>
              </a:rPr>
              <a:t>Key Features and Functions:</a:t>
            </a:r>
          </a:p>
          <a:p>
            <a:pPr>
              <a:buFont typeface="+mj-lt"/>
              <a:buAutoNum type="arabicPeriod"/>
            </a:pPr>
            <a:r>
              <a:rPr lang="en-US" sz="2000" b="1" dirty="0">
                <a:latin typeface="Times New Roman" panose="02020603050405020304" pitchFamily="18" charset="0"/>
                <a:cs typeface="Times New Roman" panose="02020603050405020304" pitchFamily="18" charset="0"/>
              </a:rPr>
              <a:t>Home </a:t>
            </a:r>
            <a:r>
              <a:rPr lang="en-US" sz="2000" b="1" dirty="0" smtClean="0">
                <a:latin typeface="Times New Roman" panose="02020603050405020304" pitchFamily="18" charset="0"/>
                <a:cs typeface="Times New Roman" panose="02020603050405020304" pitchFamily="18" charset="0"/>
              </a:rPr>
              <a:t>Page:</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Welcome </a:t>
            </a:r>
            <a:r>
              <a:rPr lang="en-US" sz="2000" dirty="0">
                <a:latin typeface="Times New Roman" panose="02020603050405020304" pitchFamily="18" charset="0"/>
                <a:cs typeface="Times New Roman" panose="02020603050405020304" pitchFamily="18" charset="0"/>
              </a:rPr>
              <a:t>screen with options to input ingredients or explore recipes.</a:t>
            </a:r>
          </a:p>
          <a:p>
            <a:pPr marL="0" indent="0">
              <a:buNone/>
            </a:pPr>
            <a:r>
              <a:rPr lang="en-US" sz="2000" b="1" dirty="0" smtClean="0">
                <a:latin typeface="Times New Roman" panose="02020603050405020304" pitchFamily="18" charset="0"/>
                <a:cs typeface="Times New Roman" panose="02020603050405020304" pitchFamily="18" charset="0"/>
              </a:rPr>
              <a:t>2.Ingredient </a:t>
            </a:r>
            <a:r>
              <a:rPr lang="en-US" sz="2000" b="1" dirty="0">
                <a:latin typeface="Times New Roman" panose="02020603050405020304" pitchFamily="18" charset="0"/>
                <a:cs typeface="Times New Roman" panose="02020603050405020304" pitchFamily="18" charset="0"/>
              </a:rPr>
              <a:t>Input Section:</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Simple and clean input fields for users to add ingredients manually.</a:t>
            </a:r>
          </a:p>
          <a:p>
            <a:pPr marL="457200" lvl="1" indent="0">
              <a:buNone/>
            </a:pPr>
            <a:r>
              <a:rPr lang="en-US" sz="2000" dirty="0" smtClean="0">
                <a:latin typeface="Times New Roman" panose="02020603050405020304" pitchFamily="18" charset="0"/>
                <a:cs typeface="Times New Roman" panose="02020603050405020304" pitchFamily="18" charset="0"/>
              </a:rPr>
              <a:t>2.Image </a:t>
            </a:r>
            <a:r>
              <a:rPr lang="en-US" sz="2000" dirty="0">
                <a:latin typeface="Times New Roman" panose="02020603050405020304" pitchFamily="18" charset="0"/>
                <a:cs typeface="Times New Roman" panose="02020603050405020304" pitchFamily="18" charset="0"/>
              </a:rPr>
              <a:t>upload feature for recognizing ingredients (optional).</a:t>
            </a:r>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8720"/>
            <a:ext cx="10515600" cy="5268243"/>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3. Recipe Details Page: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Display full recipe information:</a:t>
            </a:r>
          </a:p>
          <a:p>
            <a:pPr marL="742950" lvl="1" indent="-285750"/>
            <a:r>
              <a:rPr lang="en-US" dirty="0">
                <a:latin typeface="Times New Roman" panose="02020603050405020304" pitchFamily="18" charset="0"/>
                <a:cs typeface="Times New Roman" panose="02020603050405020304" pitchFamily="18" charset="0"/>
              </a:rPr>
              <a:t>List of ingredients.</a:t>
            </a:r>
          </a:p>
          <a:p>
            <a:pPr lvl="1"/>
            <a:r>
              <a:rPr lang="en-US" dirty="0" smtClean="0">
                <a:latin typeface="Times New Roman" panose="02020603050405020304" pitchFamily="18" charset="0"/>
                <a:cs typeface="Times New Roman" panose="02020603050405020304" pitchFamily="18" charset="0"/>
              </a:rPr>
              <a:t> Nutritional </a:t>
            </a:r>
            <a:r>
              <a:rPr lang="en-US" dirty="0">
                <a:latin typeface="Times New Roman" panose="02020603050405020304" pitchFamily="18" charset="0"/>
                <a:cs typeface="Times New Roman" panose="02020603050405020304" pitchFamily="18" charset="0"/>
              </a:rPr>
              <a:t>information and serving size.</a:t>
            </a:r>
          </a:p>
          <a:p>
            <a:pPr marL="0" indent="0">
              <a:buNone/>
            </a:pPr>
            <a:r>
              <a:rPr lang="en-US" sz="2400" b="1" dirty="0" smtClean="0">
                <a:latin typeface="Times New Roman" panose="02020603050405020304" pitchFamily="18" charset="0"/>
                <a:cs typeface="Times New Roman" panose="02020603050405020304" pitchFamily="18" charset="0"/>
              </a:rPr>
              <a:t>4</a:t>
            </a:r>
            <a:r>
              <a:rPr lang="en-US" sz="2400" b="1" dirty="0">
                <a:latin typeface="Times New Roman" panose="02020603050405020304" pitchFamily="18" charset="0"/>
                <a:cs typeface="Times New Roman" panose="02020603050405020304" pitchFamily="18" charset="0"/>
              </a:rPr>
              <a:t>. Recipe Display Page: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Show a list of suggested recipes with relevant information:</a:t>
            </a:r>
          </a:p>
          <a:p>
            <a:pPr marL="742950" lvl="1" indent="-285750"/>
            <a:r>
              <a:rPr lang="en-US" dirty="0">
                <a:latin typeface="Times New Roman" panose="02020603050405020304" pitchFamily="18" charset="0"/>
                <a:cs typeface="Times New Roman" panose="02020603050405020304" pitchFamily="18" charset="0"/>
              </a:rPr>
              <a:t>Recipe name.</a:t>
            </a:r>
          </a:p>
          <a:p>
            <a:pPr marL="742950" lvl="1" indent="-285750"/>
            <a:r>
              <a:rPr lang="en-US" dirty="0">
                <a:latin typeface="Times New Roman" panose="02020603050405020304" pitchFamily="18" charset="0"/>
                <a:cs typeface="Times New Roman" panose="02020603050405020304" pitchFamily="18" charset="0"/>
              </a:rPr>
              <a:t>Image of the </a:t>
            </a:r>
            <a:r>
              <a:rPr lang="en-US" dirty="0" smtClean="0">
                <a:latin typeface="Times New Roman" panose="02020603050405020304" pitchFamily="18" charset="0"/>
                <a:cs typeface="Times New Roman" panose="02020603050405020304" pitchFamily="18" charset="0"/>
              </a:rPr>
              <a:t>dish.</a:t>
            </a:r>
            <a:endParaRPr lang="en-US"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Filters </a:t>
            </a:r>
            <a:r>
              <a:rPr lang="en-US" sz="2400" dirty="0">
                <a:latin typeface="Times New Roman" panose="02020603050405020304" pitchFamily="18" charset="0"/>
                <a:cs typeface="Times New Roman" panose="02020603050405020304" pitchFamily="18" charset="0"/>
              </a:rPr>
              <a:t>and sorting options for better </a:t>
            </a:r>
            <a:r>
              <a:rPr lang="en-US" sz="2400" dirty="0" smtClean="0">
                <a:latin typeface="Times New Roman" panose="02020603050405020304" pitchFamily="18" charset="0"/>
                <a:cs typeface="Times New Roman" panose="02020603050405020304" pitchFamily="18" charset="0"/>
              </a:rPr>
              <a:t>navigation.</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u="sng" dirty="0" smtClean="0">
                <a:latin typeface="Times New Roman" panose="02020603050405020304" pitchFamily="18" charset="0"/>
                <a:cs typeface="Times New Roman" panose="02020603050405020304" pitchFamily="18" charset="0"/>
              </a:rPr>
              <a:t>Goals </a:t>
            </a:r>
            <a:r>
              <a:rPr lang="en-US" sz="2400" b="1" u="sng" dirty="0">
                <a:latin typeface="Times New Roman" panose="02020603050405020304" pitchFamily="18" charset="0"/>
                <a:cs typeface="Times New Roman" panose="02020603050405020304" pitchFamily="18" charset="0"/>
              </a:rPr>
              <a:t>of the UI Module:</a:t>
            </a:r>
          </a:p>
          <a:p>
            <a:r>
              <a:rPr lang="en-US" sz="2400" b="1" dirty="0">
                <a:latin typeface="Times New Roman" panose="02020603050405020304" pitchFamily="18" charset="0"/>
                <a:cs typeface="Times New Roman" panose="02020603050405020304" pitchFamily="18" charset="0"/>
              </a:rPr>
              <a:t>Ease of Use:</a:t>
            </a:r>
            <a:r>
              <a:rPr lang="en-US" sz="2400" dirty="0">
                <a:latin typeface="Times New Roman" panose="02020603050405020304" pitchFamily="18" charset="0"/>
                <a:cs typeface="Times New Roman" panose="02020603050405020304" pitchFamily="18" charset="0"/>
              </a:rPr>
              <a:t> Ensure the design is intuitive, even for non-technical users.</a:t>
            </a:r>
          </a:p>
          <a:p>
            <a:r>
              <a:rPr lang="en-US" sz="2400" b="1" dirty="0">
                <a:latin typeface="Times New Roman" panose="02020603050405020304" pitchFamily="18" charset="0"/>
                <a:cs typeface="Times New Roman" panose="02020603050405020304" pitchFamily="18" charset="0"/>
              </a:rPr>
              <a:t>Visual Appeal:</a:t>
            </a:r>
            <a:r>
              <a:rPr lang="en-US" sz="2400" dirty="0">
                <a:latin typeface="Times New Roman" panose="02020603050405020304" pitchFamily="18" charset="0"/>
                <a:cs typeface="Times New Roman" panose="02020603050405020304" pitchFamily="18" charset="0"/>
              </a:rPr>
              <a:t> Use clean layouts, appealing images, and user-friendly color schemes.</a:t>
            </a:r>
          </a:p>
          <a:p>
            <a:pPr marL="0" indent="0">
              <a:buNone/>
            </a:pPr>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11</a:t>
            </a:fld>
            <a:endParaRPr lang="en-IN" dirty="0"/>
          </a:p>
        </p:txBody>
      </p:sp>
    </p:spTree>
    <p:extLst>
      <p:ext uri="{BB962C8B-B14F-4D97-AF65-F5344CB8AC3E}">
        <p14:creationId xmlns:p14="http://schemas.microsoft.com/office/powerpoint/2010/main" val="1534509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3392" y="1340768"/>
            <a:ext cx="10730408" cy="4836195"/>
          </a:xfrm>
        </p:spPr>
        <p:txBody>
          <a:bodyPr>
            <a:normAutofit lnSpcReduction="10000"/>
          </a:bodyPr>
          <a:lstStyle/>
          <a:p>
            <a:pPr marL="0" indent="0">
              <a:buNone/>
            </a:pPr>
            <a:r>
              <a:rPr lang="en-IN" b="1" dirty="0">
                <a:latin typeface="Times New Roman" panose="02020603050405020304" pitchFamily="18" charset="0"/>
                <a:cs typeface="Times New Roman" pitchFamily="18" charset="0"/>
              </a:rPr>
              <a:t>2. Ingredient and Recipe </a:t>
            </a:r>
            <a:r>
              <a:rPr lang="en-IN" b="1" dirty="0" smtClean="0">
                <a:latin typeface="Times New Roman" panose="02020603050405020304" pitchFamily="18" charset="0"/>
                <a:cs typeface="Times New Roman" pitchFamily="18" charset="0"/>
              </a:rPr>
              <a:t>Module</a:t>
            </a:r>
            <a:endParaRPr lang="en-IN" b="1" dirty="0">
              <a:latin typeface="Times New Roman" panose="02020603050405020304" pitchFamily="18" charset="0"/>
              <a:cs typeface="Times New Roman" pitchFamily="18" charset="0"/>
            </a:endParaRPr>
          </a:p>
          <a:p>
            <a:pPr>
              <a:lnSpc>
                <a:spcPct val="110000"/>
              </a:lnSpc>
            </a:pPr>
            <a:r>
              <a:rPr lang="en-US" sz="2200" dirty="0">
                <a:latin typeface="Times New Roman" panose="02020603050405020304" pitchFamily="18" charset="0"/>
                <a:cs typeface="Times New Roman" pitchFamily="18" charset="0"/>
              </a:rPr>
              <a:t>The Ingredient and Recipe  </a:t>
            </a:r>
            <a:r>
              <a:rPr lang="en-US" sz="2200" dirty="0" smtClean="0">
                <a:latin typeface="Times New Roman" panose="02020603050405020304" pitchFamily="18" charset="0"/>
                <a:cs typeface="Times New Roman" pitchFamily="18" charset="0"/>
              </a:rPr>
              <a:t>Module </a:t>
            </a:r>
            <a:r>
              <a:rPr lang="en-US" sz="2200" dirty="0">
                <a:latin typeface="Times New Roman" panose="02020603050405020304" pitchFamily="18" charset="0"/>
                <a:cs typeface="Times New Roman" pitchFamily="18" charset="0"/>
              </a:rPr>
              <a:t>is the backbone of the Recipe Recommendation System, responsible for storing, organizing, and retrieving data related to ingredients and recipes. It ensures efficient matching between user inputs and recipe suggestions.</a:t>
            </a:r>
          </a:p>
          <a:p>
            <a:pPr marL="0" indent="0">
              <a:buNone/>
            </a:pPr>
            <a:r>
              <a:rPr lang="en-US" sz="2200" b="1" dirty="0">
                <a:latin typeface="Times New Roman" panose="02020603050405020304" pitchFamily="18" charset="0"/>
                <a:cs typeface="Times New Roman" panose="02020603050405020304" pitchFamily="18" charset="0"/>
              </a:rPr>
              <a:t>Key Features and Functions:</a:t>
            </a:r>
          </a:p>
          <a:p>
            <a:pPr>
              <a:buFont typeface="+mj-lt"/>
              <a:buAutoNum type="arabicPeriod"/>
            </a:pPr>
            <a:r>
              <a:rPr lang="en-US" sz="2200" b="1" dirty="0">
                <a:latin typeface="Times New Roman" panose="02020603050405020304" pitchFamily="18" charset="0"/>
                <a:cs typeface="Times New Roman" panose="02020603050405020304" pitchFamily="18" charset="0"/>
              </a:rPr>
              <a:t>Ingredient Database:</a:t>
            </a:r>
            <a:endParaRPr lang="en-US" sz="2200" dirty="0">
              <a:latin typeface="Times New Roman" panose="02020603050405020304" pitchFamily="18" charset="0"/>
              <a:cs typeface="Times New Roman" panose="02020603050405020304" pitchFamily="18" charset="0"/>
            </a:endParaRPr>
          </a:p>
          <a:p>
            <a:pPr lvl="1"/>
            <a:r>
              <a:rPr lang="en-US" sz="2200" b="1" dirty="0">
                <a:latin typeface="Times New Roman" panose="02020603050405020304" pitchFamily="18" charset="0"/>
                <a:cs typeface="Times New Roman" panose="02020603050405020304" pitchFamily="18" charset="0"/>
              </a:rPr>
              <a:t>Storage of Ingredients:</a:t>
            </a:r>
            <a:endParaRPr lang="en-US" sz="2200" dirty="0">
              <a:latin typeface="Times New Roman" panose="02020603050405020304" pitchFamily="18" charset="0"/>
              <a:cs typeface="Times New Roman" panose="02020603050405020304" pitchFamily="18" charset="0"/>
            </a:endParaRPr>
          </a:p>
          <a:p>
            <a:pPr marL="914400" lvl="2" indent="0">
              <a:buNone/>
            </a:pPr>
            <a:r>
              <a:rPr lang="en-US" sz="2200" dirty="0">
                <a:latin typeface="Times New Roman" panose="02020603050405020304" pitchFamily="18" charset="0"/>
                <a:cs typeface="Times New Roman" panose="02020603050405020304" pitchFamily="18" charset="0"/>
              </a:rPr>
              <a:t>Maintain a list of all available ingredients, categorized by type (e.g., vegetables, meats, spices).</a:t>
            </a:r>
          </a:p>
          <a:p>
            <a:pPr lvl="1"/>
            <a:r>
              <a:rPr lang="en-US" sz="2200" b="1" dirty="0">
                <a:latin typeface="Times New Roman" panose="02020603050405020304" pitchFamily="18" charset="0"/>
                <a:cs typeface="Times New Roman" panose="02020603050405020304" pitchFamily="18" charset="0"/>
              </a:rPr>
              <a:t>Attributes:</a:t>
            </a:r>
            <a:endParaRPr lang="en-US" sz="2200" dirty="0">
              <a:latin typeface="Times New Roman" panose="02020603050405020304" pitchFamily="18" charset="0"/>
              <a:cs typeface="Times New Roman" panose="02020603050405020304" pitchFamily="18" charset="0"/>
            </a:endParaRPr>
          </a:p>
          <a:p>
            <a:pPr marL="914400" lvl="2" indent="0">
              <a:buNone/>
            </a:pPr>
            <a:r>
              <a:rPr lang="en-US" sz="2200" dirty="0">
                <a:latin typeface="Times New Roman" panose="02020603050405020304" pitchFamily="18" charset="0"/>
                <a:cs typeface="Times New Roman" panose="02020603050405020304" pitchFamily="18" charset="0"/>
              </a:rPr>
              <a:t>Name, </a:t>
            </a:r>
            <a:r>
              <a:rPr lang="en-US" sz="2200" dirty="0" smtClean="0">
                <a:latin typeface="Times New Roman" panose="02020603050405020304" pitchFamily="18" charset="0"/>
                <a:cs typeface="Times New Roman" panose="02020603050405020304" pitchFamily="18" charset="0"/>
              </a:rPr>
              <a:t>category</a:t>
            </a:r>
            <a:r>
              <a:rPr lang="en-US" sz="2200" dirty="0">
                <a:latin typeface="Times New Roman" panose="02020603050405020304" pitchFamily="18" charset="0"/>
                <a:cs typeface="Times New Roman" panose="02020603050405020304" pitchFamily="18" charset="0"/>
              </a:rPr>
              <a:t>.</a:t>
            </a:r>
          </a:p>
          <a:p>
            <a:pPr lvl="1"/>
            <a:r>
              <a:rPr lang="en-US" sz="2200" b="1" dirty="0">
                <a:latin typeface="Times New Roman" panose="02020603050405020304" pitchFamily="18" charset="0"/>
                <a:cs typeface="Times New Roman" panose="02020603050405020304" pitchFamily="18" charset="0"/>
              </a:rPr>
              <a:t>Search and Matching:</a:t>
            </a:r>
            <a:endParaRPr lang="en-US" sz="2200" dirty="0">
              <a:latin typeface="Times New Roman" panose="02020603050405020304" pitchFamily="18" charset="0"/>
              <a:cs typeface="Times New Roman" panose="02020603050405020304" pitchFamily="18" charset="0"/>
            </a:endParaRPr>
          </a:p>
          <a:p>
            <a:pPr marL="914400" lvl="2" indent="0">
              <a:buNone/>
            </a:pPr>
            <a:r>
              <a:rPr lang="en-US" sz="2200" dirty="0">
                <a:latin typeface="Times New Roman" panose="02020603050405020304" pitchFamily="18" charset="0"/>
                <a:cs typeface="Times New Roman" panose="02020603050405020304" pitchFamily="18" charset="0"/>
              </a:rPr>
              <a:t>Enable efficient lookup for user-provided ingredients.</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96752"/>
            <a:ext cx="10515600" cy="4980211"/>
          </a:xfrm>
        </p:spPr>
        <p:txBody>
          <a:bodyPr/>
          <a:lstStyle/>
          <a:p>
            <a:pPr marL="0" indent="0">
              <a:buNone/>
            </a:pPr>
            <a:r>
              <a:rPr lang="en-US" sz="2400" b="1" dirty="0">
                <a:latin typeface="Times New Roman" panose="02020603050405020304" pitchFamily="18" charset="0"/>
                <a:cs typeface="Times New Roman" panose="02020603050405020304" pitchFamily="18" charset="0"/>
              </a:rPr>
              <a:t>Goals of the Module</a:t>
            </a:r>
            <a:r>
              <a:rPr lang="en-US" sz="2400" b="1" dirty="0" smtClean="0">
                <a:latin typeface="Times New Roman" panose="02020603050405020304" pitchFamily="18" charset="0"/>
                <a:cs typeface="Times New Roman" panose="02020603050405020304" pitchFamily="18" charset="0"/>
              </a:rPr>
              <a:t>:</a:t>
            </a:r>
          </a:p>
          <a:p>
            <a:pPr marL="0" indent="0">
              <a:buNone/>
            </a:pPr>
            <a:endParaRPr lang="en-US" sz="2400" b="1" u="sng"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Efficiency:</a:t>
            </a:r>
            <a:r>
              <a:rPr lang="en-US" sz="2400" dirty="0">
                <a:latin typeface="Times New Roman" panose="02020603050405020304" pitchFamily="18" charset="0"/>
                <a:cs typeface="Times New Roman" panose="02020603050405020304" pitchFamily="18" charset="0"/>
              </a:rPr>
              <a:t> Ensure quick retrieval and matching of ingredients to recipes.</a:t>
            </a:r>
          </a:p>
          <a:p>
            <a:r>
              <a:rPr lang="en-US" sz="2400" b="1" dirty="0">
                <a:latin typeface="Times New Roman" panose="02020603050405020304" pitchFamily="18" charset="0"/>
                <a:cs typeface="Times New Roman" panose="02020603050405020304" pitchFamily="18" charset="0"/>
              </a:rPr>
              <a:t>Scalability:</a:t>
            </a:r>
            <a:r>
              <a:rPr lang="en-US" sz="2400" dirty="0">
                <a:latin typeface="Times New Roman" panose="02020603050405020304" pitchFamily="18" charset="0"/>
                <a:cs typeface="Times New Roman" panose="02020603050405020304" pitchFamily="18" charset="0"/>
              </a:rPr>
              <a:t> Allow for future expansion of ingredients and recipes.</a:t>
            </a:r>
          </a:p>
          <a:p>
            <a:r>
              <a:rPr lang="en-US" sz="2400" b="1" dirty="0">
                <a:latin typeface="Times New Roman" panose="02020603050405020304" pitchFamily="18" charset="0"/>
                <a:cs typeface="Times New Roman" panose="02020603050405020304" pitchFamily="18" charset="0"/>
              </a:rPr>
              <a:t>Accuracy:</a:t>
            </a:r>
            <a:r>
              <a:rPr lang="en-US" sz="2400" dirty="0">
                <a:latin typeface="Times New Roman" panose="02020603050405020304" pitchFamily="18" charset="0"/>
                <a:cs typeface="Times New Roman" panose="02020603050405020304" pitchFamily="18" charset="0"/>
              </a:rPr>
              <a:t> Provide precise matches while supporting ingredient flexibility.</a:t>
            </a:r>
          </a:p>
          <a:p>
            <a:pPr marL="0" indent="0">
              <a:buNone/>
            </a:pPr>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13</a:t>
            </a:fld>
            <a:endParaRPr lang="en-IN" dirty="0"/>
          </a:p>
        </p:txBody>
      </p:sp>
    </p:spTree>
    <p:extLst>
      <p:ext uri="{BB962C8B-B14F-4D97-AF65-F5344CB8AC3E}">
        <p14:creationId xmlns:p14="http://schemas.microsoft.com/office/powerpoint/2010/main" val="1135442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F185F7A-14AA-E4E7-B8DE-23B1DBE837DD}"/>
              </a:ext>
            </a:extLst>
          </p:cNvPr>
          <p:cNvSpPr>
            <a:spLocks noGrp="1"/>
          </p:cNvSpPr>
          <p:nvPr>
            <p:ph type="title"/>
          </p:nvPr>
        </p:nvSpPr>
        <p:spPr>
          <a:xfrm>
            <a:off x="0" y="116632"/>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A3943E6-05D1-A13E-8F7B-9F4C77FB10EE}"/>
              </a:ext>
            </a:extLst>
          </p:cNvPr>
          <p:cNvSpPr>
            <a:spLocks noGrp="1"/>
          </p:cNvSpPr>
          <p:nvPr>
            <p:ph idx="1"/>
          </p:nvPr>
        </p:nvSpPr>
        <p:spPr>
          <a:xfrm>
            <a:off x="695400" y="1268760"/>
            <a:ext cx="10658400" cy="4908203"/>
          </a:xfrm>
        </p:spPr>
        <p:txBody>
          <a:bodyPr>
            <a:normAutofit/>
          </a:bodyPr>
          <a:lstStyle/>
          <a:p>
            <a:pPr marL="0" indent="0">
              <a:buNone/>
            </a:pPr>
            <a:r>
              <a:rPr lang="en-US" sz="2400" b="1" dirty="0">
                <a:latin typeface="Times New Roman" pitchFamily="18" charset="0"/>
                <a:cs typeface="Times New Roman" pitchFamily="18" charset="0"/>
              </a:rPr>
              <a:t>3.Recommendation Engine Module</a:t>
            </a:r>
          </a:p>
          <a:p>
            <a:r>
              <a:rPr lang="en-US" sz="2000" dirty="0">
                <a:latin typeface="Times New Roman" panose="02020603050405020304" pitchFamily="18" charset="0"/>
                <a:cs typeface="Times New Roman" panose="02020603050405020304" pitchFamily="18" charset="0"/>
              </a:rPr>
              <a:t>It is the core of the Recipe Recommendation System, responsible for analyzing user input (ingredients, preferences, etc.) and generating personalized recipe suggestions. This module ensures relevant and accurate recommendations, enhancing the user experience.</a:t>
            </a:r>
          </a:p>
          <a:p>
            <a:pPr marL="0" indent="0">
              <a:buNone/>
            </a:pPr>
            <a:r>
              <a:rPr lang="en-US" sz="2000" b="1" dirty="0">
                <a:latin typeface="Times New Roman" panose="02020603050405020304" pitchFamily="18" charset="0"/>
                <a:cs typeface="Times New Roman" panose="02020603050405020304" pitchFamily="18" charset="0"/>
              </a:rPr>
              <a:t>Key Features and Functions:</a:t>
            </a:r>
          </a:p>
          <a:p>
            <a:pPr>
              <a:buFont typeface="+mj-lt"/>
              <a:buAutoNum type="arabicPeriod"/>
            </a:pPr>
            <a:r>
              <a:rPr lang="en-US" sz="2000" b="1" dirty="0">
                <a:latin typeface="Times New Roman" panose="02020603050405020304" pitchFamily="18" charset="0"/>
                <a:cs typeface="Times New Roman" panose="02020603050405020304" pitchFamily="18" charset="0"/>
              </a:rPr>
              <a:t>Ingredient Matching:</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Identify recipes based on the ingredients provided by the user.</a:t>
            </a:r>
          </a:p>
          <a:p>
            <a:pPr lvl="1"/>
            <a:r>
              <a:rPr lang="en-US" sz="2000" b="1" dirty="0">
                <a:latin typeface="Times New Roman" panose="02020603050405020304" pitchFamily="18" charset="0"/>
                <a:cs typeface="Times New Roman" panose="02020603050405020304" pitchFamily="18" charset="0"/>
              </a:rPr>
              <a:t>Exact Match:</a:t>
            </a:r>
            <a:r>
              <a:rPr lang="en-US" sz="2000" dirty="0">
                <a:latin typeface="Times New Roman" panose="02020603050405020304" pitchFamily="18" charset="0"/>
                <a:cs typeface="Times New Roman" panose="02020603050405020304" pitchFamily="18" charset="0"/>
              </a:rPr>
              <a:t> Recipes that use only the listed ingredients.</a:t>
            </a:r>
          </a:p>
          <a:p>
            <a:pPr lvl="1"/>
            <a:r>
              <a:rPr lang="en-US" sz="2000" b="1" dirty="0">
                <a:latin typeface="Times New Roman" panose="02020603050405020304" pitchFamily="18" charset="0"/>
                <a:cs typeface="Times New Roman" panose="02020603050405020304" pitchFamily="18" charset="0"/>
              </a:rPr>
              <a:t>Partial Match</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Recipes </a:t>
            </a:r>
            <a:r>
              <a:rPr lang="en-US" sz="2000" dirty="0">
                <a:latin typeface="Times New Roman" panose="02020603050405020304" pitchFamily="18" charset="0"/>
                <a:cs typeface="Times New Roman" panose="02020603050405020304" pitchFamily="18" charset="0"/>
              </a:rPr>
              <a:t>requiring minimal additional ingredients</a:t>
            </a:r>
            <a:r>
              <a:rPr lang="en-US" sz="2000" dirty="0" smtClean="0">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r>
              <a:rPr lang="en-US" altLang="en-US" sz="2000" b="1" dirty="0" smtClean="0">
                <a:solidFill>
                  <a:prstClr val="black"/>
                </a:solidFill>
                <a:latin typeface="Times New Roman" panose="02020603050405020304" pitchFamily="18" charset="0"/>
                <a:cs typeface="Times New Roman" panose="02020603050405020304" pitchFamily="18" charset="0"/>
              </a:rPr>
              <a:t>2. </a:t>
            </a:r>
            <a:r>
              <a:rPr lang="en-US" altLang="en-US" sz="2000" b="1" dirty="0">
                <a:solidFill>
                  <a:prstClr val="black"/>
                </a:solidFill>
                <a:latin typeface="Times New Roman" panose="02020603050405020304" pitchFamily="18" charset="0"/>
                <a:cs typeface="Times New Roman" panose="02020603050405020304" pitchFamily="18" charset="0"/>
              </a:rPr>
              <a:t>Personalized Recommendations:</a:t>
            </a:r>
            <a:endParaRPr lang="en-US" altLang="en-US" sz="2000" dirty="0">
              <a:solidFill>
                <a:prstClr val="black"/>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prstClr val="black"/>
                </a:solidFill>
                <a:latin typeface="Times New Roman" panose="02020603050405020304" pitchFamily="18" charset="0"/>
                <a:cs typeface="Times New Roman" panose="02020603050405020304" pitchFamily="18" charset="0"/>
              </a:rPr>
              <a:t>          </a:t>
            </a:r>
            <a:r>
              <a:rPr lang="en-US" altLang="en-US" sz="2000" dirty="0" smtClean="0">
                <a:solidFill>
                  <a:prstClr val="black"/>
                </a:solidFill>
                <a:latin typeface="Times New Roman" panose="02020603050405020304" pitchFamily="18" charset="0"/>
                <a:cs typeface="Times New Roman" panose="02020603050405020304" pitchFamily="18" charset="0"/>
              </a:rPr>
              <a:t>User </a:t>
            </a:r>
            <a:r>
              <a:rPr lang="en-US" altLang="en-US" sz="2000" dirty="0">
                <a:solidFill>
                  <a:prstClr val="black"/>
                </a:solidFill>
                <a:latin typeface="Times New Roman" panose="02020603050405020304" pitchFamily="18" charset="0"/>
                <a:cs typeface="Times New Roman" panose="02020603050405020304" pitchFamily="18" charset="0"/>
              </a:rPr>
              <a:t>to suggest similar or complementary dishes.</a:t>
            </a:r>
          </a:p>
          <a:p>
            <a:pPr marL="0" lvl="0" indent="0" eaLnBrk="0" fontAlgn="base" hangingPunct="0">
              <a:lnSpc>
                <a:spcPct val="100000"/>
              </a:lnSpc>
              <a:spcBef>
                <a:spcPct val="0"/>
              </a:spcBef>
              <a:spcAft>
                <a:spcPct val="0"/>
              </a:spcAft>
              <a:buNone/>
            </a:pPr>
            <a:r>
              <a:rPr lang="en-US" altLang="en-US" sz="2000" dirty="0">
                <a:solidFill>
                  <a:prstClr val="black"/>
                </a:solidFill>
                <a:latin typeface="Times New Roman" panose="02020603050405020304" pitchFamily="18" charset="0"/>
                <a:cs typeface="Times New Roman" panose="02020603050405020304" pitchFamily="18" charset="0"/>
              </a:rPr>
              <a:t>          Adapt recommendations to user preferences and cooking habits over time.</a:t>
            </a:r>
            <a:endParaRPr lang="en-US" sz="2000" dirty="0" smtClean="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4704"/>
            <a:ext cx="10515600" cy="5412259"/>
          </a:xfrm>
        </p:spPr>
        <p:txBody>
          <a:bodyPr>
            <a:normAutofit/>
          </a:bodyPr>
          <a:lstStyle/>
          <a:p>
            <a:pPr marL="0" indent="0" eaLnBrk="0" fontAlgn="base" hangingPunct="0">
              <a:lnSpc>
                <a:spcPct val="100000"/>
              </a:lnSpc>
              <a:spcBef>
                <a:spcPct val="0"/>
              </a:spcBef>
              <a:spcAft>
                <a:spcPct val="0"/>
              </a:spcAft>
              <a:buNone/>
            </a:pPr>
            <a:endParaRPr lang="en-US" altLang="en-US"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en-US" sz="2000" b="1" dirty="0">
                <a:latin typeface="Times New Roman" panose="02020603050405020304" pitchFamily="18" charset="0"/>
                <a:cs typeface="Times New Roman" panose="02020603050405020304" pitchFamily="18" charset="0"/>
              </a:rPr>
              <a:t>4. Advanced Filtering Options</a:t>
            </a:r>
            <a:r>
              <a:rPr lang="en-US" altLang="en-US" sz="2000" b="1" dirty="0" smtClean="0">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endParaRPr lang="en-US" altLang="en-US" sz="20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Allow users to filter results based on cooking time, difficulty, cuisine, or dietary restrictions.</a:t>
            </a:r>
          </a:p>
          <a:p>
            <a:pPr mar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          Include dynamic filters like “Quick Recipes” or “High-Protein Dishes.”</a:t>
            </a:r>
          </a:p>
          <a:p>
            <a:pPr marL="0" indent="0">
              <a:lnSpc>
                <a:spcPct val="100000"/>
              </a:lnSpc>
              <a:buNone/>
            </a:pPr>
            <a:r>
              <a:rPr lang="en-US" sz="2000" b="1" dirty="0" smtClean="0">
                <a:latin typeface="Times New Roman" panose="02020603050405020304" pitchFamily="18" charset="0"/>
                <a:cs typeface="Times New Roman" panose="02020603050405020304" pitchFamily="18" charset="0"/>
              </a:rPr>
              <a:t>Goals </a:t>
            </a:r>
            <a:r>
              <a:rPr lang="en-US" sz="2000" b="1" dirty="0">
                <a:latin typeface="Times New Roman" panose="02020603050405020304" pitchFamily="18" charset="0"/>
                <a:cs typeface="Times New Roman" panose="02020603050405020304" pitchFamily="18" charset="0"/>
              </a:rPr>
              <a:t>of the Module:</a:t>
            </a:r>
          </a:p>
          <a:p>
            <a:pPr>
              <a:lnSpc>
                <a:spcPct val="100000"/>
              </a:lnSpc>
            </a:pPr>
            <a:r>
              <a:rPr lang="en-US" sz="2000" b="1" dirty="0">
                <a:latin typeface="Times New Roman" panose="02020603050405020304" pitchFamily="18" charset="0"/>
                <a:cs typeface="Times New Roman" panose="02020603050405020304" pitchFamily="18" charset="0"/>
              </a:rPr>
              <a:t>Relevance:</a:t>
            </a:r>
            <a:r>
              <a:rPr lang="en-US" sz="2000" dirty="0">
                <a:latin typeface="Times New Roman" panose="02020603050405020304" pitchFamily="18" charset="0"/>
                <a:cs typeface="Times New Roman" panose="02020603050405020304" pitchFamily="18" charset="0"/>
              </a:rPr>
              <a:t> Ensure recipe suggestions closely match user input and preferences.</a:t>
            </a:r>
          </a:p>
          <a:p>
            <a:pPr>
              <a:lnSpc>
                <a:spcPct val="100000"/>
              </a:lnSpc>
            </a:pPr>
            <a:r>
              <a:rPr lang="en-US" sz="2000" b="1" dirty="0">
                <a:latin typeface="Times New Roman" panose="02020603050405020304" pitchFamily="18" charset="0"/>
                <a:cs typeface="Times New Roman" panose="02020603050405020304" pitchFamily="18" charset="0"/>
              </a:rPr>
              <a:t>Adaptability:</a:t>
            </a:r>
            <a:r>
              <a:rPr lang="en-US" sz="2000" dirty="0">
                <a:latin typeface="Times New Roman" panose="02020603050405020304" pitchFamily="18" charset="0"/>
                <a:cs typeface="Times New Roman" panose="02020603050405020304" pitchFamily="18" charset="0"/>
              </a:rPr>
              <a:t> Improve recommendations over time using </a:t>
            </a:r>
            <a:r>
              <a:rPr lang="en-US" sz="2000" dirty="0" smtClean="0">
                <a:latin typeface="Times New Roman" panose="02020603050405020304" pitchFamily="18" charset="0"/>
                <a:cs typeface="Times New Roman" panose="02020603050405020304" pitchFamily="18" charset="0"/>
              </a:rPr>
              <a:t>user </a:t>
            </a:r>
            <a:r>
              <a:rPr lang="en-US" sz="2000" dirty="0">
                <a:latin typeface="Times New Roman" panose="02020603050405020304" pitchFamily="18" charset="0"/>
                <a:cs typeface="Times New Roman" panose="02020603050405020304" pitchFamily="18" charset="0"/>
              </a:rPr>
              <a:t>data.</a:t>
            </a:r>
          </a:p>
          <a:p>
            <a:pPr>
              <a:lnSpc>
                <a:spcPct val="100000"/>
              </a:lnSpc>
            </a:pPr>
            <a:r>
              <a:rPr lang="en-US" sz="2000" b="1" dirty="0">
                <a:latin typeface="Times New Roman" panose="02020603050405020304" pitchFamily="18" charset="0"/>
                <a:cs typeface="Times New Roman" panose="02020603050405020304" pitchFamily="18" charset="0"/>
              </a:rPr>
              <a:t>Efficiency:</a:t>
            </a:r>
            <a:r>
              <a:rPr lang="en-US" sz="2000" dirty="0">
                <a:latin typeface="Times New Roman" panose="02020603050405020304" pitchFamily="18" charset="0"/>
                <a:cs typeface="Times New Roman" panose="02020603050405020304" pitchFamily="18" charset="0"/>
              </a:rPr>
              <a:t> Provide results quickly, even with large recipe datasets.</a:t>
            </a:r>
            <a:endParaRPr lang="en-US" altLang="en-US" sz="2000" dirty="0">
              <a:latin typeface="Times New Roman" panose="02020603050405020304" pitchFamily="18" charset="0"/>
              <a:cs typeface="Times New Roman" panose="02020603050405020304" pitchFamily="18" charset="0"/>
            </a:endParaRPr>
          </a:p>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15</a:t>
            </a:fld>
            <a:endParaRPr lang="en-IN" dirty="0"/>
          </a:p>
        </p:txBody>
      </p:sp>
    </p:spTree>
    <p:extLst>
      <p:ext uri="{BB962C8B-B14F-4D97-AF65-F5344CB8AC3E}">
        <p14:creationId xmlns:p14="http://schemas.microsoft.com/office/powerpoint/2010/main" val="2501855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4C6874F-381A-C207-B399-45B338633622}"/>
              </a:ext>
            </a:extLst>
          </p:cNvPr>
          <p:cNvSpPr>
            <a:spLocks noGrp="1"/>
          </p:cNvSpPr>
          <p:nvPr>
            <p:ph type="title"/>
          </p:nvPr>
        </p:nvSpPr>
        <p:spPr>
          <a:xfrm>
            <a:off x="0" y="18864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859FCB8-D3B7-9E06-FB2B-B78B0EE52522}"/>
              </a:ext>
            </a:extLst>
          </p:cNvPr>
          <p:cNvSpPr>
            <a:spLocks noGrp="1"/>
          </p:cNvSpPr>
          <p:nvPr>
            <p:ph idx="1"/>
          </p:nvPr>
        </p:nvSpPr>
        <p:spPr>
          <a:xfrm>
            <a:off x="838200" y="1484784"/>
            <a:ext cx="10515600" cy="4692179"/>
          </a:xfrm>
        </p:spPr>
        <p:txBody>
          <a:bodyPr>
            <a:normAutofit lnSpcReduction="10000"/>
          </a:bodyPr>
          <a:lstStyle/>
          <a:p>
            <a:pPr marL="0" indent="0">
              <a:buNone/>
            </a:pPr>
            <a:r>
              <a:rPr lang="en-US" sz="2400" b="1" dirty="0">
                <a:latin typeface="Times New Roman" pitchFamily="18" charset="0"/>
                <a:cs typeface="Times New Roman" pitchFamily="18" charset="0"/>
              </a:rPr>
              <a:t>4. Backend Server Module</a:t>
            </a:r>
          </a:p>
          <a:p>
            <a:pPr>
              <a:lnSpc>
                <a:spcPct val="110000"/>
              </a:lnSpc>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Backend Server Module</a:t>
            </a:r>
            <a:r>
              <a:rPr lang="en-US" sz="2000" dirty="0">
                <a:latin typeface="Times New Roman" panose="02020603050405020304" pitchFamily="18" charset="0"/>
                <a:cs typeface="Times New Roman" panose="02020603050405020304" pitchFamily="18" charset="0"/>
              </a:rPr>
              <a:t> is the engine that processes requests from the user interface, communicates with the database, and handles the logic for the Recipe Recommendation System. It acts as the middle layer between the front-end interface and the data layer, managing all the application’s core functionalities.</a:t>
            </a:r>
          </a:p>
          <a:p>
            <a:pPr marL="0" indent="0">
              <a:buNone/>
            </a:pPr>
            <a:r>
              <a:rPr lang="en-US" sz="2200" b="1" dirty="0">
                <a:latin typeface="Times New Roman" panose="02020603050405020304" pitchFamily="18" charset="0"/>
                <a:cs typeface="Times New Roman" panose="02020603050405020304" pitchFamily="18" charset="0"/>
              </a:rPr>
              <a:t>Key Features and </a:t>
            </a:r>
            <a:r>
              <a:rPr lang="en-US" sz="2200" b="1" dirty="0" smtClean="0">
                <a:latin typeface="Times New Roman" panose="02020603050405020304" pitchFamily="18" charset="0"/>
                <a:cs typeface="Times New Roman" panose="02020603050405020304" pitchFamily="18" charset="0"/>
              </a:rPr>
              <a:t>Functions:</a:t>
            </a:r>
            <a:endParaRPr lang="en-US" sz="2200" b="1" dirty="0">
              <a:latin typeface="Times New Roman" panose="02020603050405020304" pitchFamily="18" charset="0"/>
              <a:cs typeface="Times New Roman" panose="02020603050405020304" pitchFamily="18" charset="0"/>
            </a:endParaRPr>
          </a:p>
          <a:p>
            <a:pPr>
              <a:buFont typeface="+mj-lt"/>
              <a:buAutoNum type="arabicPeriod"/>
            </a:pPr>
            <a:r>
              <a:rPr lang="en-US" sz="2200" b="1" dirty="0" smtClean="0">
                <a:latin typeface="Times New Roman" panose="02020603050405020304" pitchFamily="18" charset="0"/>
                <a:cs typeface="Times New Roman" panose="02020603050405020304" pitchFamily="18" charset="0"/>
              </a:rPr>
              <a:t>Business </a:t>
            </a:r>
            <a:r>
              <a:rPr lang="en-US" sz="2200" b="1" dirty="0">
                <a:latin typeface="Times New Roman" panose="02020603050405020304" pitchFamily="18" charset="0"/>
                <a:cs typeface="Times New Roman" panose="02020603050405020304" pitchFamily="18" charset="0"/>
              </a:rPr>
              <a:t>Logic Processing:</a:t>
            </a:r>
            <a:endParaRPr lang="en-US" sz="2200" dirty="0">
              <a:latin typeface="Times New Roman" panose="02020603050405020304" pitchFamily="18" charset="0"/>
              <a:cs typeface="Times New Roman" panose="02020603050405020304" pitchFamily="18" charset="0"/>
            </a:endParaRPr>
          </a:p>
          <a:p>
            <a:pPr marL="457200" lvl="1" indent="0">
              <a:buNone/>
            </a:pPr>
            <a:r>
              <a:rPr lang="en-US" sz="2200" b="1" dirty="0">
                <a:latin typeface="Times New Roman" panose="02020603050405020304" pitchFamily="18" charset="0"/>
                <a:cs typeface="Times New Roman" panose="02020603050405020304" pitchFamily="18" charset="0"/>
              </a:rPr>
              <a:t>Ingredient Matching Logic:</a:t>
            </a:r>
            <a:endParaRPr lang="en-US" sz="2200" dirty="0">
              <a:latin typeface="Times New Roman" panose="02020603050405020304" pitchFamily="18" charset="0"/>
              <a:cs typeface="Times New Roman" panose="02020603050405020304" pitchFamily="18" charset="0"/>
            </a:endParaRPr>
          </a:p>
          <a:p>
            <a:pPr lvl="2"/>
            <a:r>
              <a:rPr lang="en-US" sz="2200" dirty="0">
                <a:latin typeface="Times New Roman" panose="02020603050405020304" pitchFamily="18" charset="0"/>
                <a:cs typeface="Times New Roman" panose="02020603050405020304" pitchFamily="18" charset="0"/>
              </a:rPr>
              <a:t>Process user inputs (ingredients, preferences) and pass them to the recipe matching engine.</a:t>
            </a:r>
          </a:p>
          <a:p>
            <a:pPr marL="457200" lvl="1" indent="0">
              <a:buNone/>
            </a:pPr>
            <a:r>
              <a:rPr lang="en-US" sz="2200" b="1" dirty="0">
                <a:latin typeface="Times New Roman" panose="02020603050405020304" pitchFamily="18" charset="0"/>
                <a:cs typeface="Times New Roman" panose="02020603050405020304" pitchFamily="18" charset="0"/>
              </a:rPr>
              <a:t>Recipe Recommendation:</a:t>
            </a:r>
            <a:endParaRPr lang="en-US" sz="2200" dirty="0">
              <a:latin typeface="Times New Roman" panose="02020603050405020304" pitchFamily="18" charset="0"/>
              <a:cs typeface="Times New Roman" panose="02020603050405020304" pitchFamily="18" charset="0"/>
            </a:endParaRPr>
          </a:p>
          <a:p>
            <a:pPr lvl="2"/>
            <a:r>
              <a:rPr lang="en-US" sz="2200" dirty="0">
                <a:latin typeface="Times New Roman" panose="02020603050405020304" pitchFamily="18" charset="0"/>
                <a:cs typeface="Times New Roman" panose="02020603050405020304" pitchFamily="18" charset="0"/>
              </a:rPr>
              <a:t>Run algorithms to filter, rank, and suggest recipes based on matching logic and user preferences.</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2736"/>
            <a:ext cx="10515600" cy="5124227"/>
          </a:xfrm>
        </p:spPr>
        <p:txBody>
          <a:bodyPr/>
          <a:lstStyle/>
          <a:p>
            <a:pPr marL="0" indent="0">
              <a:buNone/>
            </a:pPr>
            <a:endParaRPr lang="en-US" sz="2400" b="1" u="sng"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Goals </a:t>
            </a:r>
            <a:r>
              <a:rPr lang="en-US" sz="2400" b="1" dirty="0">
                <a:latin typeface="Times New Roman" panose="02020603050405020304" pitchFamily="18" charset="0"/>
                <a:ea typeface="Tahoma" panose="020B0604030504040204" pitchFamily="34" charset="0"/>
                <a:cs typeface="Times New Roman" panose="02020603050405020304" pitchFamily="18" charset="0"/>
              </a:rPr>
              <a:t>of the Module</a:t>
            </a: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a:p>
            <a:r>
              <a:rPr lang="en-US" sz="2400" b="1" dirty="0">
                <a:latin typeface="Times New Roman" panose="02020603050405020304" pitchFamily="18" charset="0"/>
                <a:ea typeface="Tahoma" panose="020B0604030504040204" pitchFamily="34" charset="0"/>
                <a:cs typeface="Times New Roman" panose="02020603050405020304" pitchFamily="18" charset="0"/>
              </a:rPr>
              <a:t>Efficiency:</a:t>
            </a:r>
            <a:r>
              <a:rPr lang="en-US" sz="2400" dirty="0">
                <a:latin typeface="Times New Roman" panose="02020603050405020304" pitchFamily="18" charset="0"/>
                <a:ea typeface="Tahoma" panose="020B0604030504040204" pitchFamily="34" charset="0"/>
                <a:cs typeface="Times New Roman" panose="02020603050405020304" pitchFamily="18" charset="0"/>
              </a:rPr>
              <a:t> Ensure smooth, fast processing of user requests and data management.</a:t>
            </a:r>
          </a:p>
          <a:p>
            <a:r>
              <a:rPr lang="en-US" sz="2400" b="1" dirty="0">
                <a:latin typeface="Times New Roman" panose="02020603050405020304" pitchFamily="18" charset="0"/>
                <a:ea typeface="Tahoma" panose="020B0604030504040204" pitchFamily="34" charset="0"/>
                <a:cs typeface="Times New Roman" panose="02020603050405020304" pitchFamily="18" charset="0"/>
              </a:rPr>
              <a:t>Security:</a:t>
            </a:r>
            <a:r>
              <a:rPr lang="en-US" sz="2400" dirty="0">
                <a:latin typeface="Times New Roman" panose="02020603050405020304" pitchFamily="18" charset="0"/>
                <a:ea typeface="Tahoma" panose="020B0604030504040204" pitchFamily="34" charset="0"/>
                <a:cs typeface="Times New Roman" panose="02020603050405020304" pitchFamily="18" charset="0"/>
              </a:rPr>
              <a:t> Safeguard user data and interactions, especially around user accounts and preferences.</a:t>
            </a:r>
          </a:p>
          <a:p>
            <a:r>
              <a:rPr lang="en-US" sz="2400" b="1" dirty="0">
                <a:latin typeface="Times New Roman" panose="02020603050405020304" pitchFamily="18" charset="0"/>
                <a:ea typeface="Tahoma" panose="020B0604030504040204" pitchFamily="34" charset="0"/>
                <a:cs typeface="Times New Roman" panose="02020603050405020304" pitchFamily="18" charset="0"/>
              </a:rPr>
              <a:t>Scalability:</a:t>
            </a:r>
            <a:r>
              <a:rPr lang="en-US" sz="2400" dirty="0">
                <a:latin typeface="Times New Roman" panose="02020603050405020304" pitchFamily="18" charset="0"/>
                <a:ea typeface="Tahoma" panose="020B0604030504040204" pitchFamily="34" charset="0"/>
                <a:cs typeface="Times New Roman" panose="02020603050405020304" pitchFamily="18" charset="0"/>
              </a:rPr>
              <a:t> Allow the backend to grow and handle large amounts of recipe and user data.</a:t>
            </a:r>
            <a:endParaRPr lang="en-US" altLang="en-US" sz="2400" dirty="0">
              <a:latin typeface="Times New Roman" panose="02020603050405020304" pitchFamily="18" charset="0"/>
              <a:ea typeface="Tahoma" panose="020B0604030504040204" pitchFamily="34" charset="0"/>
              <a:cs typeface="Times New Roman" panose="02020603050405020304" pitchFamily="18" charset="0"/>
            </a:endParaRPr>
          </a:p>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17</a:t>
            </a:fld>
            <a:endParaRPr lang="en-IN" dirty="0"/>
          </a:p>
        </p:txBody>
      </p:sp>
    </p:spTree>
    <p:extLst>
      <p:ext uri="{BB962C8B-B14F-4D97-AF65-F5344CB8AC3E}">
        <p14:creationId xmlns:p14="http://schemas.microsoft.com/office/powerpoint/2010/main" val="3429538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807302D-DA4B-9D23-3059-458992115FE1}"/>
              </a:ext>
            </a:extLst>
          </p:cNvPr>
          <p:cNvSpPr>
            <a:spLocks noGrp="1"/>
          </p:cNvSpPr>
          <p:nvPr>
            <p:ph type="title"/>
          </p:nvPr>
        </p:nvSpPr>
        <p:spPr>
          <a:xfrm>
            <a:off x="29479" y="116632"/>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F37B505-64D6-E4A3-BD37-21FFF33342AE}"/>
              </a:ext>
            </a:extLst>
          </p:cNvPr>
          <p:cNvSpPr>
            <a:spLocks noGrp="1"/>
          </p:cNvSpPr>
          <p:nvPr>
            <p:ph idx="1"/>
          </p:nvPr>
        </p:nvSpPr>
        <p:spPr>
          <a:xfrm>
            <a:off x="839416" y="1268760"/>
            <a:ext cx="10515600" cy="4908203"/>
          </a:xfrm>
        </p:spPr>
        <p:txBody>
          <a:bodyPr>
            <a:normAutofit fontScale="25000" lnSpcReduction="20000"/>
          </a:bodyPr>
          <a:lstStyle/>
          <a:p>
            <a:pPr marL="0" indent="0">
              <a:buNone/>
            </a:pPr>
            <a:r>
              <a:rPr lang="en-US" sz="8000" b="1" dirty="0">
                <a:latin typeface="Times New Roman" pitchFamily="18" charset="0"/>
                <a:cs typeface="Times New Roman" pitchFamily="18" charset="0"/>
              </a:rPr>
              <a:t>5.Testing and Deployment Module</a:t>
            </a:r>
          </a:p>
          <a:p>
            <a:pPr>
              <a:lnSpc>
                <a:spcPct val="120000"/>
              </a:lnSpc>
            </a:pPr>
            <a:r>
              <a:rPr lang="en-US" sz="8000" dirty="0">
                <a:latin typeface="Times New Roman" panose="02020603050405020304" pitchFamily="18" charset="0"/>
                <a:cs typeface="Times New Roman" panose="02020603050405020304" pitchFamily="18" charset="0"/>
              </a:rPr>
              <a:t>It ensures that the Recipe Recommendation System is functioning as intended and is ready for public use. It covers the processes of validating the system’s functionality, performance, and security before launching and during its maintenance.</a:t>
            </a:r>
          </a:p>
          <a:p>
            <a:pPr marL="0" indent="0">
              <a:buNone/>
            </a:pPr>
            <a:r>
              <a:rPr lang="en-US" sz="8000" b="1" dirty="0">
                <a:latin typeface="Times New Roman" panose="02020603050405020304" pitchFamily="18" charset="0"/>
                <a:cs typeface="Times New Roman" panose="02020603050405020304" pitchFamily="18" charset="0"/>
              </a:rPr>
              <a:t>Key Features and Functions:</a:t>
            </a:r>
          </a:p>
          <a:p>
            <a:pPr>
              <a:buFont typeface="+mj-lt"/>
              <a:buAutoNum type="arabicPeriod"/>
            </a:pPr>
            <a:r>
              <a:rPr lang="en-US" sz="8000" b="1" dirty="0">
                <a:latin typeface="Times New Roman" panose="02020603050405020304" pitchFamily="18" charset="0"/>
                <a:cs typeface="Times New Roman" panose="02020603050405020304" pitchFamily="18" charset="0"/>
              </a:rPr>
              <a:t>Testing</a:t>
            </a:r>
            <a:endParaRPr lang="en-US" sz="8000" dirty="0">
              <a:latin typeface="Times New Roman" panose="02020603050405020304" pitchFamily="18" charset="0"/>
              <a:cs typeface="Times New Roman" panose="02020603050405020304" pitchFamily="18" charset="0"/>
            </a:endParaRPr>
          </a:p>
          <a:p>
            <a:pPr marL="0" indent="0">
              <a:buNone/>
            </a:pPr>
            <a:r>
              <a:rPr lang="en-US" sz="8000" b="1" dirty="0">
                <a:latin typeface="Times New Roman" panose="02020603050405020304" pitchFamily="18" charset="0"/>
                <a:cs typeface="Times New Roman" panose="02020603050405020304" pitchFamily="18" charset="0"/>
              </a:rPr>
              <a:t>1. Functional Testing</a:t>
            </a:r>
          </a:p>
          <a:p>
            <a:r>
              <a:rPr lang="en-US" sz="8000" dirty="0">
                <a:latin typeface="Times New Roman" pitchFamily="18" charset="0"/>
                <a:cs typeface="Times New Roman" pitchFamily="18" charset="0"/>
              </a:rPr>
              <a:t>Test various inputs, including:</a:t>
            </a:r>
          </a:p>
          <a:p>
            <a:pPr lvl="1"/>
            <a:r>
              <a:rPr lang="en-US" sz="8000" dirty="0">
                <a:latin typeface="Times New Roman" pitchFamily="18" charset="0"/>
                <a:cs typeface="Times New Roman" pitchFamily="18" charset="0"/>
              </a:rPr>
              <a:t>Single ingredient (e.g., "chicken") to confirm correct matching.</a:t>
            </a:r>
          </a:p>
          <a:p>
            <a:pPr lvl="1"/>
            <a:r>
              <a:rPr lang="en-US" sz="8000" dirty="0">
                <a:latin typeface="Times New Roman" pitchFamily="18" charset="0"/>
                <a:cs typeface="Times New Roman" pitchFamily="18" charset="0"/>
              </a:rPr>
              <a:t>Multiple ingredients (e.g., "chicken, curry") for combined matches.</a:t>
            </a:r>
          </a:p>
          <a:p>
            <a:pPr lvl="1"/>
            <a:r>
              <a:rPr lang="en-US" sz="8000" dirty="0">
                <a:latin typeface="Times New Roman" pitchFamily="18" charset="0"/>
                <a:cs typeface="Times New Roman" pitchFamily="18" charset="0"/>
              </a:rPr>
              <a:t>Non-matching ingredients to ensure proper "no recipes found" behavior.</a:t>
            </a:r>
          </a:p>
          <a:p>
            <a:r>
              <a:rPr lang="en-US" sz="8000" dirty="0">
                <a:latin typeface="Times New Roman" pitchFamily="18" charset="0"/>
                <a:cs typeface="Times New Roman" pitchFamily="18" charset="0"/>
              </a:rPr>
              <a:t>Check if the search is case-insensitive and handles extra spaces around ingredients correctly.</a:t>
            </a:r>
          </a:p>
          <a:p>
            <a:pPr marL="0" indent="0">
              <a:buNone/>
            </a:pPr>
            <a:r>
              <a:rPr lang="en-US" sz="8000" b="1" dirty="0">
                <a:latin typeface="Times New Roman" pitchFamily="18" charset="0"/>
                <a:cs typeface="Times New Roman" pitchFamily="18" charset="0"/>
              </a:rPr>
              <a:t>2. Validation Testing</a:t>
            </a:r>
          </a:p>
          <a:p>
            <a:r>
              <a:rPr lang="en-US" sz="8000" dirty="0">
                <a:latin typeface="Times New Roman" pitchFamily="18" charset="0"/>
                <a:cs typeface="Times New Roman" pitchFamily="18" charset="0"/>
              </a:rPr>
              <a:t>Add input validation for ingredients, ensuring users enter meaningful data (e.g., not just commas or numbers</a:t>
            </a:r>
            <a:r>
              <a:rPr lang="en-US" sz="8000" dirty="0" smtClean="0">
                <a:latin typeface="Times New Roman" pitchFamily="18" charset="0"/>
                <a:cs typeface="Times New Roman" pitchFamily="18" charset="0"/>
              </a:rPr>
              <a:t>).</a:t>
            </a:r>
          </a:p>
          <a:p>
            <a:pPr marL="0" indent="0">
              <a:buNone/>
            </a:pPr>
            <a:endParaRPr lang="en-US" sz="8000" dirty="0">
              <a:latin typeface="Times New Roman" pitchFamily="18" charset="0"/>
              <a:cs typeface="Times New Roman"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18</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4744"/>
            <a:ext cx="10515600" cy="5052219"/>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Goals of the Module</a:t>
            </a:r>
            <a:r>
              <a:rPr lang="en-US" sz="2400" b="1" dirty="0" smtClean="0">
                <a:latin typeface="Times New Roman" panose="02020603050405020304" pitchFamily="18" charset="0"/>
                <a:cs typeface="Times New Roman" panose="02020603050405020304" pitchFamily="18" charset="0"/>
              </a:rPr>
              <a:t>:</a:t>
            </a:r>
          </a:p>
          <a:p>
            <a:pPr marL="0" indent="0">
              <a:buNone/>
            </a:pP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Quality Assurance:</a:t>
            </a:r>
            <a:r>
              <a:rPr lang="en-US" sz="2400" dirty="0">
                <a:latin typeface="Times New Roman" panose="02020603050405020304" pitchFamily="18" charset="0"/>
                <a:cs typeface="Times New Roman" panose="02020603050405020304" pitchFamily="18" charset="0"/>
              </a:rPr>
              <a:t> Ensure the system functions correctly, is secure, and can handle real-world usage.</a:t>
            </a:r>
          </a:p>
          <a:p>
            <a:r>
              <a:rPr lang="en-US" sz="2400" b="1" dirty="0">
                <a:latin typeface="Times New Roman" panose="02020603050405020304" pitchFamily="18" charset="0"/>
                <a:cs typeface="Times New Roman" panose="02020603050405020304" pitchFamily="18" charset="0"/>
              </a:rPr>
              <a:t>Efficiency:</a:t>
            </a:r>
            <a:r>
              <a:rPr lang="en-US" sz="2400" dirty="0">
                <a:latin typeface="Times New Roman" panose="02020603050405020304" pitchFamily="18" charset="0"/>
                <a:cs typeface="Times New Roman" panose="02020603050405020304" pitchFamily="18" charset="0"/>
              </a:rPr>
              <a:t> Automate testing and deployment to reduce errors and speed up the development cycle.</a:t>
            </a:r>
          </a:p>
          <a:p>
            <a:r>
              <a:rPr lang="en-US" sz="2400" b="1" dirty="0">
                <a:latin typeface="Times New Roman" panose="02020603050405020304" pitchFamily="18" charset="0"/>
                <a:cs typeface="Times New Roman" panose="02020603050405020304" pitchFamily="18" charset="0"/>
              </a:rPr>
              <a:t>Scalability and Availability:</a:t>
            </a:r>
            <a:r>
              <a:rPr lang="en-US" sz="2400" dirty="0">
                <a:latin typeface="Times New Roman" pitchFamily="18" charset="0"/>
                <a:cs typeface="Times New Roman" pitchFamily="18" charset="0"/>
              </a:rPr>
              <a:t> Ensure the system can handle increasing traffic and is available to users with minimal downtime.</a:t>
            </a:r>
          </a:p>
          <a:p>
            <a:endParaRPr lang="en-IN" sz="2400" dirty="0"/>
          </a:p>
        </p:txBody>
      </p:sp>
      <p:sp>
        <p:nvSpPr>
          <p:cNvPr id="5" name="Slide Number Placeholder 4"/>
          <p:cNvSpPr>
            <a:spLocks noGrp="1"/>
          </p:cNvSpPr>
          <p:nvPr>
            <p:ph type="sldNum" sz="quarter" idx="12"/>
          </p:nvPr>
        </p:nvSpPr>
        <p:spPr/>
        <p:txBody>
          <a:bodyPr/>
          <a:lstStyle/>
          <a:p>
            <a:fld id="{672DB9CA-C85A-4E11-ADC0-8193E41C1656}" type="slidenum">
              <a:rPr lang="en-IN" smtClean="0"/>
              <a:t>19</a:t>
            </a:fld>
            <a:endParaRPr lang="en-IN" dirty="0"/>
          </a:p>
        </p:txBody>
      </p:sp>
    </p:spTree>
    <p:extLst>
      <p:ext uri="{BB962C8B-B14F-4D97-AF65-F5344CB8AC3E}">
        <p14:creationId xmlns:p14="http://schemas.microsoft.com/office/powerpoint/2010/main" val="354955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Mr.P.Matheswaran,M.E</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Ph.D</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DEVADHARSHINI S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811722104028)</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DHIVYA S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811722104034)</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GAYATHRI R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811722104043)</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xmlns=""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Food Recipe Recommendation </a:t>
            </a:r>
          </a:p>
          <a:p>
            <a:pPr marL="0" indent="0" algn="ctr">
              <a:buFont typeface="Arial" panose="020B0604020202020204" pitchFamily="34" charset="0"/>
              <a:buNone/>
            </a:pP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Based on Ingredients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xmlns=""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20</a:t>
            </a:fld>
            <a:endParaRPr lang="en-IN" b="1" dirty="0">
              <a:solidFill>
                <a:schemeClr val="tx1"/>
              </a:solidFill>
            </a:endParaRPr>
          </a:p>
        </p:txBody>
      </p:sp>
      <p:pic>
        <p:nvPicPr>
          <p:cNvPr id="4" name="Content Placeholder 10">
            <a:extLst>
              <a:ext uri="{FF2B5EF4-FFF2-40B4-BE49-F238E27FC236}">
                <a16:creationId xmlns:a16="http://schemas.microsoft.com/office/drawing/2014/main" xmlns="" xmlns:lc="http://schemas.openxmlformats.org/drawingml/2006/lockedCanvas" id="{04A66F22-17C6-21BC-AAC7-3CDD719740A0}"/>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339850" y="908719"/>
            <a:ext cx="9512300" cy="5413227"/>
          </a:xfrm>
          <a:prstGeom prst="rect">
            <a:avLst/>
          </a:prstGeom>
        </p:spPr>
      </p:pic>
    </p:spTree>
    <p:extLst>
      <p:ext uri="{BB962C8B-B14F-4D97-AF65-F5344CB8AC3E}">
        <p14:creationId xmlns:p14="http://schemas.microsoft.com/office/powerpoint/2010/main" val="421411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72DB9CA-C85A-4E11-ADC0-8193E41C1656}" type="slidenum">
              <a:rPr lang="en-IN" smtClean="0"/>
              <a:t>21</a:t>
            </a:fld>
            <a:endParaRPr lang="en-IN" dirty="0"/>
          </a:p>
        </p:txBody>
      </p:sp>
      <p:pic>
        <p:nvPicPr>
          <p:cNvPr id="8" name="Content Placeholder 6">
            <a:extLst>
              <a:ext uri="{FF2B5EF4-FFF2-40B4-BE49-F238E27FC236}">
                <a16:creationId xmlns:a16="http://schemas.microsoft.com/office/drawing/2014/main" xmlns="" xmlns:lc="http://schemas.openxmlformats.org/drawingml/2006/lockedCanvas" id="{9683B41C-3583-5D00-3AE4-25A1EEB00C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133" y="1124744"/>
            <a:ext cx="8981723" cy="5052219"/>
          </a:xfrm>
          <a:prstGeom prst="rect">
            <a:avLst/>
          </a:prstGeom>
        </p:spPr>
      </p:pic>
    </p:spTree>
    <p:extLst>
      <p:ext uri="{BB962C8B-B14F-4D97-AF65-F5344CB8AC3E}">
        <p14:creationId xmlns:p14="http://schemas.microsoft.com/office/powerpoint/2010/main" val="2632042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2776"/>
            <a:ext cx="10515600" cy="4764187"/>
          </a:xfrm>
        </p:spPr>
        <p:txBody>
          <a:bodyPr>
            <a:normAutofit/>
          </a:bodyPr>
          <a:lstStyle/>
          <a:p>
            <a:pPr algn="just">
              <a:buClr>
                <a:srgbClr val="FF0000"/>
              </a:buClr>
            </a:pPr>
            <a:r>
              <a:rPr lang="en-US" sz="2400" dirty="0">
                <a:latin typeface="Times New Roman" panose="02020603050405020304" pitchFamily="18" charset="0"/>
                <a:cs typeface="Times New Roman" panose="02020603050405020304" pitchFamily="18" charset="0"/>
              </a:rPr>
              <a:t>The system successfully matches recipes based on available ingredients, offering relevant and creative meal options for users.</a:t>
            </a:r>
          </a:p>
          <a:p>
            <a:pPr algn="just">
              <a:buClr>
                <a:srgbClr val="FF0000"/>
              </a:buClr>
            </a:pPr>
            <a:r>
              <a:rPr lang="en-US" sz="2400" dirty="0">
                <a:latin typeface="Times New Roman" panose="02020603050405020304" pitchFamily="18" charset="0"/>
                <a:cs typeface="Times New Roman" panose="02020603050405020304" pitchFamily="18" charset="0"/>
              </a:rPr>
              <a:t>With a simple, intuitive interface, users can easily input ingredients and receive personalized recipe suggestions.</a:t>
            </a:r>
          </a:p>
          <a:p>
            <a:pPr algn="just">
              <a:buClr>
                <a:srgbClr val="FF0000"/>
              </a:buClr>
            </a:pPr>
            <a:r>
              <a:rPr lang="en-US" sz="2400" dirty="0">
                <a:latin typeface="Times New Roman" panose="02020603050405020304" pitchFamily="18" charset="0"/>
                <a:cs typeface="Times New Roman" panose="02020603050405020304" pitchFamily="18" charset="0"/>
              </a:rPr>
              <a:t>Upcoming features like meal planning, grocery list generation, and improved personalization will further enhance user experience.</a:t>
            </a:r>
          </a:p>
          <a:p>
            <a:pPr algn="just">
              <a:buClr>
                <a:srgbClr val="FF0000"/>
              </a:buClr>
            </a:pPr>
            <a:r>
              <a:rPr lang="en-US" sz="2400" dirty="0">
                <a:latin typeface="Times New Roman" panose="02020603050405020304" pitchFamily="18" charset="0"/>
                <a:cs typeface="Times New Roman" panose="02020603050405020304" pitchFamily="18" charset="0"/>
              </a:rPr>
              <a:t>This project not only helps users create meals with what they already have but also encourages cooking creativity while reducing food waste.</a:t>
            </a:r>
          </a:p>
          <a:p>
            <a:pPr marL="0" indent="0" algn="just">
              <a:buClr>
                <a:srgbClr val="FF0000"/>
              </a:buClr>
              <a:buNone/>
            </a:pP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22</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xmlns=""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23</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12192000" cy="72008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5091008"/>
          </a:xfrm>
        </p:spPr>
        <p:txBody>
          <a:bodyPr>
            <a:normAutofit fontScale="70000" lnSpcReduction="20000"/>
          </a:bodyPr>
          <a:lstStyle/>
          <a:p>
            <a:pPr algn="just">
              <a:lnSpc>
                <a:spcPct val="120000"/>
              </a:lnSpc>
              <a:buClr>
                <a:srgbClr val="FF0000"/>
              </a:buClr>
            </a:pPr>
            <a:r>
              <a:rPr lang="en-US" sz="3100" dirty="0" smtClean="0">
                <a:latin typeface="Times New Roman" pitchFamily="18" charset="0"/>
                <a:cs typeface="Times New Roman" pitchFamily="18" charset="0"/>
              </a:rPr>
              <a:t>Ingredient-Based </a:t>
            </a:r>
            <a:r>
              <a:rPr lang="en-US" sz="3100" dirty="0">
                <a:latin typeface="Times New Roman" pitchFamily="18" charset="0"/>
                <a:cs typeface="Times New Roman" pitchFamily="18" charset="0"/>
              </a:rPr>
              <a:t>Dish Suggestions: The system will take an ingredient as input and provide a list of possible dishes that can be prepared using that ingredient. </a:t>
            </a:r>
          </a:p>
          <a:p>
            <a:pPr algn="just">
              <a:lnSpc>
                <a:spcPct val="120000"/>
              </a:lnSpc>
              <a:buClr>
                <a:srgbClr val="FF0000"/>
              </a:buClr>
            </a:pPr>
            <a:r>
              <a:rPr lang="en-US" sz="3100" dirty="0" smtClean="0">
                <a:latin typeface="Times New Roman" pitchFamily="18" charset="0"/>
                <a:cs typeface="Times New Roman" pitchFamily="18" charset="0"/>
              </a:rPr>
              <a:t>Promote </a:t>
            </a:r>
            <a:r>
              <a:rPr lang="en-US" sz="3100" dirty="0">
                <a:latin typeface="Times New Roman" pitchFamily="18" charset="0"/>
                <a:cs typeface="Times New Roman" pitchFamily="18" charset="0"/>
              </a:rPr>
              <a:t>Healthy Eating Habits: By suggesting dishes based on user inputs, the system can encourage users to make healthier food choices by offering balanced meals that are both nutritious and delicious.</a:t>
            </a:r>
          </a:p>
          <a:p>
            <a:pPr algn="just">
              <a:lnSpc>
                <a:spcPct val="120000"/>
              </a:lnSpc>
              <a:buClr>
                <a:srgbClr val="FF0000"/>
              </a:buClr>
            </a:pPr>
            <a:r>
              <a:rPr lang="en-US" sz="3100" dirty="0" smtClean="0">
                <a:latin typeface="Times New Roman" pitchFamily="18" charset="0"/>
                <a:cs typeface="Times New Roman" pitchFamily="18" charset="0"/>
              </a:rPr>
              <a:t>User-Friendly </a:t>
            </a:r>
            <a:r>
              <a:rPr lang="en-US" sz="3100" dirty="0">
                <a:latin typeface="Times New Roman" pitchFamily="18" charset="0"/>
                <a:cs typeface="Times New Roman" pitchFamily="18" charset="0"/>
              </a:rPr>
              <a:t>Experience: The application aims to provide a simple and intuitive interface for users to enter an ingredient and instantly receive a variety of dish recommendations.</a:t>
            </a:r>
          </a:p>
          <a:p>
            <a:pPr algn="just">
              <a:lnSpc>
                <a:spcPct val="120000"/>
              </a:lnSpc>
              <a:buClr>
                <a:srgbClr val="FF0000"/>
              </a:buClr>
            </a:pPr>
            <a:r>
              <a:rPr lang="en-IN" sz="3100" dirty="0" smtClean="0">
                <a:latin typeface="Times New Roman" pitchFamily="18" charset="0"/>
                <a:cs typeface="Times New Roman" pitchFamily="18" charset="0"/>
              </a:rPr>
              <a:t> </a:t>
            </a:r>
            <a:r>
              <a:rPr lang="en-US" sz="3100" dirty="0">
                <a:latin typeface="Times New Roman" pitchFamily="18" charset="0"/>
                <a:cs typeface="Times New Roman" pitchFamily="18" charset="0"/>
              </a:rPr>
              <a:t>To optimize ingredient usage and reduce food waste by offering creative recipe </a:t>
            </a:r>
            <a:r>
              <a:rPr lang="en-US" sz="3100" dirty="0" err="1" smtClean="0">
                <a:latin typeface="Times New Roman" pitchFamily="18" charset="0"/>
                <a:cs typeface="Times New Roman" pitchFamily="18" charset="0"/>
              </a:rPr>
              <a:t>options.To</a:t>
            </a:r>
            <a:r>
              <a:rPr lang="en-US" sz="3100" dirty="0" smtClean="0">
                <a:latin typeface="Times New Roman" pitchFamily="18" charset="0"/>
                <a:cs typeface="Times New Roman" pitchFamily="18" charset="0"/>
              </a:rPr>
              <a:t> </a:t>
            </a:r>
            <a:r>
              <a:rPr lang="en-US" sz="3100" dirty="0">
                <a:latin typeface="Times New Roman" pitchFamily="18" charset="0"/>
                <a:cs typeface="Times New Roman" pitchFamily="18" charset="0"/>
              </a:rPr>
              <a:t>cater to user preferences, including dietary restrictions, taste preferences, and regional cuisines.</a:t>
            </a:r>
            <a:endParaRPr lang="en-IN" sz="3100" dirty="0" smtClean="0">
              <a:latin typeface="Times New Roman" pitchFamily="18" charset="0"/>
              <a:cs typeface="Times New Roman" pitchFamily="18" charset="0"/>
            </a:endParaRPr>
          </a:p>
          <a:p>
            <a:pPr algn="just">
              <a:lnSpc>
                <a:spcPct val="120000"/>
              </a:lnSpc>
              <a:buClr>
                <a:srgbClr val="FF0000"/>
              </a:buClr>
            </a:pPr>
            <a:r>
              <a:rPr lang="en-IN" sz="3100" dirty="0" smtClean="0">
                <a:latin typeface="Times New Roman" pitchFamily="18" charset="0"/>
                <a:cs typeface="Times New Roman" pitchFamily="18" charset="0"/>
              </a:rPr>
              <a:t> </a:t>
            </a:r>
            <a:r>
              <a:rPr lang="en-US" sz="3100" dirty="0">
                <a:latin typeface="Times New Roman" pitchFamily="18" charset="0"/>
                <a:cs typeface="Times New Roman" pitchFamily="18" charset="0"/>
              </a:rPr>
              <a:t>To incorporate personalization features that learn user preferences over time for tailored recommendations.</a:t>
            </a:r>
            <a:endParaRPr lang="en-IN" sz="3100" dirty="0">
              <a:latin typeface="Times New Roman" pitchFamily="18" charset="0"/>
              <a:cs typeface="Times New Roman" pitchFamily="18" charset="0"/>
            </a:endParaRPr>
          </a:p>
          <a:p>
            <a:pPr marL="0" indent="0" algn="just">
              <a:buClr>
                <a:srgbClr val="FF0000"/>
              </a:buClr>
              <a:buNone/>
            </a:pPr>
            <a:r>
              <a:rPr lang="en-IN" dirty="0" smtClean="0"/>
              <a:t> </a:t>
            </a:r>
            <a:endParaRPr lang="en-IN" dirty="0"/>
          </a:p>
        </p:txBody>
      </p:sp>
      <p:sp>
        <p:nvSpPr>
          <p:cNvPr id="5" name="Slide Number Placeholder 4">
            <a:extLst>
              <a:ext uri="{FF2B5EF4-FFF2-40B4-BE49-F238E27FC236}">
                <a16:creationId xmlns:a16="http://schemas.microsoft.com/office/drawing/2014/main" xmlns=""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98B144-E1E7-CE6B-C627-835A3E9237B8}"/>
              </a:ext>
            </a:extLst>
          </p:cNvPr>
          <p:cNvSpPr>
            <a:spLocks noGrp="1"/>
          </p:cNvSpPr>
          <p:nvPr>
            <p:ph type="title"/>
          </p:nvPr>
        </p:nvSpPr>
        <p:spPr>
          <a:xfrm>
            <a:off x="0" y="116631"/>
            <a:ext cx="12192000" cy="68600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xmlns=""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3" name="Rectangle 2"/>
          <p:cNvSpPr/>
          <p:nvPr/>
        </p:nvSpPr>
        <p:spPr>
          <a:xfrm>
            <a:off x="983432" y="1196752"/>
            <a:ext cx="9649072" cy="2739211"/>
          </a:xfrm>
          <a:prstGeom prst="rect">
            <a:avLst/>
          </a:prstGeom>
        </p:spPr>
        <p:txBody>
          <a:bodyPr wrap="square">
            <a:spAutoFit/>
          </a:bodyPr>
          <a:lstStyle/>
          <a:p>
            <a:pPr algn="just"/>
            <a:r>
              <a:rPr lang="en-US" sz="2400" dirty="0">
                <a:latin typeface="Times New Roman" pitchFamily="18" charset="0"/>
                <a:cs typeface="Times New Roman" pitchFamily="18" charset="0"/>
              </a:rPr>
              <a:t>This project aims to design and implement a food recipe recommendation system that enables users to discover recipes tailored to their </a:t>
            </a:r>
            <a:r>
              <a:rPr lang="en-US" sz="2400" dirty="0" err="1" smtClean="0">
                <a:latin typeface="Times New Roman" pitchFamily="18" charset="0"/>
                <a:cs typeface="Times New Roman" pitchFamily="18" charset="0"/>
              </a:rPr>
              <a:t>ingredients,and</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culinary interests.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system </a:t>
            </a:r>
            <a:r>
              <a:rPr lang="en-US" sz="2400" dirty="0" smtClean="0">
                <a:latin typeface="Times New Roman" pitchFamily="18" charset="0"/>
                <a:cs typeface="Times New Roman" pitchFamily="18" charset="0"/>
              </a:rPr>
              <a:t>leverages </a:t>
            </a:r>
            <a:r>
              <a:rPr lang="en-US" sz="2400" dirty="0">
                <a:latin typeface="Times New Roman" pitchFamily="18" charset="0"/>
                <a:cs typeface="Times New Roman" pitchFamily="18" charset="0"/>
              </a:rPr>
              <a:t>data-driven techniques to analyze user input, suggest diverse and innovative recipes, and minimize food waste by utilizing leftover ingredients effectively</a:t>
            </a:r>
            <a:r>
              <a:rPr lang="en-US" sz="2800" dirty="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064180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xmlns=""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xmlns=""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xmlns=""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xmlns="" id="{91E44D4C-0BF0-DCBC-B59B-935575E417E9}"/>
              </a:ext>
            </a:extLst>
          </p:cNvPr>
          <p:cNvGraphicFramePr>
            <a:graphicFrameLocks noGrp="1"/>
          </p:cNvGraphicFramePr>
          <p:nvPr>
            <p:extLst>
              <p:ext uri="{D42A27DB-BD31-4B8C-83A1-F6EECF244321}">
                <p14:modId xmlns:p14="http://schemas.microsoft.com/office/powerpoint/2010/main" val="4276766857"/>
              </p:ext>
            </p:extLst>
          </p:nvPr>
        </p:nvGraphicFramePr>
        <p:xfrm>
          <a:off x="0" y="719665"/>
          <a:ext cx="12192000" cy="9706152"/>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xmlns="" val="1458285663"/>
                    </a:ext>
                  </a:extLst>
                </a:gridCol>
                <a:gridCol w="2438400">
                  <a:extLst>
                    <a:ext uri="{9D8B030D-6E8A-4147-A177-3AD203B41FA5}">
                      <a16:colId xmlns:a16="http://schemas.microsoft.com/office/drawing/2014/main" xmlns="" val="109330403"/>
                    </a:ext>
                  </a:extLst>
                </a:gridCol>
                <a:gridCol w="2438400">
                  <a:extLst>
                    <a:ext uri="{9D8B030D-6E8A-4147-A177-3AD203B41FA5}">
                      <a16:colId xmlns:a16="http://schemas.microsoft.com/office/drawing/2014/main" xmlns="" val="3321216741"/>
                    </a:ext>
                  </a:extLst>
                </a:gridCol>
                <a:gridCol w="2438400">
                  <a:extLst>
                    <a:ext uri="{9D8B030D-6E8A-4147-A177-3AD203B41FA5}">
                      <a16:colId xmlns:a16="http://schemas.microsoft.com/office/drawing/2014/main" xmlns="" val="2877018546"/>
                    </a:ext>
                  </a:extLst>
                </a:gridCol>
                <a:gridCol w="2438400">
                  <a:extLst>
                    <a:ext uri="{9D8B030D-6E8A-4147-A177-3AD203B41FA5}">
                      <a16:colId xmlns:a16="http://schemas.microsoft.com/office/drawing/2014/main" xmlns="" val="1421465586"/>
                    </a:ext>
                  </a:extLst>
                </a:gridCol>
              </a:tblGrid>
              <a:tr h="1019352">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xmlns="" val="583417673"/>
                  </a:ext>
                </a:extLst>
              </a:tr>
              <a:tr h="10193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anose="02020603050405020304" pitchFamily="18" charset="0"/>
                          <a:cs typeface="Times New Roman" panose="02020603050405020304" pitchFamily="18" charset="0"/>
                        </a:rPr>
                        <a:t>Personalized Recipe Recommendations Using Deep Learning</a:t>
                      </a:r>
                      <a:endParaRPr lang="en-IN" sz="1800" dirty="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800" dirty="0" smtClean="0">
                        <a:solidFill>
                          <a:schemeClr val="tx1"/>
                        </a:solidFill>
                        <a:latin typeface="Times New Roman" panose="02020603050405020304" pitchFamily="18" charset="0"/>
                        <a:cs typeface="Times New Roman" panose="02020603050405020304"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anose="02020603050405020304" pitchFamily="18" charset="0"/>
                          <a:cs typeface="Times New Roman" panose="02020603050405020304" pitchFamily="18" charset="0"/>
                        </a:rPr>
                        <a:t>Zhang, Y., and Cook, P.</a:t>
                      </a:r>
                      <a:endParaRPr lang="en-IN" sz="1800" dirty="0" smtClean="0">
                        <a:solidFill>
                          <a:schemeClr val="tx1"/>
                        </a:solidFill>
                        <a:latin typeface="Times New Roman" panose="02020603050405020304" pitchFamily="18" charset="0"/>
                        <a:cs typeface="Times New Roman" panose="02020603050405020304"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anose="02020603050405020304" pitchFamily="18" charset="0"/>
                          <a:cs typeface="Times New Roman" panose="02020603050405020304" pitchFamily="18" charset="0"/>
                        </a:rPr>
                        <a:t>ACM Transactions on Intelligent Systems and Technology</a:t>
                      </a:r>
                      <a:endParaRPr lang="en-IN" sz="1800" dirty="0" smtClean="0">
                        <a:solidFill>
                          <a:schemeClr val="tx1"/>
                        </a:solidFill>
                        <a:latin typeface="Times New Roman" panose="02020603050405020304" pitchFamily="18" charset="0"/>
                        <a:cs typeface="Times New Roman" panose="02020603050405020304" pitchFamily="18" charset="0"/>
                      </a:endParaRPr>
                    </a:p>
                    <a:p>
                      <a:endParaRPr lang="en-US" dirty="0"/>
                    </a:p>
                  </a:txBody>
                  <a:tcPr/>
                </a:tc>
                <a:tc>
                  <a:txBody>
                    <a:bodyPr/>
                    <a:lstStyle/>
                    <a:p>
                      <a:r>
                        <a:rPr lang="en-US" dirty="0" smtClean="0">
                          <a:latin typeface="Times New Roman" pitchFamily="18" charset="0"/>
                          <a:cs typeface="Times New Roman" pitchFamily="18" charset="0"/>
                        </a:rPr>
                        <a:t>To create a recommendation system that tailors recipe suggestions based on users’ individual tastes, dietary restrictions, and historical behavior patterns.</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anose="02020603050405020304" pitchFamily="18" charset="0"/>
                          <a:cs typeface="Times New Roman" panose="02020603050405020304" pitchFamily="18" charset="0"/>
                        </a:rPr>
                        <a:t>Deep Learning, Recurrent Neural Networks (RNNs)</a:t>
                      </a:r>
                      <a:endParaRPr lang="en-IN" sz="1800" dirty="0" smtClean="0">
                        <a:solidFill>
                          <a:schemeClr val="tx1"/>
                        </a:solidFill>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xmlns="" val="1168724830"/>
                  </a:ext>
                </a:extLst>
              </a:tr>
              <a:tr h="10193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anose="02020603050405020304" pitchFamily="18" charset="0"/>
                          <a:cs typeface="Times New Roman" panose="02020603050405020304" pitchFamily="18" charset="0"/>
                        </a:rPr>
                        <a:t>A Context-Aware Food Recommendation System Based on Ingredients and Nutrition</a:t>
                      </a:r>
                      <a:endParaRPr lang="en-IN" sz="1800" dirty="0" smtClean="0">
                        <a:solidFill>
                          <a:schemeClr val="tx1"/>
                        </a:solidFill>
                        <a:latin typeface="Times New Roman" panose="02020603050405020304" pitchFamily="18" charset="0"/>
                        <a:cs typeface="Times New Roman" panose="02020603050405020304"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anose="02020603050405020304" pitchFamily="18" charset="0"/>
                          <a:cs typeface="Times New Roman" panose="02020603050405020304" pitchFamily="18" charset="0"/>
                        </a:rPr>
                        <a:t>Min, W., Jiang, S., and Wang, J.</a:t>
                      </a:r>
                      <a:endParaRPr lang="en-IN" sz="1800" dirty="0" smtClean="0">
                        <a:solidFill>
                          <a:schemeClr val="tx1"/>
                        </a:solidFill>
                        <a:latin typeface="Times New Roman" panose="02020603050405020304" pitchFamily="18" charset="0"/>
                        <a:cs typeface="Times New Roman" panose="02020603050405020304"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tx1"/>
                          </a:solidFill>
                          <a:latin typeface="Times New Roman" panose="02020603050405020304" pitchFamily="18" charset="0"/>
                          <a:cs typeface="Times New Roman" panose="02020603050405020304" pitchFamily="18" charset="0"/>
                        </a:rPr>
                        <a:t>IEEE Access</a:t>
                      </a:r>
                    </a:p>
                    <a:p>
                      <a:endParaRPr lang="en-US" dirty="0"/>
                    </a:p>
                  </a:txBody>
                  <a:tcPr/>
                </a:tc>
                <a:tc>
                  <a:txBody>
                    <a:bodyPr/>
                    <a:lstStyle/>
                    <a:p>
                      <a:r>
                        <a:rPr lang="en-US" dirty="0" smtClean="0">
                          <a:latin typeface="Times New Roman" pitchFamily="18" charset="0"/>
                          <a:cs typeface="Times New Roman" pitchFamily="18" charset="0"/>
                        </a:rPr>
                        <a:t>The system leverages context-aware computing, machine learning, and nutrition analysis to align food recommendations with user preferences</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anose="02020603050405020304" pitchFamily="18" charset="0"/>
                          <a:cs typeface="Times New Roman" panose="02020603050405020304" pitchFamily="18" charset="0"/>
                        </a:rPr>
                        <a:t>Context-Aware Computing, Machine Learning, Nutrition Analysis</a:t>
                      </a:r>
                      <a:endParaRPr lang="en-IN" sz="1800" dirty="0" smtClean="0">
                        <a:solidFill>
                          <a:schemeClr val="tx1"/>
                        </a:solidFill>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xmlns="" val="1660361405"/>
                  </a:ext>
                </a:extLst>
              </a:tr>
              <a:tr h="10193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anose="02020603050405020304" pitchFamily="18" charset="0"/>
                          <a:cs typeface="Times New Roman" panose="02020603050405020304" pitchFamily="18" charset="0"/>
                        </a:rPr>
                        <a:t>Food Recommendation System for Healthy Diet Planning Using Machine Learning</a:t>
                      </a:r>
                      <a:endParaRPr lang="en-IN" sz="1800" dirty="0" smtClean="0">
                        <a:solidFill>
                          <a:schemeClr val="tx1"/>
                        </a:solidFill>
                        <a:latin typeface="Times New Roman" panose="02020603050405020304" pitchFamily="18" charset="0"/>
                        <a:cs typeface="Times New Roman" panose="02020603050405020304"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chemeClr val="tx1"/>
                          </a:solidFill>
                          <a:latin typeface="Times New Roman" panose="02020603050405020304" pitchFamily="18" charset="0"/>
                          <a:cs typeface="Times New Roman" panose="02020603050405020304" pitchFamily="18" charset="0"/>
                        </a:rPr>
                        <a:t>Saini</a:t>
                      </a:r>
                      <a:r>
                        <a:rPr lang="en-US" sz="1800" dirty="0" smtClean="0">
                          <a:solidFill>
                            <a:schemeClr val="tx1"/>
                          </a:solidFill>
                          <a:latin typeface="Times New Roman" panose="02020603050405020304" pitchFamily="18" charset="0"/>
                          <a:cs typeface="Times New Roman" panose="02020603050405020304" pitchFamily="18" charset="0"/>
                        </a:rPr>
                        <a:t>, A., and </a:t>
                      </a:r>
                      <a:r>
                        <a:rPr lang="en-US" sz="1800" dirty="0" err="1" smtClean="0">
                          <a:solidFill>
                            <a:schemeClr val="tx1"/>
                          </a:solidFill>
                          <a:latin typeface="Times New Roman" panose="02020603050405020304" pitchFamily="18" charset="0"/>
                          <a:cs typeface="Times New Roman" panose="02020603050405020304" pitchFamily="18" charset="0"/>
                        </a:rPr>
                        <a:t>Kaur</a:t>
                      </a:r>
                      <a:r>
                        <a:rPr lang="en-US" sz="1800" dirty="0" smtClean="0">
                          <a:solidFill>
                            <a:schemeClr val="tx1"/>
                          </a:solidFill>
                          <a:latin typeface="Times New Roman" panose="02020603050405020304" pitchFamily="18" charset="0"/>
                          <a:cs typeface="Times New Roman" panose="02020603050405020304" pitchFamily="18" charset="0"/>
                        </a:rPr>
                        <a:t>, S.</a:t>
                      </a:r>
                      <a:endParaRPr lang="en-IN" sz="1800" dirty="0" smtClean="0">
                        <a:solidFill>
                          <a:schemeClr val="tx1"/>
                        </a:solidFill>
                        <a:latin typeface="Times New Roman" panose="02020603050405020304" pitchFamily="18" charset="0"/>
                        <a:cs typeface="Times New Roman" panose="02020603050405020304"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tx1"/>
                          </a:solidFill>
                          <a:latin typeface="Times New Roman" panose="02020603050405020304" pitchFamily="18" charset="0"/>
                          <a:cs typeface="Times New Roman" panose="02020603050405020304" pitchFamily="18" charset="0"/>
                        </a:rPr>
                        <a:t>International Journal of Computer Applications</a:t>
                      </a:r>
                    </a:p>
                    <a:p>
                      <a:endParaRPr lang="en-US" dirty="0"/>
                    </a:p>
                  </a:txBody>
                  <a:tcPr/>
                </a:tc>
                <a:tc>
                  <a:txBody>
                    <a:bodyPr/>
                    <a:lstStyle/>
                    <a:p>
                      <a:r>
                        <a:rPr lang="en-US" dirty="0" smtClean="0">
                          <a:latin typeface="Times New Roman" pitchFamily="18" charset="0"/>
                          <a:cs typeface="Times New Roman" pitchFamily="18" charset="0"/>
                        </a:rPr>
                        <a:t>aimed at assisting individuals in planning a healthy diet tailored to their preferences, nutritional needs, and health goals.</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tx1"/>
                          </a:solidFill>
                          <a:latin typeface="Times New Roman" panose="02020603050405020304" pitchFamily="18" charset="0"/>
                          <a:cs typeface="Times New Roman" panose="02020603050405020304" pitchFamily="18" charset="0"/>
                        </a:rPr>
                        <a:t>Machine Learning, Collaborative Filtering</a:t>
                      </a:r>
                    </a:p>
                    <a:p>
                      <a:endParaRPr lang="en-US" dirty="0"/>
                    </a:p>
                  </a:txBody>
                  <a:tcPr/>
                </a:tc>
                <a:extLst>
                  <a:ext uri="{0D108BD9-81ED-4DB2-BD59-A6C34878D82A}">
                    <a16:rowId xmlns:a16="http://schemas.microsoft.com/office/drawing/2014/main" xmlns="" val="2827881711"/>
                  </a:ext>
                </a:extLst>
              </a:tr>
              <a:tr h="10193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anose="02020603050405020304" pitchFamily="18" charset="0"/>
                          <a:cs typeface="Times New Roman" panose="02020603050405020304" pitchFamily="18" charset="0"/>
                        </a:rPr>
                        <a:t>Smart Fridge: Food Management and Waste Reduction Using </a:t>
                      </a:r>
                      <a:r>
                        <a:rPr lang="en-US" sz="1800" dirty="0" err="1" smtClean="0">
                          <a:solidFill>
                            <a:schemeClr val="tx1"/>
                          </a:solidFill>
                          <a:latin typeface="Times New Roman" panose="02020603050405020304" pitchFamily="18" charset="0"/>
                          <a:cs typeface="Times New Roman" panose="02020603050405020304" pitchFamily="18" charset="0"/>
                        </a:rPr>
                        <a:t>IoT</a:t>
                      </a:r>
                      <a:r>
                        <a:rPr lang="en-US" sz="1800" dirty="0" smtClean="0">
                          <a:solidFill>
                            <a:schemeClr val="tx1"/>
                          </a:solidFill>
                          <a:latin typeface="Times New Roman" panose="02020603050405020304" pitchFamily="18" charset="0"/>
                          <a:cs typeface="Times New Roman" panose="02020603050405020304" pitchFamily="18" charset="0"/>
                        </a:rPr>
                        <a:t> and Machine Learning</a:t>
                      </a:r>
                      <a:endParaRPr lang="en-IN" sz="1800" dirty="0" smtClean="0">
                        <a:solidFill>
                          <a:schemeClr val="tx1"/>
                        </a:solidFill>
                        <a:latin typeface="Times New Roman" panose="02020603050405020304" pitchFamily="18" charset="0"/>
                        <a:cs typeface="Times New Roman" panose="02020603050405020304"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anose="02020603050405020304" pitchFamily="18" charset="0"/>
                          <a:cs typeface="Times New Roman" panose="02020603050405020304" pitchFamily="18" charset="0"/>
                        </a:rPr>
                        <a:t> Kumar, R., and Bhatia, V.</a:t>
                      </a:r>
                      <a:endParaRPr lang="en-IN" sz="1800" dirty="0" smtClean="0">
                        <a:solidFill>
                          <a:schemeClr val="tx1"/>
                        </a:solidFill>
                        <a:latin typeface="Times New Roman" panose="02020603050405020304" pitchFamily="18" charset="0"/>
                        <a:cs typeface="Times New Roman" panose="02020603050405020304"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tx1"/>
                          </a:solidFill>
                          <a:latin typeface="Times New Roman" panose="02020603050405020304" pitchFamily="18" charset="0"/>
                          <a:cs typeface="Times New Roman" panose="02020603050405020304" pitchFamily="18" charset="0"/>
                        </a:rPr>
                        <a:t>Springer, Smart Innovation, Systems, and Technologies</a:t>
                      </a:r>
                    </a:p>
                    <a:p>
                      <a:endParaRPr lang="en-US" dirty="0"/>
                    </a:p>
                  </a:txBody>
                  <a:tcPr/>
                </a:tc>
                <a:tc>
                  <a:txBody>
                    <a:bodyPr/>
                    <a:lstStyle/>
                    <a:p>
                      <a:r>
                        <a:rPr lang="en-US" dirty="0" smtClean="0">
                          <a:latin typeface="Times New Roman" pitchFamily="18" charset="0"/>
                          <a:cs typeface="Times New Roman" pitchFamily="18" charset="0"/>
                        </a:rPr>
                        <a:t>offers an intelligent and automated way to monitor, manage, and optimize food storage.</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anose="02020603050405020304" pitchFamily="18" charset="0"/>
                          <a:cs typeface="Times New Roman" panose="02020603050405020304" pitchFamily="18" charset="0"/>
                        </a:rPr>
                        <a:t>Internet of Things (</a:t>
                      </a:r>
                      <a:r>
                        <a:rPr lang="en-US" sz="1800" dirty="0" err="1" smtClean="0">
                          <a:solidFill>
                            <a:schemeClr val="tx1"/>
                          </a:solidFill>
                          <a:latin typeface="Times New Roman" panose="02020603050405020304" pitchFamily="18" charset="0"/>
                          <a:cs typeface="Times New Roman" panose="02020603050405020304" pitchFamily="18" charset="0"/>
                        </a:rPr>
                        <a:t>IoT</a:t>
                      </a:r>
                      <a:r>
                        <a:rPr lang="en-US" sz="1800" dirty="0" smtClean="0">
                          <a:solidFill>
                            <a:schemeClr val="tx1"/>
                          </a:solidFill>
                          <a:latin typeface="Times New Roman" panose="02020603050405020304" pitchFamily="18" charset="0"/>
                          <a:cs typeface="Times New Roman" panose="02020603050405020304" pitchFamily="18" charset="0"/>
                        </a:rPr>
                        <a:t>), Machine Learning, Cloud Computing</a:t>
                      </a:r>
                      <a:endParaRPr lang="en-IN" sz="1800" dirty="0" smtClean="0">
                        <a:solidFill>
                          <a:schemeClr val="tx1"/>
                        </a:solidFill>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xmlns="" val="2351027274"/>
                  </a:ext>
                </a:extLst>
              </a:tr>
              <a:tr h="1019352">
                <a:tc>
                  <a:txBody>
                    <a:bodyPr/>
                    <a:lstStyle/>
                    <a:p>
                      <a:r>
                        <a:rPr lang="en-US" sz="1800" dirty="0" smtClean="0">
                          <a:solidFill>
                            <a:schemeClr val="tx1"/>
                          </a:solidFill>
                          <a:latin typeface="Times New Roman" panose="02020603050405020304" pitchFamily="18" charset="0"/>
                          <a:cs typeface="Times New Roman" panose="02020603050405020304" pitchFamily="18" charset="0"/>
                        </a:rPr>
                        <a:t>Reducing Food Wastage by Using an Ingredient-Based Recipe Suggestion System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err="1" smtClean="0">
                          <a:solidFill>
                            <a:schemeClr val="tx1"/>
                          </a:solidFill>
                          <a:latin typeface="Times New Roman" panose="02020603050405020304" pitchFamily="18" charset="0"/>
                          <a:cs typeface="Times New Roman" panose="02020603050405020304" pitchFamily="18" charset="0"/>
                        </a:rPr>
                        <a:t>Rao</a:t>
                      </a:r>
                      <a:r>
                        <a:rPr lang="en-IN" sz="1800" dirty="0" smtClean="0">
                          <a:solidFill>
                            <a:schemeClr val="tx1"/>
                          </a:solidFill>
                          <a:latin typeface="Times New Roman" panose="02020603050405020304" pitchFamily="18" charset="0"/>
                          <a:cs typeface="Times New Roman" panose="02020603050405020304" pitchFamily="18" charset="0"/>
                        </a:rPr>
                        <a:t>, A., and Sharma, 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anose="02020603050405020304" pitchFamily="18" charset="0"/>
                          <a:cs typeface="Times New Roman" panose="02020603050405020304" pitchFamily="18" charset="0"/>
                        </a:rPr>
                        <a:t>Journal of Food Engineering and Informatics</a:t>
                      </a:r>
                      <a:endParaRPr lang="en-IN" sz="1800" dirty="0" smtClean="0">
                        <a:solidFill>
                          <a:schemeClr val="tx1"/>
                        </a:solidFill>
                        <a:latin typeface="Times New Roman" panose="02020603050405020304" pitchFamily="18" charset="0"/>
                        <a:cs typeface="Times New Roman" panose="02020603050405020304" pitchFamily="18" charset="0"/>
                      </a:endParaRPr>
                    </a:p>
                    <a:p>
                      <a:endParaRPr lang="en-US" dirty="0"/>
                    </a:p>
                  </a:txBody>
                  <a:tcPr/>
                </a:tc>
                <a:tc>
                  <a:txBody>
                    <a:bodyPr/>
                    <a:lstStyle/>
                    <a:p>
                      <a:r>
                        <a:rPr lang="en-US" dirty="0" smtClean="0">
                          <a:latin typeface="Times New Roman" pitchFamily="18" charset="0"/>
                          <a:cs typeface="Times New Roman" pitchFamily="18" charset="0"/>
                        </a:rPr>
                        <a:t>To reduce the environmental impact caused by food wastage.</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tx1"/>
                          </a:solidFill>
                          <a:latin typeface="Times New Roman" panose="02020603050405020304" pitchFamily="18" charset="0"/>
                          <a:cs typeface="Times New Roman" panose="02020603050405020304" pitchFamily="18" charset="0"/>
                        </a:rPr>
                        <a:t>Data Mining, Natural Language Processing (NLP)</a:t>
                      </a:r>
                    </a:p>
                    <a:p>
                      <a:endParaRPr lang="en-US" dirty="0"/>
                    </a:p>
                  </a:txBody>
                  <a:tcPr/>
                </a:tc>
                <a:extLst>
                  <a:ext uri="{0D108BD9-81ED-4DB2-BD59-A6C34878D82A}">
                    <a16:rowId xmlns:a16="http://schemas.microsoft.com/office/drawing/2014/main" xmlns="" val="3334554171"/>
                  </a:ext>
                </a:extLst>
              </a:tr>
            </a:tbl>
          </a:graphicData>
        </a:graphic>
      </p:graphicFrame>
    </p:spTree>
    <p:extLst>
      <p:ext uri="{BB962C8B-B14F-4D97-AF65-F5344CB8AC3E}">
        <p14:creationId xmlns:p14="http://schemas.microsoft.com/office/powerpoint/2010/main" val="3742487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xmlns=""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a:t>
            </a: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l="19548" t="30024" r="43218" b="30732"/>
          <a:stretch/>
        </p:blipFill>
        <p:spPr bwMode="auto">
          <a:xfrm>
            <a:off x="1991545" y="1268760"/>
            <a:ext cx="8263170" cy="40324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87476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8169" y="116632"/>
            <a:ext cx="8892371" cy="646331"/>
          </a:xfrm>
          <a:prstGeom prst="rect">
            <a:avLst/>
          </a:prstGeom>
          <a:noFill/>
        </p:spPr>
        <p:txBody>
          <a:bodyPr wrap="none" lIns="91440" tIns="45720" rIns="91440" bIns="45720">
            <a:spAutoFit/>
          </a:bodyPr>
          <a:lstStyle/>
          <a:p>
            <a:pPr algn="ctr"/>
            <a:r>
              <a:rPr lang="en-US" sz="3600" b="1"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EXISTING </a:t>
            </a: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l="19548" t="23877" r="28856" b="24822"/>
          <a:stretch/>
        </p:blipFill>
        <p:spPr bwMode="auto">
          <a:xfrm>
            <a:off x="1991544" y="1412776"/>
            <a:ext cx="8064895" cy="38164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82798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lstStyle/>
          <a:p>
            <a:pPr>
              <a:buClr>
                <a:srgbClr val="FF0000"/>
              </a:buClr>
            </a:pP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 script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HTML</a:t>
            </a:r>
          </a:p>
          <a:p>
            <a:pPr>
              <a:buClr>
                <a:srgbClr val="FF0000"/>
              </a:buClr>
            </a:pP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CSS</a:t>
            </a:r>
          </a:p>
          <a:p>
            <a:pPr>
              <a:buClr>
                <a:srgbClr val="FF0000"/>
              </a:buClr>
            </a:pP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Visual Studio code</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104112" y="2556770"/>
            <a:ext cx="5469682" cy="3684588"/>
          </a:xfrm>
        </p:spPr>
        <p:txBody>
          <a:bodyPr>
            <a:normAutofit/>
          </a:bodyPr>
          <a:lstStyle/>
          <a:p>
            <a:pPr lvl="0">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effectLst>
                  <a:outerShdw blurRad="38100" dist="38100" dir="2700000" algn="tl">
                    <a:srgbClr val="000000">
                      <a:alpha val="43137"/>
                    </a:srgbClr>
                  </a:outerShdw>
                </a:effectLst>
                <a:latin typeface="Times New Roman" pitchFamily="18" charset="0"/>
                <a:cs typeface="Times New Roman" pitchFamily="18" charset="0"/>
              </a:rPr>
              <a:t>Processor - Intel  </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i5</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effectLst>
                  <a:outerShdw blurRad="38100" dist="38100" dir="2700000" algn="tl">
                    <a:srgbClr val="000000">
                      <a:alpha val="43137"/>
                    </a:srgbClr>
                  </a:outerShdw>
                </a:effectLst>
                <a:latin typeface="Times New Roman" pitchFamily="18" charset="0"/>
                <a:cs typeface="Times New Roman" pitchFamily="18" charset="0"/>
              </a:rPr>
              <a:t>RAM - </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8GB</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effectLst>
                  <a:outerShdw blurRad="38100" dist="38100" dir="2700000" algn="tl">
                    <a:srgbClr val="000000">
                      <a:alpha val="43137"/>
                    </a:srgbClr>
                  </a:outerShdw>
                </a:effectLst>
                <a:latin typeface="Times New Roman" pitchFamily="18" charset="0"/>
                <a:cs typeface="Times New Roman" pitchFamily="18" charset="0"/>
              </a:rPr>
              <a:t>Storage - 256 GB SSD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effectLst>
                  <a:outerShdw blurRad="38100" dist="38100" dir="2700000" algn="tl">
                    <a:srgbClr val="000000">
                      <a:alpha val="43137"/>
                    </a:srgbClr>
                  </a:outerShdw>
                </a:effectLst>
                <a:latin typeface="Times New Roman" pitchFamily="18" charset="0"/>
                <a:cs typeface="Times New Roman" pitchFamily="18" charset="0"/>
              </a:rPr>
              <a:t>Server Requirements – Internet </a:t>
            </a:r>
          </a:p>
          <a:p>
            <a:pPr marL="0" lvl="0" indent="0">
              <a:buClr>
                <a:srgbClr val="FF0000"/>
              </a:buClr>
              <a:buNone/>
            </a:pPr>
            <a:r>
              <a:rPr lang="en-US" dirty="0">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Connection</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xmlns=""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5" y="116632"/>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 Interface (UI) </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b="1" dirty="0">
                <a:effectLst>
                  <a:outerShdw blurRad="38100" dist="38100" dir="2700000" algn="tl">
                    <a:srgbClr val="000000">
                      <a:alpha val="43137"/>
                    </a:srgbClr>
                  </a:outerShdw>
                </a:effectLst>
                <a:latin typeface="Times New Roman" panose="02020603050405020304" pitchFamily="18" charset="0"/>
                <a:cs typeface="Times New Roman" pitchFamily="18" charset="0"/>
              </a:rPr>
              <a:t>Ingredient and Recipe </a:t>
            </a:r>
            <a:r>
              <a:rPr lang="en-IN" b="1" dirty="0" smtClean="0">
                <a:effectLst>
                  <a:outerShdw blurRad="38100" dist="38100" dir="2700000" algn="tl">
                    <a:srgbClr val="000000">
                      <a:alpha val="43137"/>
                    </a:srgbClr>
                  </a:outerShdw>
                </a:effectLst>
                <a:latin typeface="Times New Roman" panose="02020603050405020304" pitchFamily="18" charset="0"/>
                <a:cs typeface="Times New Roman" pitchFamily="18" charset="0"/>
              </a:rPr>
              <a:t> </a:t>
            </a:r>
            <a:r>
              <a:rPr lang="en-IN" b="1" dirty="0">
                <a:effectLst>
                  <a:outerShdw blurRad="38100" dist="38100" dir="2700000" algn="tl">
                    <a:srgbClr val="000000">
                      <a:alpha val="43137"/>
                    </a:srgbClr>
                  </a:outerShdw>
                </a:effectLst>
                <a:latin typeface="Times New Roman" panose="02020603050405020304" pitchFamily="18" charset="0"/>
                <a:cs typeface="Times New Roman" pitchFamily="18" charset="0"/>
              </a:rPr>
              <a:t>Module</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Recommendation </a:t>
            </a:r>
            <a:r>
              <a:rPr lang="en-US" b="1" dirty="0">
                <a:effectLst>
                  <a:outerShdw blurRad="38100" dist="38100" dir="2700000" algn="tl">
                    <a:srgbClr val="000000">
                      <a:alpha val="43137"/>
                    </a:srgbClr>
                  </a:outerShdw>
                </a:effectLst>
                <a:latin typeface="Times New Roman" pitchFamily="18" charset="0"/>
                <a:cs typeface="Times New Roman" pitchFamily="18" charset="0"/>
              </a:rPr>
              <a:t>Engine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Module</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Backend </a:t>
            </a:r>
            <a:r>
              <a:rPr lang="en-US" b="1" dirty="0">
                <a:effectLst>
                  <a:outerShdw blurRad="38100" dist="38100" dir="2700000" algn="tl">
                    <a:srgbClr val="000000">
                      <a:alpha val="43137"/>
                    </a:srgbClr>
                  </a:outerShdw>
                </a:effectLst>
                <a:latin typeface="Times New Roman" pitchFamily="18" charset="0"/>
                <a:cs typeface="Times New Roman" pitchFamily="18" charset="0"/>
              </a:rPr>
              <a:t>Server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Module</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Testing </a:t>
            </a:r>
            <a:r>
              <a:rPr lang="en-US" b="1" dirty="0">
                <a:effectLst>
                  <a:outerShdw blurRad="38100" dist="38100" dir="2700000" algn="tl">
                    <a:srgbClr val="000000">
                      <a:alpha val="43137"/>
                    </a:srgbClr>
                  </a:outerShdw>
                </a:effectLst>
                <a:latin typeface="Times New Roman" pitchFamily="18" charset="0"/>
                <a:cs typeface="Times New Roman" pitchFamily="18" charset="0"/>
              </a:rPr>
              <a:t>and Deployment Module</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1531</Words>
  <Application>Microsoft Office PowerPoint</Application>
  <PresentationFormat>Custom</PresentationFormat>
  <Paragraphs>199</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PowerPoint Presentation</vt:lpstr>
      <vt:lpstr>SUMMARY OF MODULE-2</vt:lpstr>
      <vt:lpstr>PowerPoint Presentation</vt:lpstr>
      <vt:lpstr>SUMMARY OF MODULE-3</vt:lpstr>
      <vt:lpstr>PowerPoint Presentation</vt:lpstr>
      <vt:lpstr>SUMMARY OF MODULE-4</vt:lpstr>
      <vt:lpstr>PowerPoint Presentation</vt:lpstr>
      <vt:lpstr>SUMMARY OF MODULE-5</vt:lpstr>
      <vt:lpstr>PowerPoint Presentation</vt:lpstr>
      <vt:lpstr>RESULTS AND DISCUSSION</vt:lpstr>
      <vt:lpstr>PowerPoint Presentation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IT-Admin</cp:lastModifiedBy>
  <cp:revision>25</cp:revision>
  <dcterms:modified xsi:type="dcterms:W3CDTF">2024-12-05T04:05:58Z</dcterms:modified>
</cp:coreProperties>
</file>