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693215bb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693215bb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693215bb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693215bb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693215bb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693215bb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693215bb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693215bb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693215b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693215b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693215bb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693215bb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693215bb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693215bb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311700" y="1256050"/>
            <a:ext cx="8520600" cy="203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0800"/>
              <a:t>Architecture</a:t>
            </a:r>
            <a:endParaRPr b="1" sz="10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1" name="Google Shape;91;p14"/>
          <p:cNvPicPr preferRelativeResize="0"/>
          <p:nvPr/>
        </p:nvPicPr>
        <p:blipFill rotWithShape="1">
          <a:blip r:embed="rId3">
            <a:alphaModFix/>
          </a:blip>
          <a:srcRect b="-1252" l="-1392" r="-6529" t="7090"/>
          <a:stretch/>
        </p:blipFill>
        <p:spPr>
          <a:xfrm>
            <a:off x="56150" y="0"/>
            <a:ext cx="9013948"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and Tables: Simmons Bank Anywhere API</a:t>
            </a:r>
            <a:endParaRPr/>
          </a:p>
        </p:txBody>
      </p:sp>
      <p:sp>
        <p:nvSpPr>
          <p:cNvPr id="97" name="Google Shape;97;p15"/>
          <p:cNvSpPr txBox="1"/>
          <p:nvPr>
            <p:ph idx="1" type="body"/>
          </p:nvPr>
        </p:nvSpPr>
        <p:spPr>
          <a:xfrm>
            <a:off x="311700" y="114442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Customer Data: Banks collect and maintain extensive customer data, including personal information (such as name, address, contact details), identification documents, transaction history, account balances, credit history, loan applications, and other financial details. </a:t>
            </a:r>
            <a:endParaRPr sz="1000"/>
          </a:p>
          <a:p>
            <a:pPr indent="0" lvl="0" marL="0" rtl="0" algn="l">
              <a:spcBef>
                <a:spcPts val="1600"/>
              </a:spcBef>
              <a:spcAft>
                <a:spcPts val="0"/>
              </a:spcAft>
              <a:buNone/>
            </a:pPr>
            <a:r>
              <a:rPr lang="en" sz="1000"/>
              <a:t>Transaction Data: Banks process and store transaction data generated by customers' financial activities, such as deposits, withdrawals, fund transfers, credit card transactions, loan repayments, and investment transactions. Transaction data provides insights into customers' spending patterns, income streams, and financial behavior.</a:t>
            </a:r>
            <a:endParaRPr sz="1000"/>
          </a:p>
          <a:p>
            <a:pPr indent="0" lvl="0" marL="0" rtl="0" algn="l">
              <a:spcBef>
                <a:spcPts val="1600"/>
              </a:spcBef>
              <a:spcAft>
                <a:spcPts val="0"/>
              </a:spcAft>
              <a:buNone/>
            </a:pPr>
            <a:r>
              <a:rPr lang="en" sz="1000"/>
              <a:t>Credit Bureaus: Banks often rely on credit bureaus to access credit reports and credit scores of individuals and businesses. These bureaus maintain comprehensive databases of credit information, including payment histories, outstanding debts, bankruptcies, and other relevant financial data. Banks use this information to assess creditworthiness and make lending decisions.</a:t>
            </a:r>
            <a:endParaRPr b="1" sz="1000"/>
          </a:p>
          <a:p>
            <a:pPr indent="0" lvl="0" marL="0" rtl="0" algn="l">
              <a:spcBef>
                <a:spcPts val="1600"/>
              </a:spcBef>
              <a:spcAft>
                <a:spcPts val="0"/>
              </a:spcAft>
              <a:buNone/>
            </a:pPr>
            <a:r>
              <a:t/>
            </a:r>
            <a:endParaRPr sz="800"/>
          </a:p>
          <a:p>
            <a:pPr indent="0" lvl="0" marL="0" rtl="0" algn="l">
              <a:spcBef>
                <a:spcPts val="1600"/>
              </a:spcBef>
              <a:spcAft>
                <a:spcPts val="0"/>
              </a:spcAft>
              <a:buNone/>
            </a:pPr>
            <a:r>
              <a:t/>
            </a:r>
            <a:endParaRPr sz="800"/>
          </a:p>
          <a:p>
            <a:pPr indent="0" lvl="0" marL="0" rtl="0" algn="l">
              <a:spcBef>
                <a:spcPts val="1600"/>
              </a:spcBef>
              <a:spcAft>
                <a:spcPts val="0"/>
              </a:spcAft>
              <a:buNone/>
            </a:pPr>
            <a:r>
              <a:t/>
            </a:r>
            <a:endParaRPr sz="800"/>
          </a:p>
          <a:p>
            <a:pPr indent="0" lvl="0" marL="0" rtl="0" algn="l">
              <a:spcBef>
                <a:spcPts val="1600"/>
              </a:spcBef>
              <a:spcAft>
                <a:spcPts val="0"/>
              </a:spcAft>
              <a:buNone/>
            </a:pPr>
            <a:r>
              <a:t/>
            </a:r>
            <a:endParaRPr sz="800"/>
          </a:p>
          <a:p>
            <a:pPr indent="0" lvl="0" marL="0" rtl="0" algn="l">
              <a:spcBef>
                <a:spcPts val="1600"/>
              </a:spcBef>
              <a:spcAft>
                <a:spcPts val="0"/>
              </a:spcAft>
              <a:buNone/>
            </a:pPr>
            <a:r>
              <a:t/>
            </a:r>
            <a:endParaRPr sz="800"/>
          </a:p>
          <a:p>
            <a:pPr indent="0" lvl="0" marL="0" rtl="0" algn="l">
              <a:spcBef>
                <a:spcPts val="1600"/>
              </a:spcBef>
              <a:spcAft>
                <a:spcPts val="0"/>
              </a:spcAft>
              <a:buNone/>
            </a:pPr>
            <a:r>
              <a:t/>
            </a:r>
            <a:endParaRPr sz="800"/>
          </a:p>
          <a:p>
            <a:pPr indent="0" lvl="0" marL="0" rtl="0" algn="l">
              <a:spcBef>
                <a:spcPts val="1600"/>
              </a:spcBef>
              <a:spcAft>
                <a:spcPts val="0"/>
              </a:spcAft>
              <a:buNone/>
            </a:pPr>
            <a:r>
              <a:t/>
            </a:r>
            <a:endParaRPr sz="800"/>
          </a:p>
          <a:p>
            <a:pPr indent="0" lvl="0" marL="0" rtl="0" algn="l">
              <a:spcBef>
                <a:spcPts val="1600"/>
              </a:spcBef>
              <a:spcAft>
                <a:spcPts val="0"/>
              </a:spcAft>
              <a:buNone/>
            </a:pPr>
            <a:r>
              <a:t/>
            </a:r>
            <a:endParaRPr sz="800"/>
          </a:p>
          <a:p>
            <a:pPr indent="0" lvl="0" marL="0" rtl="0" algn="l">
              <a:spcBef>
                <a:spcPts val="1600"/>
              </a:spcBef>
              <a:spcAft>
                <a:spcPts val="1600"/>
              </a:spcAft>
              <a:buNone/>
            </a:pPr>
            <a:r>
              <a:t/>
            </a:r>
            <a:endParaRPr sz="800"/>
          </a:p>
        </p:txBody>
      </p:sp>
      <p:sp>
        <p:nvSpPr>
          <p:cNvPr id="98" name="Google Shape;98;p1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CustomerID, Name, Address, ContactNumber, Email, DateOfBirth, SocialSecurityNumber, IdentificationType, IdentificationNumber, AccountNumber, AccountType, AccountBalance, CreditScore, LoanApplicationDate, LoanAmount, EmploymentStatus</a:t>
            </a:r>
            <a:endParaRPr b="1" sz="1000"/>
          </a:p>
          <a:p>
            <a:pPr indent="0" lvl="0" marL="0" rtl="0" algn="l">
              <a:spcBef>
                <a:spcPts val="1600"/>
              </a:spcBef>
              <a:spcAft>
                <a:spcPts val="0"/>
              </a:spcAft>
              <a:buNone/>
            </a:pPr>
            <a:r>
              <a:t/>
            </a:r>
            <a:endParaRPr b="1" sz="1000"/>
          </a:p>
          <a:p>
            <a:pPr indent="0" lvl="0" marL="0" rtl="0" algn="l">
              <a:spcBef>
                <a:spcPts val="1600"/>
              </a:spcBef>
              <a:spcAft>
                <a:spcPts val="0"/>
              </a:spcAft>
              <a:buNone/>
            </a:pPr>
            <a:r>
              <a:rPr b="1" lang="en" sz="1000"/>
              <a:t>TransactionID, CustomerID, TransactionDate, TransactionType, Amount, Currency, SourceAccount, DestinationAccount, MerchantName, TransactionDescription</a:t>
            </a:r>
            <a:endParaRPr b="1" sz="1000"/>
          </a:p>
          <a:p>
            <a:pPr indent="0" lvl="0" marL="0" rtl="0" algn="l">
              <a:spcBef>
                <a:spcPts val="1600"/>
              </a:spcBef>
              <a:spcAft>
                <a:spcPts val="0"/>
              </a:spcAft>
              <a:buNone/>
            </a:pPr>
            <a:r>
              <a:t/>
            </a:r>
            <a:endParaRPr b="1" sz="1000"/>
          </a:p>
          <a:p>
            <a:pPr indent="0" lvl="0" marL="0" rtl="0" algn="l">
              <a:spcBef>
                <a:spcPts val="1600"/>
              </a:spcBef>
              <a:spcAft>
                <a:spcPts val="0"/>
              </a:spcAft>
              <a:buNone/>
            </a:pPr>
            <a:r>
              <a:rPr b="1" lang="en" sz="1000"/>
              <a:t>CustomerID, CreditReportID, CreditScore, PaymentHistory, OutstandingDebt, BankruptcyStatus, CreditLimit, CreditUtilization, CreditInquiries</a:t>
            </a:r>
            <a:endParaRPr b="1" sz="1000"/>
          </a:p>
          <a:p>
            <a:pPr indent="0" lvl="0" marL="0" rtl="0" algn="l">
              <a:spcBef>
                <a:spcPts val="1600"/>
              </a:spcBef>
              <a:spcAft>
                <a:spcPts val="0"/>
              </a:spcAft>
              <a:buNone/>
            </a:pPr>
            <a:r>
              <a:t/>
            </a:r>
            <a:endParaRPr b="1" sz="1000"/>
          </a:p>
          <a:p>
            <a:pPr indent="0" lvl="0" marL="0" rtl="0" algn="l">
              <a:spcBef>
                <a:spcPts val="1600"/>
              </a:spcBef>
              <a:spcAft>
                <a:spcPts val="1600"/>
              </a:spcAft>
              <a:buNone/>
            </a:pPr>
            <a:r>
              <a:t/>
            </a:r>
            <a:endParaRPr b="1"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and Tables: Simmons Bank Anywhere API</a:t>
            </a:r>
            <a:endParaRPr/>
          </a:p>
        </p:txBody>
      </p:sp>
      <p:sp>
        <p:nvSpPr>
          <p:cNvPr id="104" name="Google Shape;104;p16"/>
          <p:cNvSpPr txBox="1"/>
          <p:nvPr>
            <p:ph idx="1" type="body"/>
          </p:nvPr>
        </p:nvSpPr>
        <p:spPr>
          <a:xfrm>
            <a:off x="311700" y="114442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Market Data: Banks monitor market data to gain insights into economic conditions, interest rates, foreign exchange rates, commodity prices, stock market movements, and other financial indicators. </a:t>
            </a:r>
            <a:endParaRPr sz="1100"/>
          </a:p>
          <a:p>
            <a:pPr indent="0" lvl="0" marL="0" rtl="0" algn="l">
              <a:spcBef>
                <a:spcPts val="1600"/>
              </a:spcBef>
              <a:spcAft>
                <a:spcPts val="0"/>
              </a:spcAft>
              <a:buNone/>
            </a:pPr>
            <a:r>
              <a:rPr lang="en" sz="1100"/>
              <a:t>Regulatory Data: This includes transaction monitoring and reporting to detect and prevent money laundering, fraud, and other financial crimes. </a:t>
            </a:r>
            <a:endParaRPr sz="1100"/>
          </a:p>
          <a:p>
            <a:pPr indent="0" lvl="0" marL="0" rtl="0" algn="l">
              <a:spcBef>
                <a:spcPts val="1600"/>
              </a:spcBef>
              <a:spcAft>
                <a:spcPts val="0"/>
              </a:spcAft>
              <a:buNone/>
            </a:pPr>
            <a:r>
              <a:t/>
            </a:r>
            <a:endParaRPr sz="1700"/>
          </a:p>
          <a:p>
            <a:pPr indent="0" lvl="0" marL="0" rtl="0" algn="l">
              <a:spcBef>
                <a:spcPts val="1600"/>
              </a:spcBef>
              <a:spcAft>
                <a:spcPts val="1600"/>
              </a:spcAft>
              <a:buNone/>
            </a:pPr>
            <a:r>
              <a:t/>
            </a:r>
            <a:endParaRPr sz="1100"/>
          </a:p>
        </p:txBody>
      </p:sp>
      <p:sp>
        <p:nvSpPr>
          <p:cNvPr id="105" name="Google Shape;105;p16"/>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Date, EconomicIndicators, InterestRate, ExchangeRate, CommodityPrice, StockMarketIndex</a:t>
            </a:r>
            <a:endParaRPr b="1" sz="1100"/>
          </a:p>
          <a:p>
            <a:pPr indent="0" lvl="0" marL="0" rtl="0" algn="l">
              <a:spcBef>
                <a:spcPts val="1600"/>
              </a:spcBef>
              <a:spcAft>
                <a:spcPts val="0"/>
              </a:spcAft>
              <a:buNone/>
            </a:pPr>
            <a:r>
              <a:rPr b="1" lang="en" sz="1100"/>
              <a:t>TransactionID, CustomerID, TransactionDate, TransactionAmount, TransactionType, SuspiciousActivityFlag, AMLFlag, FraudFlag, InvestigationStatus</a:t>
            </a:r>
            <a:endParaRPr b="1"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b="1"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40550" y="154000"/>
            <a:ext cx="8344500" cy="180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AWS CLI for on prem to cloud</a:t>
            </a:r>
            <a:endParaRPr/>
          </a:p>
        </p:txBody>
      </p:sp>
      <p:sp>
        <p:nvSpPr>
          <p:cNvPr id="111" name="Google Shape;111;p17"/>
          <p:cNvSpPr txBox="1"/>
          <p:nvPr/>
        </p:nvSpPr>
        <p:spPr>
          <a:xfrm>
            <a:off x="443325" y="3946750"/>
            <a:ext cx="8407500" cy="431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202124"/>
                </a:solidFill>
              </a:rPr>
              <a:t>aws s3 cp &lt;local-file&gt; s3://&lt;bucket-name&gt;/&lt;object-key&gt; --recursive --multipart-upload</a:t>
            </a:r>
            <a:endParaRPr b="1" sz="1600">
              <a:solidFill>
                <a:srgbClr val="202124"/>
              </a:solidFill>
            </a:endParaRPr>
          </a:p>
        </p:txBody>
      </p:sp>
      <p:sp>
        <p:nvSpPr>
          <p:cNvPr id="112" name="Google Shape;112;p17"/>
          <p:cNvSpPr txBox="1"/>
          <p:nvPr/>
        </p:nvSpPr>
        <p:spPr>
          <a:xfrm>
            <a:off x="443325" y="1600950"/>
            <a:ext cx="8407500" cy="2015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50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File Division: With a multipart upload, you break the large object into smaller parts, or "chunks." These chunks can be of varying sizes, except for the last part, which can be smaller if the object size is not perfectly divisible by the chunk size.</a:t>
            </a:r>
            <a:endParaRPr>
              <a:solidFill>
                <a:schemeClr val="lt1"/>
              </a:solidFill>
              <a:latin typeface="Roboto"/>
              <a:ea typeface="Roboto"/>
              <a:cs typeface="Roboto"/>
              <a:sym typeface="Roboto"/>
            </a:endParaRPr>
          </a:p>
          <a:p>
            <a:pPr indent="-317500" lvl="0" marL="457200" rtl="0" algn="l">
              <a:lnSpc>
                <a:spcPct val="115000"/>
              </a:lnSpc>
              <a:spcBef>
                <a:spcPts val="100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Resumable and Fault Tolerant: If any part of the upload fails, you only need to re-upload that specific part, rather than starting the entire upload process from scratch. This resumable nature of multipart uploads enhances fault tolerance, as failures in individual parts do not affect the entire upload.</a:t>
            </a:r>
            <a:endParaRPr>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ML models</a:t>
            </a:r>
            <a:endParaRPr u="sng"/>
          </a:p>
        </p:txBody>
      </p:sp>
      <p:sp>
        <p:nvSpPr>
          <p:cNvPr id="118" name="Google Shape;118;p18"/>
          <p:cNvSpPr txBox="1"/>
          <p:nvPr>
            <p:ph idx="1" type="body"/>
          </p:nvPr>
        </p:nvSpPr>
        <p:spPr>
          <a:xfrm>
            <a:off x="162000" y="1101575"/>
            <a:ext cx="8520600" cy="347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Customer segmentation using k-means clusters:</a:t>
            </a:r>
            <a:endParaRPr b="1"/>
          </a:p>
          <a:p>
            <a:pPr indent="0" lvl="0" marL="457200" rtl="0" algn="l">
              <a:spcBef>
                <a:spcPts val="1600"/>
              </a:spcBef>
              <a:spcAft>
                <a:spcPts val="0"/>
              </a:spcAft>
              <a:buNone/>
            </a:pPr>
            <a:r>
              <a:rPr lang="en"/>
              <a:t>G</a:t>
            </a:r>
            <a:r>
              <a:rPr lang="en"/>
              <a:t>roups customers into clusters based on similarities in their features.</a:t>
            </a:r>
            <a:endParaRPr/>
          </a:p>
          <a:p>
            <a:pPr indent="-342900" lvl="0" marL="457200" rtl="0" algn="l">
              <a:spcBef>
                <a:spcPts val="1600"/>
              </a:spcBef>
              <a:spcAft>
                <a:spcPts val="0"/>
              </a:spcAft>
              <a:buSzPts val="1800"/>
              <a:buChar char="■"/>
            </a:pPr>
            <a:r>
              <a:rPr b="1" lang="en"/>
              <a:t>Recommendations using Collaborative and content based filtering</a:t>
            </a:r>
            <a:endParaRPr b="1"/>
          </a:p>
          <a:p>
            <a:pPr indent="0" lvl="0" marL="457200" rtl="0" algn="l">
              <a:spcBef>
                <a:spcPts val="1600"/>
              </a:spcBef>
              <a:spcAft>
                <a:spcPts val="0"/>
              </a:spcAft>
              <a:buNone/>
            </a:pPr>
            <a:r>
              <a:rPr lang="en"/>
              <a:t>Collaborative: R</a:t>
            </a:r>
            <a:r>
              <a:rPr lang="en"/>
              <a:t>ecommends items to customers based on their similarity to other customers or items in terms of preferences or behavior.</a:t>
            </a:r>
            <a:endParaRPr/>
          </a:p>
          <a:p>
            <a:pPr indent="0" lvl="0" marL="457200" rtl="0" algn="l">
              <a:spcBef>
                <a:spcPts val="1600"/>
              </a:spcBef>
              <a:spcAft>
                <a:spcPts val="0"/>
              </a:spcAft>
              <a:buNone/>
            </a:pPr>
            <a:r>
              <a:rPr lang="en"/>
              <a:t>Content based:  items based on the similarity of their attributes to the customer's past preferences or profile.</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ML models</a:t>
            </a:r>
            <a:endParaRPr u="sng"/>
          </a:p>
        </p:txBody>
      </p:sp>
      <p:sp>
        <p:nvSpPr>
          <p:cNvPr id="124" name="Google Shape;124;p19"/>
          <p:cNvSpPr txBox="1"/>
          <p:nvPr>
            <p:ph idx="1" type="body"/>
          </p:nvPr>
        </p:nvSpPr>
        <p:spPr>
          <a:xfrm>
            <a:off x="97825" y="1208475"/>
            <a:ext cx="8854800" cy="347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Text Classification &amp; Summarization</a:t>
            </a:r>
            <a:endParaRPr b="1"/>
          </a:p>
          <a:p>
            <a:pPr indent="0" lvl="0" marL="457200" rtl="0" algn="l">
              <a:spcBef>
                <a:spcPts val="1600"/>
              </a:spcBef>
              <a:spcAft>
                <a:spcPts val="0"/>
              </a:spcAft>
              <a:buNone/>
            </a:pPr>
            <a:r>
              <a:rPr lang="en"/>
              <a:t>Classify the email feedback into predefined categories or tags, such as complaints, suggestions, compliments, or requests.</a:t>
            </a:r>
            <a:endParaRPr/>
          </a:p>
          <a:p>
            <a:pPr indent="0" lvl="0" marL="457200" rtl="0" algn="l">
              <a:spcBef>
                <a:spcPts val="1600"/>
              </a:spcBef>
              <a:spcAft>
                <a:spcPts val="0"/>
              </a:spcAft>
              <a:buNone/>
            </a:pPr>
            <a:r>
              <a:rPr lang="en"/>
              <a:t>Generate concise summaries of email feedback to provide a quick overview of customer opinions and concerns.</a:t>
            </a:r>
            <a:endParaRPr/>
          </a:p>
          <a:p>
            <a:pPr indent="-342900" lvl="0" marL="457200" rtl="0" algn="l">
              <a:spcBef>
                <a:spcPts val="1600"/>
              </a:spcBef>
              <a:spcAft>
                <a:spcPts val="0"/>
              </a:spcAft>
              <a:buSzPts val="1800"/>
              <a:buChar char="■"/>
            </a:pPr>
            <a:r>
              <a:rPr b="1" lang="en"/>
              <a:t>Sentiment analysis</a:t>
            </a:r>
            <a:endParaRPr b="1"/>
          </a:p>
          <a:p>
            <a:pPr indent="0" lvl="0" marL="457200" rtl="0" algn="l">
              <a:spcBef>
                <a:spcPts val="1600"/>
              </a:spcBef>
              <a:spcAft>
                <a:spcPts val="0"/>
              </a:spcAft>
              <a:buNone/>
            </a:pPr>
            <a:r>
              <a:rPr lang="en"/>
              <a:t>Determine the sentiment expressed in the email feedback (positive, negative, or neutral) to understand overall customer sentiment towards the services.</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40550" y="154000"/>
            <a:ext cx="8344500" cy="180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glue </a:t>
            </a:r>
            <a:r>
              <a:rPr lang="en"/>
              <a:t>catalog</a:t>
            </a:r>
            <a:r>
              <a:rPr lang="en"/>
              <a:t> for Athena?</a:t>
            </a:r>
            <a:endParaRPr/>
          </a:p>
        </p:txBody>
      </p:sp>
      <p:sp>
        <p:nvSpPr>
          <p:cNvPr id="130" name="Google Shape;130;p20"/>
          <p:cNvSpPr txBox="1"/>
          <p:nvPr/>
        </p:nvSpPr>
        <p:spPr>
          <a:xfrm>
            <a:off x="443325" y="1600950"/>
            <a:ext cx="8407500" cy="2887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50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Schema Discovery: The Glue crawler feature automatically discovers the schema and structure of your data sources, such as data stored in Amazon S3. It can infer table definitions, column names, data types, and other metadata, saving you the effort of defining them manually.</a:t>
            </a:r>
            <a:endParaRPr>
              <a:solidFill>
                <a:schemeClr val="lt1"/>
              </a:solidFill>
              <a:latin typeface="Roboto"/>
              <a:ea typeface="Roboto"/>
              <a:cs typeface="Roboto"/>
              <a:sym typeface="Roboto"/>
            </a:endParaRPr>
          </a:p>
          <a:p>
            <a:pPr indent="-317500" lvl="0" marL="457200" rtl="0" algn="l">
              <a:lnSpc>
                <a:spcPct val="115000"/>
              </a:lnSpc>
              <a:spcBef>
                <a:spcPts val="100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Data Catalog Updates: As your data sources evolve and change over time, you can update the metadata in the Glue Data Catalog to reflect those changes. Athena will automatically use the updated metadata for query execution, ensuring that you're always working with the most up-to-date information.</a:t>
            </a:r>
            <a:endParaRPr>
              <a:solidFill>
                <a:schemeClr val="lt1"/>
              </a:solidFill>
              <a:latin typeface="Roboto"/>
              <a:ea typeface="Roboto"/>
              <a:cs typeface="Roboto"/>
              <a:sym typeface="Roboto"/>
            </a:endParaRPr>
          </a:p>
          <a:p>
            <a:pPr indent="-317500" lvl="0" marL="457200" rtl="0" algn="l">
              <a:lnSpc>
                <a:spcPct val="115000"/>
              </a:lnSpc>
              <a:spcBef>
                <a:spcPts val="100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Data Partitioning: a technique to organize large datasets into smaller, more manageable partitions based on specific criteria (e.g., date, region, category). Partitioning improves query performance by allowing Athena to scan only the relevant partitions when executing queries.</a:t>
            </a:r>
            <a:endParaRPr>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