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0" r:id="rId1"/>
  </p:sldMasterIdLst>
  <p:notesMasterIdLst>
    <p:notesMasterId r:id="rId12"/>
  </p:notesMasterIdLst>
  <p:sldIdLst>
    <p:sldId id="256" r:id="rId2"/>
    <p:sldId id="260" r:id="rId3"/>
    <p:sldId id="265" r:id="rId4"/>
    <p:sldId id="261" r:id="rId5"/>
    <p:sldId id="264" r:id="rId6"/>
    <p:sldId id="257" r:id="rId7"/>
    <p:sldId id="259" r:id="rId8"/>
    <p:sldId id="262" r:id="rId9"/>
    <p:sldId id="263" r:id="rId10"/>
    <p:sldId id="258" r:id="rId11"/>
  </p:sldIdLst>
  <p:sldSz cx="9144000" cy="5143500" type="screen16x9"/>
  <p:notesSz cx="6858000" cy="9144000"/>
  <p:embeddedFontLst>
    <p:embeddedFont>
      <p:font typeface="Platypi Medium" panose="020B0604020202020204" charset="0"/>
      <p:regular r:id="rId13"/>
    </p:embeddedFont>
    <p:embeddedFont>
      <p:font typeface="Rockwell" panose="02060603020205020403" pitchFamily="18" charset="0"/>
      <p:regular r:id="rId14"/>
      <p:bold r:id="rId15"/>
      <p:italic r:id="rId16"/>
      <p:boldItalic r:id="rId17"/>
    </p:embeddedFont>
    <p:embeddedFont>
      <p:font typeface="Rockwell Condensed" panose="02060603050405020104" pitchFamily="18" charset="0"/>
      <p:regular r:id="rId18"/>
      <p:bold r:id="rId19"/>
    </p:embeddedFont>
    <p:embeddedFont>
      <p:font typeface="Source Serif Pro" panose="02040603050405020204" pitchFamily="18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EF7814-447E-7DD3-0454-65993A4151B9}" v="224" dt="2025-03-30T13:53:14.533"/>
    <p1510:client id="{76D9713F-78CD-2948-3C20-BC9A1A466882}" v="60" dt="2025-03-29T16:27:17.194"/>
    <p1510:client id="{ACC7517C-2DE8-4245-C4FA-736EDEBEC3ED}" v="818" dt="2025-03-29T20:54:49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74e4250dc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74e4250dc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74e4250dc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74e4250dc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c69da7146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c69da7146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74e4250dc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74e4250dc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74e4250dc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74e4250dc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74e4250dc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74e4250dc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74e4250d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74e4250d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7067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3911">
                <a:solidFill>
                  <a:schemeClr val="tx1"/>
                </a:solidFill>
              </a:defRPr>
            </a:lvl1pPr>
            <a:lvl2pPr marL="812810" indent="0" algn="ctr">
              <a:buNone/>
              <a:defRPr sz="3911"/>
            </a:lvl2pPr>
            <a:lvl3pPr marL="1625620" indent="0" algn="ctr">
              <a:buNone/>
              <a:defRPr sz="3911"/>
            </a:lvl3pPr>
            <a:lvl4pPr marL="2438430" indent="0" algn="ctr">
              <a:buNone/>
              <a:defRPr sz="3556"/>
            </a:lvl4pPr>
            <a:lvl5pPr marL="3251241" indent="0" algn="ctr">
              <a:buNone/>
              <a:defRPr sz="3556"/>
            </a:lvl5pPr>
            <a:lvl6pPr marL="4064051" indent="0" algn="ctr">
              <a:buNone/>
              <a:defRPr sz="3556"/>
            </a:lvl6pPr>
            <a:lvl7pPr marL="4876861" indent="0" algn="ctr">
              <a:buNone/>
              <a:defRPr sz="3556"/>
            </a:lvl7pPr>
            <a:lvl8pPr marL="5689671" indent="0" algn="ctr">
              <a:buNone/>
              <a:defRPr sz="3556"/>
            </a:lvl8pPr>
            <a:lvl9pPr marL="6502481" indent="0" algn="ctr">
              <a:buNone/>
              <a:defRPr sz="355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4978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5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48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359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510" y="4843463"/>
            <a:ext cx="1076628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65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077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14222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3556">
                <a:solidFill>
                  <a:schemeClr val="tx1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C6F822A4-8DA6-4447-9B1F-C5DB58435268}" type="datetimeFigureOut">
              <a:rPr lang="en-US" dirty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4978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1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7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3556" b="1">
                <a:solidFill>
                  <a:schemeClr val="accent1">
                    <a:lumMod val="75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3556" b="1">
                <a:solidFill>
                  <a:schemeClr val="accent1">
                    <a:lumMod val="75000"/>
                  </a:schemeClr>
                </a:solidFill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1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568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778"/>
              </a:spcBef>
              <a:buNone/>
              <a:defRPr sz="2489">
                <a:solidFill>
                  <a:schemeClr val="accent1">
                    <a:lumMod val="75000"/>
                  </a:schemeClr>
                </a:solidFill>
              </a:defRPr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4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568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778"/>
              </a:spcBef>
              <a:buNone/>
              <a:defRPr sz="2489">
                <a:solidFill>
                  <a:schemeClr val="accent1">
                    <a:lumMod val="75000"/>
                  </a:schemeClr>
                </a:solidFill>
              </a:defRPr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3/30/2025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9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56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56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9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04AC4D3-8017-4B76-3D5A-FF5347FE089F}"/>
              </a:ext>
            </a:extLst>
          </p:cNvPr>
          <p:cNvSpPr>
            <a:spLocks noGrp="1"/>
          </p:cNvSpPr>
          <p:nvPr/>
        </p:nvSpPr>
        <p:spPr>
          <a:xfrm>
            <a:off x="797814" y="1712103"/>
            <a:ext cx="5457221" cy="137350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latin typeface="Arial"/>
                <a:cs typeface="Arial"/>
              </a:rPr>
              <a:t>Optimizing Tissue Mill Locations: A Data-Driven Approach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2800"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"/>
          </p:nvPr>
        </p:nvSpPr>
        <p:spPr>
          <a:xfrm>
            <a:off x="797814" y="3462056"/>
            <a:ext cx="4956180" cy="137064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2500" lnSpcReduction="10000"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1600" b="1" dirty="0">
                <a:latin typeface="Arial"/>
                <a:cs typeface="Arial"/>
              </a:rPr>
              <a:t>Submitted by</a:t>
            </a:r>
            <a:r>
              <a:rPr lang="en-US" sz="1600" dirty="0">
                <a:latin typeface="Arial"/>
                <a:cs typeface="Arial"/>
              </a:rPr>
              <a:t> </a:t>
            </a:r>
            <a:endParaRPr lang="en-US" sz="3900" dirty="0">
              <a:latin typeface="Arial"/>
              <a:cs typeface="Arial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Shamina </a:t>
            </a:r>
            <a:r>
              <a:rPr lang="en-US" sz="1600">
                <a:latin typeface="Arial"/>
                <a:cs typeface="Arial"/>
              </a:rPr>
              <a:t>Raja Mohamad</a:t>
            </a:r>
            <a:endParaRPr lang="en-US" sz="1600" dirty="0">
              <a:latin typeface="Arial"/>
              <a:cs typeface="Aria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Arjun </a:t>
            </a:r>
            <a:r>
              <a:rPr lang="en-US" sz="1600" dirty="0" err="1">
                <a:latin typeface="Arial"/>
                <a:cs typeface="Arial"/>
              </a:rPr>
              <a:t>Madhusoodanan</a:t>
            </a:r>
            <a:endParaRPr lang="en-US" sz="1600" dirty="0">
              <a:latin typeface="Arial"/>
              <a:cs typeface="Arial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Gayathri Sasikumar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Aakhash Ramakirushnan Selvam</a:t>
            </a:r>
          </a:p>
        </p:txBody>
      </p:sp>
      <p:pic>
        <p:nvPicPr>
          <p:cNvPr id="2" name="Picture 1" descr="A red and black logo&#10;&#10;AI-generated content may be incorrect.">
            <a:extLst>
              <a:ext uri="{FF2B5EF4-FFF2-40B4-BE49-F238E27FC236}">
                <a16:creationId xmlns:a16="http://schemas.microsoft.com/office/drawing/2014/main" id="{9F096894-F627-115C-75B8-803A83B8D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408" y="2191149"/>
            <a:ext cx="1864812" cy="895263"/>
          </a:xfrm>
          <a:prstGeom prst="rect">
            <a:avLst/>
          </a:prstGeom>
        </p:spPr>
      </p:pic>
      <p:pic>
        <p:nvPicPr>
          <p:cNvPr id="4" name="Picture 3" descr="Kimberly-Clark | Nonwovens Industry">
            <a:extLst>
              <a:ext uri="{FF2B5EF4-FFF2-40B4-BE49-F238E27FC236}">
                <a16:creationId xmlns:a16="http://schemas.microsoft.com/office/drawing/2014/main" id="{9093DF91-9A36-F660-9061-46F1E9F8B3E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41" b="1294"/>
          <a:stretch/>
        </p:blipFill>
        <p:spPr>
          <a:xfrm>
            <a:off x="6895970" y="4056279"/>
            <a:ext cx="1435044" cy="7630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44D55-3F32-DDF8-0706-0F39EBDD6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8385" y="1120608"/>
            <a:ext cx="7038900" cy="2911200"/>
          </a:xfrm>
        </p:spPr>
        <p:txBody>
          <a:bodyPr spcFirstLastPara="1" vert="horz" wrap="square" lIns="91425" tIns="91425" rIns="91425" bIns="91425" rtlCol="0" anchor="ctr" anchorCtr="0">
            <a:normAutofit/>
          </a:bodyPr>
          <a:lstStyle/>
          <a:p>
            <a:pPr marL="146050" indent="0" algn="ctr">
              <a:buNone/>
            </a:pPr>
            <a:r>
              <a:rPr lang="en-US" sz="4400" dirty="0">
                <a:latin typeface="Arial"/>
                <a:cs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D0DCA-3B12-5114-A4B2-8CDAB7CE5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269" y="1633492"/>
            <a:ext cx="7038900" cy="2911200"/>
          </a:xfrm>
        </p:spPr>
        <p:txBody>
          <a:bodyPr/>
          <a:lstStyle/>
          <a:p>
            <a:pPr marL="146050" indent="0">
              <a:lnSpc>
                <a:spcPct val="100000"/>
              </a:lnSpc>
              <a:buNone/>
            </a:pPr>
            <a:r>
              <a:rPr lang="en-US" sz="1400" b="1" dirty="0">
                <a:latin typeface="Arial"/>
                <a:cs typeface="Arial"/>
              </a:rPr>
              <a:t>Strategic Imperative</a:t>
            </a:r>
            <a:endParaRPr lang="en-US" dirty="0">
              <a:latin typeface="Rockwell" panose="02060603020205020403"/>
              <a:cs typeface="Arial"/>
            </a:endParaRPr>
          </a:p>
          <a:p>
            <a:pPr>
              <a:lnSpc>
                <a:spcPct val="100000"/>
              </a:lnSpc>
              <a:buClr>
                <a:srgbClr val="9E3611"/>
              </a:buClr>
            </a:pPr>
            <a:r>
              <a:rPr lang="en-US" sz="1400" dirty="0">
                <a:latin typeface="Arial"/>
                <a:cs typeface="Arial"/>
              </a:rPr>
              <a:t>Facility location is critical across all industries.</a:t>
            </a:r>
            <a:endParaRPr lang="en-US"/>
          </a:p>
          <a:p>
            <a:pPr>
              <a:lnSpc>
                <a:spcPct val="100000"/>
              </a:lnSpc>
              <a:buClr>
                <a:srgbClr val="9E3611"/>
              </a:buClr>
            </a:pPr>
            <a:r>
              <a:rPr lang="en-US" sz="1400" dirty="0">
                <a:latin typeface="Arial"/>
                <a:cs typeface="Arial"/>
              </a:rPr>
              <a:t>It impacts operational efficiency and market access.</a:t>
            </a:r>
          </a:p>
          <a:p>
            <a:pPr>
              <a:lnSpc>
                <a:spcPct val="100000"/>
              </a:lnSpc>
              <a:buClr>
                <a:srgbClr val="9E3611"/>
              </a:buClr>
            </a:pPr>
            <a:endParaRPr lang="en-US" sz="1400" dirty="0">
              <a:latin typeface="Arial"/>
              <a:cs typeface="Arial"/>
            </a:endParaRPr>
          </a:p>
          <a:p>
            <a:pPr marL="146050" indent="0">
              <a:lnSpc>
                <a:spcPct val="100000"/>
              </a:lnSpc>
              <a:buClr>
                <a:srgbClr val="9E3611"/>
              </a:buClr>
              <a:buNone/>
            </a:pPr>
            <a:r>
              <a:rPr lang="en-US" sz="1400" b="1" dirty="0">
                <a:latin typeface="Arial"/>
                <a:cs typeface="Arial"/>
              </a:rPr>
              <a:t>Flaws of Tradition</a:t>
            </a: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E3611"/>
              </a:buClr>
            </a:pPr>
            <a:r>
              <a:rPr lang="en-US" sz="1400" dirty="0">
                <a:latin typeface="Arial"/>
                <a:cs typeface="Arial"/>
              </a:rPr>
              <a:t>Traditional site selection is often slow and biased.</a:t>
            </a:r>
          </a:p>
          <a:p>
            <a:pPr>
              <a:lnSpc>
                <a:spcPct val="100000"/>
              </a:lnSpc>
              <a:buClr>
                <a:srgbClr val="9E3611"/>
              </a:buClr>
            </a:pPr>
            <a:r>
              <a:rPr lang="en-US" sz="1400" dirty="0">
                <a:latin typeface="Arial"/>
                <a:cs typeface="Arial"/>
              </a:rPr>
              <a:t>It relies on outdated intuition, not concrete data.</a:t>
            </a:r>
          </a:p>
          <a:p>
            <a:pPr>
              <a:lnSpc>
                <a:spcPct val="100000"/>
              </a:lnSpc>
              <a:buClr>
                <a:srgbClr val="9E3611"/>
              </a:buClr>
            </a:pPr>
            <a:endParaRPr lang="en-US" sz="1400" dirty="0">
              <a:latin typeface="Arial"/>
              <a:cs typeface="Arial"/>
            </a:endParaRPr>
          </a:p>
          <a:p>
            <a:pPr marL="146050" indent="0">
              <a:lnSpc>
                <a:spcPct val="100000"/>
              </a:lnSpc>
              <a:buClr>
                <a:srgbClr val="9E3611"/>
              </a:buClr>
              <a:buNone/>
            </a:pPr>
            <a:r>
              <a:rPr lang="en-US" sz="1400" b="1" dirty="0">
                <a:latin typeface="Arial"/>
                <a:cs typeface="Arial"/>
              </a:rPr>
              <a:t>Need for Speed &amp; Data</a:t>
            </a: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E3611"/>
              </a:buClr>
            </a:pPr>
            <a:r>
              <a:rPr lang="en-US" sz="1400" dirty="0">
                <a:latin typeface="Arial"/>
                <a:cs typeface="Arial"/>
              </a:rPr>
              <a:t>Businesses need real-time, data-driven decisions.</a:t>
            </a:r>
          </a:p>
          <a:p>
            <a:pPr>
              <a:lnSpc>
                <a:spcPct val="100000"/>
              </a:lnSpc>
              <a:buClr>
                <a:srgbClr val="9E3611"/>
              </a:buClr>
            </a:pPr>
            <a:r>
              <a:rPr lang="en-US" sz="1400" dirty="0">
                <a:latin typeface="Arial"/>
                <a:cs typeface="Arial"/>
              </a:rPr>
              <a:t>Optimize location strategy for a competitive edge.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76EA1-041E-522F-882B-D5D6DF975717}"/>
              </a:ext>
            </a:extLst>
          </p:cNvPr>
          <p:cNvSpPr txBox="1"/>
          <p:nvPr/>
        </p:nvSpPr>
        <p:spPr>
          <a:xfrm>
            <a:off x="1020460" y="454645"/>
            <a:ext cx="754524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cap="all" dirty="0"/>
              <a:t>The Bigger Challenge: Choosing the Right Place to Build</a:t>
            </a:r>
            <a:endParaRPr lang="en-US" sz="2400" b="1" dirty="0"/>
          </a:p>
        </p:txBody>
      </p:sp>
      <p:pic>
        <p:nvPicPr>
          <p:cNvPr id="7" name="Picture 6" descr="A map of the united states&#10;&#10;AI-generated content may be incorrect.">
            <a:extLst>
              <a:ext uri="{FF2B5EF4-FFF2-40B4-BE49-F238E27FC236}">
                <a16:creationId xmlns:a16="http://schemas.microsoft.com/office/drawing/2014/main" id="{78B9174F-F18D-C6E3-AE2A-2503DC8E6F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808" t="-1645" r="192" b="8224"/>
          <a:stretch/>
        </p:blipFill>
        <p:spPr>
          <a:xfrm>
            <a:off x="5229041" y="1767469"/>
            <a:ext cx="3667304" cy="22188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AB8B-36B0-1D3A-4EB3-98BA36F9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241" y="385921"/>
            <a:ext cx="6944954" cy="898443"/>
          </a:xfrm>
        </p:spPr>
        <p:txBody>
          <a:bodyPr>
            <a:normAutofit/>
          </a:bodyPr>
          <a:lstStyle/>
          <a:p>
            <a:pPr defTabSz="571500">
              <a:lnSpc>
                <a:spcPts val="3469"/>
              </a:lnSpc>
              <a:buClr>
                <a:srgbClr val="000000"/>
              </a:buClr>
            </a:pPr>
            <a:r>
              <a:rPr lang="en-US" sz="2750" b="1" cap="none" dirty="0">
                <a:solidFill>
                  <a:srgbClr val="201B18"/>
                </a:solidFill>
                <a:latin typeface="Arial"/>
                <a:cs typeface="Platypi Medium" pitchFamily="34" charset="-120"/>
                <a:sym typeface="Arial"/>
              </a:rPr>
              <a:t>Top 20 US metropolitan Statistical Areas</a:t>
            </a:r>
          </a:p>
        </p:txBody>
      </p:sp>
      <p:pic>
        <p:nvPicPr>
          <p:cNvPr id="4" name="Picture 3" descr="A graph of a number of cities&#10;&#10;AI-generated content may be incorrect.">
            <a:extLst>
              <a:ext uri="{FF2B5EF4-FFF2-40B4-BE49-F238E27FC236}">
                <a16:creationId xmlns:a16="http://schemas.microsoft.com/office/drawing/2014/main" id="{1510F785-9E79-1D86-9C17-912A4242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378" y="1471091"/>
            <a:ext cx="4866360" cy="31799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88C979-FA01-849C-5FC7-938E79D06D49}"/>
              </a:ext>
            </a:extLst>
          </p:cNvPr>
          <p:cNvSpPr txBox="1"/>
          <p:nvPr/>
        </p:nvSpPr>
        <p:spPr>
          <a:xfrm>
            <a:off x="491646" y="1474157"/>
            <a:ext cx="3408644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600" dirty="0">
                <a:solidFill>
                  <a:srgbClr val="504C49"/>
                </a:solidFill>
              </a:rPr>
              <a:t>The Top 20 metropolitan areas were selected by integrating population size with factors like median age for workforce balance, 25-34 age group for prime labor, adult citizen population for stability, and total housing units for infrastructure capacity, prioritizing MSAs that optimize logistics and labor potential.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822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91D8DEF4-99A4-B21B-C78E-85357387E673}"/>
              </a:ext>
            </a:extLst>
          </p:cNvPr>
          <p:cNvSpPr/>
          <p:nvPr/>
        </p:nvSpPr>
        <p:spPr>
          <a:xfrm>
            <a:off x="884446" y="410617"/>
            <a:ext cx="5766494" cy="442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469"/>
              </a:lnSpc>
              <a:buNone/>
            </a:pPr>
            <a:r>
              <a:rPr lang="en-US" sz="2750" b="1" dirty="0">
                <a:solidFill>
                  <a:srgbClr val="201B18"/>
                </a:solidFill>
                <a:latin typeface="Arial"/>
                <a:ea typeface="Platypi Medium" pitchFamily="34" charset="-122"/>
                <a:cs typeface="Platypi Medium" pitchFamily="34" charset="-120"/>
              </a:rPr>
              <a:t>Optimizing Tissue Mill Locations</a:t>
            </a:r>
            <a:endParaRPr lang="en-US" sz="2750" b="1" dirty="0">
              <a:latin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775E1FE3-BCD0-3308-99A0-89F1D979AF20}"/>
              </a:ext>
            </a:extLst>
          </p:cNvPr>
          <p:cNvSpPr/>
          <p:nvPr/>
        </p:nvSpPr>
        <p:spPr>
          <a:xfrm>
            <a:off x="1118907" y="1056526"/>
            <a:ext cx="815176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781"/>
              </a:lnSpc>
              <a:buNone/>
            </a:pPr>
            <a:r>
              <a:rPr lang="en-US" sz="1050" dirty="0">
                <a:solidFill>
                  <a:srgbClr val="504C49"/>
                </a:solidFill>
                <a:latin typeface="Arial"/>
                <a:ea typeface="Source Serif Pro"/>
                <a:cs typeface="Source Serif Pro" pitchFamily="34" charset="-120"/>
              </a:rPr>
              <a:t>Strategic placement for efficient tissue demand fulfillment.</a:t>
            </a:r>
            <a:endParaRPr lang="en-US" sz="1050" dirty="0">
              <a:latin typeface="Arial"/>
              <a:ea typeface="Source Serif Pro"/>
            </a:endParaRPr>
          </a:p>
        </p:txBody>
      </p:sp>
      <p:pic>
        <p:nvPicPr>
          <p:cNvPr id="14" name="Image 1" descr="A map of the united states&#10;&#10;AI-generated content may be incorrect.">
            <a:extLst>
              <a:ext uri="{FF2B5EF4-FFF2-40B4-BE49-F238E27FC236}">
                <a16:creationId xmlns:a16="http://schemas.microsoft.com/office/drawing/2014/main" id="{E2E3F4A5-BBBA-28A6-23DD-7E855B213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50" y="1539382"/>
            <a:ext cx="3957972" cy="2068708"/>
          </a:xfrm>
          <a:prstGeom prst="rect">
            <a:avLst/>
          </a:prstGeom>
        </p:spPr>
      </p:pic>
      <p:sp>
        <p:nvSpPr>
          <p:cNvPr id="16" name="Text 4">
            <a:extLst>
              <a:ext uri="{FF2B5EF4-FFF2-40B4-BE49-F238E27FC236}">
                <a16:creationId xmlns:a16="http://schemas.microsoft.com/office/drawing/2014/main" id="{9A1DC316-C51B-12E2-3C4B-7DA30CAAA1F6}"/>
              </a:ext>
            </a:extLst>
          </p:cNvPr>
          <p:cNvSpPr/>
          <p:nvPr/>
        </p:nvSpPr>
        <p:spPr>
          <a:xfrm>
            <a:off x="559778" y="3895190"/>
            <a:ext cx="3092243" cy="4429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719"/>
              </a:lnSpc>
              <a:buNone/>
            </a:pPr>
            <a:r>
              <a:rPr lang="en-US" sz="1350" b="1" dirty="0">
                <a:solidFill>
                  <a:srgbClr val="504C49"/>
                </a:solidFill>
                <a:latin typeface="Arial"/>
                <a:ea typeface="Platypi Medium" pitchFamily="34" charset="-122"/>
                <a:cs typeface="Platypi Medium"/>
              </a:rPr>
              <a:t>Regional Demand Distribution</a:t>
            </a:r>
            <a:endParaRPr lang="en-US" sz="1350" b="1">
              <a:latin typeface="Arial"/>
              <a:cs typeface="Platypi Medium"/>
            </a:endParaRPr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774139E4-5C09-F5AE-7D7E-75F1EC9A2FC6}"/>
              </a:ext>
            </a:extLst>
          </p:cNvPr>
          <p:cNvSpPr/>
          <p:nvPr/>
        </p:nvSpPr>
        <p:spPr>
          <a:xfrm>
            <a:off x="559778" y="4117235"/>
            <a:ext cx="3092243" cy="6804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81"/>
              </a:lnSpc>
            </a:pPr>
            <a:r>
              <a:rPr lang="en-US" sz="1050" dirty="0">
                <a:solidFill>
                  <a:srgbClr val="504C49"/>
                </a:solidFill>
                <a:latin typeface="Arial"/>
                <a:ea typeface="Source Serif Pro"/>
                <a:cs typeface="Source Serif Pro" pitchFamily="34" charset="-120"/>
              </a:rPr>
              <a:t>Target regions with the highest tissue consumption: Southeast (25%), Farwest (17%), Mideast (15%).</a:t>
            </a:r>
            <a:endParaRPr lang="en-US" sz="1050" dirty="0">
              <a:latin typeface="Arial"/>
              <a:ea typeface="Source Serif Pro"/>
            </a:endParaRPr>
          </a:p>
        </p:txBody>
      </p:sp>
      <p:pic>
        <p:nvPicPr>
          <p:cNvPr id="20" name="Image 2" descr="A map of the united states&#10;&#10;AI-generated content may be incorrect.">
            <a:extLst>
              <a:ext uri="{FF2B5EF4-FFF2-40B4-BE49-F238E27FC236}">
                <a16:creationId xmlns:a16="http://schemas.microsoft.com/office/drawing/2014/main" id="{EDC32DC3-60A7-ECE8-C945-31084B974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309" y="1535223"/>
            <a:ext cx="3796758" cy="2076951"/>
          </a:xfrm>
          <a:prstGeom prst="rect">
            <a:avLst/>
          </a:prstGeom>
        </p:spPr>
      </p:pic>
      <p:sp>
        <p:nvSpPr>
          <p:cNvPr id="22" name="Text 6">
            <a:extLst>
              <a:ext uri="{FF2B5EF4-FFF2-40B4-BE49-F238E27FC236}">
                <a16:creationId xmlns:a16="http://schemas.microsoft.com/office/drawing/2014/main" id="{2CA349D3-BBDD-6C5E-B5FF-68B3DD8AE839}"/>
              </a:ext>
            </a:extLst>
          </p:cNvPr>
          <p:cNvSpPr/>
          <p:nvPr/>
        </p:nvSpPr>
        <p:spPr>
          <a:xfrm>
            <a:off x="5007625" y="3895116"/>
            <a:ext cx="2531412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19"/>
              </a:lnSpc>
            </a:pPr>
            <a:r>
              <a:rPr lang="en-US" sz="1350" b="1" dirty="0">
                <a:solidFill>
                  <a:srgbClr val="504C49"/>
                </a:solidFill>
                <a:latin typeface="Arial"/>
                <a:ea typeface="Platypi Medium"/>
                <a:cs typeface="Platypi Medium"/>
              </a:rPr>
              <a:t>Resource Availability</a:t>
            </a:r>
            <a:endParaRPr lang="en-US" sz="1350" b="1">
              <a:latin typeface="Arial"/>
              <a:ea typeface="Platypi Medium"/>
              <a:cs typeface="Platypi Medium"/>
            </a:endParaRPr>
          </a:p>
        </p:txBody>
      </p:sp>
      <p:sp>
        <p:nvSpPr>
          <p:cNvPr id="24" name="Text 7">
            <a:extLst>
              <a:ext uri="{FF2B5EF4-FFF2-40B4-BE49-F238E27FC236}">
                <a16:creationId xmlns:a16="http://schemas.microsoft.com/office/drawing/2014/main" id="{191C34BD-111F-A71B-230C-90BF01985835}"/>
              </a:ext>
            </a:extLst>
          </p:cNvPr>
          <p:cNvSpPr/>
          <p:nvPr/>
        </p:nvSpPr>
        <p:spPr>
          <a:xfrm>
            <a:off x="5007624" y="4115511"/>
            <a:ext cx="3679327" cy="6800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>
                <a:solidFill>
                  <a:srgbClr val="504C49"/>
                </a:solidFill>
                <a:latin typeface="Arial"/>
                <a:ea typeface="Source Serif Pro"/>
              </a:rPr>
              <a:t>Ensure access to a skilled workforce, resolve labor availability issues, and align facility placement with resource accessibility and transportation infrastructure to minimize shipping costs.</a:t>
            </a:r>
          </a:p>
          <a:p>
            <a:pPr marL="0" indent="0" algn="l">
              <a:lnSpc>
                <a:spcPts val="1780"/>
              </a:lnSpc>
              <a:buNone/>
            </a:pPr>
            <a:endParaRPr lang="en-US" sz="1050" dirty="0">
              <a:solidFill>
                <a:srgbClr val="504C49"/>
              </a:solidFill>
              <a:latin typeface="Arial"/>
              <a:ea typeface="Source Serif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p of the united states&#10;&#10;AI-generated content may be incorrect.">
            <a:extLst>
              <a:ext uri="{FF2B5EF4-FFF2-40B4-BE49-F238E27FC236}">
                <a16:creationId xmlns:a16="http://schemas.microsoft.com/office/drawing/2014/main" id="{7BA96032-DF19-3AA7-93C8-FF77A497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45" y="2250605"/>
            <a:ext cx="3833498" cy="2323187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24994317-6C0D-6149-229E-0BD2184B56AB}"/>
              </a:ext>
            </a:extLst>
          </p:cNvPr>
          <p:cNvSpPr/>
          <p:nvPr/>
        </p:nvSpPr>
        <p:spPr>
          <a:xfrm>
            <a:off x="1127138" y="543706"/>
            <a:ext cx="7269617" cy="46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69"/>
              </a:lnSpc>
            </a:pPr>
            <a:r>
              <a:rPr lang="en-US" sz="1800" b="1" dirty="0">
                <a:solidFill>
                  <a:srgbClr val="201B18"/>
                </a:solidFill>
                <a:latin typeface="Arial"/>
                <a:ea typeface="+mn-lt"/>
                <a:cs typeface="+mn-lt"/>
              </a:rPr>
              <a:t>Building for the Long Haul: Resilience Against Natural Disasters</a:t>
            </a:r>
            <a:endParaRPr lang="en-US" sz="1800" b="1" dirty="0">
              <a:latin typeface="Arial"/>
              <a:cs typeface="Arial"/>
            </a:endParaRPr>
          </a:p>
        </p:txBody>
      </p:sp>
      <p:pic>
        <p:nvPicPr>
          <p:cNvPr id="7" name="Picture 6" descr="A map of the united states&#10;&#10;AI-generated content may be incorrect.">
            <a:extLst>
              <a:ext uri="{FF2B5EF4-FFF2-40B4-BE49-F238E27FC236}">
                <a16:creationId xmlns:a16="http://schemas.microsoft.com/office/drawing/2014/main" id="{5D4E2908-A3AE-8079-C167-F5B198083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623" y="2267192"/>
            <a:ext cx="4364326" cy="23139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AA0FD3-F076-B808-D9E4-DC9EC33CD0B6}"/>
              </a:ext>
            </a:extLst>
          </p:cNvPr>
          <p:cNvSpPr txBox="1"/>
          <p:nvPr/>
        </p:nvSpPr>
        <p:spPr>
          <a:xfrm>
            <a:off x="423265" y="1459134"/>
            <a:ext cx="829746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We integrated FEMA, GFW and NIFC data to identify regions prone to floods, hurricanes, and wildfires. Avoiding high-risk zones ensures uninterrupted operations and smarter infrastructure investment.</a:t>
            </a:r>
          </a:p>
        </p:txBody>
      </p:sp>
    </p:spTree>
    <p:extLst>
      <p:ext uri="{BB962C8B-B14F-4D97-AF65-F5344CB8AC3E}">
        <p14:creationId xmlns:p14="http://schemas.microsoft.com/office/powerpoint/2010/main" val="387273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009911" y="558746"/>
            <a:ext cx="6630484" cy="60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sz="2750" b="1" cap="none" dirty="0">
                <a:solidFill>
                  <a:srgbClr val="201B18"/>
                </a:solidFill>
                <a:latin typeface="Arial"/>
                <a:cs typeface="Platypi Medium" pitchFamily="34" charset="-120"/>
              </a:rPr>
              <a:t>Harnessing Census ACS Data</a:t>
            </a:r>
            <a:endParaRPr sz="2750" b="1" cap="none" dirty="0">
              <a:solidFill>
                <a:srgbClr val="201B18"/>
              </a:solidFill>
              <a:latin typeface="Arial"/>
              <a:cs typeface="Platypi Medium" pitchFamily="34" charset="-12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8A4C1-7D49-0AA0-25F4-68E246100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390" y="1395317"/>
            <a:ext cx="8635968" cy="3545330"/>
          </a:xfr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342900" indent="-342900">
              <a:buClr>
                <a:srgbClr val="9E3611"/>
              </a:buClr>
            </a:pPr>
            <a:r>
              <a:rPr lang="en-US" sz="1900" b="1" dirty="0">
                <a:solidFill>
                  <a:srgbClr val="3C3838"/>
                </a:solidFill>
                <a:latin typeface="Arial"/>
                <a:ea typeface="+mn-lt"/>
                <a:cs typeface="+mn-lt"/>
              </a:rPr>
              <a:t>Data Sources</a:t>
            </a:r>
            <a:r>
              <a:rPr lang="en-US" sz="1900" dirty="0">
                <a:solidFill>
                  <a:srgbClr val="3C3838"/>
                </a:solidFill>
                <a:latin typeface="Arial"/>
                <a:ea typeface="+mn-lt"/>
                <a:cs typeface="+mn-lt"/>
              </a:rPr>
              <a:t>:</a:t>
            </a:r>
            <a:endParaRPr lang="en-US" sz="1900" dirty="0">
              <a:latin typeface="Arial"/>
              <a:cs typeface="Arial"/>
            </a:endParaRPr>
          </a:p>
          <a:p>
            <a:pPr marL="1200150" lvl="1" indent="-285750">
              <a:buClr>
                <a:srgbClr val="9E3611"/>
              </a:buClr>
              <a:buFont typeface="Wingdings"/>
              <a:buChar char="○"/>
            </a:pPr>
            <a:r>
              <a:rPr lang="en-US" sz="1700" dirty="0">
                <a:solidFill>
                  <a:srgbClr val="3C3838"/>
                </a:solidFill>
                <a:latin typeface="Arial"/>
                <a:ea typeface="+mn-lt"/>
                <a:cs typeface="+mn-lt"/>
              </a:rPr>
              <a:t>DP02</a:t>
            </a:r>
            <a:r>
              <a:rPr lang="en-US" sz="1700" i="1" dirty="0">
                <a:solidFill>
                  <a:srgbClr val="3C3838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700" dirty="0">
                <a:solidFill>
                  <a:srgbClr val="3C3838"/>
                </a:solidFill>
                <a:latin typeface="Arial"/>
                <a:ea typeface="+mn-lt"/>
                <a:cs typeface="Arial"/>
              </a:rPr>
              <a:t>– Selected Social characteristics</a:t>
            </a:r>
            <a:endParaRPr lang="en-US" sz="1700" dirty="0" err="1">
              <a:solidFill>
                <a:srgbClr val="000000"/>
              </a:solidFill>
              <a:latin typeface="Arial"/>
              <a:ea typeface="+mn-lt"/>
              <a:cs typeface="Arial"/>
            </a:endParaRPr>
          </a:p>
          <a:p>
            <a:pPr marL="1200150" lvl="1" indent="-285750">
              <a:buClr>
                <a:srgbClr val="9E3611"/>
              </a:buClr>
              <a:buFont typeface="Wingdings"/>
              <a:buChar char="○"/>
            </a:pPr>
            <a:r>
              <a:rPr lang="en-US" sz="1700" dirty="0">
                <a:solidFill>
                  <a:srgbClr val="3C3838"/>
                </a:solidFill>
                <a:latin typeface="Arial"/>
                <a:ea typeface="+mn-lt"/>
                <a:cs typeface="+mn-lt"/>
              </a:rPr>
              <a:t>DP03 </a:t>
            </a:r>
            <a:r>
              <a:rPr lang="en-US" sz="1700" dirty="0">
                <a:solidFill>
                  <a:srgbClr val="3C3838"/>
                </a:solidFill>
                <a:latin typeface="Arial"/>
                <a:ea typeface="+mn-lt"/>
                <a:cs typeface="Arial"/>
              </a:rPr>
              <a:t>– Selected Economic characteristics</a:t>
            </a:r>
          </a:p>
          <a:p>
            <a:pPr marL="1200150" lvl="1" indent="-285750">
              <a:buClr>
                <a:srgbClr val="9E3611"/>
              </a:buClr>
              <a:buFont typeface="Wingdings"/>
              <a:buChar char="○"/>
            </a:pPr>
            <a:r>
              <a:rPr lang="en-US" sz="1700" dirty="0">
                <a:solidFill>
                  <a:srgbClr val="3C3838"/>
                </a:solidFill>
                <a:latin typeface="Arial"/>
                <a:ea typeface="+mn-lt"/>
                <a:cs typeface="+mn-lt"/>
              </a:rPr>
              <a:t>DP05 – Demographic and housing estimate</a:t>
            </a:r>
            <a:endParaRPr lang="en-US" sz="1700" dirty="0">
              <a:solidFill>
                <a:srgbClr val="000000"/>
              </a:solidFill>
              <a:latin typeface="Arial"/>
              <a:ea typeface="+mn-lt"/>
              <a:cs typeface="Arial"/>
            </a:endParaRPr>
          </a:p>
          <a:p>
            <a:pPr marL="1200150" lvl="1" indent="-285750">
              <a:buClr>
                <a:srgbClr val="9E3611"/>
              </a:buClr>
              <a:buFont typeface="Wingdings"/>
              <a:buChar char="○"/>
            </a:pPr>
            <a:r>
              <a:rPr lang="en-US" sz="1700" dirty="0">
                <a:solidFill>
                  <a:srgbClr val="3C3838"/>
                </a:solidFill>
                <a:latin typeface="Arial"/>
                <a:ea typeface="+mn-lt"/>
                <a:cs typeface="+mn-lt"/>
              </a:rPr>
              <a:t>Timber availability data </a:t>
            </a:r>
            <a:r>
              <a:rPr lang="en-US" sz="1700" dirty="0">
                <a:solidFill>
                  <a:srgbClr val="3C3838"/>
                </a:solidFill>
                <a:latin typeface="Arial"/>
                <a:ea typeface="+mn-lt"/>
                <a:cs typeface="Arial"/>
              </a:rPr>
              <a:t>– </a:t>
            </a:r>
            <a:r>
              <a:rPr lang="en-US" sz="1700" dirty="0" err="1">
                <a:solidFill>
                  <a:srgbClr val="3C3838"/>
                </a:solidFill>
                <a:latin typeface="Arial"/>
                <a:ea typeface="+mn-lt"/>
                <a:cs typeface="Arial"/>
              </a:rPr>
              <a:t>Forisk's</a:t>
            </a:r>
            <a:r>
              <a:rPr lang="en-US" sz="1700" dirty="0">
                <a:solidFill>
                  <a:srgbClr val="3C3838"/>
                </a:solidFill>
                <a:latin typeface="Arial"/>
                <a:ea typeface="+mn-lt"/>
                <a:cs typeface="Arial"/>
              </a:rPr>
              <a:t> report (2023)</a:t>
            </a:r>
            <a:r>
              <a:rPr lang="en-US" sz="1700" dirty="0">
                <a:solidFill>
                  <a:srgbClr val="3C3838"/>
                </a:solidFill>
                <a:latin typeface="Arial"/>
                <a:ea typeface="+mn-lt"/>
                <a:cs typeface="+mn-lt"/>
              </a:rPr>
              <a:t> </a:t>
            </a:r>
          </a:p>
          <a:p>
            <a:pPr marL="1200150" lvl="1" indent="-285750">
              <a:buClr>
                <a:srgbClr val="9E3611"/>
              </a:buClr>
              <a:buFont typeface="Wingdings"/>
              <a:buChar char="○"/>
            </a:pPr>
            <a:r>
              <a:rPr lang="en-US" sz="1700" dirty="0">
                <a:solidFill>
                  <a:srgbClr val="3C3838"/>
                </a:solidFill>
                <a:latin typeface="Arial"/>
                <a:ea typeface="+mn-lt"/>
                <a:cs typeface="+mn-lt"/>
              </a:rPr>
              <a:t>Tissue Consumption data – US Bureau of economic analysis (2024)</a:t>
            </a:r>
          </a:p>
          <a:p>
            <a:pPr marL="1200150" lvl="1" indent="-285750">
              <a:buClr>
                <a:srgbClr val="9E3611"/>
              </a:buClr>
              <a:buFont typeface="Wingdings"/>
              <a:buChar char="○"/>
            </a:pPr>
            <a:r>
              <a:rPr lang="en-US" sz="1700" dirty="0">
                <a:solidFill>
                  <a:srgbClr val="3C3838"/>
                </a:solidFill>
                <a:latin typeface="Arial"/>
                <a:ea typeface="+mn-lt"/>
                <a:cs typeface="+mn-lt"/>
              </a:rPr>
              <a:t>Forest Fire Data - NIFC (nifc.gov), state forestry agencies, GFW (globalforestwatch.org)</a:t>
            </a:r>
            <a:endParaRPr lang="en-US" dirty="0">
              <a:solidFill>
                <a:srgbClr val="000000"/>
              </a:solidFill>
              <a:latin typeface="Rockwell" panose="02060603020205020403"/>
              <a:ea typeface="+mn-lt"/>
              <a:cs typeface="+mn-lt"/>
            </a:endParaRPr>
          </a:p>
          <a:p>
            <a:pPr marL="1200150" lvl="1" indent="-285750">
              <a:buClr>
                <a:srgbClr val="9E3611"/>
              </a:buClr>
              <a:buFont typeface="Wingdings"/>
              <a:buChar char="○"/>
            </a:pPr>
            <a:r>
              <a:rPr lang="en-US" sz="1700" dirty="0">
                <a:solidFill>
                  <a:srgbClr val="3C3838"/>
                </a:solidFill>
                <a:latin typeface="Arial"/>
                <a:ea typeface="+mn-lt"/>
                <a:cs typeface="+mn-lt"/>
              </a:rPr>
              <a:t>Disaster Risk - National Risk Index from FEMA</a:t>
            </a:r>
            <a:endParaRPr lang="en-US" dirty="0">
              <a:solidFill>
                <a:srgbClr val="000000"/>
              </a:solidFill>
              <a:latin typeface="Rockwell" panose="02060603020205020403"/>
              <a:ea typeface="+mn-lt"/>
              <a:cs typeface="+mn-lt"/>
            </a:endParaRPr>
          </a:p>
          <a:p>
            <a:pPr lvl="1" indent="0">
              <a:buClr>
                <a:srgbClr val="9E3611"/>
              </a:buClr>
              <a:buNone/>
            </a:pPr>
            <a:endParaRPr lang="en-US" sz="1700" dirty="0">
              <a:solidFill>
                <a:srgbClr val="3C3838"/>
              </a:solidFill>
              <a:latin typeface="Arial"/>
              <a:ea typeface="+mn-lt"/>
              <a:cs typeface="+mn-lt"/>
            </a:endParaRPr>
          </a:p>
          <a:p>
            <a:pPr marL="285750" indent="-285750">
              <a:buClr>
                <a:srgbClr val="9E3611"/>
              </a:buClr>
              <a:buFont typeface="Wingdings"/>
              <a:buChar char="●"/>
            </a:pPr>
            <a:r>
              <a:rPr lang="en-US" sz="1900" b="1" dirty="0">
                <a:solidFill>
                  <a:srgbClr val="3C3838"/>
                </a:solidFill>
                <a:latin typeface="Arial"/>
                <a:ea typeface="+mn-lt"/>
                <a:cs typeface="+mn-lt"/>
              </a:rPr>
              <a:t>Methodology</a:t>
            </a:r>
            <a:r>
              <a:rPr lang="en-US" sz="1900" dirty="0">
                <a:solidFill>
                  <a:srgbClr val="3C3838"/>
                </a:solidFill>
                <a:latin typeface="Arial"/>
                <a:ea typeface="+mn-lt"/>
                <a:cs typeface="+mn-lt"/>
              </a:rPr>
              <a:t>:</a:t>
            </a:r>
            <a:endParaRPr lang="en-US" sz="1900" dirty="0">
              <a:latin typeface="Arial"/>
              <a:cs typeface="Arial"/>
            </a:endParaRPr>
          </a:p>
          <a:p>
            <a:pPr marL="1200150" lvl="1" indent="-285750">
              <a:buClr>
                <a:srgbClr val="9E3611"/>
              </a:buClr>
              <a:buFont typeface="Wingdings"/>
              <a:buChar char="○"/>
            </a:pPr>
            <a:r>
              <a:rPr lang="en-US" sz="1700" dirty="0">
                <a:solidFill>
                  <a:srgbClr val="3C3838"/>
                </a:solidFill>
                <a:latin typeface="Arial"/>
                <a:ea typeface="+mn-lt"/>
                <a:cs typeface="+mn-lt"/>
              </a:rPr>
              <a:t>Rank metro areas by employment rate and income levels</a:t>
            </a:r>
            <a:endParaRPr lang="en-US" sz="1700" dirty="0">
              <a:solidFill>
                <a:srgbClr val="3C3838"/>
              </a:solidFill>
              <a:latin typeface="Arial"/>
              <a:cs typeface="Arial"/>
            </a:endParaRPr>
          </a:p>
          <a:p>
            <a:pPr marL="1200150" lvl="1" indent="-285750">
              <a:buClr>
                <a:srgbClr val="9E3611"/>
              </a:buClr>
              <a:buFont typeface="Wingdings"/>
              <a:buChar char="○"/>
            </a:pPr>
            <a:r>
              <a:rPr lang="en-US" sz="1700" dirty="0">
                <a:solidFill>
                  <a:srgbClr val="3C3838"/>
                </a:solidFill>
                <a:latin typeface="Arial"/>
                <a:ea typeface="+mn-lt"/>
                <a:cs typeface="+mn-lt"/>
              </a:rPr>
              <a:t>Factor in resource availability and demand</a:t>
            </a:r>
            <a:endParaRPr lang="en-US" sz="1700" dirty="0">
              <a:solidFill>
                <a:srgbClr val="3C3838"/>
              </a:solidFill>
              <a:latin typeface="Arial"/>
              <a:cs typeface="Arial"/>
            </a:endParaRPr>
          </a:p>
          <a:p>
            <a:pPr marL="1200150" lvl="1" indent="-285750">
              <a:buClr>
                <a:srgbClr val="9E3611"/>
              </a:buClr>
              <a:buFont typeface="Wingdings"/>
              <a:buChar char="○"/>
            </a:pPr>
            <a:r>
              <a:rPr lang="en-US" sz="1700" dirty="0">
                <a:solidFill>
                  <a:srgbClr val="3C3838"/>
                </a:solidFill>
                <a:latin typeface="Arial"/>
                <a:ea typeface="+mn-lt"/>
                <a:cs typeface="+mn-lt"/>
              </a:rPr>
              <a:t>Compute average distance to top 20 metros</a:t>
            </a:r>
            <a:endParaRPr lang="en-US" sz="1700" dirty="0">
              <a:latin typeface="Arial"/>
              <a:cs typeface="Arial"/>
            </a:endParaRPr>
          </a:p>
          <a:p>
            <a:pPr marL="1200150" lvl="1" indent="-285750">
              <a:buClr>
                <a:srgbClr val="9E3611"/>
              </a:buClr>
              <a:buFont typeface="Wingdings"/>
              <a:buChar char="○"/>
            </a:pPr>
            <a:endParaRPr lang="en-US" sz="1700" dirty="0">
              <a:solidFill>
                <a:srgbClr val="3C3838"/>
              </a:solidFill>
              <a:latin typeface="Arial"/>
            </a:endParaRPr>
          </a:p>
          <a:p>
            <a:pPr marL="146050" indent="0">
              <a:buClr>
                <a:srgbClr val="D34817">
                  <a:lumMod val="75000"/>
                </a:srgbClr>
              </a:buClr>
              <a:buNone/>
            </a:pPr>
            <a:endParaRPr lang="en-US" dirty="0">
              <a:solidFill>
                <a:srgbClr val="3C3838"/>
              </a:solidFill>
              <a:latin typeface="Rockwell" panose="020606030202050204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66D52AB0-6292-4226-CF68-6778BDC1BA2C}"/>
              </a:ext>
            </a:extLst>
          </p:cNvPr>
          <p:cNvSpPr/>
          <p:nvPr/>
        </p:nvSpPr>
        <p:spPr>
          <a:xfrm>
            <a:off x="943062" y="507647"/>
            <a:ext cx="5455741" cy="442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469"/>
              </a:lnSpc>
              <a:buNone/>
            </a:pPr>
            <a:r>
              <a:rPr lang="en-US" sz="2750" b="1" dirty="0">
                <a:solidFill>
                  <a:srgbClr val="201B18"/>
                </a:solidFill>
                <a:latin typeface="Arial"/>
                <a:ea typeface="Platypi Medium"/>
                <a:cs typeface="Platypi Medium" pitchFamily="34" charset="-120"/>
              </a:rPr>
              <a:t>Data Integration: Key Elements</a:t>
            </a:r>
            <a:endParaRPr lang="en-US" sz="2750" b="1" dirty="0">
              <a:latin typeface="Arial"/>
              <a:ea typeface="Platypi Medium"/>
            </a:endParaRPr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E4C9B69C-7307-7FFB-DA1F-BA59B04ED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46" y="1439306"/>
            <a:ext cx="2575471" cy="1591717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48077292-407D-20CC-67A8-87168E79A6D7}"/>
              </a:ext>
            </a:extLst>
          </p:cNvPr>
          <p:cNvSpPr/>
          <p:nvPr/>
        </p:nvSpPr>
        <p:spPr>
          <a:xfrm>
            <a:off x="503446" y="3208202"/>
            <a:ext cx="2575471" cy="4429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719"/>
              </a:lnSpc>
              <a:buNone/>
            </a:pPr>
            <a:r>
              <a:rPr lang="en-US" sz="1350" dirty="0">
                <a:solidFill>
                  <a:srgbClr val="504C49"/>
                </a:solidFill>
                <a:latin typeface="Arial"/>
                <a:ea typeface="Platypi Medium" pitchFamily="34" charset="-122"/>
                <a:cs typeface="Platypi Medium" pitchFamily="34" charset="-120"/>
              </a:rPr>
              <a:t>Collected and Merged Datasets</a:t>
            </a:r>
            <a:endParaRPr lang="en-US" sz="1350" dirty="0">
              <a:latin typeface="Arial"/>
            </a:endParaRPr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B64B5C33-C4AE-380D-DEEB-7CE2BC0D7849}"/>
              </a:ext>
            </a:extLst>
          </p:cNvPr>
          <p:cNvSpPr/>
          <p:nvPr/>
        </p:nvSpPr>
        <p:spPr>
          <a:xfrm>
            <a:off x="503446" y="3516362"/>
            <a:ext cx="2575471" cy="11340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781"/>
              </a:lnSpc>
              <a:buNone/>
            </a:pPr>
            <a:r>
              <a:rPr lang="en-US" sz="1050" dirty="0">
                <a:solidFill>
                  <a:srgbClr val="504C49"/>
                </a:solidFill>
                <a:latin typeface="Arial"/>
                <a:ea typeface="Source Serif Pro"/>
                <a:cs typeface="Source Serif Pro" pitchFamily="34" charset="-120"/>
              </a:rPr>
              <a:t>Integrated Census ACS metrics for MSAs with Forisk’s 2023 Timber Data using GEO\_ID and coordinates. Unified data with projected tissue demand for a comprehensive view.</a:t>
            </a:r>
            <a:endParaRPr lang="en-US" sz="1050" dirty="0">
              <a:latin typeface="Arial"/>
              <a:ea typeface="Source Serif Pro"/>
            </a:endParaRPr>
          </a:p>
        </p:txBody>
      </p:sp>
      <p:pic>
        <p:nvPicPr>
          <p:cNvPr id="12" name="Image 1" descr="preencoded.png">
            <a:extLst>
              <a:ext uri="{FF2B5EF4-FFF2-40B4-BE49-F238E27FC236}">
                <a16:creationId xmlns:a16="http://schemas.microsoft.com/office/drawing/2014/main" id="{6E690D7A-7FB3-ED2F-337E-982A25898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517" y="1439306"/>
            <a:ext cx="2575545" cy="1591791"/>
          </a:xfrm>
          <a:prstGeom prst="rect">
            <a:avLst/>
          </a:prstGeom>
        </p:spPr>
      </p:pic>
      <p:sp>
        <p:nvSpPr>
          <p:cNvPr id="14" name="Text 3">
            <a:extLst>
              <a:ext uri="{FF2B5EF4-FFF2-40B4-BE49-F238E27FC236}">
                <a16:creationId xmlns:a16="http://schemas.microsoft.com/office/drawing/2014/main" id="{1748DD99-5292-F6FF-BCC6-29F7F539AB2A}"/>
              </a:ext>
            </a:extLst>
          </p:cNvPr>
          <p:cNvSpPr/>
          <p:nvPr/>
        </p:nvSpPr>
        <p:spPr>
          <a:xfrm>
            <a:off x="3291517" y="3208277"/>
            <a:ext cx="1951583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719"/>
              </a:lnSpc>
              <a:buNone/>
            </a:pPr>
            <a:r>
              <a:rPr lang="en-US" sz="1350" dirty="0">
                <a:solidFill>
                  <a:srgbClr val="504C49"/>
                </a:solidFill>
                <a:latin typeface="Arial"/>
                <a:ea typeface="Platypi Medium" pitchFamily="34" charset="-122"/>
                <a:cs typeface="Platypi Medium" pitchFamily="34" charset="-120"/>
              </a:rPr>
              <a:t>Preprocessed the Data</a:t>
            </a:r>
            <a:endParaRPr lang="en-US" sz="1350" dirty="0">
              <a:latin typeface="Arial"/>
            </a:endParaRPr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3EF43015-1070-37E4-9744-BBCB520A71EE}"/>
              </a:ext>
            </a:extLst>
          </p:cNvPr>
          <p:cNvSpPr/>
          <p:nvPr/>
        </p:nvSpPr>
        <p:spPr>
          <a:xfrm>
            <a:off x="3291517" y="3514788"/>
            <a:ext cx="2575545" cy="11340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781"/>
              </a:lnSpc>
              <a:buNone/>
            </a:pPr>
            <a:r>
              <a:rPr lang="en-US" sz="1050" dirty="0">
                <a:solidFill>
                  <a:srgbClr val="504C49"/>
                </a:solidFill>
                <a:latin typeface="Arial"/>
                <a:ea typeface="Source Serif Pro"/>
                <a:cs typeface="Source Serif Pro" pitchFamily="34" charset="-120"/>
              </a:rPr>
              <a:t>Cleaned missing values and normalized features across Census ACS, Timber Data, and projected tissue demand datasets to ensure data quality and consistency.</a:t>
            </a:r>
            <a:endParaRPr lang="en-US" sz="1050" dirty="0">
              <a:latin typeface="Arial"/>
              <a:ea typeface="Source Serif Pro"/>
            </a:endParaRPr>
          </a:p>
        </p:txBody>
      </p:sp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D5832607-4770-B7C6-449B-FE415306C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9663" y="1439306"/>
            <a:ext cx="2575471" cy="1591717"/>
          </a:xfrm>
          <a:prstGeom prst="rect">
            <a:avLst/>
          </a:prstGeom>
        </p:spPr>
      </p:pic>
      <p:sp>
        <p:nvSpPr>
          <p:cNvPr id="20" name="Text 5">
            <a:extLst>
              <a:ext uri="{FF2B5EF4-FFF2-40B4-BE49-F238E27FC236}">
                <a16:creationId xmlns:a16="http://schemas.microsoft.com/office/drawing/2014/main" id="{6AD194AD-367A-0DD5-F955-59D2C38BA231}"/>
              </a:ext>
            </a:extLst>
          </p:cNvPr>
          <p:cNvSpPr/>
          <p:nvPr/>
        </p:nvSpPr>
        <p:spPr>
          <a:xfrm>
            <a:off x="6079663" y="3208203"/>
            <a:ext cx="2567881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719"/>
              </a:lnSpc>
              <a:buNone/>
            </a:pPr>
            <a:r>
              <a:rPr lang="en-US" sz="1350" dirty="0">
                <a:solidFill>
                  <a:srgbClr val="504C49"/>
                </a:solidFill>
                <a:latin typeface="Arial"/>
                <a:ea typeface="Platypi Medium" pitchFamily="34" charset="-122"/>
                <a:cs typeface="Platypi Medium" pitchFamily="34" charset="-120"/>
              </a:rPr>
              <a:t>Calculated a Composite Score</a:t>
            </a:r>
            <a:endParaRPr lang="en-US" sz="1350" dirty="0">
              <a:latin typeface="Arial"/>
            </a:endParaRPr>
          </a:p>
        </p:txBody>
      </p:sp>
      <p:sp>
        <p:nvSpPr>
          <p:cNvPr id="22" name="Text 6">
            <a:extLst>
              <a:ext uri="{FF2B5EF4-FFF2-40B4-BE49-F238E27FC236}">
                <a16:creationId xmlns:a16="http://schemas.microsoft.com/office/drawing/2014/main" id="{7EDE1EB9-C49B-D23C-C394-931758CB2EAB}"/>
              </a:ext>
            </a:extLst>
          </p:cNvPr>
          <p:cNvSpPr/>
          <p:nvPr/>
        </p:nvSpPr>
        <p:spPr>
          <a:xfrm>
            <a:off x="6079663" y="3514714"/>
            <a:ext cx="2575471" cy="11340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781"/>
              </a:lnSpc>
              <a:buNone/>
            </a:pPr>
            <a:r>
              <a:rPr lang="en-US" sz="1050" dirty="0">
                <a:solidFill>
                  <a:srgbClr val="504C49"/>
                </a:solidFill>
                <a:latin typeface="Arial"/>
                <a:ea typeface="Source Serif Pro"/>
                <a:cs typeface="Source Serif Pro" pitchFamily="34" charset="-120"/>
              </a:rPr>
              <a:t>Ranked metro areas based on weighted factors, including timber availability, population density, and regional demand, to identify optimal locations for tissue mills.</a:t>
            </a:r>
            <a:endParaRPr lang="en-US" sz="1050" dirty="0">
              <a:latin typeface="Arial"/>
              <a:ea typeface="Source Serif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074AD120-6466-0922-4DD5-0F3960337053}"/>
              </a:ext>
            </a:extLst>
          </p:cNvPr>
          <p:cNvSpPr/>
          <p:nvPr/>
        </p:nvSpPr>
        <p:spPr>
          <a:xfrm>
            <a:off x="1023657" y="529811"/>
            <a:ext cx="5236741" cy="442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469"/>
              </a:lnSpc>
              <a:buNone/>
            </a:pPr>
            <a:r>
              <a:rPr lang="en-US" sz="2750" b="1" dirty="0">
                <a:solidFill>
                  <a:srgbClr val="201B18"/>
                </a:solidFill>
                <a:latin typeface="Arial"/>
                <a:ea typeface="Platypi Medium"/>
                <a:cs typeface="Platypi Medium" pitchFamily="34" charset="-120"/>
              </a:rPr>
              <a:t>Top Locations for Tissue Mills</a:t>
            </a:r>
            <a:endParaRPr lang="en-US" sz="2750" dirty="0">
              <a:latin typeface="Arial"/>
              <a:ea typeface="Platypi Medium"/>
              <a:cs typeface="Arial"/>
            </a:endParaRPr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1CED8EA9-1D3E-AC43-8CA1-5794D7086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19" y="1783854"/>
            <a:ext cx="2575471" cy="1591717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FCB86631-2A24-9265-EAAB-9A11E12C26D1}"/>
              </a:ext>
            </a:extLst>
          </p:cNvPr>
          <p:cNvSpPr/>
          <p:nvPr/>
        </p:nvSpPr>
        <p:spPr>
          <a:xfrm>
            <a:off x="496119" y="3552751"/>
            <a:ext cx="1772022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719"/>
              </a:lnSpc>
              <a:buNone/>
            </a:pPr>
            <a:r>
              <a:rPr lang="en-US" sz="1375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Atlanta, GA</a:t>
            </a:r>
            <a:endParaRPr lang="en-US" sz="1375" dirty="0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91A63419-FBCB-693F-FA47-1B521ABDB23D}"/>
              </a:ext>
            </a:extLst>
          </p:cNvPr>
          <p:cNvSpPr/>
          <p:nvPr/>
        </p:nvSpPr>
        <p:spPr>
          <a:xfrm>
            <a:off x="496119" y="3859262"/>
            <a:ext cx="2575471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781"/>
              </a:lnSpc>
              <a:buNone/>
            </a:pPr>
            <a:r>
              <a:rPr lang="en-US" sz="1094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Composite Score: 0.659</a:t>
            </a:r>
            <a:endParaRPr lang="en-US" sz="1094" dirty="0"/>
          </a:p>
        </p:txBody>
      </p:sp>
      <p:pic>
        <p:nvPicPr>
          <p:cNvPr id="12" name="Image 1" descr="preencoded.png">
            <a:extLst>
              <a:ext uri="{FF2B5EF4-FFF2-40B4-BE49-F238E27FC236}">
                <a16:creationId xmlns:a16="http://schemas.microsoft.com/office/drawing/2014/main" id="{D5ACAD85-5DB7-87FC-DFBE-9CB466DA9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190" y="1783854"/>
            <a:ext cx="2575545" cy="1591791"/>
          </a:xfrm>
          <a:prstGeom prst="rect">
            <a:avLst/>
          </a:prstGeom>
        </p:spPr>
      </p:pic>
      <p:sp>
        <p:nvSpPr>
          <p:cNvPr id="14" name="Text 3">
            <a:extLst>
              <a:ext uri="{FF2B5EF4-FFF2-40B4-BE49-F238E27FC236}">
                <a16:creationId xmlns:a16="http://schemas.microsoft.com/office/drawing/2014/main" id="{13F83535-84EB-0AB7-A4D2-2DDFDF312B70}"/>
              </a:ext>
            </a:extLst>
          </p:cNvPr>
          <p:cNvSpPr/>
          <p:nvPr/>
        </p:nvSpPr>
        <p:spPr>
          <a:xfrm>
            <a:off x="3284190" y="3552825"/>
            <a:ext cx="1772022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719"/>
              </a:lnSpc>
              <a:buNone/>
            </a:pPr>
            <a:r>
              <a:rPr lang="en-US" sz="1375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Portland-Vancouver</a:t>
            </a:r>
            <a:endParaRPr lang="en-US" sz="1375" dirty="0"/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AF072AB8-7B01-3DD3-19B7-554486BE24C4}"/>
              </a:ext>
            </a:extLst>
          </p:cNvPr>
          <p:cNvSpPr/>
          <p:nvPr/>
        </p:nvSpPr>
        <p:spPr>
          <a:xfrm>
            <a:off x="3284190" y="3859337"/>
            <a:ext cx="257554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781"/>
              </a:lnSpc>
              <a:buNone/>
            </a:pPr>
            <a:r>
              <a:rPr lang="en-US" sz="1050" dirty="0">
                <a:solidFill>
                  <a:srgbClr val="504C49"/>
                </a:solidFill>
                <a:latin typeface="Source Serif Pro"/>
                <a:ea typeface="Source Serif Pro"/>
                <a:cs typeface="Source Serif Pro" pitchFamily="34" charset="-120"/>
              </a:rPr>
              <a:t>Composite Score: 0.527</a:t>
            </a:r>
            <a:endParaRPr lang="en-US" sz="1050" dirty="0">
              <a:latin typeface="Source Serif Pro"/>
              <a:ea typeface="Source Serif Pro"/>
            </a:endParaRPr>
          </a:p>
        </p:txBody>
      </p:sp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39A36DB0-59DD-A847-1102-D099835A2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336" y="1783854"/>
            <a:ext cx="2575471" cy="1591717"/>
          </a:xfrm>
          <a:prstGeom prst="rect">
            <a:avLst/>
          </a:prstGeom>
        </p:spPr>
      </p:pic>
      <p:sp>
        <p:nvSpPr>
          <p:cNvPr id="20" name="Text 5">
            <a:extLst>
              <a:ext uri="{FF2B5EF4-FFF2-40B4-BE49-F238E27FC236}">
                <a16:creationId xmlns:a16="http://schemas.microsoft.com/office/drawing/2014/main" id="{63A94D98-816A-FE8D-B283-42203B8BE25A}"/>
              </a:ext>
            </a:extLst>
          </p:cNvPr>
          <p:cNvSpPr/>
          <p:nvPr/>
        </p:nvSpPr>
        <p:spPr>
          <a:xfrm>
            <a:off x="6072337" y="3552751"/>
            <a:ext cx="1772022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719"/>
              </a:lnSpc>
              <a:buNone/>
            </a:pPr>
            <a:r>
              <a:rPr lang="en-US" sz="1375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Jackson, MS</a:t>
            </a:r>
            <a:endParaRPr lang="en-US" sz="1375" dirty="0"/>
          </a:p>
        </p:txBody>
      </p:sp>
      <p:sp>
        <p:nvSpPr>
          <p:cNvPr id="22" name="Text 6">
            <a:extLst>
              <a:ext uri="{FF2B5EF4-FFF2-40B4-BE49-F238E27FC236}">
                <a16:creationId xmlns:a16="http://schemas.microsoft.com/office/drawing/2014/main" id="{06C13B2C-1EA6-FBB8-47E1-A03547BFFBA5}"/>
              </a:ext>
            </a:extLst>
          </p:cNvPr>
          <p:cNvSpPr/>
          <p:nvPr/>
        </p:nvSpPr>
        <p:spPr>
          <a:xfrm>
            <a:off x="6072336" y="3859262"/>
            <a:ext cx="2575471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781"/>
              </a:lnSpc>
              <a:buNone/>
            </a:pPr>
            <a:r>
              <a:rPr lang="en-US" sz="1094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Composite Score: 0.524</a:t>
            </a:r>
            <a:endParaRPr lang="en-US" sz="1094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0">
            <a:extLst>
              <a:ext uri="{FF2B5EF4-FFF2-40B4-BE49-F238E27FC236}">
                <a16:creationId xmlns:a16="http://schemas.microsoft.com/office/drawing/2014/main" id="{61852312-A4CA-0D69-E122-58D793BCE3D0}"/>
              </a:ext>
            </a:extLst>
          </p:cNvPr>
          <p:cNvSpPr/>
          <p:nvPr/>
        </p:nvSpPr>
        <p:spPr>
          <a:xfrm>
            <a:off x="1023657" y="529811"/>
            <a:ext cx="5236741" cy="442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287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5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0025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algn="l" defTabSz="571500" rtl="0" eaLnBrk="1" latinLnBrk="0" hangingPunct="1"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469"/>
              </a:lnSpc>
              <a:buNone/>
            </a:pPr>
            <a:r>
              <a:rPr lang="en-US" sz="2750" b="1" dirty="0">
                <a:solidFill>
                  <a:srgbClr val="201B18"/>
                </a:solidFill>
                <a:latin typeface="Arial"/>
                <a:ea typeface="Platypi Medium"/>
                <a:cs typeface="Arial"/>
              </a:rPr>
              <a:t>Summary</a:t>
            </a:r>
            <a:endParaRPr lang="en-US" sz="2750" dirty="0">
              <a:latin typeface="Arial"/>
              <a:ea typeface="Platypi Medium"/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E74DD1-AEC9-7B96-5CBE-2E05BB621C24}"/>
              </a:ext>
            </a:extLst>
          </p:cNvPr>
          <p:cNvSpPr txBox="1"/>
          <p:nvPr/>
        </p:nvSpPr>
        <p:spPr>
          <a:xfrm>
            <a:off x="336093" y="1533871"/>
            <a:ext cx="331567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b="1" dirty="0"/>
              <a:t>Atlanta</a:t>
            </a:r>
            <a:r>
              <a:rPr lang="en-US" dirty="0"/>
              <a:t> offers exceptional connectivity to major East Coast and Midwest metropolitan areas, making it a strategic logistics hub.</a:t>
            </a:r>
          </a:p>
          <a:p>
            <a:pPr marL="285750" indent="-285750">
              <a:buChar char="•"/>
            </a:pPr>
            <a:r>
              <a:rPr lang="en-US" b="1" dirty="0"/>
              <a:t>Jackson</a:t>
            </a:r>
            <a:r>
              <a:rPr lang="en-US" dirty="0"/>
              <a:t> delivers cost-effective access to key Southern and Central metros, ensuring efficient regional distribution.</a:t>
            </a:r>
          </a:p>
          <a:p>
            <a:pPr marL="285750" indent="-285750">
              <a:buChar char="•"/>
            </a:pPr>
            <a:r>
              <a:rPr lang="en-US" b="1" dirty="0"/>
              <a:t>Portland</a:t>
            </a:r>
            <a:r>
              <a:rPr lang="en-US" dirty="0"/>
              <a:t> provides strong West Coast coverage with proximity to top Pacific metro markets, ideal for coastal operations.</a:t>
            </a:r>
          </a:p>
        </p:txBody>
      </p:sp>
      <p:pic>
        <p:nvPicPr>
          <p:cNvPr id="2" name="Picture 1" descr="A map of the united states&#10;&#10;AI-generated content may be incorrect.">
            <a:extLst>
              <a:ext uri="{FF2B5EF4-FFF2-40B4-BE49-F238E27FC236}">
                <a16:creationId xmlns:a16="http://schemas.microsoft.com/office/drawing/2014/main" id="{6BF55A64-D43B-58D1-1964-3D9A5E90D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336" y="1447801"/>
            <a:ext cx="4715527" cy="284288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526</Words>
  <Application>Microsoft Office PowerPoint</Application>
  <PresentationFormat>On-screen Show (16:9)</PresentationFormat>
  <Paragraphs>61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Wingdings</vt:lpstr>
      <vt:lpstr>Platypi Medium</vt:lpstr>
      <vt:lpstr>Source Serif Pro</vt:lpstr>
      <vt:lpstr>Arial</vt:lpstr>
      <vt:lpstr>Rockwell Condensed</vt:lpstr>
      <vt:lpstr>Rockwell</vt:lpstr>
      <vt:lpstr>Wood Type</vt:lpstr>
      <vt:lpstr>PowerPoint Presentation</vt:lpstr>
      <vt:lpstr>PowerPoint Presentation</vt:lpstr>
      <vt:lpstr>Top 20 US metropolitan Statistical Areas</vt:lpstr>
      <vt:lpstr>PowerPoint Presentation</vt:lpstr>
      <vt:lpstr>PowerPoint Presentation</vt:lpstr>
      <vt:lpstr>Harnessing Census ACS Data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Ramakirushnan Selvam, Aakhash</cp:lastModifiedBy>
  <cp:revision>300</cp:revision>
  <dcterms:modified xsi:type="dcterms:W3CDTF">2025-03-30T13:56:39Z</dcterms:modified>
</cp:coreProperties>
</file>