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9" r:id="rId4"/>
    <p:sldId id="260" r:id="rId5"/>
    <p:sldId id="261" r:id="rId6"/>
    <p:sldId id="264" r:id="rId7"/>
    <p:sldId id="265" r:id="rId8"/>
    <p:sldId id="266" r:id="rId9"/>
    <p:sldId id="267" r:id="rId10"/>
    <p:sldId id="26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1" d="100"/>
          <a:sy n="61" d="100"/>
        </p:scale>
        <p:origin x="3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385029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386820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008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9580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3348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89683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3430894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340729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71466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B2D0-84D1-4C30-99B5-665A23B9FBD9}"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287071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F8B2D0-84D1-4C30-99B5-665A23B9FBD9}"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328858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F8B2D0-84D1-4C30-99B5-665A23B9FBD9}"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414009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F8B2D0-84D1-4C30-99B5-665A23B9FBD9}"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3441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8B2D0-84D1-4C30-99B5-665A23B9FBD9}"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101300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8B2D0-84D1-4C30-99B5-665A23B9FBD9}"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90503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8B2D0-84D1-4C30-99B5-665A23B9FBD9}"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86EB9-7DD1-4F6A-93A1-188146F57033}" type="slidenum">
              <a:rPr lang="en-IN" smtClean="0"/>
              <a:t>‹#›</a:t>
            </a:fld>
            <a:endParaRPr lang="en-IN"/>
          </a:p>
        </p:txBody>
      </p:sp>
    </p:spTree>
    <p:extLst>
      <p:ext uri="{BB962C8B-B14F-4D97-AF65-F5344CB8AC3E}">
        <p14:creationId xmlns:p14="http://schemas.microsoft.com/office/powerpoint/2010/main" val="155988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F8B2D0-84D1-4C30-99B5-665A23B9FBD9}" type="datetimeFigureOut">
              <a:rPr lang="en-IN" smtClean="0"/>
              <a:t>01-09-2024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286EB9-7DD1-4F6A-93A1-188146F57033}" type="slidenum">
              <a:rPr lang="en-IN" smtClean="0"/>
              <a:t>‹#›</a:t>
            </a:fld>
            <a:endParaRPr lang="en-IN"/>
          </a:p>
        </p:txBody>
      </p:sp>
    </p:spTree>
    <p:extLst>
      <p:ext uri="{BB962C8B-B14F-4D97-AF65-F5344CB8AC3E}">
        <p14:creationId xmlns:p14="http://schemas.microsoft.com/office/powerpoint/2010/main" val="207679199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Employee Data Analysis using Excel</a:t>
            </a:r>
            <a:r>
              <a:rPr lang="en-US" b="1" i="0" dirty="0" smtClean="0">
                <a:solidFill>
                  <a:schemeClr val="accent2">
                    <a:lumMod val="75000"/>
                  </a:schemeClr>
                </a:solidFill>
                <a:effectLst/>
                <a:latin typeface="Times New Roman" panose="02020603050405020304" pitchFamily="18" charset="0"/>
                <a:cs typeface="Times New Roman" panose="02020603050405020304" pitchFamily="18" charset="0"/>
              </a:rPr>
              <a:t> </a:t>
            </a:r>
            <a:r>
              <a:rPr lang="en-US" b="1" i="0" dirty="0" smtClean="0">
                <a:solidFill>
                  <a:schemeClr val="accent2">
                    <a:lumMod val="75000"/>
                  </a:schemeClr>
                </a:solidFill>
                <a:effectLst/>
                <a:latin typeface="Roboto" panose="020F0502020204030204" pitchFamily="2" charset="0"/>
              </a:rPr>
              <a:t/>
            </a:r>
            <a:br>
              <a:rPr lang="en-US" b="1" i="0" dirty="0" smtClean="0">
                <a:solidFill>
                  <a:schemeClr val="accent2">
                    <a:lumMod val="75000"/>
                  </a:schemeClr>
                </a:solidFill>
                <a:effectLst/>
                <a:latin typeface="Roboto" panose="020F0502020204030204" pitchFamily="2" charset="0"/>
              </a:rPr>
            </a:br>
            <a:endParaRPr lang="en-IN" dirty="0">
              <a:solidFill>
                <a:schemeClr val="accent2">
                  <a:lumMod val="75000"/>
                </a:schemeClr>
              </a:solidFill>
            </a:endParaRPr>
          </a:p>
        </p:txBody>
      </p:sp>
      <p:sp>
        <p:nvSpPr>
          <p:cNvPr id="4" name="Subtitle 3">
            <a:extLst>
              <a:ext uri="{FF2B5EF4-FFF2-40B4-BE49-F238E27FC236}">
                <a16:creationId xmlns:a16="http://schemas.microsoft.com/office/drawing/2014/main" xmlns="" id="{D55ADE35-C35B-07C1-F5AA-C33B3DDB802E}"/>
              </a:ext>
            </a:extLst>
          </p:cNvPr>
          <p:cNvSpPr txBox="1">
            <a:spLocks noGrp="1"/>
          </p:cNvSpPr>
          <p:nvPr>
            <p:ph type="subTitle" idx="1"/>
          </p:nvPr>
        </p:nvSpPr>
        <p:spPr>
          <a:xfrm>
            <a:off x="1524000" y="3602038"/>
            <a:ext cx="9144000" cy="2082621"/>
          </a:xfrm>
          <a:prstGeom prst="rect">
            <a:avLst/>
          </a:prstGeom>
          <a:noFill/>
        </p:spPr>
        <p:txBody>
          <a:bodyPr wrap="square" rtlCol="0">
            <a:spAutoFit/>
          </a:bodyPr>
          <a:lstStyle/>
          <a:p>
            <a:r>
              <a:rPr lang="en-US" dirty="0">
                <a:latin typeface="Arial Rounded MT Bold" panose="020F0704030504030204" pitchFamily="34" charset="0"/>
              </a:rPr>
              <a:t>STUDENT NAME</a:t>
            </a:r>
            <a:r>
              <a:rPr lang="en-US" dirty="0" smtClean="0">
                <a:latin typeface="Arial Rounded MT Bold" panose="020F0704030504030204" pitchFamily="34" charset="0"/>
              </a:rPr>
              <a:t>: M.GAYATHRI</a:t>
            </a:r>
            <a:endParaRPr lang="en-US" dirty="0">
              <a:latin typeface="Arial Rounded MT Bold" panose="020F0704030504030204" pitchFamily="34" charset="0"/>
            </a:endParaRPr>
          </a:p>
          <a:p>
            <a:r>
              <a:rPr lang="en-US" dirty="0" smtClean="0">
                <a:latin typeface="Arial Rounded MT Bold" panose="020F0704030504030204" pitchFamily="34" charset="0"/>
              </a:rPr>
              <a:t>REGISTER NO:312216374</a:t>
            </a:r>
          </a:p>
          <a:p>
            <a:r>
              <a:rPr lang="en-US" dirty="0" smtClean="0">
                <a:latin typeface="Arial Rounded MT Bold" panose="020F0704030504030204" pitchFamily="34" charset="0"/>
              </a:rPr>
              <a:t>DEPARTMENT:BCOM.COMPUTER APPLICATION</a:t>
            </a:r>
            <a:endParaRPr lang="en-US" dirty="0">
              <a:latin typeface="Arial Rounded MT Bold" panose="020F0704030504030204" pitchFamily="34" charset="0"/>
            </a:endParaRPr>
          </a:p>
          <a:p>
            <a:r>
              <a:rPr lang="en-US" dirty="0" smtClean="0">
                <a:latin typeface="Arial Rounded MT Bold" panose="020F0704030504030204" pitchFamily="34" charset="0"/>
              </a:rPr>
              <a:t>COLLEGE: SHRI SHANKARLAL SUNDARBAI SHASUN JAIN COLLEGE </a:t>
            </a:r>
            <a:endParaRPr lang="en-US" dirty="0">
              <a:latin typeface="Arial Rounded MT Bold" panose="020F0704030504030204" pitchFamily="34" charset="0"/>
            </a:endParaRPr>
          </a:p>
          <a:p>
            <a:r>
              <a:rPr lang="en-US" sz="2400" dirty="0">
                <a:latin typeface="Arial Rounded MT Bold" panose="020F0704030504030204" pitchFamily="34" charset="0"/>
              </a:rPr>
              <a:t>          </a:t>
            </a:r>
            <a:r>
              <a:rPr lang="en-US" sz="2400" dirty="0"/>
              <a:t> </a:t>
            </a:r>
            <a:endParaRPr lang="en-IN" sz="2400" dirty="0"/>
          </a:p>
        </p:txBody>
      </p:sp>
    </p:spTree>
    <p:extLst>
      <p:ext uri="{BB962C8B-B14F-4D97-AF65-F5344CB8AC3E}">
        <p14:creationId xmlns:p14="http://schemas.microsoft.com/office/powerpoint/2010/main" val="392393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kern="0" dirty="0" smtClean="0">
                <a:solidFill>
                  <a:schemeClr val="accent2">
                    <a:lumMod val="75000"/>
                  </a:schemeClr>
                </a:solidFill>
              </a:rPr>
              <a:t>R</a:t>
            </a:r>
            <a:r>
              <a:rPr lang="en-IN" sz="4800" b="1" kern="0" spc="-40" dirty="0" smtClean="0">
                <a:solidFill>
                  <a:schemeClr val="accent2">
                    <a:lumMod val="75000"/>
                  </a:schemeClr>
                </a:solidFill>
              </a:rPr>
              <a:t>esults :-</a:t>
            </a:r>
            <a:endParaRPr lang="en-IN" dirty="0">
              <a:solidFill>
                <a:schemeClr val="accent2">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1886361" y="2067599"/>
            <a:ext cx="6178613" cy="3881437"/>
          </a:xfrm>
          <a:prstGeom prst="rect">
            <a:avLst/>
          </a:prstGeom>
        </p:spPr>
      </p:pic>
    </p:spTree>
    <p:extLst>
      <p:ext uri="{BB962C8B-B14F-4D97-AF65-F5344CB8AC3E}">
        <p14:creationId xmlns:p14="http://schemas.microsoft.com/office/powerpoint/2010/main" val="147189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800" b="1" kern="0" dirty="0">
                <a:solidFill>
                  <a:schemeClr val="accent2">
                    <a:lumMod val="75000"/>
                  </a:schemeClr>
                </a:solidFill>
                <a:latin typeface="Trebuchet MS"/>
              </a:rPr>
              <a:t>Results</a:t>
            </a:r>
            <a:r>
              <a:rPr lang="en-US" sz="4800" b="1" kern="0" dirty="0" smtClean="0">
                <a:solidFill>
                  <a:schemeClr val="accent2">
                    <a:lumMod val="75000"/>
                  </a:schemeClr>
                </a:solidFill>
                <a:latin typeface="Trebuchet MS"/>
              </a:rPr>
              <a:t>:-</a:t>
            </a:r>
            <a:endParaRPr lang="en-IN" dirty="0">
              <a:solidFill>
                <a:schemeClr val="accent2">
                  <a:lumMod val="75000"/>
                </a:schemeClr>
              </a:solidFill>
            </a:endParaRPr>
          </a:p>
        </p:txBody>
      </p:sp>
      <p:pic>
        <p:nvPicPr>
          <p:cNvPr id="10" name="Content Placeholder 9"/>
          <p:cNvPicPr>
            <a:picLocks noGrp="1" noChangeAspect="1"/>
          </p:cNvPicPr>
          <p:nvPr>
            <p:ph idx="1"/>
          </p:nvPr>
        </p:nvPicPr>
        <p:blipFill rotWithShape="1">
          <a:blip r:embed="rId2"/>
          <a:srcRect l="10719" t="32841" r="14924" b="9459"/>
          <a:stretch/>
        </p:blipFill>
        <p:spPr>
          <a:xfrm>
            <a:off x="1518834" y="1938661"/>
            <a:ext cx="6369803" cy="4369149"/>
          </a:xfrm>
          <a:prstGeom prst="rect">
            <a:avLst/>
          </a:prstGeom>
        </p:spPr>
      </p:pic>
    </p:spTree>
    <p:extLst>
      <p:ext uri="{BB962C8B-B14F-4D97-AF65-F5344CB8AC3E}">
        <p14:creationId xmlns:p14="http://schemas.microsoft.com/office/powerpoint/2010/main" val="372616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lumMod val="75000"/>
                  </a:schemeClr>
                </a:solidFill>
                <a:latin typeface="Arial Rounded MT Bold" panose="020F0704030504030204" pitchFamily="34" charset="0"/>
              </a:rPr>
              <a:t>CONCLUSION:-</a:t>
            </a:r>
            <a:endParaRPr lang="en-IN" sz="3200" dirty="0">
              <a:solidFill>
                <a:schemeClr val="accent2">
                  <a:lumMod val="75000"/>
                </a:schemeClr>
              </a:solidFill>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a:t>
            </a:r>
            <a:r>
              <a:rPr lang="en-US" dirty="0" smtClean="0"/>
              <a:t>.</a:t>
            </a:r>
            <a:endParaRPr lang="en-IN" dirty="0"/>
          </a:p>
        </p:txBody>
      </p:sp>
    </p:spTree>
    <p:extLst>
      <p:ext uri="{BB962C8B-B14F-4D97-AF65-F5344CB8AC3E}">
        <p14:creationId xmlns:p14="http://schemas.microsoft.com/office/powerpoint/2010/main" val="150381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248" y="392624"/>
            <a:ext cx="8596668" cy="1320800"/>
          </a:xfrm>
        </p:spPr>
        <p:txBody>
          <a:bodyPr/>
          <a:lstStyle/>
          <a:p>
            <a:r>
              <a:rPr lang="en-IN" sz="4250" b="1" kern="0" spc="5" dirty="0">
                <a:solidFill>
                  <a:schemeClr val="accent2">
                    <a:lumMod val="75000"/>
                  </a:schemeClr>
                </a:solidFill>
                <a:latin typeface="Arial Rounded MT Bold" panose="020F0704030504030204" pitchFamily="34" charset="0"/>
              </a:rPr>
              <a:t>PROJECT</a:t>
            </a:r>
            <a:r>
              <a:rPr lang="en-IN" sz="4250" b="1" kern="0" spc="-85" dirty="0">
                <a:solidFill>
                  <a:schemeClr val="accent2">
                    <a:lumMod val="75000"/>
                  </a:schemeClr>
                </a:solidFill>
                <a:latin typeface="Arial Rounded MT Bold" panose="020F0704030504030204" pitchFamily="34" charset="0"/>
              </a:rPr>
              <a:t> </a:t>
            </a:r>
            <a:r>
              <a:rPr lang="en-IN" sz="4250" b="1" kern="0" spc="25" dirty="0" smtClean="0">
                <a:solidFill>
                  <a:schemeClr val="accent2">
                    <a:lumMod val="75000"/>
                  </a:schemeClr>
                </a:solidFill>
                <a:latin typeface="Arial Rounded MT Bold" panose="020F0704030504030204" pitchFamily="34" charset="0"/>
              </a:rPr>
              <a:t>TITLE </a:t>
            </a:r>
            <a:r>
              <a:rPr lang="en-IN" sz="4250" b="1" kern="0" spc="25" dirty="0" smtClean="0">
                <a:solidFill>
                  <a:schemeClr val="accent2">
                    <a:lumMod val="75000"/>
                  </a:schemeClr>
                </a:solidFill>
                <a:latin typeface="Trebuchet MS"/>
              </a:rPr>
              <a:t>:-</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sz="3200" b="1" dirty="0">
                <a:solidFill>
                  <a:srgbClr val="0F0F0F"/>
                </a:solidFill>
                <a:latin typeface="Arial Rounded MT Bold" panose="020F0704030504030204" pitchFamily="34" charset="0"/>
                <a:cs typeface="Times New Roman" panose="02020603050405020304" pitchFamily="18" charset="0"/>
              </a:rPr>
              <a:t>Employee Performance Analysis using </a:t>
            </a:r>
            <a:r>
              <a:rPr lang="en-US" sz="3200" b="1" dirty="0" smtClean="0">
                <a:solidFill>
                  <a:srgbClr val="0F0F0F"/>
                </a:solidFill>
                <a:latin typeface="Arial Rounded MT Bold" panose="020F0704030504030204" pitchFamily="34" charset="0"/>
                <a:cs typeface="Times New Roman" panose="02020603050405020304" pitchFamily="18" charset="0"/>
              </a:rPr>
              <a:t>  Excel</a:t>
            </a:r>
            <a:endParaRPr lang="en-IN" sz="3200" dirty="0">
              <a:solidFill>
                <a:srgbClr val="7030A0"/>
              </a:solidFill>
              <a:latin typeface="Arial Rounded MT Bold" panose="020F0704030504030204" pitchFamily="34" charset="0"/>
              <a:cs typeface="Times New Roman" panose="02020603050405020304" pitchFamily="18" charset="0"/>
            </a:endParaRPr>
          </a:p>
          <a:p>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427740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35" y="458116"/>
            <a:ext cx="10515600" cy="1325563"/>
          </a:xfrm>
        </p:spPr>
        <p:txBody>
          <a:bodyPr/>
          <a:lstStyle/>
          <a:p>
            <a:r>
              <a:rPr lang="en-IN" sz="4800" b="1" kern="0" spc="25" dirty="0" smtClean="0">
                <a:solidFill>
                  <a:schemeClr val="accent2">
                    <a:lumMod val="75000"/>
                  </a:schemeClr>
                </a:solidFill>
                <a:latin typeface="Arial Rounded MT Bold" panose="020F0704030504030204" pitchFamily="34" charset="0"/>
              </a:rPr>
              <a:t>A</a:t>
            </a:r>
            <a:r>
              <a:rPr lang="en-IN" sz="4800" b="1" kern="0" spc="-5" dirty="0" smtClean="0">
                <a:solidFill>
                  <a:schemeClr val="accent2">
                    <a:lumMod val="75000"/>
                  </a:schemeClr>
                </a:solidFill>
                <a:latin typeface="Arial Rounded MT Bold" panose="020F0704030504030204" pitchFamily="34" charset="0"/>
              </a:rPr>
              <a:t>G</a:t>
            </a:r>
            <a:r>
              <a:rPr lang="en-IN" sz="4800" b="1" kern="0" spc="-35" dirty="0" smtClean="0">
                <a:solidFill>
                  <a:schemeClr val="accent2">
                    <a:lumMod val="75000"/>
                  </a:schemeClr>
                </a:solidFill>
                <a:latin typeface="Arial Rounded MT Bold" panose="020F0704030504030204" pitchFamily="34" charset="0"/>
              </a:rPr>
              <a:t>E</a:t>
            </a:r>
            <a:r>
              <a:rPr lang="en-IN" sz="4800" b="1" kern="0" spc="15" dirty="0" smtClean="0">
                <a:solidFill>
                  <a:schemeClr val="accent2">
                    <a:lumMod val="75000"/>
                  </a:schemeClr>
                </a:solidFill>
                <a:latin typeface="Arial Rounded MT Bold" panose="020F0704030504030204" pitchFamily="34" charset="0"/>
              </a:rPr>
              <a:t>N</a:t>
            </a:r>
            <a:r>
              <a:rPr lang="en-IN" sz="4800" b="1" kern="0" dirty="0" smtClean="0">
                <a:solidFill>
                  <a:schemeClr val="accent2">
                    <a:lumMod val="75000"/>
                  </a:schemeClr>
                </a:solidFill>
                <a:latin typeface="Arial Rounded MT Bold" panose="020F0704030504030204" pitchFamily="34" charset="0"/>
              </a:rPr>
              <a:t>DA:-</a:t>
            </a:r>
            <a:endParaRPr lang="en-IN" dirty="0">
              <a:solidFill>
                <a:schemeClr val="accent2">
                  <a:lumMod val="75000"/>
                </a:schemeClr>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pPr marL="914400" lvl="2" indent="0">
              <a:buNone/>
            </a:pP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dirty="0" smtClean="0">
                <a:solidFill>
                  <a:srgbClr val="0D0D0D"/>
                </a:solidFill>
                <a:latin typeface="Arial Rounded MT Bold" panose="020F0704030504030204" pitchFamily="34" charset="0"/>
                <a:cs typeface="Times New Roman" panose="02020603050405020304" pitchFamily="18" charset="0"/>
              </a:rPr>
              <a:t>Problem statement </a:t>
            </a:r>
          </a:p>
          <a:p>
            <a:pPr>
              <a:buFont typeface="+mj-lt"/>
              <a:buAutoNum type="arabicPeriod"/>
            </a:pPr>
            <a:r>
              <a:rPr lang="en-US" dirty="0" smtClean="0">
                <a:solidFill>
                  <a:srgbClr val="0D0D0D"/>
                </a:solidFill>
                <a:latin typeface="Arial Rounded MT Bold" panose="020F0704030504030204" pitchFamily="34" charset="0"/>
                <a:cs typeface="Times New Roman" panose="02020603050405020304" pitchFamily="18" charset="0"/>
              </a:rPr>
              <a:t>Project overview</a:t>
            </a:r>
            <a:endParaRPr lang="en-US" dirty="0">
              <a:solidFill>
                <a:srgbClr val="0D0D0D"/>
              </a:solidFill>
              <a:latin typeface="Arial Rounded MT Bold" panose="020F0704030504030204" pitchFamily="34" charset="0"/>
              <a:cs typeface="Times New Roman" panose="02020603050405020304" pitchFamily="18" charset="0"/>
            </a:endParaRPr>
          </a:p>
          <a:p>
            <a:pPr>
              <a:buFont typeface="+mj-lt"/>
              <a:buAutoNum type="arabicPeriod"/>
            </a:pPr>
            <a:r>
              <a:rPr lang="en-US" dirty="0">
                <a:solidFill>
                  <a:srgbClr val="0D0D0D"/>
                </a:solidFill>
                <a:latin typeface="Arial Rounded MT Bold" panose="020F0704030504030204" pitchFamily="34" charset="0"/>
                <a:cs typeface="Times New Roman" panose="02020603050405020304" pitchFamily="18" charset="0"/>
              </a:rPr>
              <a:t>End Users</a:t>
            </a:r>
          </a:p>
          <a:p>
            <a:pPr>
              <a:buFont typeface="+mj-lt"/>
              <a:buAutoNum type="arabicPeriod"/>
            </a:pPr>
            <a:r>
              <a:rPr lang="en-US" dirty="0">
                <a:solidFill>
                  <a:srgbClr val="0D0D0D"/>
                </a:solidFill>
                <a:latin typeface="Arial Rounded MT Bold" panose="020F0704030504030204" pitchFamily="34" charset="0"/>
                <a:cs typeface="Times New Roman" panose="02020603050405020304" pitchFamily="18" charset="0"/>
              </a:rPr>
              <a:t>Our Solution and Proposition</a:t>
            </a:r>
          </a:p>
          <a:p>
            <a:pPr>
              <a:buFont typeface="+mj-lt"/>
              <a:buAutoNum type="arabicPeriod"/>
            </a:pPr>
            <a:r>
              <a:rPr lang="en-US" dirty="0" smtClean="0">
                <a:solidFill>
                  <a:srgbClr val="0D0D0D"/>
                </a:solidFill>
                <a:latin typeface="Arial Rounded MT Bold" panose="020F0704030504030204" pitchFamily="34" charset="0"/>
                <a:cs typeface="Times New Roman" panose="02020603050405020304" pitchFamily="18" charset="0"/>
              </a:rPr>
              <a:t>Dataset Description</a:t>
            </a:r>
          </a:p>
          <a:p>
            <a:pPr>
              <a:buFont typeface="+mj-lt"/>
              <a:buAutoNum type="arabicPeriod"/>
            </a:pPr>
            <a:r>
              <a:rPr lang="en-US" dirty="0" smtClean="0">
                <a:solidFill>
                  <a:srgbClr val="0D0D0D"/>
                </a:solidFill>
                <a:latin typeface="Arial Rounded MT Bold" panose="020F0704030504030204" pitchFamily="34" charset="0"/>
                <a:cs typeface="Times New Roman" panose="02020603050405020304" pitchFamily="18" charset="0"/>
              </a:rPr>
              <a:t>Modelling </a:t>
            </a:r>
            <a:r>
              <a:rPr lang="en-US" dirty="0">
                <a:solidFill>
                  <a:srgbClr val="0D0D0D"/>
                </a:solidFill>
                <a:latin typeface="Arial Rounded MT Bold" panose="020F0704030504030204" pitchFamily="34" charset="0"/>
                <a:cs typeface="Times New Roman" panose="02020603050405020304" pitchFamily="18" charset="0"/>
              </a:rPr>
              <a:t>Approach</a:t>
            </a:r>
          </a:p>
          <a:p>
            <a:pPr>
              <a:buFont typeface="+mj-lt"/>
              <a:buAutoNum type="arabicPeriod"/>
            </a:pPr>
            <a:r>
              <a:rPr lang="en-US" dirty="0">
                <a:solidFill>
                  <a:srgbClr val="0D0D0D"/>
                </a:solidFill>
                <a:latin typeface="Arial Rounded MT Bold" panose="020F0704030504030204" pitchFamily="34" charset="0"/>
                <a:cs typeface="Times New Roman" panose="02020603050405020304" pitchFamily="18" charset="0"/>
              </a:rPr>
              <a:t>Results and Discussion</a:t>
            </a:r>
          </a:p>
          <a:p>
            <a:pPr>
              <a:buFont typeface="+mj-lt"/>
              <a:buAutoNum type="arabicPeriod"/>
            </a:pPr>
            <a:r>
              <a:rPr lang="en-US" dirty="0">
                <a:solidFill>
                  <a:srgbClr val="0D0D0D"/>
                </a:solidFill>
                <a:latin typeface="Arial Rounded MT Bold" panose="020F0704030504030204" pitchFamily="34" charset="0"/>
                <a:cs typeface="Times New Roman" panose="02020603050405020304" pitchFamily="18" charset="0"/>
              </a:rPr>
              <a:t>Conclusion</a:t>
            </a:r>
          </a:p>
          <a:p>
            <a:pPr marL="457200" lvl="1" indent="0">
              <a:buNone/>
            </a:pPr>
            <a:endParaRPr lang="en-US" sz="3200" b="0" i="0" dirty="0" smtClean="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37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2">
                    <a:lumMod val="75000"/>
                  </a:schemeClr>
                </a:solidFill>
                <a:latin typeface="Arial Rounded MT Bold" panose="020F0704030504030204" pitchFamily="34" charset="0"/>
              </a:rPr>
              <a:t>PROBLEM STATEMENT</a:t>
            </a:r>
            <a:r>
              <a:rPr lang="en-US" b="1" dirty="0" smtClean="0">
                <a:solidFill>
                  <a:schemeClr val="accent2">
                    <a:lumMod val="75000"/>
                  </a:schemeClr>
                </a:solidFill>
              </a:rPr>
              <a:t>:-</a:t>
            </a:r>
            <a:endParaRPr lang="en-IN" b="1" dirty="0">
              <a:solidFill>
                <a:schemeClr val="accent2">
                  <a:lumMod val="75000"/>
                </a:schemeClr>
              </a:solidFill>
            </a:endParaRPr>
          </a:p>
        </p:txBody>
      </p:sp>
      <p:sp>
        <p:nvSpPr>
          <p:cNvPr id="3" name="Content Placeholder 2"/>
          <p:cNvSpPr>
            <a:spLocks noGrp="1"/>
          </p:cNvSpPr>
          <p:nvPr>
            <p:ph idx="1"/>
          </p:nvPr>
        </p:nvSpPr>
        <p:spPr/>
        <p:txBody>
          <a:bodyPr>
            <a:noAutofit/>
          </a:bodyPr>
          <a:lstStyle/>
          <a:p>
            <a:r>
              <a:rPr lang="en-US" dirty="0" smtClean="0">
                <a:latin typeface="Arial Rounded MT Bold" panose="020F0704030504030204" pitchFamily="34" charset="0"/>
              </a:rPr>
              <a:t>Employee performance is a condition and an assumption for the performance and success of a company on the market. In order to ensure competitive ability, the quality of human resources, their management, and related measurement and performance assessment are at the forefront of company interest. Employee assessment affects the performance, development and motivation of people and also provides the necessary information about the employees. It allows the organization to monitor employee performance and compare their work with other collaborators. Many companies have the problem of setting up evaluation system so that it carried itself elements of responsibility and objectivity. The result of conceptual work in this area is the ultimate use of tools whose deployment, if possible, motivates employees to perform better. The aim of the paper is to refer to problems that arise in companies in evaluating the performance of employees.</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406107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250" b="1" kern="0" spc="5" dirty="0" smtClean="0">
                <a:solidFill>
                  <a:schemeClr val="accent2">
                    <a:lumMod val="75000"/>
                  </a:schemeClr>
                </a:solidFill>
                <a:latin typeface="Arial Rounded MT Bold" panose="020F0704030504030204" pitchFamily="34" charset="0"/>
              </a:rPr>
              <a:t>PROJECT </a:t>
            </a:r>
            <a:r>
              <a:rPr lang="en-IN" sz="4250" b="1" kern="0" spc="-20" dirty="0" smtClean="0">
                <a:solidFill>
                  <a:schemeClr val="accent2">
                    <a:lumMod val="75000"/>
                  </a:schemeClr>
                </a:solidFill>
                <a:latin typeface="Arial Rounded MT Bold" panose="020F0704030504030204" pitchFamily="34" charset="0"/>
              </a:rPr>
              <a:t>OVERVIEW</a:t>
            </a:r>
            <a:endParaRPr lang="en-IN" dirty="0">
              <a:solidFill>
                <a:schemeClr val="accent2">
                  <a:lumMod val="75000"/>
                </a:schemeClr>
              </a:solidFill>
              <a:latin typeface="Arial Rounded MT Bold" panose="020F0704030504030204" pitchFamily="34" charset="0"/>
            </a:endParaRPr>
          </a:p>
        </p:txBody>
      </p:sp>
      <p:sp>
        <p:nvSpPr>
          <p:cNvPr id="3" name="Content Placeholder 2"/>
          <p:cNvSpPr>
            <a:spLocks noGrp="1"/>
          </p:cNvSpPr>
          <p:nvPr>
            <p:ph idx="1"/>
          </p:nvPr>
        </p:nvSpPr>
        <p:spPr/>
        <p:txBody>
          <a:bodyPr/>
          <a:lstStyle/>
          <a:p>
            <a:pPr marL="914400" lvl="2" indent="0">
              <a:lnSpc>
                <a:spcPct val="100000"/>
              </a:lnSpc>
              <a:spcBef>
                <a:spcPts val="0"/>
              </a:spcBef>
              <a:buNone/>
            </a:pPr>
            <a:endParaRPr lang="en-US" sz="2400" b="1" dirty="0" smtClean="0">
              <a:latin typeface="Arial Rounded MT Bold" panose="020F0704030504030204" pitchFamily="34" charset="0"/>
            </a:endParaRPr>
          </a:p>
          <a:p>
            <a:pPr marL="914400" lvl="2" indent="0">
              <a:lnSpc>
                <a:spcPct val="100000"/>
              </a:lnSpc>
              <a:spcBef>
                <a:spcPts val="0"/>
              </a:spcBef>
              <a:buNone/>
            </a:pPr>
            <a:r>
              <a:rPr lang="en-US" sz="2400" b="1" dirty="0" smtClean="0">
                <a:latin typeface="Arial Rounded MT Bold" panose="020F0704030504030204" pitchFamily="34" charset="0"/>
              </a:rPr>
              <a:t>A </a:t>
            </a:r>
            <a:r>
              <a:rPr lang="en-US" sz="2400" b="1" dirty="0">
                <a:latin typeface="Arial Rounded MT Bold" panose="020F0704030504030204" pitchFamily="34" charset="0"/>
              </a:rPr>
              <a:t>trained model which can predict the employee performance based on factors as inputs</a:t>
            </a:r>
            <a:r>
              <a:rPr lang="en-US" sz="2400" b="1" dirty="0" smtClean="0">
                <a:latin typeface="Arial Rounded MT Bold" panose="020F0704030504030204" pitchFamily="34" charset="0"/>
              </a:rPr>
              <a:t>.</a:t>
            </a:r>
          </a:p>
          <a:p>
            <a:pPr marL="914400" lvl="2" indent="0">
              <a:lnSpc>
                <a:spcPct val="100000"/>
              </a:lnSpc>
              <a:spcBef>
                <a:spcPts val="0"/>
              </a:spcBef>
              <a:buNone/>
            </a:pPr>
            <a:endParaRPr lang="en-US" sz="2400" b="1" dirty="0">
              <a:latin typeface="Arial Rounded MT Bold" panose="020F0704030504030204" pitchFamily="34" charset="0"/>
            </a:endParaRPr>
          </a:p>
          <a:p>
            <a:pPr marL="914400" lvl="2" indent="0">
              <a:lnSpc>
                <a:spcPct val="100000"/>
              </a:lnSpc>
              <a:spcBef>
                <a:spcPts val="0"/>
              </a:spcBef>
              <a:buNone/>
            </a:pPr>
            <a:r>
              <a:rPr lang="en-US" sz="2400" b="1" dirty="0">
                <a:latin typeface="Arial Rounded MT Bold" panose="020F0704030504030204" pitchFamily="34" charset="0"/>
              </a:rPr>
              <a:t>Recommendations to improve the employee performance based on insights from analysis</a:t>
            </a:r>
            <a:r>
              <a:rPr lang="en-US" sz="2400" dirty="0">
                <a:latin typeface="Arial Rounded MT Bold" panose="020F0704030504030204" pitchFamily="34" charset="0"/>
              </a:rPr>
              <a:t>..</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257638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WHO ARE THE END USERS?</a:t>
            </a:r>
            <a:endParaRPr lang="en-IN" dirty="0">
              <a:solidFill>
                <a:schemeClr val="accent2">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1339534" y="1571652"/>
            <a:ext cx="6777023" cy="3881437"/>
          </a:xfrm>
          <a:prstGeom prst="rect">
            <a:avLst/>
          </a:prstGeom>
        </p:spPr>
      </p:pic>
    </p:spTree>
    <p:extLst>
      <p:ext uri="{BB962C8B-B14F-4D97-AF65-F5344CB8AC3E}">
        <p14:creationId xmlns:p14="http://schemas.microsoft.com/office/powerpoint/2010/main" val="54687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75000"/>
                  </a:schemeClr>
                </a:solidFill>
                <a:latin typeface="Arial Rounded MT Bold" panose="020F0704030504030204" pitchFamily="34" charset="0"/>
              </a:rPr>
              <a:t>OUR SOLUTION AND ITS VALUE </a:t>
            </a:r>
            <a:r>
              <a:rPr lang="en-US" dirty="0" smtClean="0">
                <a:solidFill>
                  <a:schemeClr val="accent2">
                    <a:lumMod val="75000"/>
                  </a:schemeClr>
                </a:solidFill>
                <a:latin typeface="Arial Rounded MT Bold" panose="020F0704030504030204" pitchFamily="34" charset="0"/>
              </a:rPr>
              <a:t>PROPOSITION</a:t>
            </a:r>
            <a:endParaRPr lang="en-IN" dirty="0">
              <a:solidFill>
                <a:schemeClr val="accent2">
                  <a:lumMod val="75000"/>
                </a:schemeClr>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000" dirty="0">
                <a:latin typeface="Arial Rounded MT Bold" panose="020F0704030504030204" pitchFamily="34" charset="0"/>
              </a:rPr>
              <a:t>Conditional formatting- Missing</a:t>
            </a:r>
            <a:br>
              <a:rPr lang="en-US" sz="2000" dirty="0">
                <a:latin typeface="Arial Rounded MT Bold" panose="020F0704030504030204" pitchFamily="34" charset="0"/>
              </a:rPr>
            </a:br>
            <a:r>
              <a:rPr lang="en-US" sz="2000" dirty="0" smtClean="0">
                <a:latin typeface="Arial Rounded MT Bold" panose="020F0704030504030204" pitchFamily="34" charset="0"/>
              </a:rPr>
              <a:t>Filter- Remove</a:t>
            </a:r>
          </a:p>
          <a:p>
            <a:r>
              <a:rPr lang="en-US" sz="2000" dirty="0" smtClean="0">
                <a:latin typeface="Arial Rounded MT Bold" panose="020F0704030504030204" pitchFamily="34" charset="0"/>
              </a:rPr>
              <a:t>Formula- Performance </a:t>
            </a:r>
          </a:p>
          <a:p>
            <a:r>
              <a:rPr lang="en-US" sz="2000" dirty="0" smtClean="0">
                <a:latin typeface="Arial Rounded MT Bold" panose="020F0704030504030204" pitchFamily="34" charset="0"/>
              </a:rPr>
              <a:t>Pivot- Summary</a:t>
            </a:r>
          </a:p>
          <a:p>
            <a:r>
              <a:rPr lang="en-US" sz="2000" dirty="0" smtClean="0">
                <a:latin typeface="Arial Rounded MT Bold" panose="020F0704030504030204" pitchFamily="34" charset="0"/>
              </a:rPr>
              <a:t> </a:t>
            </a:r>
            <a:r>
              <a:rPr lang="en-US" sz="2000" dirty="0">
                <a:latin typeface="Arial Rounded MT Bold" panose="020F0704030504030204" pitchFamily="34" charset="0"/>
              </a:rPr>
              <a:t>Graph- Data visualization.</a:t>
            </a:r>
            <a:br>
              <a:rPr lang="en-US" sz="2000" dirty="0">
                <a:latin typeface="Arial Rounded MT Bold" panose="020F0704030504030204" pitchFamily="34" charset="0"/>
              </a:rPr>
            </a:br>
            <a:r>
              <a:rPr lang="en-US" sz="2000" dirty="0">
                <a:latin typeface="Arial Rounded MT Bold" panose="020F0704030504030204" pitchFamily="34" charset="0"/>
              </a:rPr>
              <a:t/>
            </a:r>
            <a:br>
              <a:rPr lang="en-US" sz="2000" dirty="0">
                <a:latin typeface="Arial Rounded MT Bold" panose="020F0704030504030204" pitchFamily="34" charset="0"/>
              </a:rPr>
            </a:b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424840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122"/>
            <a:ext cx="8596668" cy="1320800"/>
          </a:xfrm>
        </p:spPr>
        <p:txBody>
          <a:bodyPr>
            <a:normAutofit fontScale="90000"/>
          </a:bodyPr>
          <a:lstStyle/>
          <a:p>
            <a:r>
              <a:rPr lang="en-IN" sz="4800" b="1" kern="0" dirty="0">
                <a:solidFill>
                  <a:schemeClr val="accent2">
                    <a:lumMod val="75000"/>
                  </a:schemeClr>
                </a:solidFill>
                <a:latin typeface="Arial Rounded MT Bold" panose="020F0704030504030204" pitchFamily="34" charset="0"/>
              </a:rPr>
              <a:t>Dataset </a:t>
            </a:r>
            <a:r>
              <a:rPr lang="en-IN" sz="4800" b="1" kern="0" dirty="0" smtClean="0">
                <a:solidFill>
                  <a:schemeClr val="accent2">
                    <a:lumMod val="75000"/>
                  </a:schemeClr>
                </a:solidFill>
                <a:latin typeface="Arial Rounded MT Bold" panose="020F0704030504030204" pitchFamily="34" charset="0"/>
              </a:rPr>
              <a:t>Description:-</a:t>
            </a:r>
            <a:r>
              <a:rPr lang="en-IN" sz="4800" b="1" kern="0" dirty="0">
                <a:solidFill>
                  <a:schemeClr val="accent2">
                    <a:lumMod val="75000"/>
                  </a:schemeClr>
                </a:solidFill>
              </a:rPr>
              <a:t/>
            </a:r>
            <a:br>
              <a:rPr lang="en-IN" sz="4800" b="1" kern="0" dirty="0">
                <a:solidFill>
                  <a:schemeClr val="accent2">
                    <a:lumMod val="75000"/>
                  </a:schemeClr>
                </a:solidFill>
              </a:rPr>
            </a:br>
            <a:endParaRPr lang="en-IN" dirty="0">
              <a:solidFill>
                <a:schemeClr val="accent2">
                  <a:lumMod val="75000"/>
                </a:schemeClr>
              </a:solidFill>
            </a:endParaRPr>
          </a:p>
        </p:txBody>
      </p:sp>
      <p:sp>
        <p:nvSpPr>
          <p:cNvPr id="3" name="Content Placeholder 2"/>
          <p:cNvSpPr>
            <a:spLocks noGrp="1"/>
          </p:cNvSpPr>
          <p:nvPr>
            <p:ph idx="1"/>
          </p:nvPr>
        </p:nvSpPr>
        <p:spPr/>
        <p:txBody>
          <a:bodyPr>
            <a:noAutofit/>
          </a:bodyPr>
          <a:lstStyle/>
          <a:p>
            <a:r>
              <a:rPr lang="en-IN" sz="2800" b="1" kern="0" dirty="0">
                <a:solidFill>
                  <a:prstClr val="black"/>
                </a:solidFill>
                <a:latin typeface="Arial Rounded MT Bold" panose="020F0704030504030204" pitchFamily="34" charset="0"/>
              </a:rPr>
              <a:t>Employee Dataset – </a:t>
            </a:r>
            <a:r>
              <a:rPr lang="en-IN" sz="2800" b="1" kern="0" dirty="0" err="1">
                <a:solidFill>
                  <a:prstClr val="black"/>
                </a:solidFill>
                <a:latin typeface="Arial Rounded MT Bold" panose="020F0704030504030204" pitchFamily="34" charset="0"/>
              </a:rPr>
              <a:t>Kaggle</a:t>
            </a:r>
            <a:r>
              <a:rPr lang="en-IN" sz="2800" b="1" kern="0" dirty="0">
                <a:solidFill>
                  <a:prstClr val="black"/>
                </a:solidFill>
                <a:latin typeface="Arial Rounded MT Bold" panose="020F0704030504030204" pitchFamily="34" charset="0"/>
              </a:rPr>
              <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26- Features</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9- Features</a:t>
            </a:r>
            <a:br>
              <a:rPr lang="en-IN" sz="2800" b="1" kern="0" dirty="0">
                <a:solidFill>
                  <a:prstClr val="black"/>
                </a:solidFill>
                <a:latin typeface="Arial Rounded MT Bold" panose="020F0704030504030204" pitchFamily="34" charset="0"/>
              </a:rPr>
            </a:br>
            <a:r>
              <a:rPr lang="en-IN" sz="2800" b="1" kern="0" dirty="0" err="1">
                <a:solidFill>
                  <a:prstClr val="black"/>
                </a:solidFill>
                <a:latin typeface="Arial Rounded MT Bold" panose="020F0704030504030204" pitchFamily="34" charset="0"/>
              </a:rPr>
              <a:t>Emp</a:t>
            </a:r>
            <a:r>
              <a:rPr lang="en-IN" sz="2800" b="1" kern="0" dirty="0">
                <a:solidFill>
                  <a:prstClr val="black"/>
                </a:solidFill>
                <a:latin typeface="Arial Rounded MT Bold" panose="020F0704030504030204" pitchFamily="34" charset="0"/>
              </a:rPr>
              <a:t> id- Number</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Name- Text</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Employee type</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Performance level</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Gender- Male female</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Employee rating- Number</a:t>
            </a:r>
            <a:br>
              <a:rPr lang="en-IN" sz="2800" b="1" kern="0" dirty="0">
                <a:solidFill>
                  <a:prstClr val="black"/>
                </a:solidFill>
                <a:latin typeface="Arial Rounded MT Bold" panose="020F0704030504030204" pitchFamily="34" charset="0"/>
              </a:rPr>
            </a:br>
            <a:r>
              <a:rPr lang="en-IN" sz="2800" b="1" kern="0" dirty="0">
                <a:solidFill>
                  <a:prstClr val="black"/>
                </a:solidFill>
                <a:latin typeface="Arial Rounded MT Bold" panose="020F0704030504030204" pitchFamily="34" charset="0"/>
              </a:rPr>
              <a:t/>
            </a:r>
            <a:br>
              <a:rPr lang="en-IN" sz="2800" b="1" kern="0" dirty="0">
                <a:solidFill>
                  <a:prstClr val="black"/>
                </a:solidFill>
                <a:latin typeface="Arial Rounded MT Bold" panose="020F0704030504030204" pitchFamily="34" charset="0"/>
              </a:rPr>
            </a:b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395392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50" b="1" kern="0" spc="15" dirty="0">
                <a:solidFill>
                  <a:schemeClr val="accent2">
                    <a:lumMod val="75000"/>
                  </a:schemeClr>
                </a:solidFill>
              </a:rPr>
              <a:t>THE</a:t>
            </a:r>
            <a:r>
              <a:rPr lang="en-US" sz="4250" b="1" kern="0" spc="20" dirty="0">
                <a:solidFill>
                  <a:schemeClr val="accent2">
                    <a:lumMod val="75000"/>
                  </a:schemeClr>
                </a:solidFill>
              </a:rPr>
              <a:t> "</a:t>
            </a:r>
            <a:r>
              <a:rPr lang="en-US" sz="4250" b="1" kern="0" spc="10" dirty="0">
                <a:solidFill>
                  <a:schemeClr val="accent2">
                    <a:lumMod val="75000"/>
                  </a:schemeClr>
                </a:solidFill>
              </a:rPr>
              <a:t>WOW"</a:t>
            </a:r>
            <a:r>
              <a:rPr lang="en-US" sz="4250" b="1" kern="0" spc="85" dirty="0">
                <a:solidFill>
                  <a:schemeClr val="accent2">
                    <a:lumMod val="75000"/>
                  </a:schemeClr>
                </a:solidFill>
              </a:rPr>
              <a:t> </a:t>
            </a:r>
            <a:r>
              <a:rPr lang="en-US" sz="4250" b="1" kern="0" spc="10" dirty="0">
                <a:solidFill>
                  <a:schemeClr val="accent2">
                    <a:lumMod val="75000"/>
                  </a:schemeClr>
                </a:solidFill>
              </a:rPr>
              <a:t>IN</a:t>
            </a:r>
            <a:r>
              <a:rPr lang="en-US" sz="4250" b="1" kern="0" spc="-5" dirty="0">
                <a:solidFill>
                  <a:schemeClr val="accent2">
                    <a:lumMod val="75000"/>
                  </a:schemeClr>
                </a:solidFill>
              </a:rPr>
              <a:t> </a:t>
            </a:r>
            <a:r>
              <a:rPr lang="en-US" sz="4250" b="1" kern="0" spc="15" dirty="0">
                <a:solidFill>
                  <a:schemeClr val="accent2">
                    <a:lumMod val="75000"/>
                  </a:schemeClr>
                </a:solidFill>
              </a:rPr>
              <a:t>OUR</a:t>
            </a:r>
            <a:r>
              <a:rPr lang="en-US" sz="4250" b="1" kern="0" spc="-10" dirty="0">
                <a:solidFill>
                  <a:schemeClr val="accent2">
                    <a:lumMod val="75000"/>
                  </a:schemeClr>
                </a:solidFill>
              </a:rPr>
              <a:t> </a:t>
            </a:r>
            <a:r>
              <a:rPr lang="en-US" sz="4250" b="1" kern="0" spc="20" dirty="0">
                <a:solidFill>
                  <a:schemeClr val="accent2">
                    <a:lumMod val="75000"/>
                  </a:schemeClr>
                </a:solidFill>
              </a:rPr>
              <a:t>SOLUTION</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2800" b="1" kern="0" spc="20" dirty="0">
                <a:solidFill>
                  <a:prstClr val="black"/>
                </a:solidFill>
                <a:latin typeface="Arial Rounded MT Bold" panose="020F0704030504030204" pitchFamily="34" charset="0"/>
              </a:rPr>
              <a:t>Performance Level=IFS(Z8&gt;=5,”VERY HIGH”,Z8&gt;=4,”HIGH”,Z8&gt;=3,”MED”,true, “LOW”)</a:t>
            </a:r>
            <a:br>
              <a:rPr lang="en-US" sz="2800" b="1" kern="0" spc="20" dirty="0">
                <a:solidFill>
                  <a:prstClr val="black"/>
                </a:solidFill>
                <a:latin typeface="Arial Rounded MT Bold" panose="020F0704030504030204" pitchFamily="34" charset="0"/>
              </a:rPr>
            </a:b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4287713426"/>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70</TotalTime>
  <Words>387</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Roboto</vt:lpstr>
      <vt:lpstr>Times New Roman</vt:lpstr>
      <vt:lpstr>Trebuchet MS</vt:lpstr>
      <vt:lpstr>Wingdings 3</vt:lpstr>
      <vt:lpstr>Facet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 </vt:lpstr>
      <vt:lpstr>THE "WOW" IN OUR SOLUTION</vt:lpstr>
      <vt:lpstr>Results :-</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Admin</cp:lastModifiedBy>
  <cp:revision>9</cp:revision>
  <dcterms:created xsi:type="dcterms:W3CDTF">2024-09-01T13:45:42Z</dcterms:created>
  <dcterms:modified xsi:type="dcterms:W3CDTF">2024-09-01T14:56:14Z</dcterms:modified>
</cp:coreProperties>
</file>