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notesMaster" Target="notesMasters/notesMaster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IN" sz="4400" b="0" strike="noStrike" spc="-1">
                <a:latin typeface="Arial"/>
              </a:rPr>
              <a:t>Click to move the slide</a:t>
            </a:r>
          </a:p>
        </p:txBody>
      </p:sp>
      <p:sp>
        <p:nvSpPr>
          <p:cNvPr id="85" name="PlaceHolder 2"/>
          <p:cNvSpPr>
            <a:spLocks noGrp="1"/>
          </p:cNvSpPr>
          <p:nvPr>
            <p:ph type="body"/>
          </p:nvPr>
        </p:nvSpPr>
        <p:spPr>
          <a:xfrm>
            <a:off x="756000" y="5078520"/>
            <a:ext cx="6047640" cy="4811040"/>
          </a:xfrm>
          <a:prstGeom prst="rect">
            <a:avLst/>
          </a:prstGeom>
        </p:spPr>
        <p:txBody>
          <a:bodyPr lIns="0" tIns="0" rIns="0" bIns="0"/>
          <a:lstStyle/>
          <a:p>
            <a:r>
              <a:rPr lang="en-IN" sz="2000" b="0" strike="noStrike" spc="-1">
                <a:latin typeface="Arial"/>
              </a:rPr>
              <a:t>Click to edit the notes format</a:t>
            </a:r>
          </a:p>
        </p:txBody>
      </p:sp>
      <p:sp>
        <p:nvSpPr>
          <p:cNvPr id="86" name="PlaceHolder 3"/>
          <p:cNvSpPr>
            <a:spLocks noGrp="1"/>
          </p:cNvSpPr>
          <p:nvPr>
            <p:ph type="hdr"/>
          </p:nvPr>
        </p:nvSpPr>
        <p:spPr>
          <a:xfrm>
            <a:off x="0" y="0"/>
            <a:ext cx="3280680" cy="534240"/>
          </a:xfrm>
          <a:prstGeom prst="rect">
            <a:avLst/>
          </a:prstGeom>
        </p:spPr>
        <p:txBody>
          <a:bodyPr lIns="0" tIns="0" rIns="0" bIns="0"/>
          <a:lstStyle/>
          <a:p>
            <a:r>
              <a:rPr lang="en-IN" sz="1400" b="0" strike="noStrike" spc="-1">
                <a:latin typeface="Times New Roman"/>
              </a:rPr>
              <a:t>&lt;header&gt;</a:t>
            </a:r>
          </a:p>
        </p:txBody>
      </p:sp>
      <p:sp>
        <p:nvSpPr>
          <p:cNvPr id="87" name="PlaceHolder 4"/>
          <p:cNvSpPr>
            <a:spLocks noGrp="1"/>
          </p:cNvSpPr>
          <p:nvPr>
            <p:ph type="dt"/>
          </p:nvPr>
        </p:nvSpPr>
        <p:spPr>
          <a:xfrm>
            <a:off x="4278960" y="0"/>
            <a:ext cx="3280680" cy="534240"/>
          </a:xfrm>
          <a:prstGeom prst="rect">
            <a:avLst/>
          </a:prstGeom>
        </p:spPr>
        <p:txBody>
          <a:bodyPr lIns="0" tIns="0" rIns="0" bIns="0"/>
          <a:lstStyle/>
          <a:p>
            <a:pPr algn="r"/>
            <a:r>
              <a:rPr lang="en-IN" sz="1400" b="0" strike="noStrike" spc="-1">
                <a:latin typeface="Times New Roman"/>
              </a:rPr>
              <a:t>&lt;date/time&gt;</a:t>
            </a:r>
          </a:p>
        </p:txBody>
      </p:sp>
      <p:sp>
        <p:nvSpPr>
          <p:cNvPr id="88" name="PlaceHolder 5"/>
          <p:cNvSpPr>
            <a:spLocks noGrp="1"/>
          </p:cNvSpPr>
          <p:nvPr>
            <p:ph type="ftr"/>
          </p:nvPr>
        </p:nvSpPr>
        <p:spPr>
          <a:xfrm>
            <a:off x="0" y="10157400"/>
            <a:ext cx="3280680" cy="534240"/>
          </a:xfrm>
          <a:prstGeom prst="rect">
            <a:avLst/>
          </a:prstGeom>
        </p:spPr>
        <p:txBody>
          <a:bodyPr lIns="0" tIns="0" rIns="0" bIns="0" anchor="b"/>
          <a:lstStyle/>
          <a:p>
            <a:r>
              <a:rPr lang="en-IN" sz="1400" b="0" strike="noStrike" spc="-1">
                <a:latin typeface="Times New Roman"/>
              </a:rPr>
              <a:t>&lt;footer&gt;</a:t>
            </a:r>
          </a:p>
        </p:txBody>
      </p:sp>
      <p:sp>
        <p:nvSpPr>
          <p:cNvPr id="89" name="PlaceHolder 6"/>
          <p:cNvSpPr>
            <a:spLocks noGrp="1"/>
          </p:cNvSpPr>
          <p:nvPr>
            <p:ph type="sldNum"/>
          </p:nvPr>
        </p:nvSpPr>
        <p:spPr>
          <a:xfrm>
            <a:off x="4278960" y="10157400"/>
            <a:ext cx="3280680" cy="534240"/>
          </a:xfrm>
          <a:prstGeom prst="rect">
            <a:avLst/>
          </a:prstGeom>
        </p:spPr>
        <p:txBody>
          <a:bodyPr lIns="0" tIns="0" rIns="0" bIns="0" anchor="b"/>
          <a:lstStyle/>
          <a:p>
            <a:pPr algn="r"/>
            <a:fld id="{9E2FB16E-2F3E-4477-8FB2-94C6C7CBC1D7}"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4240" cy="3084120"/>
          </a:xfrm>
          <a:prstGeom prst="rect">
            <a:avLst/>
          </a:prstGeom>
        </p:spPr>
      </p:sp>
      <p:sp>
        <p:nvSpPr>
          <p:cNvPr id="142" name="PlaceHolder 2"/>
          <p:cNvSpPr>
            <a:spLocks noGrp="1"/>
          </p:cNvSpPr>
          <p:nvPr>
            <p:ph type="body"/>
          </p:nvPr>
        </p:nvSpPr>
        <p:spPr>
          <a:xfrm>
            <a:off x="685800" y="4400640"/>
            <a:ext cx="5484240" cy="3598200"/>
          </a:xfrm>
          <a:prstGeom prst="rect">
            <a:avLst/>
          </a:prstGeom>
        </p:spPr>
        <p:txBody>
          <a:bodyPr lIns="0" tIns="0" rIns="0" bIns="0"/>
          <a:lstStyle/>
          <a:p>
            <a:endParaRPr lang="en-IN" sz="2000" b="0" strike="noStrike" spc="-1">
              <a:latin typeface="Arial"/>
            </a:endParaRPr>
          </a:p>
        </p:txBody>
      </p:sp>
      <p:sp>
        <p:nvSpPr>
          <p:cNvPr id="143" name="CustomShape 3"/>
          <p:cNvSpPr/>
          <p:nvPr/>
        </p:nvSpPr>
        <p:spPr>
          <a:xfrm>
            <a:off x="3884760" y="8685360"/>
            <a:ext cx="29696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9050B2-1A60-4DB5-B079-9EA51A4827E6}" type="slidenum">
              <a:rPr lang="en-IN" sz="1200" b="0" strike="noStrike" spc="-1">
                <a:solidFill>
                  <a:srgbClr val="000000"/>
                </a:solidFill>
                <a:latin typeface="Times New Roman"/>
              </a:rPr>
              <a:t>1</a:t>
            </a:fld>
            <a:endParaRPr lang="en-IN"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4240" cy="3084120"/>
          </a:xfrm>
          <a:prstGeom prst="rect">
            <a:avLst/>
          </a:prstGeom>
        </p:spPr>
      </p:sp>
      <p:sp>
        <p:nvSpPr>
          <p:cNvPr id="145" name="PlaceHolder 2"/>
          <p:cNvSpPr>
            <a:spLocks noGrp="1"/>
          </p:cNvSpPr>
          <p:nvPr>
            <p:ph type="body"/>
          </p:nvPr>
        </p:nvSpPr>
        <p:spPr>
          <a:xfrm>
            <a:off x="685800" y="4400640"/>
            <a:ext cx="5484240" cy="3598200"/>
          </a:xfrm>
          <a:prstGeom prst="rect">
            <a:avLst/>
          </a:prstGeom>
        </p:spPr>
        <p:txBody>
          <a:bodyPr lIns="0" tIns="0" rIns="0" bIns="0"/>
          <a:lstStyle/>
          <a:p>
            <a:endParaRPr lang="en-IN" sz="2000" b="0" strike="noStrike" spc="-1">
              <a:latin typeface="Arial"/>
            </a:endParaRPr>
          </a:p>
        </p:txBody>
      </p:sp>
      <p:sp>
        <p:nvSpPr>
          <p:cNvPr id="146" name="CustomShape 3"/>
          <p:cNvSpPr/>
          <p:nvPr/>
        </p:nvSpPr>
        <p:spPr>
          <a:xfrm>
            <a:off x="3884760" y="8685360"/>
            <a:ext cx="29696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76234DB-42A6-4389-B9A4-85AC40019F83}" type="slidenum">
              <a:rPr lang="en-IN" sz="1200" b="0" strike="noStrike" spc="-1">
                <a:solidFill>
                  <a:srgbClr val="000000"/>
                </a:solidFill>
                <a:latin typeface="Times New Roman"/>
              </a:rPr>
              <a:t>3</a:t>
            </a:fld>
            <a:endParaRPr lang="en-IN"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4240" cy="3084120"/>
          </a:xfrm>
          <a:prstGeom prst="rect">
            <a:avLst/>
          </a:prstGeom>
        </p:spPr>
      </p:sp>
      <p:sp>
        <p:nvSpPr>
          <p:cNvPr id="148" name="PlaceHolder 2"/>
          <p:cNvSpPr>
            <a:spLocks noGrp="1"/>
          </p:cNvSpPr>
          <p:nvPr>
            <p:ph type="body"/>
          </p:nvPr>
        </p:nvSpPr>
        <p:spPr>
          <a:xfrm>
            <a:off x="685800" y="4400640"/>
            <a:ext cx="5484240" cy="3598200"/>
          </a:xfrm>
          <a:prstGeom prst="rect">
            <a:avLst/>
          </a:prstGeom>
        </p:spPr>
        <p:txBody>
          <a:bodyPr lIns="0" tIns="0" rIns="0" bIns="0"/>
          <a:lstStyle/>
          <a:p>
            <a:endParaRPr lang="en-IN" sz="2000" b="0" strike="noStrike" spc="-1">
              <a:latin typeface="Arial"/>
            </a:endParaRPr>
          </a:p>
        </p:txBody>
      </p:sp>
      <p:sp>
        <p:nvSpPr>
          <p:cNvPr id="149" name="CustomShape 3"/>
          <p:cNvSpPr/>
          <p:nvPr/>
        </p:nvSpPr>
        <p:spPr>
          <a:xfrm>
            <a:off x="3884760" y="8685360"/>
            <a:ext cx="296964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E05FEC4-418D-406B-9930-857D41730689}" type="slidenum">
              <a:rPr lang="en-IN" sz="1200" b="0" strike="noStrike" spc="-1">
                <a:solidFill>
                  <a:srgbClr val="000000"/>
                </a:solidFill>
                <a:latin typeface="Times New Roman"/>
              </a:rPr>
              <a:t>10</a:t>
            </a:fld>
            <a:endParaRPr lang="en-IN"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1"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8"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0"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1"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2"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13" Type="http://schemas.openxmlformats.org/officeDocument/2006/relationships/theme" Target="../theme/theme2.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slideLayout" Target="../slideLayouts/slideLayout24.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7" name="CustomShape 2"/>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446400" y="3085920"/>
            <a:ext cx="11260800" cy="330264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3" name="CustomShape 2"/>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3"/>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4"/>
          <p:cNvSpPr/>
          <p:nvPr/>
        </p:nvSpPr>
        <p:spPr>
          <a:xfrm>
            <a:off x="440280" y="614520"/>
            <a:ext cx="11307240" cy="11872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6" name="PlaceHolder 5"/>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7"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1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pn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13.xml" /><Relationship Id="rId4" Type="http://schemas.openxmlformats.org/officeDocument/2006/relationships/image" Target="../media/image7.jpeg"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 name="CustomShape 1"/>
          <p:cNvSpPr/>
          <p:nvPr/>
        </p:nvSpPr>
        <p:spPr>
          <a:xfrm>
            <a:off x="0" y="0"/>
            <a:ext cx="12189960" cy="6855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91" name="Picture 6"/>
          <p:cNvPicPr/>
          <p:nvPr/>
        </p:nvPicPr>
        <p:blipFill>
          <a:blip r:embed="rId3"/>
          <a:srcRect l="13264" t="9092" r="3501"/>
          <a:stretch/>
        </p:blipFill>
        <p:spPr>
          <a:xfrm>
            <a:off x="0" y="0"/>
            <a:ext cx="12189960" cy="6855840"/>
          </a:xfrm>
          <a:prstGeom prst="rect">
            <a:avLst/>
          </a:prstGeom>
          <a:ln>
            <a:noFill/>
          </a:ln>
        </p:spPr>
      </p:pic>
      <p:grpSp>
        <p:nvGrpSpPr>
          <p:cNvPr id="92" name="Group 2"/>
          <p:cNvGrpSpPr/>
          <p:nvPr/>
        </p:nvGrpSpPr>
        <p:grpSpPr>
          <a:xfrm>
            <a:off x="446400" y="453600"/>
            <a:ext cx="11296800" cy="96480"/>
            <a:chOff x="446400" y="453600"/>
            <a:chExt cx="11296800" cy="96480"/>
          </a:xfrm>
        </p:grpSpPr>
        <p:sp>
          <p:nvSpPr>
            <p:cNvPr id="93" name="CustomShape 3"/>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4" name="CustomShape 4"/>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5" name="CustomShape 5"/>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grpSp>
      <p:sp>
        <p:nvSpPr>
          <p:cNvPr id="96" name="CustomShape 6"/>
          <p:cNvSpPr/>
          <p:nvPr/>
        </p:nvSpPr>
        <p:spPr>
          <a:xfrm>
            <a:off x="448560" y="4428000"/>
            <a:ext cx="11258640" cy="1960200"/>
          </a:xfrm>
          <a:prstGeom prst="rect">
            <a:avLst/>
          </a:prstGeom>
          <a:solidFill>
            <a:schemeClr val="accent1">
              <a:alpha val="97000"/>
            </a:schemeClr>
          </a:solidFill>
          <a:ln w="6480">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7" name="CustomShape 7"/>
          <p:cNvSpPr/>
          <p:nvPr/>
        </p:nvSpPr>
        <p:spPr>
          <a:xfrm>
            <a:off x="581040" y="4572000"/>
            <a:ext cx="10991520" cy="89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IN" sz="4800" b="0" strike="noStrike" cap="all" spc="-1">
                <a:solidFill>
                  <a:srgbClr val="FFFFFF"/>
                </a:solidFill>
                <a:latin typeface="Gill Sans MT"/>
                <a:ea typeface="DejaVu Sans"/>
              </a:rPr>
              <a:t>TRAVELING SALESMAN PROBLEM</a:t>
            </a:r>
            <a:endParaRPr lang="en-IN" sz="4800" b="0" strike="noStrike" spc="-1">
              <a:latin typeface="Arial"/>
            </a:endParaRPr>
          </a:p>
        </p:txBody>
      </p:sp>
      <p:sp>
        <p:nvSpPr>
          <p:cNvPr id="98" name="CustomShape 8"/>
          <p:cNvSpPr/>
          <p:nvPr/>
        </p:nvSpPr>
        <p:spPr>
          <a:xfrm>
            <a:off x="581040" y="5467320"/>
            <a:ext cx="10991520" cy="482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320"/>
              </a:spcBef>
              <a:spcAft>
                <a:spcPts val="601"/>
              </a:spcAft>
            </a:pPr>
            <a:r>
              <a:rPr lang="en-IN" sz="1600" b="0" strike="noStrike" cap="all" spc="-1">
                <a:solidFill>
                  <a:srgbClr val="7CEBFF"/>
                </a:solidFill>
                <a:latin typeface="Gill Sans MT"/>
                <a:ea typeface="DejaVu Sans"/>
              </a:rPr>
              <a:t>Implementation of algorithms</a:t>
            </a:r>
            <a:endParaRPr lang="en-IN" sz="1600" b="0" strike="noStrike" spc="-1">
              <a:latin typeface="Arial"/>
            </a:endParaRPr>
          </a:p>
        </p:txBody>
      </p:sp>
      <p:sp>
        <p:nvSpPr>
          <p:cNvPr id="99" name="CustomShape 9"/>
          <p:cNvSpPr/>
          <p:nvPr/>
        </p:nvSpPr>
        <p:spPr>
          <a:xfrm>
            <a:off x="7900560" y="1180800"/>
            <a:ext cx="3957840" cy="2008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1" strike="noStrike" spc="-1">
                <a:solidFill>
                  <a:srgbClr val="FFFFFF"/>
                </a:solidFill>
                <a:latin typeface="Gill Sans MT"/>
                <a:ea typeface="DejaVu Sans"/>
              </a:rPr>
              <a:t>MEMBERS :</a:t>
            </a:r>
            <a:endParaRPr lang="en-IN" sz="1800" b="0" strike="noStrike" spc="-1">
              <a:latin typeface="Arial"/>
            </a:endParaRPr>
          </a:p>
          <a:p>
            <a:pPr marL="343080" indent="-340920">
              <a:lnSpc>
                <a:spcPct val="100000"/>
              </a:lnSpc>
              <a:buClr>
                <a:srgbClr val="FFFFFF"/>
              </a:buClr>
              <a:buFont typeface="Courier New"/>
              <a:buChar char="o"/>
            </a:pPr>
            <a:r>
              <a:rPr lang="en-IN" sz="1800" b="0" strike="noStrike" spc="-1">
                <a:solidFill>
                  <a:srgbClr val="FFFFFF"/>
                </a:solidFill>
                <a:latin typeface="Gill Sans MT"/>
                <a:ea typeface="DejaVu Sans"/>
              </a:rPr>
              <a:t>Alina Melony Pinto – 191IT206</a:t>
            </a:r>
            <a:endParaRPr lang="en-IN" sz="1800" b="0" strike="noStrike" spc="-1">
              <a:latin typeface="Arial"/>
            </a:endParaRPr>
          </a:p>
          <a:p>
            <a:pPr marL="343080" indent="-340920">
              <a:lnSpc>
                <a:spcPct val="100000"/>
              </a:lnSpc>
              <a:buClr>
                <a:srgbClr val="FFFFFF"/>
              </a:buClr>
              <a:buFont typeface="Courier New"/>
              <a:buChar char="o"/>
            </a:pPr>
            <a:r>
              <a:rPr lang="en-IN" sz="1800" b="0" strike="noStrike" spc="-1">
                <a:solidFill>
                  <a:srgbClr val="FFFFFF"/>
                </a:solidFill>
                <a:latin typeface="Gill Sans MT"/>
                <a:ea typeface="DejaVu Sans"/>
              </a:rPr>
              <a:t>Gayathri Nisha – 191IT116</a:t>
            </a:r>
            <a:endParaRPr lang="en-IN" sz="1800" b="0" strike="noStrike" spc="-1">
              <a:latin typeface="Arial"/>
            </a:endParaRPr>
          </a:p>
          <a:p>
            <a:pPr marL="343080" indent="-340920">
              <a:lnSpc>
                <a:spcPct val="100000"/>
              </a:lnSpc>
              <a:buClr>
                <a:srgbClr val="FFFFFF"/>
              </a:buClr>
              <a:buFont typeface="Courier New"/>
              <a:buChar char="o"/>
            </a:pPr>
            <a:r>
              <a:rPr lang="en-IN" sz="1800" b="0" strike="noStrike" spc="-1">
                <a:solidFill>
                  <a:srgbClr val="FFFFFF"/>
                </a:solidFill>
                <a:latin typeface="Gill Sans MT"/>
                <a:ea typeface="DejaVu Sans"/>
              </a:rPr>
              <a:t>K Sakshi Thimmaiah – 191IT124</a:t>
            </a:r>
            <a:endParaRPr lang="en-IN" sz="1800" b="0" strike="noStrike" spc="-1">
              <a:latin typeface="Arial"/>
            </a:endParaRPr>
          </a:p>
          <a:p>
            <a:pPr marL="343080" indent="-340920">
              <a:lnSpc>
                <a:spcPct val="100000"/>
              </a:lnSpc>
              <a:buClr>
                <a:srgbClr val="FFFFFF"/>
              </a:buClr>
              <a:buFont typeface="Courier New"/>
              <a:buChar char="o"/>
            </a:pPr>
            <a:r>
              <a:rPr lang="en-IN" sz="1800" b="0" strike="noStrike" spc="-1">
                <a:solidFill>
                  <a:srgbClr val="FFFFFF"/>
                </a:solidFill>
                <a:latin typeface="Gill Sans MT"/>
                <a:ea typeface="DejaVu Sans"/>
              </a:rPr>
              <a:t>Nishka Kotian – 191IT136 </a:t>
            </a:r>
            <a:endParaRPr lang="en-IN" sz="18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 name="CustomShape 1"/>
          <p:cNvSpPr/>
          <p:nvPr/>
        </p:nvSpPr>
        <p:spPr>
          <a:xfrm>
            <a:off x="0" y="0"/>
            <a:ext cx="12189960" cy="6855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34" name="Picture 4"/>
          <p:cNvPicPr/>
          <p:nvPr/>
        </p:nvPicPr>
        <p:blipFill>
          <a:blip r:embed="rId3"/>
          <a:srcRect l="2189" r="9644"/>
          <a:stretch/>
        </p:blipFill>
        <p:spPr>
          <a:xfrm>
            <a:off x="446400" y="723960"/>
            <a:ext cx="7496280" cy="5674680"/>
          </a:xfrm>
          <a:prstGeom prst="rect">
            <a:avLst/>
          </a:prstGeom>
          <a:ln>
            <a:noFill/>
          </a:ln>
        </p:spPr>
      </p:pic>
      <p:sp>
        <p:nvSpPr>
          <p:cNvPr id="135" name="CustomShape 2"/>
          <p:cNvSpPr/>
          <p:nvPr/>
        </p:nvSpPr>
        <p:spPr>
          <a:xfrm>
            <a:off x="8042040" y="723960"/>
            <a:ext cx="3701160" cy="566460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6" name="CustomShape 3"/>
          <p:cNvSpPr/>
          <p:nvPr/>
        </p:nvSpPr>
        <p:spPr>
          <a:xfrm>
            <a:off x="8470800" y="2120760"/>
            <a:ext cx="3079440" cy="174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Thank You</a:t>
            </a:r>
            <a:endParaRPr lang="en-IN" sz="3600" b="0" strike="noStrike" spc="-1">
              <a:latin typeface="Arial"/>
            </a:endParaRPr>
          </a:p>
        </p:txBody>
      </p:sp>
      <p:grpSp>
        <p:nvGrpSpPr>
          <p:cNvPr id="137" name="Group 4"/>
          <p:cNvGrpSpPr/>
          <p:nvPr/>
        </p:nvGrpSpPr>
        <p:grpSpPr>
          <a:xfrm>
            <a:off x="446400" y="453600"/>
            <a:ext cx="11296800" cy="96480"/>
            <a:chOff x="446400" y="453600"/>
            <a:chExt cx="11296800" cy="96480"/>
          </a:xfrm>
        </p:grpSpPr>
        <p:sp>
          <p:nvSpPr>
            <p:cNvPr id="138" name="CustomShape 5"/>
            <p:cNvSpPr/>
            <p:nvPr/>
          </p:nvSpPr>
          <p:spPr>
            <a:xfrm>
              <a:off x="44640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39" name="CustomShape 6"/>
            <p:cNvSpPr/>
            <p:nvPr/>
          </p:nvSpPr>
          <p:spPr>
            <a:xfrm>
              <a:off x="8042040" y="453600"/>
              <a:ext cx="3701160" cy="96480"/>
            </a:xfrm>
            <a:prstGeom prst="rect">
              <a:avLst/>
            </a:prstGeom>
            <a:solidFill>
              <a:schemeClr val="accent4"/>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40" name="CustomShape 7"/>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INTRODUCTION</a:t>
            </a:r>
            <a:endParaRPr lang="en-IN" sz="3600" b="0" strike="noStrike" spc="-1">
              <a:latin typeface="Arial"/>
            </a:endParaRPr>
          </a:p>
        </p:txBody>
      </p:sp>
      <p:sp>
        <p:nvSpPr>
          <p:cNvPr id="101"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06000" indent="-303840">
              <a:lnSpc>
                <a:spcPct val="100000"/>
              </a:lnSpc>
              <a:spcBef>
                <a:spcPts val="561"/>
              </a:spcBef>
              <a:spcAft>
                <a:spcPts val="601"/>
              </a:spcAft>
              <a:buClr>
                <a:srgbClr val="4590B8"/>
              </a:buClr>
              <a:buSzPct val="92000"/>
              <a:buFont typeface="Wingdings 2" charset="2"/>
              <a:buChar char=""/>
            </a:pPr>
            <a:r>
              <a:rPr lang="en-IN" sz="2800" b="0" strike="noStrike" spc="-1">
                <a:solidFill>
                  <a:srgbClr val="000000"/>
                </a:solidFill>
                <a:latin typeface="Gill Sans MT"/>
                <a:ea typeface="DejaVu Sans"/>
              </a:rPr>
              <a:t>The Traveling Salesman Problem (TSP) is related to the real-life analogy of a salesman who has to visit a number of cities while taking the shortest possible path. </a:t>
            </a:r>
            <a:endParaRPr lang="en-IN" sz="2800" b="0" strike="noStrike" spc="-1">
              <a:latin typeface="Arial"/>
            </a:endParaRPr>
          </a:p>
          <a:p>
            <a:pPr marL="306000" indent="-303840">
              <a:lnSpc>
                <a:spcPct val="100000"/>
              </a:lnSpc>
              <a:spcBef>
                <a:spcPts val="561"/>
              </a:spcBef>
              <a:spcAft>
                <a:spcPts val="601"/>
              </a:spcAft>
              <a:buClr>
                <a:srgbClr val="4590B8"/>
              </a:buClr>
              <a:buSzPct val="92000"/>
              <a:buFont typeface="Wingdings 2" charset="2"/>
              <a:buChar char=""/>
            </a:pPr>
            <a:r>
              <a:rPr lang="en-IN" sz="2800" b="0" strike="noStrike" spc="-1">
                <a:solidFill>
                  <a:srgbClr val="000000"/>
                </a:solidFill>
                <a:latin typeface="Gill Sans MT"/>
                <a:ea typeface="DejaVu Sans"/>
              </a:rPr>
              <a:t>The salesman's goal is to keep both the travel costs and the distance travelled as low as possible. </a:t>
            </a:r>
            <a:endParaRPr lang="en-IN" sz="2800" b="0" strike="noStrike" spc="-1">
              <a:latin typeface="Arial"/>
            </a:endParaRPr>
          </a:p>
          <a:p>
            <a:pPr marL="306000" indent="-303840">
              <a:lnSpc>
                <a:spcPct val="100000"/>
              </a:lnSpc>
              <a:spcBef>
                <a:spcPts val="561"/>
              </a:spcBef>
              <a:spcAft>
                <a:spcPts val="601"/>
              </a:spcAft>
              <a:buClr>
                <a:srgbClr val="4590B8"/>
              </a:buClr>
              <a:buSzPct val="92000"/>
              <a:buFont typeface="Wingdings 2" charset="2"/>
              <a:buChar char=""/>
            </a:pPr>
            <a:r>
              <a:rPr lang="en-IN" sz="2800" b="0" strike="noStrike" spc="-1">
                <a:solidFill>
                  <a:srgbClr val="000000"/>
                </a:solidFill>
                <a:latin typeface="Gill Sans MT"/>
                <a:ea typeface="DejaVu Sans"/>
              </a:rPr>
              <a:t>Focused on optimization, TSP is often used in computer science to find the most efficient route for data to travel between various nodes. </a:t>
            </a:r>
            <a:endParaRPr lang="en-IN" sz="2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CustomShape 1"/>
          <p:cNvSpPr/>
          <p:nvPr/>
        </p:nvSpPr>
        <p:spPr>
          <a:xfrm>
            <a:off x="0" y="0"/>
            <a:ext cx="12189960" cy="68558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03" name="Content Placeholder 4"/>
          <p:cNvPicPr/>
          <p:nvPr/>
        </p:nvPicPr>
        <p:blipFill>
          <a:blip r:embed="rId3"/>
          <a:srcRect t="10681" r="9090" b="12712"/>
          <a:stretch/>
        </p:blipFill>
        <p:spPr>
          <a:xfrm>
            <a:off x="0" y="0"/>
            <a:ext cx="12189960" cy="6855840"/>
          </a:xfrm>
          <a:prstGeom prst="rect">
            <a:avLst/>
          </a:prstGeom>
          <a:ln>
            <a:noFill/>
          </a:ln>
        </p:spPr>
      </p:pic>
      <p:grpSp>
        <p:nvGrpSpPr>
          <p:cNvPr id="104" name="Group 2"/>
          <p:cNvGrpSpPr/>
          <p:nvPr/>
        </p:nvGrpSpPr>
        <p:grpSpPr>
          <a:xfrm>
            <a:off x="438120" y="457200"/>
            <a:ext cx="7504920" cy="5933160"/>
            <a:chOff x="438120" y="457200"/>
            <a:chExt cx="7504920" cy="5933160"/>
          </a:xfrm>
        </p:grpSpPr>
        <p:sp>
          <p:nvSpPr>
            <p:cNvPr id="105" name="CustomShape 3"/>
            <p:cNvSpPr/>
            <p:nvPr/>
          </p:nvSpPr>
          <p:spPr>
            <a:xfrm>
              <a:off x="438120" y="618120"/>
              <a:ext cx="7501680" cy="5772240"/>
            </a:xfrm>
            <a:prstGeom prst="rect">
              <a:avLst/>
            </a:prstGeom>
            <a:solidFill>
              <a:schemeClr val="accent1">
                <a:alpha val="97000"/>
              </a:schemeClr>
            </a:solidFill>
            <a:ln w="6480">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06" name="CustomShape 4"/>
            <p:cNvSpPr/>
            <p:nvPr/>
          </p:nvSpPr>
          <p:spPr>
            <a:xfrm>
              <a:off x="438120" y="457200"/>
              <a:ext cx="3701160" cy="92880"/>
            </a:xfrm>
            <a:prstGeom prst="rect">
              <a:avLst/>
            </a:prstGeom>
            <a:solidFill>
              <a:schemeClr val="accent1"/>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07" name="CustomShape 5"/>
            <p:cNvSpPr/>
            <p:nvPr/>
          </p:nvSpPr>
          <p:spPr>
            <a:xfrm>
              <a:off x="4241880" y="457200"/>
              <a:ext cx="3701160" cy="89280"/>
            </a:xfrm>
            <a:prstGeom prst="rect">
              <a:avLst/>
            </a:prstGeom>
            <a:solidFill>
              <a:schemeClr val="accent2"/>
            </a:solidFill>
            <a:ln>
              <a:noFill/>
            </a:ln>
            <a:effectLst>
              <a:outerShdw blurRad="38100" dist="25400" dir="5400000" rotWithShape="0">
                <a:srgbClr val="000000">
                  <a:alpha val="55000"/>
                </a:srgbClr>
              </a:outerShdw>
            </a:effectLst>
          </p:spPr>
          <p:style>
            <a:lnRef idx="1">
              <a:schemeClr val="accent1"/>
            </a:lnRef>
            <a:fillRef idx="3">
              <a:schemeClr val="accent1"/>
            </a:fillRef>
            <a:effectRef idx="2">
              <a:schemeClr val="accent1"/>
            </a:effectRef>
            <a:fontRef idx="minor"/>
          </p:style>
        </p:sp>
      </p:grpSp>
      <p:sp>
        <p:nvSpPr>
          <p:cNvPr id="108" name="CustomShape 6"/>
          <p:cNvSpPr/>
          <p:nvPr/>
        </p:nvSpPr>
        <p:spPr>
          <a:xfrm>
            <a:off x="584280" y="1006920"/>
            <a:ext cx="7211520" cy="111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100000"/>
              </a:lnSpc>
            </a:pPr>
            <a:r>
              <a:rPr lang="en-IN" sz="2800" b="0" strike="noStrike" cap="all" spc="-1">
                <a:solidFill>
                  <a:srgbClr val="FFFFFF"/>
                </a:solidFill>
                <a:latin typeface="Gill Sans MT"/>
                <a:ea typeface="DejaVu Sans"/>
              </a:rPr>
              <a:t>ALGORITHMS IMPLEMENTED</a:t>
            </a:r>
            <a:endParaRPr lang="en-IN" sz="2800" b="0" strike="noStrike" spc="-1">
              <a:latin typeface="Arial"/>
            </a:endParaRPr>
          </a:p>
        </p:txBody>
      </p:sp>
      <p:grpSp>
        <p:nvGrpSpPr>
          <p:cNvPr id="109" name="Group 7"/>
          <p:cNvGrpSpPr/>
          <p:nvPr/>
        </p:nvGrpSpPr>
        <p:grpSpPr>
          <a:xfrm>
            <a:off x="-3309120" y="1579680"/>
            <a:ext cx="10833480" cy="4798440"/>
            <a:chOff x="-3309120" y="1579680"/>
            <a:chExt cx="10833480" cy="4798440"/>
          </a:xfrm>
        </p:grpSpPr>
        <p:sp>
          <p:nvSpPr>
            <p:cNvPr id="110" name="CustomShape 8"/>
            <p:cNvSpPr/>
            <p:nvPr/>
          </p:nvSpPr>
          <p:spPr>
            <a:xfrm>
              <a:off x="-3309120" y="1579680"/>
              <a:ext cx="4798440" cy="4798440"/>
            </a:xfrm>
            <a:prstGeom prst="blockArc">
              <a:avLst>
                <a:gd name="adj1" fmla="val 18900000"/>
                <a:gd name="adj2" fmla="val 2700000"/>
                <a:gd name="adj3" fmla="val 450"/>
              </a:avLst>
            </a:prstGeom>
            <a:noFill/>
            <a:ln>
              <a:solidFill>
                <a:schemeClr val="accent2">
                  <a:shade val="60000"/>
                  <a:hueOff val="0"/>
                  <a:satOff val="0"/>
                  <a:lumOff val="0"/>
                  <a:alphaOff val="0"/>
                </a:schemeClr>
              </a:solidFill>
              <a:round/>
            </a:ln>
          </p:spPr>
          <p:style>
            <a:lnRef idx="1">
              <a:scrgbClr r="0" g="0" b="0"/>
            </a:lnRef>
            <a:fillRef idx="0">
              <a:scrgbClr r="0" g="0" b="0"/>
            </a:fillRef>
            <a:effectRef idx="0">
              <a:scrgbClr r="0" g="0" b="0"/>
            </a:effectRef>
            <a:fontRef idx="minor"/>
          </p:style>
        </p:sp>
        <p:sp>
          <p:nvSpPr>
            <p:cNvPr id="111" name="CustomShape 9"/>
            <p:cNvSpPr/>
            <p:nvPr/>
          </p:nvSpPr>
          <p:spPr>
            <a:xfrm>
              <a:off x="1124280" y="2472120"/>
              <a:ext cx="6400080" cy="54612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a:gradFill>
            <a:ln>
              <a:noFill/>
            </a:ln>
            <a:effectLst>
              <a:outerShdw blurRad="38100" dist="25400" dir="5400000" rotWithShape="0">
                <a:srgbClr val="000000">
                  <a:alpha val="55000"/>
                </a:srgbClr>
              </a:outerShdw>
            </a:effectLst>
          </p:spPr>
          <p:style>
            <a:lnRef idx="0">
              <a:scrgbClr r="0" g="0" b="0"/>
            </a:lnRef>
            <a:fillRef idx="0">
              <a:scrgbClr r="0" g="0" b="0"/>
            </a:fillRef>
            <a:effectRef idx="2">
              <a:scrgbClr r="0" g="0" b="0"/>
            </a:effectRef>
            <a:fontRef idx="minor"/>
          </p:style>
          <p:txBody>
            <a:bodyPr lIns="435240" tIns="68760" rIns="68760" bIns="68760" anchor="ctr"/>
            <a:lstStyle/>
            <a:p>
              <a:pPr>
                <a:lnSpc>
                  <a:spcPct val="100000"/>
                </a:lnSpc>
                <a:spcAft>
                  <a:spcPts val="944"/>
                </a:spcAft>
              </a:pPr>
              <a:r>
                <a:rPr lang="en-IN" sz="2700" b="0" strike="noStrike" spc="-1">
                  <a:solidFill>
                    <a:srgbClr val="FFFFFF"/>
                  </a:solidFill>
                  <a:latin typeface="Gill Sans MT"/>
                  <a:ea typeface="DejaVu Sans"/>
                </a:rPr>
                <a:t>Naïve approach</a:t>
              </a:r>
              <a:endParaRPr lang="en-IN" sz="2700" b="0" strike="noStrike" spc="-1">
                <a:latin typeface="Arial"/>
              </a:endParaRPr>
            </a:p>
          </p:txBody>
        </p:sp>
        <p:sp>
          <p:nvSpPr>
            <p:cNvPr id="112" name="CustomShape 10"/>
            <p:cNvSpPr/>
            <p:nvPr/>
          </p:nvSpPr>
          <p:spPr>
            <a:xfrm>
              <a:off x="781560" y="2403720"/>
              <a:ext cx="683280" cy="683280"/>
            </a:xfrm>
            <a:prstGeom prst="ellipse">
              <a:avLst/>
            </a:prstGeom>
            <a:solidFill>
              <a:schemeClr val="lt1">
                <a:hueOff val="0"/>
                <a:satOff val="0"/>
                <a:lumOff val="0"/>
                <a:alphaOff val="0"/>
              </a:schemeClr>
            </a:solidFill>
            <a:ln>
              <a:solidFill>
                <a:schemeClr val="accent2">
                  <a:hueOff val="0"/>
                  <a:satOff val="0"/>
                  <a:lumOff val="0"/>
                  <a:alphaOff val="0"/>
                </a:schemeClr>
              </a:solidFill>
              <a:round/>
            </a:ln>
          </p:spPr>
          <p:style>
            <a:lnRef idx="1">
              <a:scrgbClr r="0" g="0" b="0"/>
            </a:lnRef>
            <a:fillRef idx="0">
              <a:scrgbClr r="0" g="0" b="0"/>
            </a:fillRef>
            <a:effectRef idx="0">
              <a:scrgbClr r="0" g="0" b="0"/>
            </a:effectRef>
            <a:fontRef idx="minor"/>
          </p:style>
        </p:sp>
        <p:sp>
          <p:nvSpPr>
            <p:cNvPr id="113" name="CustomShape 11"/>
            <p:cNvSpPr/>
            <p:nvPr/>
          </p:nvSpPr>
          <p:spPr>
            <a:xfrm>
              <a:off x="1438560" y="3294720"/>
              <a:ext cx="6085800" cy="54612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a:gradFill>
            <a:ln>
              <a:noFill/>
            </a:ln>
            <a:effectLst>
              <a:outerShdw blurRad="38100" dist="25400" dir="5400000" rotWithShape="0">
                <a:srgbClr val="000000">
                  <a:alpha val="55000"/>
                </a:srgbClr>
              </a:outerShdw>
            </a:effectLst>
          </p:spPr>
          <p:style>
            <a:lnRef idx="0">
              <a:scrgbClr r="0" g="0" b="0"/>
            </a:lnRef>
            <a:fillRef idx="0">
              <a:scrgbClr r="0" g="0" b="0"/>
            </a:fillRef>
            <a:effectRef idx="2">
              <a:scrgbClr r="0" g="0" b="0"/>
            </a:effectRef>
            <a:fontRef idx="minor"/>
          </p:style>
          <p:txBody>
            <a:bodyPr lIns="435240" tIns="68760" rIns="68760" bIns="68760" anchor="ctr"/>
            <a:lstStyle/>
            <a:p>
              <a:pPr>
                <a:lnSpc>
                  <a:spcPct val="100000"/>
                </a:lnSpc>
                <a:spcAft>
                  <a:spcPts val="944"/>
                </a:spcAft>
              </a:pPr>
              <a:r>
                <a:rPr lang="en-IN" sz="2700" b="0" strike="noStrike" spc="-1">
                  <a:solidFill>
                    <a:srgbClr val="FFFFFF"/>
                  </a:solidFill>
                  <a:latin typeface="Gill Sans MT"/>
                  <a:ea typeface="DejaVu Sans"/>
                </a:rPr>
                <a:t>Dynamic programming</a:t>
              </a:r>
              <a:endParaRPr lang="en-IN" sz="2700" b="0" strike="noStrike" spc="-1">
                <a:latin typeface="Arial"/>
              </a:endParaRPr>
            </a:p>
          </p:txBody>
        </p:sp>
        <p:sp>
          <p:nvSpPr>
            <p:cNvPr id="114" name="CustomShape 12"/>
            <p:cNvSpPr/>
            <p:nvPr/>
          </p:nvSpPr>
          <p:spPr>
            <a:xfrm>
              <a:off x="1095840" y="3226320"/>
              <a:ext cx="683280" cy="683280"/>
            </a:xfrm>
            <a:prstGeom prst="ellipse">
              <a:avLst/>
            </a:prstGeom>
            <a:solidFill>
              <a:schemeClr val="lt1">
                <a:hueOff val="0"/>
                <a:satOff val="0"/>
                <a:lumOff val="0"/>
                <a:alphaOff val="0"/>
              </a:schemeClr>
            </a:solidFill>
            <a:ln>
              <a:solidFill>
                <a:schemeClr val="accent2">
                  <a:hueOff val="0"/>
                  <a:satOff val="0"/>
                  <a:lumOff val="0"/>
                  <a:alphaOff val="0"/>
                </a:schemeClr>
              </a:solidFill>
              <a:round/>
            </a:ln>
          </p:spPr>
          <p:style>
            <a:lnRef idx="1">
              <a:scrgbClr r="0" g="0" b="0"/>
            </a:lnRef>
            <a:fillRef idx="0">
              <a:scrgbClr r="0" g="0" b="0"/>
            </a:fillRef>
            <a:effectRef idx="0">
              <a:scrgbClr r="0" g="0" b="0"/>
            </a:effectRef>
            <a:fontRef idx="minor"/>
          </p:style>
        </p:sp>
        <p:sp>
          <p:nvSpPr>
            <p:cNvPr id="115" name="CustomShape 13"/>
            <p:cNvSpPr/>
            <p:nvPr/>
          </p:nvSpPr>
          <p:spPr>
            <a:xfrm>
              <a:off x="1438560" y="4117320"/>
              <a:ext cx="6085800" cy="54612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a:gradFill>
            <a:ln>
              <a:noFill/>
            </a:ln>
            <a:effectLst>
              <a:outerShdw blurRad="38100" dist="25400" dir="5400000" rotWithShape="0">
                <a:srgbClr val="000000">
                  <a:alpha val="55000"/>
                </a:srgbClr>
              </a:outerShdw>
            </a:effectLst>
          </p:spPr>
          <p:style>
            <a:lnRef idx="0">
              <a:scrgbClr r="0" g="0" b="0"/>
            </a:lnRef>
            <a:fillRef idx="0">
              <a:scrgbClr r="0" g="0" b="0"/>
            </a:fillRef>
            <a:effectRef idx="2">
              <a:scrgbClr r="0" g="0" b="0"/>
            </a:effectRef>
            <a:fontRef idx="minor"/>
          </p:style>
          <p:txBody>
            <a:bodyPr lIns="435240" tIns="68760" rIns="68760" bIns="68760" anchor="ctr"/>
            <a:lstStyle/>
            <a:p>
              <a:pPr>
                <a:lnSpc>
                  <a:spcPct val="100000"/>
                </a:lnSpc>
                <a:spcAft>
                  <a:spcPts val="944"/>
                </a:spcAft>
              </a:pPr>
              <a:r>
                <a:rPr lang="en-IN" sz="2700" b="0" strike="noStrike" spc="-1">
                  <a:solidFill>
                    <a:srgbClr val="FFFFFF"/>
                  </a:solidFill>
                  <a:latin typeface="Gill Sans MT"/>
                  <a:ea typeface="DejaVu Sans"/>
                </a:rPr>
                <a:t>Genetic algorithm</a:t>
              </a:r>
              <a:endParaRPr lang="en-IN" sz="2700" b="0" strike="noStrike" spc="-1">
                <a:latin typeface="Arial"/>
              </a:endParaRPr>
            </a:p>
          </p:txBody>
        </p:sp>
        <p:sp>
          <p:nvSpPr>
            <p:cNvPr id="116" name="CustomShape 14"/>
            <p:cNvSpPr/>
            <p:nvPr/>
          </p:nvSpPr>
          <p:spPr>
            <a:xfrm>
              <a:off x="1095840" y="4048920"/>
              <a:ext cx="683280" cy="683280"/>
            </a:xfrm>
            <a:prstGeom prst="ellipse">
              <a:avLst/>
            </a:prstGeom>
            <a:solidFill>
              <a:schemeClr val="lt1">
                <a:hueOff val="0"/>
                <a:satOff val="0"/>
                <a:lumOff val="0"/>
                <a:alphaOff val="0"/>
              </a:schemeClr>
            </a:solidFill>
            <a:ln>
              <a:solidFill>
                <a:schemeClr val="accent2">
                  <a:hueOff val="0"/>
                  <a:satOff val="0"/>
                  <a:lumOff val="0"/>
                  <a:alphaOff val="0"/>
                </a:schemeClr>
              </a:solidFill>
              <a:round/>
            </a:ln>
          </p:spPr>
          <p:style>
            <a:lnRef idx="1">
              <a:scrgbClr r="0" g="0" b="0"/>
            </a:lnRef>
            <a:fillRef idx="0">
              <a:scrgbClr r="0" g="0" b="0"/>
            </a:fillRef>
            <a:effectRef idx="0">
              <a:scrgbClr r="0" g="0" b="0"/>
            </a:effectRef>
            <a:fontRef idx="minor"/>
          </p:style>
        </p:sp>
        <p:sp>
          <p:nvSpPr>
            <p:cNvPr id="117" name="CustomShape 15"/>
            <p:cNvSpPr/>
            <p:nvPr/>
          </p:nvSpPr>
          <p:spPr>
            <a:xfrm>
              <a:off x="1124280" y="4939920"/>
              <a:ext cx="6400080" cy="546120"/>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a:gradFill>
            <a:ln>
              <a:noFill/>
            </a:ln>
            <a:effectLst>
              <a:outerShdw blurRad="38100" dist="25400" dir="5400000" rotWithShape="0">
                <a:srgbClr val="000000">
                  <a:alpha val="55000"/>
                </a:srgbClr>
              </a:outerShdw>
            </a:effectLst>
          </p:spPr>
          <p:style>
            <a:lnRef idx="0">
              <a:scrgbClr r="0" g="0" b="0"/>
            </a:lnRef>
            <a:fillRef idx="0">
              <a:scrgbClr r="0" g="0" b="0"/>
            </a:fillRef>
            <a:effectRef idx="2">
              <a:scrgbClr r="0" g="0" b="0"/>
            </a:effectRef>
            <a:fontRef idx="minor"/>
          </p:style>
          <p:txBody>
            <a:bodyPr lIns="435240" tIns="68760" rIns="68760" bIns="68760" anchor="ctr"/>
            <a:lstStyle/>
            <a:p>
              <a:pPr>
                <a:lnSpc>
                  <a:spcPct val="90000"/>
                </a:lnSpc>
                <a:spcAft>
                  <a:spcPts val="944"/>
                </a:spcAft>
              </a:pPr>
              <a:r>
                <a:rPr lang="en-IN" sz="2700" b="0" strike="noStrike" spc="-1">
                  <a:solidFill>
                    <a:srgbClr val="FFFFFF"/>
                  </a:solidFill>
                  <a:latin typeface="Gill Sans MT"/>
                  <a:ea typeface="DejaVu Sans"/>
                </a:rPr>
                <a:t>Branch &amp; Bound method</a:t>
              </a:r>
              <a:endParaRPr lang="en-IN" sz="2700" b="0" strike="noStrike" spc="-1">
                <a:latin typeface="Arial"/>
              </a:endParaRPr>
            </a:p>
          </p:txBody>
        </p:sp>
        <p:sp>
          <p:nvSpPr>
            <p:cNvPr id="118" name="CustomShape 16"/>
            <p:cNvSpPr/>
            <p:nvPr/>
          </p:nvSpPr>
          <p:spPr>
            <a:xfrm>
              <a:off x="781560" y="4871520"/>
              <a:ext cx="683280" cy="683280"/>
            </a:xfrm>
            <a:prstGeom prst="ellipse">
              <a:avLst/>
            </a:prstGeom>
            <a:solidFill>
              <a:schemeClr val="lt1">
                <a:hueOff val="0"/>
                <a:satOff val="0"/>
                <a:lumOff val="0"/>
                <a:alphaOff val="0"/>
              </a:schemeClr>
            </a:solidFill>
            <a:ln>
              <a:solidFill>
                <a:schemeClr val="accent2">
                  <a:hueOff val="0"/>
                  <a:satOff val="0"/>
                  <a:lumOff val="0"/>
                  <a:alphaOff val="0"/>
                </a:schemeClr>
              </a:solidFill>
              <a:round/>
            </a:ln>
          </p:spPr>
          <p:style>
            <a:lnRef idx="1">
              <a:scrgbClr r="0" g="0" b="0"/>
            </a:lnRef>
            <a:fillRef idx="0">
              <a:scrgbClr r="0" g="0" b="0"/>
            </a:fillRef>
            <a:effectRef idx="0">
              <a:scrgbClr r="0" g="0" b="0"/>
            </a:effectRef>
            <a:fontRef idx="minor"/>
          </p:style>
        </p:sp>
      </p:grpSp>
      <p:grpSp>
        <p:nvGrpSpPr>
          <p:cNvPr id="119" name="Group 17"/>
          <p:cNvGrpSpPr/>
          <p:nvPr/>
        </p:nvGrpSpPr>
        <p:grpSpPr>
          <a:xfrm>
            <a:off x="0" y="0"/>
            <a:ext cx="36000" cy="36000"/>
            <a:chOff x="0" y="0"/>
            <a:chExt cx="36000" cy="36000"/>
          </a:xfrm>
        </p:grpSpPr>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WORK DONE</a:t>
            </a:r>
            <a:endParaRPr lang="en-IN" sz="3600" b="0" strike="noStrike" spc="-1">
              <a:latin typeface="Arial"/>
            </a:endParaRPr>
          </a:p>
        </p:txBody>
      </p:sp>
      <p:sp>
        <p:nvSpPr>
          <p:cNvPr id="121" name="CustomShape 2"/>
          <p:cNvSpPr/>
          <p:nvPr/>
        </p:nvSpPr>
        <p:spPr>
          <a:xfrm>
            <a:off x="447993" y="1713600"/>
            <a:ext cx="11610960" cy="492092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306000" indent="-303840">
              <a:lnSpc>
                <a:spcPct val="100000"/>
              </a:lnSpc>
              <a:spcBef>
                <a:spcPts val="799"/>
              </a:spcBef>
              <a:spcAft>
                <a:spcPts val="601"/>
              </a:spcAft>
              <a:buClr>
                <a:srgbClr val="4590B8"/>
              </a:buClr>
              <a:buSzPct val="92000"/>
              <a:buFont typeface="Wingdings 2" charset="2"/>
              <a:buChar char=""/>
            </a:pPr>
            <a:r>
              <a:rPr lang="en-IN" b="0" strike="noStrike" spc="-1">
                <a:solidFill>
                  <a:srgbClr val="3D3D3D"/>
                </a:solidFill>
                <a:latin typeface="Gill Sans MT"/>
                <a:ea typeface="DejaVu Sans"/>
              </a:rPr>
              <a:t>Naïve solution : </a:t>
            </a:r>
            <a:r>
              <a:rPr lang="en-US" spc="-1">
                <a:latin typeface="Arial"/>
              </a:rPr>
              <a:t> </a:t>
            </a:r>
            <a:r>
              <a:rPr lang="en-IN" b="0" strike="noStrike" spc="-1">
                <a:solidFill>
                  <a:srgbClr val="000000"/>
                </a:solidFill>
                <a:latin typeface="Gill Sans MT"/>
                <a:ea typeface="DejaVu Sans"/>
              </a:rPr>
              <a:t>The naïve or brute force solution aims at computing and verifying all the possible permutations and thereby choosing the minimum/shortest possible solution.</a:t>
            </a:r>
            <a:endParaRPr lang="en-IN" b="0" strike="noStrike" spc="-1">
              <a:latin typeface="Arial"/>
            </a:endParaRPr>
          </a:p>
          <a:p>
            <a:pPr marL="324000">
              <a:lnSpc>
                <a:spcPct val="100000"/>
              </a:lnSpc>
              <a:spcBef>
                <a:spcPts val="799"/>
              </a:spcBef>
              <a:spcAft>
                <a:spcPts val="601"/>
              </a:spcAft>
            </a:pPr>
            <a:r>
              <a:rPr lang="en-US" b="0" strike="noStrike" spc="-1">
                <a:solidFill>
                  <a:srgbClr val="000000"/>
                </a:solidFill>
                <a:latin typeface="Gill Sans MT"/>
                <a:ea typeface="DejaVu Sans"/>
              </a:rPr>
              <a:t>        </a:t>
            </a:r>
            <a:r>
              <a:rPr lang="en-IN" b="0" strike="noStrike" spc="-1">
                <a:solidFill>
                  <a:srgbClr val="000000"/>
                </a:solidFill>
                <a:latin typeface="Gill Sans MT"/>
                <a:ea typeface="DejaVu Sans"/>
              </a:rPr>
              <a:t> This approach has a time complexity of O(N!) which is not very efficient for large datasets.</a:t>
            </a:r>
            <a:endParaRPr lang="en-IN" b="0" strike="noStrike" spc="-1">
              <a:latin typeface="Arial"/>
            </a:endParaRPr>
          </a:p>
          <a:p>
            <a:pPr marL="324000">
              <a:lnSpc>
                <a:spcPct val="100000"/>
              </a:lnSpc>
              <a:spcBef>
                <a:spcPts val="799"/>
              </a:spcBef>
              <a:spcAft>
                <a:spcPts val="601"/>
              </a:spcAft>
            </a:pPr>
            <a:endParaRPr lang="en-IN" b="0" strike="noStrike" spc="-1">
              <a:latin typeface="Arial"/>
            </a:endParaRPr>
          </a:p>
          <a:p>
            <a:pPr marL="306000" indent="-303840">
              <a:lnSpc>
                <a:spcPct val="100000"/>
              </a:lnSpc>
              <a:spcBef>
                <a:spcPts val="799"/>
              </a:spcBef>
              <a:spcAft>
                <a:spcPts val="601"/>
              </a:spcAft>
              <a:buClr>
                <a:srgbClr val="4590B8"/>
              </a:buClr>
              <a:buSzPct val="92000"/>
              <a:buFont typeface="Wingdings 2" charset="2"/>
              <a:buChar char=""/>
            </a:pPr>
            <a:r>
              <a:rPr lang="en-IN" b="0" strike="noStrike" spc="-1">
                <a:solidFill>
                  <a:srgbClr val="3D3D3D"/>
                </a:solidFill>
                <a:latin typeface="Gill Sans MT"/>
                <a:ea typeface="DejaVu Sans"/>
              </a:rPr>
              <a:t>Dynamic programming :</a:t>
            </a:r>
            <a:r>
              <a:rPr lang="en-US" spc="-1">
                <a:latin typeface="Arial"/>
              </a:rPr>
              <a:t> </a:t>
            </a:r>
            <a:r>
              <a:rPr lang="en-IN" b="0" strike="noStrike" spc="-1">
                <a:solidFill>
                  <a:srgbClr val="000000"/>
                </a:solidFill>
                <a:latin typeface="Gill Sans MT"/>
                <a:ea typeface="DejaVu Sans"/>
              </a:rPr>
              <a:t>In Dynamic Programming (DP), we build the solution as we go along. In our case, this means that our initial state will be any first node to visit, and then we expand each state by adding every possible node to make a path of size 2, and so on</a:t>
            </a:r>
            <a:r>
              <a:rPr lang="en-IN" b="0" strike="noStrike" spc="-1">
                <a:solidFill>
                  <a:srgbClr val="000000"/>
                </a:solidFill>
                <a:latin typeface="Spectral"/>
                <a:ea typeface="DejaVu Sans"/>
              </a:rPr>
              <a:t>.</a:t>
            </a:r>
            <a:endParaRPr lang="en-US" b="0" strike="noStrike" spc="-1">
              <a:solidFill>
                <a:srgbClr val="000000"/>
              </a:solidFill>
              <a:latin typeface="Spectral"/>
              <a:ea typeface="DejaVu Sans"/>
            </a:endParaRPr>
          </a:p>
          <a:p>
            <a:pPr marL="2160">
              <a:lnSpc>
                <a:spcPct val="100000"/>
              </a:lnSpc>
              <a:spcBef>
                <a:spcPts val="799"/>
              </a:spcBef>
              <a:spcAft>
                <a:spcPts val="601"/>
              </a:spcAft>
              <a:buClr>
                <a:srgbClr val="4590B8"/>
              </a:buClr>
              <a:buSzPct val="92000"/>
            </a:pPr>
            <a:r>
              <a:rPr lang="en-US" spc="-1">
                <a:solidFill>
                  <a:srgbClr val="000000"/>
                </a:solidFill>
                <a:latin typeface="Spectral"/>
              </a:rPr>
              <a:t>      </a:t>
            </a:r>
            <a:r>
              <a:rPr lang="en-IN" b="0" strike="noStrike" spc="-1">
                <a:latin typeface="Arial"/>
              </a:rPr>
              <a:t> </a:t>
            </a:r>
            <a:r>
              <a:rPr lang="en-IN" b="0" strike="noStrike" spc="-1">
                <a:latin typeface="Abadi" panose="020B0204020104020204" pitchFamily="34" charset="0"/>
              </a:rPr>
              <a:t>g(i,S) = min{Cik + g(k,S-{k}}</a:t>
            </a:r>
            <a:endParaRPr lang="en-US" b="0" strike="noStrike" spc="-1">
              <a:latin typeface="Abadi" panose="020B0204020104020204" pitchFamily="34" charset="0"/>
            </a:endParaRPr>
          </a:p>
          <a:p>
            <a:pPr marL="2160">
              <a:lnSpc>
                <a:spcPct val="100000"/>
              </a:lnSpc>
              <a:spcBef>
                <a:spcPts val="799"/>
              </a:spcBef>
              <a:spcAft>
                <a:spcPts val="601"/>
              </a:spcAft>
              <a:buClr>
                <a:srgbClr val="4590B8"/>
              </a:buClr>
              <a:buSzPct val="92000"/>
            </a:pPr>
            <a:r>
              <a:rPr lang="en-IN" b="0" strike="noStrike" spc="-1">
                <a:solidFill>
                  <a:srgbClr val="3D3D3D"/>
                </a:solidFill>
                <a:latin typeface="Gill Sans MT"/>
                <a:ea typeface="DejaVu Sans"/>
              </a:rPr>
              <a:t>	 </a:t>
            </a:r>
            <a:r>
              <a:rPr lang="en-IN" b="0" strike="noStrike" spc="-1">
                <a:solidFill>
                  <a:srgbClr val="000000"/>
                </a:solidFill>
                <a:latin typeface="Gill Sans MT"/>
                <a:ea typeface="DejaVu Sans"/>
              </a:rPr>
              <a:t>This approach has a time complexity of O(2</a:t>
            </a:r>
            <a:r>
              <a:rPr lang="en-IN" b="0" strike="noStrike" spc="-1" baseline="30000">
                <a:solidFill>
                  <a:srgbClr val="000000"/>
                </a:solidFill>
                <a:latin typeface="Gill Sans MT"/>
                <a:ea typeface="DejaVu Sans"/>
              </a:rPr>
              <a:t>n</a:t>
            </a:r>
            <a:r>
              <a:rPr lang="en-IN" b="0" strike="noStrike" spc="-1">
                <a:solidFill>
                  <a:srgbClr val="000000"/>
                </a:solidFill>
                <a:latin typeface="Gill Sans MT"/>
                <a:ea typeface="DejaVu Sans"/>
              </a:rPr>
              <a:t>n</a:t>
            </a:r>
            <a:r>
              <a:rPr lang="en-IN" b="0" strike="noStrike" spc="-1" baseline="30000">
                <a:solidFill>
                  <a:srgbClr val="000000"/>
                </a:solidFill>
                <a:latin typeface="Gill Sans MT"/>
                <a:ea typeface="DejaVu Sans"/>
              </a:rPr>
              <a:t>2</a:t>
            </a:r>
            <a:r>
              <a:rPr lang="en-IN" b="0" strike="noStrike" spc="-1">
                <a:solidFill>
                  <a:srgbClr val="000000"/>
                </a:solidFill>
                <a:latin typeface="Gill Sans MT"/>
                <a:ea typeface="DejaVu Sans"/>
              </a:rPr>
              <a:t>).</a:t>
            </a:r>
            <a:br/>
            <a:endParaRPr lang="en-IN"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WORK DONE</a:t>
            </a:r>
            <a:endParaRPr lang="en-IN" sz="3600" b="0" strike="noStrike" spc="-1">
              <a:latin typeface="Arial"/>
            </a:endParaRPr>
          </a:p>
        </p:txBody>
      </p:sp>
      <p:sp>
        <p:nvSpPr>
          <p:cNvPr id="123"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06000" indent="-303840">
              <a:lnSpc>
                <a:spcPct val="100000"/>
              </a:lnSpc>
              <a:spcBef>
                <a:spcPts val="360"/>
              </a:spcBef>
              <a:spcAft>
                <a:spcPts val="601"/>
              </a:spcAft>
              <a:buClr>
                <a:srgbClr val="4590B8"/>
              </a:buClr>
              <a:buSzPct val="92000"/>
              <a:buFont typeface="Wingdings 2" charset="2"/>
              <a:buChar char=""/>
            </a:pPr>
            <a:r>
              <a:rPr lang="en-IN" sz="1800" b="0" strike="noStrike" spc="-1">
                <a:solidFill>
                  <a:srgbClr val="3D3D3D"/>
                </a:solidFill>
                <a:latin typeface="Gill Sans MT"/>
                <a:ea typeface="DejaVu Sans"/>
              </a:rPr>
              <a:t>Genetic algorithm :</a:t>
            </a:r>
            <a:endParaRPr lang="en-IN" sz="1800" b="0" strike="noStrike" spc="-1">
              <a:latin typeface="Arial"/>
            </a:endParaRPr>
          </a:p>
          <a:p>
            <a:pPr>
              <a:lnSpc>
                <a:spcPct val="100000"/>
              </a:lnSpc>
              <a:spcBef>
                <a:spcPts val="360"/>
              </a:spcBef>
              <a:spcAft>
                <a:spcPts val="601"/>
              </a:spcAft>
            </a:pPr>
            <a:r>
              <a:rPr lang="en-IN" sz="1800" b="0" strike="noStrike" spc="-1">
                <a:solidFill>
                  <a:srgbClr val="3D3D3D"/>
                </a:solidFill>
                <a:latin typeface="Gill Sans MT"/>
                <a:ea typeface="DejaVu Sans"/>
              </a:rPr>
              <a:t>	</a:t>
            </a:r>
            <a:r>
              <a:rPr lang="en-IN" sz="1800" b="0" strike="noStrike" spc="-1">
                <a:solidFill>
                  <a:srgbClr val="000000"/>
                </a:solidFill>
                <a:latin typeface="Gill Sans MT"/>
                <a:ea typeface="DejaVu Sans"/>
              </a:rPr>
              <a:t>Genetic algorithms (GA) are based on the survival of the fittest chromosome among the species which are 	generated by random changes in their gene-structure in evolutionary biology. The possible model behaviours are encoded into genes (here, cities are taken as genes). The proposed algorithm is motivated by the observation that genes common to all the individuals of a GA have a high probability of surviving evolution and ending up being part of the final solution; as such, they can be saved away to eliminate the redundant computations at the later generations of a GA.</a:t>
            </a:r>
          </a:p>
          <a:p>
            <a:pPr>
              <a:lnSpc>
                <a:spcPct val="100000"/>
              </a:lnSpc>
              <a:spcBef>
                <a:spcPts val="360"/>
              </a:spcBef>
              <a:spcAft>
                <a:spcPts val="601"/>
              </a:spcAft>
            </a:pPr>
            <a:r>
              <a:rPr lang="en-IN" sz="1800" b="0" strike="noStrike" spc="-1">
                <a:solidFill>
                  <a:srgbClr val="000000"/>
                </a:solidFill>
                <a:latin typeface="Gill Sans MT"/>
                <a:ea typeface="DejaVu Sans"/>
              </a:rPr>
              <a:t>	</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n-IN" sz="3600" b="0" strike="noStrike" cap="all" spc="-1">
                <a:solidFill>
                  <a:srgbClr val="FFFFFF"/>
                </a:solidFill>
                <a:latin typeface="Gill Sans MT"/>
                <a:ea typeface="DejaVu Sans"/>
              </a:rPr>
              <a:t>WORK DONE</a:t>
            </a:r>
            <a:endParaRPr lang="en-IN" sz="3600" b="0" strike="noStrike" spc="-1">
              <a:latin typeface="Arial"/>
            </a:endParaRPr>
          </a:p>
        </p:txBody>
      </p:sp>
      <p:sp>
        <p:nvSpPr>
          <p:cNvPr id="125" name="CustomShape 2"/>
          <p:cNvSpPr/>
          <p:nvPr/>
        </p:nvSpPr>
        <p:spPr>
          <a:xfrm>
            <a:off x="576000" y="2304000"/>
            <a:ext cx="11158200" cy="274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200">
              <a:lnSpc>
                <a:spcPct val="100000"/>
              </a:lnSpc>
              <a:buBlip>
                <a:blip r:embed="rId2"/>
              </a:buBlip>
            </a:pPr>
            <a:r>
              <a:rPr lang="en-IN" sz="1800" b="0" strike="noStrike" spc="-1">
                <a:solidFill>
                  <a:srgbClr val="3D3D3D"/>
                </a:solidFill>
                <a:latin typeface="Gill Sans MT"/>
                <a:ea typeface="DejaVu Sans"/>
              </a:rPr>
              <a:t>Branch and bound :</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This method based on the idea that the sets are divided into</a:t>
            </a: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2 disjoint subsets at every step of the process – branching. </a:t>
            </a: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Furthermore, one subset contains the path between the two</a:t>
            </a: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selected towns and the other subset does not. For each of</a:t>
            </a: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these subsets, the lower restriction (bound) is calculated</a:t>
            </a: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for the duration or for travel expenses. Finally, the subset </a:t>
            </a:r>
            <a:endParaRPr lang="en-IN" sz="1800" b="0" strike="noStrike" spc="-1">
              <a:latin typeface="Arial"/>
            </a:endParaRPr>
          </a:p>
          <a:p>
            <a:pPr>
              <a:lnSpc>
                <a:spcPct val="100000"/>
              </a:lnSpc>
            </a:pPr>
            <a:r>
              <a:rPr lang="en-IN" sz="1800" b="0" strike="noStrike" spc="-1">
                <a:solidFill>
                  <a:srgbClr val="3D3D3D"/>
                </a:solidFill>
                <a:latin typeface="Gill Sans MT"/>
                <a:ea typeface="DejaVu Sans"/>
              </a:rPr>
              <a:t>which exceeds the estimated lower bound is eliminated.</a:t>
            </a:r>
            <a:endParaRPr lang="en-IN" sz="1800" b="0" strike="noStrike" spc="-1">
              <a:latin typeface="Arial"/>
            </a:endParaRPr>
          </a:p>
          <a:p>
            <a:pPr>
              <a:lnSpc>
                <a:spcPct val="100000"/>
              </a:lnSpc>
            </a:pPr>
            <a:endParaRPr lang="en-IN" sz="1800" b="0" strike="noStrike" spc="-1">
              <a:latin typeface="Arial"/>
            </a:endParaRPr>
          </a:p>
        </p:txBody>
      </p:sp>
      <p:pic>
        <p:nvPicPr>
          <p:cNvPr id="126" name="Picture 125"/>
          <p:cNvPicPr/>
          <p:nvPr/>
        </p:nvPicPr>
        <p:blipFill>
          <a:blip r:embed="rId3"/>
          <a:srcRect l="2223"/>
          <a:stretch/>
        </p:blipFill>
        <p:spPr>
          <a:xfrm>
            <a:off x="7632000" y="2232000"/>
            <a:ext cx="4318200" cy="3350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RESULTS</a:t>
            </a:r>
            <a:endParaRPr lang="en-IN" sz="3600" b="0" strike="noStrike" spc="-1">
              <a:latin typeface="Arial"/>
            </a:endParaRPr>
          </a:p>
        </p:txBody>
      </p:sp>
      <p:sp>
        <p:nvSpPr>
          <p:cNvPr id="128"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marL="306000" indent="-303840">
              <a:lnSpc>
                <a:spcPct val="100000"/>
              </a:lnSpc>
              <a:spcBef>
                <a:spcPts val="360"/>
              </a:spcBef>
              <a:spcAft>
                <a:spcPts val="601"/>
              </a:spcAft>
              <a:buClr>
                <a:srgbClr val="4590B8"/>
              </a:buClr>
              <a:buSzPct val="92000"/>
              <a:buFont typeface="Wingdings 2" charset="2"/>
              <a:buChar char=""/>
            </a:pPr>
            <a:r>
              <a:rPr lang="en-IN" sz="1800" b="0" strike="noStrike" spc="-1">
                <a:solidFill>
                  <a:srgbClr val="3D3D3D"/>
                </a:solidFill>
                <a:latin typeface="Gill Sans MT"/>
                <a:ea typeface="DejaVu Sans"/>
              </a:rPr>
              <a:t>Naïve approach : </a:t>
            </a:r>
            <a:r>
              <a:rPr lang="en-IN" sz="1800" b="0" strike="noStrike" spc="-1">
                <a:solidFill>
                  <a:srgbClr val="000000"/>
                </a:solidFill>
                <a:latin typeface="Gill Sans MT"/>
                <a:ea typeface="DejaVu Sans"/>
              </a:rPr>
              <a:t>The time complexity is O(n!) due to which it is not suitable for real-world applications. This approach always gives the exact solution but comes at the cost of huge runtimes.</a:t>
            </a:r>
            <a:endParaRPr lang="en-IN" sz="1800" b="0" strike="noStrike" spc="-1">
              <a:latin typeface="Arial"/>
            </a:endParaRPr>
          </a:p>
          <a:p>
            <a:pPr marL="306000" indent="-303840">
              <a:lnSpc>
                <a:spcPct val="100000"/>
              </a:lnSpc>
              <a:spcBef>
                <a:spcPts val="360"/>
              </a:spcBef>
              <a:spcAft>
                <a:spcPts val="601"/>
              </a:spcAft>
              <a:buClr>
                <a:srgbClr val="4590B8"/>
              </a:buClr>
              <a:buSzPct val="92000"/>
              <a:buFont typeface="Wingdings 2" charset="2"/>
              <a:buChar char=""/>
            </a:pPr>
            <a:r>
              <a:rPr lang="en-IN" sz="1800" b="0" strike="noStrike" spc="-1">
                <a:solidFill>
                  <a:srgbClr val="000000"/>
                </a:solidFill>
                <a:latin typeface="Gill Sans MT"/>
                <a:ea typeface="DejaVu Sans"/>
              </a:rPr>
              <a:t>Dynamic programming : The shorest optimal path is obtained by this approach. Its time complexity is O(2^n.n²) as the problem is divided into atmost 2^n.n recursive subproblems of linear time.</a:t>
            </a:r>
            <a:endParaRPr lang="en-IN" sz="1800" b="0" strike="noStrike" spc="-1">
              <a:latin typeface="Arial"/>
            </a:endParaRPr>
          </a:p>
          <a:p>
            <a:pPr marL="306000" indent="-303840">
              <a:lnSpc>
                <a:spcPct val="100000"/>
              </a:lnSpc>
              <a:spcBef>
                <a:spcPts val="360"/>
              </a:spcBef>
              <a:spcAft>
                <a:spcPts val="601"/>
              </a:spcAft>
              <a:buClr>
                <a:srgbClr val="4590B8"/>
              </a:buClr>
              <a:buSzPct val="92000"/>
              <a:buFont typeface="Wingdings 2" charset="2"/>
              <a:buChar char=""/>
            </a:pPr>
            <a:r>
              <a:rPr lang="en-IN" sz="1800" b="0" strike="noStrike" spc="-1">
                <a:solidFill>
                  <a:srgbClr val="000000"/>
                </a:solidFill>
                <a:latin typeface="Gill Sans MT"/>
                <a:ea typeface="DejaVu Sans"/>
              </a:rPr>
              <a:t>Branch &amp; bound method : This technique is also an</a:t>
            </a:r>
            <a:r>
              <a:rPr lang="en-IN" sz="1800" b="0" i="1" strike="noStrike" spc="-1">
                <a:solidFill>
                  <a:srgbClr val="000000"/>
                </a:solidFill>
                <a:latin typeface="Gill Sans MT"/>
                <a:ea typeface="DejaVu Sans"/>
              </a:rPr>
              <a:t> exact</a:t>
            </a:r>
            <a:r>
              <a:rPr lang="en-IN" sz="1800" b="0" strike="noStrike" spc="-1">
                <a:solidFill>
                  <a:srgbClr val="000000"/>
                </a:solidFill>
                <a:latin typeface="Gill Sans MT"/>
                <a:ea typeface="DejaVu Sans"/>
              </a:rPr>
              <a:t> algorithm. The only issue is that it is not guaranteed to have low running time. It is quick on some instances, and slow on others. The worst-case complexity of Branch and Bound is the same as that of the Naive solution because it is possible that, we may never get a chance to prune a node. </a:t>
            </a:r>
            <a:endParaRPr lang="en-IN" sz="1800" b="0" strike="noStrike" spc="-1">
              <a:latin typeface="Arial"/>
            </a:endParaRPr>
          </a:p>
          <a:p>
            <a:pPr marL="306000" indent="-303840">
              <a:lnSpc>
                <a:spcPct val="100000"/>
              </a:lnSpc>
              <a:spcBef>
                <a:spcPts val="360"/>
              </a:spcBef>
              <a:spcAft>
                <a:spcPts val="601"/>
              </a:spcAft>
              <a:buClr>
                <a:srgbClr val="4590B8"/>
              </a:buClr>
              <a:buSzPct val="92000"/>
              <a:buFont typeface="Wingdings 2" charset="2"/>
              <a:buChar char=""/>
            </a:pPr>
            <a:r>
              <a:rPr lang="en-IN" sz="1800" b="0" strike="noStrike" spc="-1">
                <a:solidFill>
                  <a:srgbClr val="000000"/>
                </a:solidFill>
                <a:latin typeface="Gill Sans MT"/>
                <a:ea typeface="DejaVu Sans"/>
              </a:rPr>
              <a:t>Genetic algorithm : It does not always give the exact shortest path, but it provides an optimal solution that is close to the actual shortest path. It works well even for a larger number of cities compared to all the algorithms mentioned above.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RESULTS</a:t>
            </a:r>
            <a:endParaRPr lang="en-IN" sz="3600" b="0" strike="noStrike" spc="-1">
              <a:latin typeface="Arial"/>
            </a:endParaRPr>
          </a:p>
        </p:txBody>
      </p:sp>
      <p:sp>
        <p:nvSpPr>
          <p:cNvPr id="130"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spcBef>
                <a:spcPts val="360"/>
              </a:spcBef>
              <a:spcAft>
                <a:spcPts val="601"/>
              </a:spcAft>
            </a:pPr>
            <a:endParaRPr lang="en-IN" sz="1800" b="0" strike="noStrike" spc="-1">
              <a:latin typeface="Arial"/>
            </a:endParaRPr>
          </a:p>
          <a:p>
            <a:pPr>
              <a:lnSpc>
                <a:spcPct val="100000"/>
              </a:lnSpc>
              <a:spcBef>
                <a:spcPts val="360"/>
              </a:spcBef>
              <a:spcAft>
                <a:spcPts val="601"/>
              </a:spcAft>
            </a:pPr>
            <a:endParaRPr lang="en-IN" sz="1800" b="0" strike="noStrike" spc="-1">
              <a:latin typeface="Arial"/>
            </a:endParaRPr>
          </a:p>
        </p:txBody>
      </p:sp>
      <p:pic>
        <p:nvPicPr>
          <p:cNvPr id="6" name="Picture 6">
            <a:extLst>
              <a:ext uri="{FF2B5EF4-FFF2-40B4-BE49-F238E27FC236}">
                <a16:creationId xmlns:a16="http://schemas.microsoft.com/office/drawing/2014/main" id="{C0EAA0F3-3A00-C54E-84A3-798E4C651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1224"/>
            <a:ext cx="4289528" cy="4094911"/>
          </a:xfrm>
          <a:prstGeom prst="rect">
            <a:avLst/>
          </a:prstGeom>
        </p:spPr>
      </p:pic>
      <p:pic>
        <p:nvPicPr>
          <p:cNvPr id="8" name="Picture 8">
            <a:extLst>
              <a:ext uri="{FF2B5EF4-FFF2-40B4-BE49-F238E27FC236}">
                <a16:creationId xmlns:a16="http://schemas.microsoft.com/office/drawing/2014/main" id="{A2DFBA7C-71F8-9046-8136-C9FF1031F6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2032" y="2832797"/>
            <a:ext cx="4125535" cy="2833954"/>
          </a:xfrm>
          <a:prstGeom prst="rect">
            <a:avLst/>
          </a:prstGeom>
        </p:spPr>
      </p:pic>
      <p:pic>
        <p:nvPicPr>
          <p:cNvPr id="10" name="Picture 10">
            <a:extLst>
              <a:ext uri="{FF2B5EF4-FFF2-40B4-BE49-F238E27FC236}">
                <a16:creationId xmlns:a16="http://schemas.microsoft.com/office/drawing/2014/main" id="{353223E8-10E2-2841-9693-B20F001C12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02474" y="2722233"/>
            <a:ext cx="4318693" cy="294451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CustomShape 1"/>
          <p:cNvSpPr/>
          <p:nvPr/>
        </p:nvSpPr>
        <p:spPr>
          <a:xfrm>
            <a:off x="581040" y="702000"/>
            <a:ext cx="11027520" cy="101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100000"/>
              </a:lnSpc>
            </a:pPr>
            <a:r>
              <a:rPr lang="en-IN" sz="3600" b="0" strike="noStrike" cap="all" spc="-1">
                <a:solidFill>
                  <a:srgbClr val="FFFFFF"/>
                </a:solidFill>
                <a:latin typeface="Gill Sans MT"/>
                <a:ea typeface="DejaVu Sans"/>
              </a:rPr>
              <a:t>CONCLUSION</a:t>
            </a:r>
            <a:endParaRPr lang="en-IN" sz="3600" b="0" strike="noStrike" spc="-1">
              <a:latin typeface="Arial"/>
            </a:endParaRPr>
          </a:p>
        </p:txBody>
      </p:sp>
      <p:sp>
        <p:nvSpPr>
          <p:cNvPr id="132" name="CustomShape 2"/>
          <p:cNvSpPr/>
          <p:nvPr/>
        </p:nvSpPr>
        <p:spPr>
          <a:xfrm>
            <a:off x="581040" y="2180520"/>
            <a:ext cx="11027520" cy="3676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IN" sz="2800" b="0" strike="noStrike" spc="-1">
                <a:solidFill>
                  <a:srgbClr val="000000"/>
                </a:solidFill>
                <a:latin typeface="Gill Sans MT"/>
                <a:ea typeface="DejaVu Sans"/>
              </a:rPr>
              <a:t>This report compares various algorithms used to solve the Traveling Salesman problem.  We can conclude that the  Genetic algorithm is the fastest while the Naive approach is the slowest among the four algorithms. </a:t>
            </a:r>
            <a:endParaRPr lang="en-IN" sz="2800" b="0" strike="noStrike" spc="-1">
              <a:latin typeface="Arial"/>
            </a:endParaRPr>
          </a:p>
          <a:p>
            <a:pPr>
              <a:lnSpc>
                <a:spcPct val="100000"/>
              </a:lnSpc>
            </a:pPr>
            <a:r>
              <a:rPr lang="en-IN" sz="2800" b="0" strike="noStrike" spc="-1">
                <a:solidFill>
                  <a:srgbClr val="000000"/>
                </a:solidFill>
                <a:latin typeface="Gill Sans MT"/>
                <a:ea typeface="DejaVu Sans"/>
              </a:rPr>
              <a:t>Considering the optimal path, dynamic programming approach and naive approach </a:t>
            </a:r>
            <a:r>
              <a:rPr lang="en-US" sz="2800" b="0" strike="noStrike" spc="-1">
                <a:solidFill>
                  <a:srgbClr val="000000"/>
                </a:solidFill>
                <a:latin typeface="Gill Sans MT"/>
                <a:ea typeface="DejaVu Sans"/>
              </a:rPr>
              <a:t>and branch and bound </a:t>
            </a:r>
            <a:r>
              <a:rPr lang="en-IN" sz="2800" b="0" strike="noStrike" spc="-1">
                <a:solidFill>
                  <a:srgbClr val="000000"/>
                </a:solidFill>
                <a:latin typeface="Gill Sans MT"/>
                <a:ea typeface="DejaVu Sans"/>
              </a:rPr>
              <a:t>give the shortest path while genetic approach give less favourable paths.</a:t>
            </a:r>
            <a:endParaRPr lang="en-IN" sz="2800" b="0" strike="noStrike" spc="-1">
              <a:latin typeface="Arial"/>
            </a:endParaRPr>
          </a:p>
          <a:p>
            <a:pPr>
              <a:lnSpc>
                <a:spcPct val="100000"/>
              </a:lnSpc>
              <a:spcBef>
                <a:spcPts val="360"/>
              </a:spcBef>
              <a:spcAft>
                <a:spcPts val="601"/>
              </a:spcAft>
            </a:pPr>
            <a:br/>
            <a:endParaRPr lang="en-IN" sz="2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tf56390039</Template>
  <TotalTime>11</TotalTime>
  <Words>621</Words>
  <Application>Microsoft Office PowerPoint</Application>
  <PresentationFormat>Widescreen</PresentationFormat>
  <Paragraphs>45</Paragraphs>
  <Slides>10</Slides>
  <Notes>3</Notes>
  <HiddenSlides>0</HiddenSlide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TRAVELING SALESMAN PROBLEM</dc:title>
  <dc:subject/>
  <dc:creator/>
  <dc:description/>
  <cp:lastModifiedBy>alinapinto.191it206@nitk.edu.in</cp:lastModifiedBy>
  <cp:revision>16</cp:revision>
  <dcterms:created xsi:type="dcterms:W3CDTF">2020-11-12T03:12:11Z</dcterms:created>
  <dcterms:modified xsi:type="dcterms:W3CDTF">2020-11-13T10:11:54Z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3</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9</vt:i4>
  </property>
</Properties>
</file>