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p:scale>
          <a:sx n="75" d="100"/>
          <a:sy n="75" d="100"/>
        </p:scale>
        <p:origin x="946" y="43"/>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9/7/2024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7741647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4732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62599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6008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1546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9537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9984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7222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9726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37679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1401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48440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79499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2117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326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2874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392636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1919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616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8461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894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773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8837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949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5010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9535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9/7/2024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6283750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txBody>
            <a:bodyPr/>
            <a:lstStyle/>
            <a:p>
              <a:endParaRPr lang="en-IN"/>
            </a:p>
          </p:txBody>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txBody>
            <a:bodyPr/>
            <a:lstStyle/>
            <a:p>
              <a:endParaRPr lang="en-IN"/>
            </a:p>
          </p:txBody>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txBody>
          <a:bodyPr/>
          <a:lstStyle/>
          <a:p>
            <a:endParaRPr lang="en-IN"/>
          </a:p>
        </p:txBody>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txBody>
          <a:bodyPr/>
          <a:lstStyle/>
          <a:p>
            <a:endParaRPr lang="en-IN"/>
          </a:p>
        </p:txBody>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STUDENT NAME: GAYATHRI N</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REGISTER NO: 312200250	</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DEPARTMENT: B.COM (ACCOUNTING &amp; FINANCE)</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COLLEGE: S.I.V.E.T.COLLEGE</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           </a:t>
            </a:r>
            <a:endParaRPr lang="zh-CN" altLang="en-US" sz="2400" b="1" i="0" u="none" strike="noStrike" kern="1200" cap="none" spc="0" baseline="0">
              <a:solidFill>
                <a:schemeClr val="tx1"/>
              </a:solidFill>
              <a:latin typeface="Trebuchet MS" charset="0"/>
              <a:ea typeface="宋体" charset="0"/>
              <a:cs typeface="Calibri" charset="0"/>
            </a:endParaRPr>
          </a:p>
        </p:txBody>
      </p:sp>
    </p:spTree>
    <p:extLst>
      <p:ext uri="{BB962C8B-B14F-4D97-AF65-F5344CB8AC3E}">
        <p14:creationId xmlns:p14="http://schemas.microsoft.com/office/powerpoint/2010/main" val="30036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a:endParaRPr lang="en-IN"/>
          </a:p>
        </p:txBody>
      </p:sp>
      <p:pic>
        <p:nvPicPr>
          <p:cNvPr id="15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1" i="0" u="none" strike="noStrike" kern="1200" cap="none" spc="10" baseline="0">
                <a:solidFill>
                  <a:srgbClr val="2D936B"/>
                </a:solidFill>
                <a:latin typeface="Trebuchet MS" charset="0"/>
                <a:ea typeface="宋体" charset="0"/>
                <a:cs typeface="Trebuchet MS" charset="0"/>
              </a:rPr>
              <a:t>10</a:t>
            </a:fld>
            <a:endParaRPr lang="zh-CN" altLang="en-US" sz="1100" b="1" i="0" u="none" strike="noStrike" kern="1200" cap="none" spc="0" baseline="0">
              <a:solidFill>
                <a:schemeClr val="tx1"/>
              </a:solidFill>
              <a:latin typeface="Trebuchet MS" charset="0"/>
              <a:ea typeface="宋体" charset="0"/>
              <a:cs typeface="Trebuchet MS" charset="0"/>
            </a:endParaRPr>
          </a:p>
        </p:txBody>
      </p:sp>
      <p:sp>
        <p:nvSpPr>
          <p:cNvPr id="154"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1" i="0" u="none" strike="noStrike" kern="1200" cap="none" spc="0" baseline="0">
              <a:solidFill>
                <a:schemeClr val="tx1"/>
              </a:solidFill>
              <a:latin typeface="Trebuchet MS" charset="0"/>
              <a:ea typeface="宋体" charset="0"/>
              <a:cs typeface="Trebuchet MS" charset="0"/>
            </a:endParaRPr>
          </a:p>
        </p:txBody>
      </p:sp>
      <p:sp>
        <p:nvSpPr>
          <p:cNvPr id="155"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a:endParaRPr lang="en-IN"/>
          </a:p>
        </p:txBody>
      </p:sp>
      <p:sp>
        <p:nvSpPr>
          <p:cNvPr id="156" name="矩形"/>
          <p:cNvSpPr>
            <a:spLocks/>
          </p:cNvSpPr>
          <p:nvPr/>
        </p:nvSpPr>
        <p:spPr>
          <a:xfrm>
            <a:off x="838200" y="1600200"/>
            <a:ext cx="5638800" cy="485336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7000"/>
              </a:lnSpc>
              <a:spcBef>
                <a:spcPts val="0"/>
              </a:spcBef>
              <a:spcAft>
                <a:spcPts val="800"/>
              </a:spcAft>
              <a:buClrTx/>
              <a:buAutoNum type="arabicPeriod"/>
            </a:pPr>
            <a:r>
              <a:rPr lang="en-US" altLang="zh-CN" sz="2400" b="1" i="0" u="none" strike="noStrike" kern="100" cap="none" spc="0" baseline="0">
                <a:solidFill>
                  <a:schemeClr val="tx1"/>
                </a:solidFill>
                <a:latin typeface="Trebuchet MS" charset="0"/>
                <a:ea typeface="Calibri" charset="0"/>
                <a:cs typeface="Latha" pitchFamily="34" charset="0"/>
              </a:rPr>
              <a:t>Define Objectives</a:t>
            </a:r>
          </a:p>
          <a:p>
            <a:pPr marL="342900" indent="-342900" algn="l">
              <a:lnSpc>
                <a:spcPct val="107000"/>
              </a:lnSpc>
              <a:spcBef>
                <a:spcPts val="0"/>
              </a:spcBef>
              <a:spcAft>
                <a:spcPts val="800"/>
              </a:spcAft>
              <a:buClrTx/>
              <a:buAutoNum type="arabicPeriod"/>
            </a:pPr>
            <a:r>
              <a:rPr lang="en-US" altLang="zh-CN" sz="2400" b="1" i="0" u="none" strike="noStrike" kern="100" cap="none" spc="0" baseline="0">
                <a:solidFill>
                  <a:schemeClr val="tx1"/>
                </a:solidFill>
                <a:latin typeface="Trebuchet MS" charset="0"/>
                <a:ea typeface="Calibri" charset="0"/>
                <a:cs typeface="Latha" pitchFamily="34" charset="0"/>
              </a:rPr>
              <a:t>Data Collection</a:t>
            </a:r>
          </a:p>
          <a:p>
            <a:pPr marL="342900" indent="-342900" algn="l">
              <a:lnSpc>
                <a:spcPct val="107000"/>
              </a:lnSpc>
              <a:spcBef>
                <a:spcPts val="0"/>
              </a:spcBef>
              <a:spcAft>
                <a:spcPts val="800"/>
              </a:spcAft>
              <a:buClrTx/>
              <a:buAutoNum type="arabicPeriod"/>
            </a:pPr>
            <a:r>
              <a:rPr lang="en-US" altLang="zh-CN" sz="2400" b="1" i="0" u="none" strike="noStrike" kern="100" cap="none" spc="0" baseline="0">
                <a:solidFill>
                  <a:schemeClr val="tx1"/>
                </a:solidFill>
                <a:latin typeface="Trebuchet MS" charset="0"/>
                <a:ea typeface="Calibri" charset="0"/>
                <a:cs typeface="Latha" pitchFamily="34" charset="0"/>
              </a:rPr>
              <a:t>Data Preprocessing</a:t>
            </a:r>
          </a:p>
          <a:p>
            <a:pPr marL="342900" indent="-342900" algn="l">
              <a:lnSpc>
                <a:spcPct val="107000"/>
              </a:lnSpc>
              <a:spcBef>
                <a:spcPts val="0"/>
              </a:spcBef>
              <a:spcAft>
                <a:spcPts val="800"/>
              </a:spcAft>
              <a:buClrTx/>
              <a:buAutoNum type="arabicPeriod"/>
            </a:pPr>
            <a:r>
              <a:rPr lang="en-US" altLang="zh-CN" sz="2400" b="1" i="0" u="none" strike="noStrike" kern="100" cap="none" spc="0" baseline="0">
                <a:solidFill>
                  <a:schemeClr val="tx1"/>
                </a:solidFill>
                <a:latin typeface="Trebuchet MS" charset="0"/>
                <a:ea typeface="Calibri" charset="0"/>
                <a:cs typeface="Latha" pitchFamily="34" charset="0"/>
              </a:rPr>
              <a:t>Exploratory Data Analysis (EDA)</a:t>
            </a:r>
          </a:p>
          <a:p>
            <a:pPr marL="342900" indent="-342900" algn="l">
              <a:lnSpc>
                <a:spcPct val="107000"/>
              </a:lnSpc>
              <a:spcBef>
                <a:spcPts val="0"/>
              </a:spcBef>
              <a:spcAft>
                <a:spcPts val="800"/>
              </a:spcAft>
              <a:buClrTx/>
              <a:buAutoNum type="arabicPeriod"/>
            </a:pPr>
            <a:r>
              <a:rPr lang="en-US" altLang="zh-CN" sz="2400" b="1" i="0" u="none" strike="noStrike" kern="100" cap="none" spc="0" baseline="0">
                <a:solidFill>
                  <a:schemeClr val="tx1"/>
                </a:solidFill>
                <a:latin typeface="Trebuchet MS" charset="0"/>
                <a:ea typeface="Calibri" charset="0"/>
                <a:cs typeface="Latha" pitchFamily="34" charset="0"/>
              </a:rPr>
              <a:t>Feature Engineering</a:t>
            </a:r>
          </a:p>
          <a:p>
            <a:pPr marL="342900" indent="-342900" algn="l">
              <a:lnSpc>
                <a:spcPct val="107000"/>
              </a:lnSpc>
              <a:spcBef>
                <a:spcPts val="0"/>
              </a:spcBef>
              <a:spcAft>
                <a:spcPts val="800"/>
              </a:spcAft>
              <a:buClrTx/>
              <a:buAutoNum type="arabicPeriod"/>
            </a:pPr>
            <a:r>
              <a:rPr lang="en-US" altLang="zh-CN" sz="2400" b="1" i="0" u="none" strike="noStrike" kern="100" cap="none" spc="0" baseline="0">
                <a:solidFill>
                  <a:schemeClr val="tx1"/>
                </a:solidFill>
                <a:latin typeface="Trebuchet MS" charset="0"/>
                <a:ea typeface="Calibri" charset="0"/>
                <a:cs typeface="Latha" pitchFamily="34" charset="0"/>
              </a:rPr>
              <a:t>Model Selection</a:t>
            </a:r>
          </a:p>
          <a:p>
            <a:pPr marL="342900" indent="-342900" algn="l">
              <a:lnSpc>
                <a:spcPct val="107000"/>
              </a:lnSpc>
              <a:spcBef>
                <a:spcPts val="0"/>
              </a:spcBef>
              <a:spcAft>
                <a:spcPts val="800"/>
              </a:spcAft>
              <a:buClrTx/>
              <a:buAutoNum type="arabicPeriod"/>
            </a:pPr>
            <a:r>
              <a:rPr lang="en-US" altLang="zh-CN" sz="2400" b="1" i="0" u="none" strike="noStrike" kern="100" cap="none" spc="0" baseline="0">
                <a:solidFill>
                  <a:schemeClr val="tx1"/>
                </a:solidFill>
                <a:latin typeface="Trebuchet MS" charset="0"/>
                <a:ea typeface="Calibri" charset="0"/>
                <a:cs typeface="Latha" pitchFamily="34" charset="0"/>
              </a:rPr>
              <a:t>Model Training and Evaluation</a:t>
            </a:r>
          </a:p>
          <a:p>
            <a:pPr marL="342900" indent="-342900" algn="l">
              <a:lnSpc>
                <a:spcPct val="107000"/>
              </a:lnSpc>
              <a:spcBef>
                <a:spcPts val="0"/>
              </a:spcBef>
              <a:spcAft>
                <a:spcPts val="800"/>
              </a:spcAft>
              <a:buClrTx/>
              <a:buAutoNum type="arabicPeriod"/>
            </a:pPr>
            <a:r>
              <a:rPr lang="en-US" altLang="zh-CN" sz="2400" b="1" i="0" u="none" strike="noStrike" kern="100" cap="none" spc="0" baseline="0">
                <a:solidFill>
                  <a:schemeClr val="tx1"/>
                </a:solidFill>
                <a:latin typeface="Trebuchet MS" charset="0"/>
                <a:ea typeface="Calibri" charset="0"/>
                <a:cs typeface="Latha" pitchFamily="34" charset="0"/>
              </a:rPr>
              <a:t>Interpretability and Insights</a:t>
            </a:r>
          </a:p>
          <a:p>
            <a:pPr marL="0" indent="0" algn="l">
              <a:lnSpc>
                <a:spcPct val="107000"/>
              </a:lnSpc>
              <a:spcBef>
                <a:spcPts val="0"/>
              </a:spcBef>
              <a:spcAft>
                <a:spcPts val="800"/>
              </a:spcAft>
              <a:buNone/>
            </a:pPr>
            <a:r>
              <a:rPr lang="en-US" altLang="zh-CN" sz="2400" b="1" i="0" u="none" strike="noStrike" kern="100" cap="none" spc="0" baseline="0">
                <a:solidFill>
                  <a:schemeClr val="tx1"/>
                </a:solidFill>
                <a:latin typeface="Trebuchet MS" charset="0"/>
                <a:ea typeface="Calibri" charset="0"/>
                <a:cs typeface="Latha" pitchFamily="34" charset="0"/>
              </a:rPr>
              <a:t> </a:t>
            </a:r>
          </a:p>
          <a:p>
            <a:pPr marL="0" indent="0" algn="l">
              <a:lnSpc>
                <a:spcPct val="100000"/>
              </a:lnSpc>
              <a:spcBef>
                <a:spcPts val="0"/>
              </a:spcBef>
              <a:spcAft>
                <a:spcPts val="0"/>
              </a:spcAft>
              <a:buNone/>
            </a:pPr>
            <a:endParaRPr lang="zh-CN" altLang="en-US" sz="2400" b="1" i="0" u="none" strike="noStrike" kern="1200" cap="none" spc="0" baseline="0">
              <a:solidFill>
                <a:schemeClr val="tx1"/>
              </a:solidFill>
              <a:latin typeface="Trebuchet MS" charset="0"/>
              <a:ea typeface="宋体" charset="0"/>
              <a:cs typeface="Calibri" charset="0"/>
            </a:endParaRPr>
          </a:p>
        </p:txBody>
      </p:sp>
    </p:spTree>
    <p:extLst>
      <p:ext uri="{BB962C8B-B14F-4D97-AF65-F5344CB8AC3E}">
        <p14:creationId xmlns:p14="http://schemas.microsoft.com/office/powerpoint/2010/main" val="138160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a:endParaRPr lang="en-IN"/>
          </a:p>
        </p:txBody>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a:endParaRPr lang="en-IN"/>
          </a:p>
        </p:txBody>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a:endParaRPr lang="en-IN"/>
          </a:p>
        </p:txBody>
      </p:sp>
      <p:pic>
        <p:nvPicPr>
          <p:cNvPr id="16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1"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67" name="图片"/>
          <p:cNvPicPr>
            <a:picLocks noChangeAspect="1"/>
          </p:cNvPicPr>
          <p:nvPr/>
        </p:nvPicPr>
        <p:blipFill>
          <a:blip r:embed="rId4" cstate="print"/>
          <a:stretch>
            <a:fillRect/>
          </a:stretch>
        </p:blipFill>
        <p:spPr>
          <a:xfrm>
            <a:off x="695314" y="1052496"/>
            <a:ext cx="10256188" cy="5662654"/>
          </a:xfrm>
          <a:prstGeom prst="rect">
            <a:avLst/>
          </a:prstGeom>
          <a:noFill/>
          <a:ln w="12700" cap="flat" cmpd="sng">
            <a:noFill/>
            <a:prstDash val="solid"/>
            <a:miter/>
          </a:ln>
        </p:spPr>
      </p:pic>
    </p:spTree>
    <p:extLst>
      <p:ext uri="{BB962C8B-B14F-4D97-AF65-F5344CB8AC3E}">
        <p14:creationId xmlns:p14="http://schemas.microsoft.com/office/powerpoint/2010/main" val="181846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imes New Roman" pitchFamily="18" charset="0"/>
              </a:rPr>
              <a:t>CONCLUSION</a:t>
            </a:r>
            <a:endParaRPr lang="zh-CN" altLang="en-US" sz="4800" b="1" i="0" u="none" strike="noStrike" kern="0" cap="none" spc="0" baseline="0">
              <a:solidFill>
                <a:schemeClr val="tx1"/>
              </a:solidFill>
              <a:latin typeface="Trebuchet MS" charset="0"/>
              <a:ea typeface="宋体" charset="0"/>
              <a:cs typeface="Times New Roman" pitchFamily="18" charset="0"/>
            </a:endParaRPr>
          </a:p>
        </p:txBody>
      </p:sp>
      <p:sp>
        <p:nvSpPr>
          <p:cNvPr id="165" name="矩形"/>
          <p:cNvSpPr>
            <a:spLocks/>
          </p:cNvSpPr>
          <p:nvPr/>
        </p:nvSpPr>
        <p:spPr>
          <a:xfrm>
            <a:off x="914400" y="1676400"/>
            <a:ext cx="4724400" cy="1905000"/>
          </a:xfrm>
          <a:prstGeom prst="rect">
            <a:avLst/>
          </a:prstGeom>
          <a:noFill/>
          <a:ln w="12700" cap="flat" cmpd="sng">
            <a:noFill/>
            <a:prstDash val="solid"/>
            <a:miter/>
          </a:ln>
        </p:spPr>
        <p:txBody>
          <a:bodyPr/>
          <a:lstStyle/>
          <a:p>
            <a:endParaRPr lang="en-IN"/>
          </a:p>
        </p:txBody>
      </p:sp>
      <p:sp>
        <p:nvSpPr>
          <p:cNvPr id="166" name="矩形"/>
          <p:cNvSpPr>
            <a:spLocks/>
          </p:cNvSpPr>
          <p:nvPr/>
        </p:nvSpPr>
        <p:spPr>
          <a:xfrm>
            <a:off x="755332" y="1735069"/>
            <a:ext cx="8869158" cy="341632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b="1" dirty="0">
                <a:latin typeface="Trebuchet MS" charset="0"/>
                <a:cs typeface="Calibri" charset="0"/>
              </a:rPr>
              <a:t>Enhances Data Clarity: Highlights key data </a:t>
            </a:r>
            <a:r>
              <a:rPr lang="en-US" altLang="zh-CN" b="1" dirty="0" err="1">
                <a:latin typeface="Trebuchet MS" charset="0"/>
                <a:cs typeface="Calibri" charset="0"/>
              </a:rPr>
              <a:t>points,making</a:t>
            </a:r>
            <a:r>
              <a:rPr lang="en-US" altLang="zh-CN" b="1" dirty="0">
                <a:latin typeface="Trebuchet MS" charset="0"/>
                <a:cs typeface="Calibri" charset="0"/>
              </a:rPr>
              <a:t> large datasets easier to interpret. </a:t>
            </a:r>
            <a:endParaRPr lang="en-US" altLang="zh-CN" sz="1800" b="1" i="0" u="none" strike="noStrike" kern="1200" cap="none" spc="0" baseline="0" dirty="0">
              <a:solidFill>
                <a:schemeClr val="tx1"/>
              </a:solidFill>
              <a:latin typeface="Trebuchet MS" charset="0"/>
              <a:ea typeface="宋体" charset="0"/>
              <a:cs typeface="Calibri" charset="0"/>
            </a:endParaRPr>
          </a:p>
          <a:p>
            <a:pPr marL="0" indent="0" algn="l" eaLnBrk="0" fontAlgn="base" latinLnBrk="0" hangingPunct="0">
              <a:lnSpc>
                <a:spcPct val="100000"/>
              </a:lnSpc>
              <a:spcBef>
                <a:spcPts val="0"/>
              </a:spcBef>
              <a:spcAft>
                <a:spcPts val="0"/>
              </a:spcAft>
              <a:buClrTx/>
              <a:buChar char="•"/>
            </a:pPr>
            <a:r>
              <a:rPr lang="en-US" altLang="zh-CN" b="1" dirty="0">
                <a:latin typeface="Trebuchet MS" charset="0"/>
                <a:cs typeface="Calibri" charset="0"/>
              </a:rPr>
              <a:t>Streamlines Decision-Making: Facilitates </a:t>
            </a:r>
            <a:r>
              <a:rPr lang="en-US" altLang="zh-CN" b="1" dirty="0" err="1">
                <a:latin typeface="Trebuchet MS" charset="0"/>
                <a:cs typeface="Calibri" charset="0"/>
              </a:rPr>
              <a:t>faster,more</a:t>
            </a:r>
            <a:r>
              <a:rPr lang="en-US" altLang="zh-CN" b="1" dirty="0">
                <a:latin typeface="Trebuchet MS" charset="0"/>
                <a:cs typeface="Calibri" charset="0"/>
              </a:rPr>
              <a:t> informed decisions by visually emphasizing critical </a:t>
            </a:r>
            <a:r>
              <a:rPr lang="en-US" altLang="zh-CN" b="1" dirty="0" err="1">
                <a:latin typeface="Trebuchet MS" charset="0"/>
                <a:cs typeface="Calibri" charset="0"/>
              </a:rPr>
              <a:t>informations</a:t>
            </a:r>
            <a:r>
              <a:rPr lang="en-US" altLang="zh-CN" b="1" dirty="0">
                <a:latin typeface="Trebuchet MS" charset="0"/>
                <a:cs typeface="Calibri" charset="0"/>
              </a:rPr>
              <a:t>.</a:t>
            </a:r>
            <a:endParaRPr lang="en-US" altLang="zh-CN" sz="1800" b="1" i="0" u="none" strike="noStrike" kern="1200" cap="none" spc="0" baseline="0" dirty="0">
              <a:solidFill>
                <a:schemeClr val="tx1"/>
              </a:solidFill>
              <a:latin typeface="Trebuchet MS" charset="0"/>
              <a:ea typeface="宋体" charset="0"/>
              <a:cs typeface="Calibri" charset="0"/>
            </a:endParaRPr>
          </a:p>
          <a:p>
            <a:pPr marL="0" indent="0" algn="l" eaLnBrk="0" fontAlgn="base" latinLnBrk="0" hangingPunct="0">
              <a:lnSpc>
                <a:spcPct val="100000"/>
              </a:lnSpc>
              <a:spcBef>
                <a:spcPts val="0"/>
              </a:spcBef>
              <a:spcAft>
                <a:spcPts val="0"/>
              </a:spcAft>
              <a:buClrTx/>
              <a:buChar char="•"/>
            </a:pPr>
            <a:r>
              <a:rPr lang="en-US" altLang="zh-CN" b="1" dirty="0">
                <a:latin typeface="Trebuchet MS" charset="0"/>
                <a:cs typeface="Calibri" charset="0"/>
              </a:rPr>
              <a:t>Automates Formatting: Saves time by applying formatting rules </a:t>
            </a:r>
            <a:r>
              <a:rPr lang="en-US" altLang="zh-CN" b="1" dirty="0" err="1">
                <a:latin typeface="Trebuchet MS" charset="0"/>
                <a:cs typeface="Calibri" charset="0"/>
              </a:rPr>
              <a:t>automatically,reducing</a:t>
            </a:r>
            <a:r>
              <a:rPr lang="en-US" altLang="zh-CN" b="1" dirty="0">
                <a:latin typeface="Trebuchet MS" charset="0"/>
                <a:cs typeface="Calibri" charset="0"/>
              </a:rPr>
              <a:t> manual efforts.</a:t>
            </a:r>
            <a:endParaRPr lang="en-US" altLang="zh-CN" sz="1800" b="1" i="0" u="none" strike="noStrike" kern="1200" cap="none" spc="0" baseline="0" dirty="0">
              <a:solidFill>
                <a:schemeClr val="tx1"/>
              </a:solidFill>
              <a:latin typeface="Trebuchet MS" charset="0"/>
              <a:ea typeface="宋体" charset="0"/>
              <a:cs typeface="Calibri" charset="0"/>
            </a:endParaRPr>
          </a:p>
          <a:p>
            <a:pPr marL="0" indent="0" algn="l" eaLnBrk="0" fontAlgn="base" latinLnBrk="0" hangingPunct="0">
              <a:lnSpc>
                <a:spcPct val="100000"/>
              </a:lnSpc>
              <a:spcBef>
                <a:spcPts val="0"/>
              </a:spcBef>
              <a:spcAft>
                <a:spcPts val="0"/>
              </a:spcAft>
              <a:buClrTx/>
              <a:buChar char="•"/>
            </a:pPr>
            <a:r>
              <a:rPr lang="en-US" altLang="zh-CN" b="1" dirty="0">
                <a:latin typeface="Trebuchet MS" charset="0"/>
                <a:cs typeface="Calibri" charset="0"/>
              </a:rPr>
              <a:t>Increases Data Accuracy: Helps identify </a:t>
            </a:r>
            <a:r>
              <a:rPr lang="en-US" altLang="zh-CN" b="1" dirty="0" err="1">
                <a:latin typeface="Trebuchet MS" charset="0"/>
                <a:cs typeface="Calibri" charset="0"/>
              </a:rPr>
              <a:t>trends,outliers</a:t>
            </a:r>
            <a:r>
              <a:rPr lang="en-US" altLang="zh-CN" b="1" dirty="0">
                <a:latin typeface="Trebuchet MS" charset="0"/>
                <a:cs typeface="Calibri" charset="0"/>
              </a:rPr>
              <a:t>, and errors </a:t>
            </a:r>
            <a:r>
              <a:rPr lang="en-US" altLang="zh-CN" b="1" dirty="0" err="1">
                <a:latin typeface="Trebuchet MS" charset="0"/>
                <a:cs typeface="Calibri" charset="0"/>
              </a:rPr>
              <a:t>efficiently,ensuring</a:t>
            </a:r>
            <a:r>
              <a:rPr lang="en-US" altLang="zh-CN" b="1" dirty="0">
                <a:latin typeface="Trebuchet MS" charset="0"/>
                <a:cs typeface="Calibri" charset="0"/>
              </a:rPr>
              <a:t> more accurate analysis.</a:t>
            </a:r>
            <a:endParaRPr lang="en-US" altLang="zh-CN" sz="1800" b="1" i="0" u="none" strike="noStrike" kern="1200" cap="none" spc="0" baseline="0" dirty="0">
              <a:solidFill>
                <a:schemeClr val="tx1"/>
              </a:solidFill>
              <a:latin typeface="Trebuchet MS" charset="0"/>
              <a:ea typeface="宋体" charset="0"/>
              <a:cs typeface="Calibri" charset="0"/>
            </a:endParaRPr>
          </a:p>
          <a:p>
            <a:pPr marL="0" indent="0" algn="l" eaLnBrk="0" fontAlgn="base" latinLnBrk="0" hangingPunct="0">
              <a:lnSpc>
                <a:spcPct val="100000"/>
              </a:lnSpc>
              <a:spcBef>
                <a:spcPts val="0"/>
              </a:spcBef>
              <a:spcAft>
                <a:spcPts val="0"/>
              </a:spcAft>
              <a:buClrTx/>
              <a:buChar char="•"/>
            </a:pPr>
            <a:r>
              <a:rPr lang="en-US" altLang="zh-CN" b="1" dirty="0">
                <a:latin typeface="Trebuchet MS" charset="0"/>
                <a:cs typeface="Calibri" charset="0"/>
              </a:rPr>
              <a:t>Offers Flexibility: Allows customization of rules based on a variety of data types and conditions.</a:t>
            </a:r>
          </a:p>
          <a:p>
            <a:pPr marL="0" indent="0" algn="l" eaLnBrk="0" fontAlgn="base" latinLnBrk="0" hangingPunct="0">
              <a:lnSpc>
                <a:spcPct val="100000"/>
              </a:lnSpc>
              <a:spcBef>
                <a:spcPts val="0"/>
              </a:spcBef>
              <a:spcAft>
                <a:spcPts val="0"/>
              </a:spcAft>
              <a:buClrTx/>
              <a:buChar char="•"/>
            </a:pPr>
            <a:r>
              <a:rPr lang="en-US" altLang="zh-CN" b="1" dirty="0">
                <a:latin typeface="Trebuchet MS" charset="0"/>
                <a:cs typeface="Calibri" charset="0"/>
              </a:rPr>
              <a:t>Real-Time Updates: Adjusts dynamically to data </a:t>
            </a:r>
            <a:r>
              <a:rPr lang="en-US" altLang="zh-CN" b="1" dirty="0" err="1">
                <a:latin typeface="Trebuchet MS" charset="0"/>
                <a:cs typeface="Calibri" charset="0"/>
              </a:rPr>
              <a:t>changes,keeping</a:t>
            </a:r>
            <a:r>
              <a:rPr lang="en-US" altLang="zh-CN" b="1" dirty="0">
                <a:latin typeface="Trebuchet MS" charset="0"/>
                <a:cs typeface="Calibri" charset="0"/>
              </a:rPr>
              <a:t> formatting relevant and up-to-date.</a:t>
            </a:r>
            <a:endParaRPr lang="zh-CN" altLang="en-US" sz="1800" b="1" i="0" u="none" strike="noStrike" kern="1200" cap="none" spc="0" baseline="0" dirty="0">
              <a:solidFill>
                <a:schemeClr val="tx1"/>
              </a:solidFill>
              <a:latin typeface="Trebuchet MS" charset="0"/>
              <a:ea typeface="宋体" charset="0"/>
              <a:cs typeface="Calibri" charset="0"/>
            </a:endParaRPr>
          </a:p>
        </p:txBody>
      </p:sp>
    </p:spTree>
    <p:extLst>
      <p:ext uri="{BB962C8B-B14F-4D97-AF65-F5344CB8AC3E}">
        <p14:creationId xmlns:p14="http://schemas.microsoft.com/office/powerpoint/2010/main" val="99239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lstStyle/>
          <a:p>
            <a:endParaRPr lang="en-IN"/>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txBody>
            <a:bodyPr/>
            <a:lstStyle/>
            <a:p>
              <a:endParaRPr lang="en-IN"/>
            </a:p>
          </p:txBody>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txBody>
            <a:bodyPr/>
            <a:lstStyle/>
            <a:p>
              <a:endParaRPr lang="en-IN"/>
            </a:p>
          </p:txBody>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txBody>
            <a:bodyPr/>
            <a:lstStyle/>
            <a:p>
              <a:endParaRPr lang="en-IN"/>
            </a:p>
          </p:txBody>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txBody>
            <a:bodyPr/>
            <a:lstStyle/>
            <a:p>
              <a:endParaRPr lang="en-IN"/>
            </a:p>
          </p:txBody>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a:endParaRPr lang="en-IN"/>
            </a:p>
          </p:txBody>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txBody>
            <a:bodyPr/>
            <a:lstStyle/>
            <a:p>
              <a:endParaRPr lang="en-IN"/>
            </a:p>
          </p:txBody>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txBody>
            <a:bodyPr/>
            <a:lstStyle/>
            <a:p>
              <a:endParaRPr lang="en-IN"/>
            </a:p>
          </p:txBody>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txBody>
            <a:bodyPr/>
            <a:lstStyle/>
            <a:p>
              <a:endParaRPr lang="en-IN"/>
            </a:p>
          </p:txBody>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a:endParaRPr lang="en-IN"/>
            </a:p>
          </p:txBody>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txBody>
          <a:bodyPr/>
          <a:lstStyle/>
          <a:p>
            <a:endParaRPr lang="en-IN"/>
          </a:p>
        </p:txBody>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a:endParaRPr lang="en-IN"/>
          </a:p>
        </p:txBody>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a:endParaRPr lang="en-IN"/>
          </a:p>
        </p:txBody>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a:endParaRPr lang="en-IN"/>
          </a:p>
        </p:txBody>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758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w Cen MT" pitchFamily="34" charset="0"/>
                <a:ea typeface="宋体" charset="0"/>
                <a:cs typeface="Times New Roman" pitchFamily="18" charset="0"/>
              </a:rPr>
              <a:t>Analysis of Employee using Excel</a:t>
            </a:r>
            <a:endParaRPr lang="zh-CN" altLang="en-US" sz="2800" b="0" i="0" u="none" strike="noStrike" kern="1200" cap="none" spc="0" baseline="0">
              <a:solidFill>
                <a:srgbClr val="7030A0"/>
              </a:solidFill>
              <a:latin typeface="Tw Cen MT" pitchFamily="34" charset="0"/>
              <a:ea typeface="宋体" charset="0"/>
              <a:cs typeface="Times New Roman" pitchFamily="18" charset="0"/>
            </a:endParaRPr>
          </a:p>
        </p:txBody>
      </p:sp>
    </p:spTree>
    <p:extLst>
      <p:ext uri="{BB962C8B-B14F-4D97-AF65-F5344CB8AC3E}">
        <p14:creationId xmlns:p14="http://schemas.microsoft.com/office/powerpoint/2010/main" val="4755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txBody>
          <a:bodyPr/>
          <a:lstStyle/>
          <a:p>
            <a:endParaRPr lang="en-IN"/>
          </a:p>
        </p:txBody>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txBody>
            <a:bodyPr/>
            <a:lstStyle/>
            <a:p>
              <a:endParaRPr lang="en-IN"/>
            </a:p>
          </p:txBody>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txBody>
            <a:bodyPr/>
            <a:lstStyle/>
            <a:p>
              <a:endParaRPr lang="en-IN"/>
            </a:p>
          </p:txBody>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txBody>
            <a:bodyPr/>
            <a:lstStyle/>
            <a:p>
              <a:endParaRPr lang="en-IN"/>
            </a:p>
          </p:txBody>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txBody>
            <a:bodyPr/>
            <a:lstStyle/>
            <a:p>
              <a:endParaRPr lang="en-IN"/>
            </a:p>
          </p:txBody>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a:endParaRPr lang="en-IN"/>
            </a:p>
          </p:txBody>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txBody>
            <a:bodyPr/>
            <a:lstStyle/>
            <a:p>
              <a:endParaRPr lang="en-IN"/>
            </a:p>
          </p:txBody>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txBody>
            <a:bodyPr/>
            <a:lstStyle/>
            <a:p>
              <a:endParaRPr lang="en-IN"/>
            </a:p>
          </p:txBody>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txBody>
            <a:bodyPr/>
            <a:lstStyle/>
            <a:p>
              <a:endParaRPr lang="en-IN"/>
            </a:p>
          </p:txBody>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a:endParaRPr lang="en-IN"/>
            </a:p>
          </p:txBody>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txBody>
          <a:bodyPr/>
          <a:lstStyle/>
          <a:p>
            <a:endParaRPr lang="en-IN"/>
          </a:p>
        </p:txBody>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txBody>
          <a:bodyPr/>
          <a:lstStyle/>
          <a:p>
            <a:endParaRPr lang="en-IN"/>
          </a:p>
        </p:txBody>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txBody>
          <a:bodyPr/>
          <a:lstStyle/>
          <a:p>
            <a:endParaRPr lang="en-IN"/>
          </a:p>
        </p:txBody>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1" i="0" u="none" strike="noStrike" kern="1200" cap="none" spc="0" baseline="0">
              <a:solidFill>
                <a:srgbClr val="0D0D0D"/>
              </a:solidFill>
              <a:latin typeface="Trebuchet MS"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rebuchet MS"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rebuchet MS"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rebuchet MS"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rebuchet MS"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rebuchet MS"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rebuchet MS"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rebuchet MS"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rebuchet MS"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1" i="0" u="none" strike="noStrike" kern="1200" cap="none" spc="0" baseline="0">
              <a:solidFill>
                <a:schemeClr val="tx1"/>
              </a:solidFill>
              <a:latin typeface="Trebuchet MS" charset="0"/>
              <a:ea typeface="宋体" charset="0"/>
              <a:cs typeface="Times New Roman" pitchFamily="18" charset="0"/>
            </a:endParaRPr>
          </a:p>
        </p:txBody>
      </p:sp>
    </p:spTree>
    <p:extLst>
      <p:ext uri="{BB962C8B-B14F-4D97-AF65-F5344CB8AC3E}">
        <p14:creationId xmlns:p14="http://schemas.microsoft.com/office/powerpoint/2010/main" val="124225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a:endParaRPr lang="en-IN"/>
            </a:p>
          </p:txBody>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a:endParaRPr lang="en-IN"/>
            </a:p>
          </p:txBody>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a:endParaRPr lang="en-IN"/>
          </a:p>
        </p:txBody>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676275" y="1695450"/>
            <a:ext cx="5267325"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Employee compensation involves all the ways your organization gives back to team members for their hard work. The obvious form of compensation is pay, whether it’s salaried, hourly, or sales-based. It’s important that how much an organization financially compensates an employee is fair, especially in terms of balancing the job role itself and the organization’s budget. </a:t>
            </a:r>
            <a:endParaRPr lang="zh-CN" altLang="en-US" sz="2400" b="1" i="0" u="none" strike="noStrike" kern="1200" cap="none" spc="0" baseline="0">
              <a:solidFill>
                <a:schemeClr val="tx1"/>
              </a:solidFill>
              <a:latin typeface="Trebuchet MS" charset="0"/>
              <a:ea typeface="宋体" charset="0"/>
              <a:cs typeface="Calibri" charset="0"/>
            </a:endParaRPr>
          </a:p>
        </p:txBody>
      </p:sp>
    </p:spTree>
    <p:extLst>
      <p:ext uri="{BB962C8B-B14F-4D97-AF65-F5344CB8AC3E}">
        <p14:creationId xmlns:p14="http://schemas.microsoft.com/office/powerpoint/2010/main" val="56029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a:endParaRPr lang="en-IN"/>
            </a:p>
          </p:txBody>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a:endParaRPr lang="en-IN"/>
            </a:p>
          </p:txBody>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a:endParaRPr lang="en-IN"/>
          </a:p>
        </p:txBody>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4" name="矩形"/>
          <p:cNvSpPr>
            <a:spLocks/>
          </p:cNvSpPr>
          <p:nvPr/>
        </p:nvSpPr>
        <p:spPr>
          <a:xfrm>
            <a:off x="739774" y="2438400"/>
            <a:ext cx="5263514" cy="12630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Trebuchet MS" charset="0"/>
                <a:ea typeface="宋体" charset="0"/>
                <a:cs typeface="Calibri" charset="0"/>
              </a:rPr>
              <a:t>Using this we can able to get knowledge about Conditional Formatting ,Pivot Table, Data Manupulation etc.</a:t>
            </a:r>
            <a:endParaRPr lang="zh-CN" altLang="en-US" sz="2600" b="1" i="0" u="none" strike="noStrike" kern="1200" cap="none" spc="0" baseline="0">
              <a:solidFill>
                <a:schemeClr val="tx1"/>
              </a:solidFill>
              <a:latin typeface="Trebuchet MS" charset="0"/>
              <a:ea typeface="宋体" charset="0"/>
              <a:cs typeface="Calibri" charset="0"/>
            </a:endParaRPr>
          </a:p>
        </p:txBody>
      </p:sp>
    </p:spTree>
    <p:extLst>
      <p:ext uri="{BB962C8B-B14F-4D97-AF65-F5344CB8AC3E}">
        <p14:creationId xmlns:p14="http://schemas.microsoft.com/office/powerpoint/2010/main" val="60839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a:endParaRPr lang="en-IN"/>
          </a:p>
        </p:txBody>
      </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a:endParaRPr lang="en-IN"/>
          </a:p>
        </p:txBody>
      </p:sp>
      <p:sp>
        <p:nvSpPr>
          <p:cNvPr id="12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a:endParaRPr lang="en-IN"/>
          </a:p>
        </p:txBody>
      </p:sp>
      <p:sp>
        <p:nvSpPr>
          <p:cNvPr id="12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38200" y="1905000"/>
            <a:ext cx="4724400"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HR Department: Ensures fair and competitive pay.</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Executives: Informs salary-related decisions.</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Finance: Aligns salary costs with budgets.</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Diversity Teams: Monitors pay equity.</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Legal Teams: Ensures compliance with regulations.</a:t>
            </a:r>
            <a:endParaRPr lang="zh-CN" altLang="en-US" sz="2400" b="1" i="0" u="none" strike="noStrike" kern="1200" cap="none" spc="0" baseline="0">
              <a:solidFill>
                <a:schemeClr val="tx1"/>
              </a:solidFill>
              <a:latin typeface="Trebuchet MS" charset="0"/>
              <a:ea typeface="宋体" charset="0"/>
              <a:cs typeface="Calibri" charset="0"/>
            </a:endParaRPr>
          </a:p>
        </p:txBody>
      </p:sp>
    </p:spTree>
    <p:extLst>
      <p:ext uri="{BB962C8B-B14F-4D97-AF65-F5344CB8AC3E}">
        <p14:creationId xmlns:p14="http://schemas.microsoft.com/office/powerpoint/2010/main" val="160327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a:endParaRPr lang="en-IN"/>
          </a:p>
        </p:txBody>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a:endParaRPr lang="en-IN"/>
          </a:p>
        </p:txBody>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a:endParaRPr lang="en-IN"/>
          </a:p>
        </p:txBody>
      </p:sp>
      <p:sp>
        <p:nvSpPr>
          <p:cNvPr id="13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3276600" y="2667000"/>
            <a:ext cx="4267200" cy="1539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Conditional Formatting: Missing </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Pivot Table: Summary</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Data Manupulation: Representing data</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These tools are used in this project.</a:t>
            </a:r>
            <a:endParaRPr lang="zh-CN" altLang="en-US" sz="2400" b="1"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4838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1" name="矩形"/>
          <p:cNvSpPr>
            <a:spLocks/>
          </p:cNvSpPr>
          <p:nvPr/>
        </p:nvSpPr>
        <p:spPr>
          <a:xfrm>
            <a:off x="755332" y="1600200"/>
            <a:ext cx="5035868"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00000"/>
                </a:solidFill>
                <a:latin typeface="Trebuchet MS" charset="0"/>
                <a:ea typeface="宋体" charset="0"/>
                <a:cs typeface="Calibri" charset="0"/>
              </a:rPr>
              <a:t>Emp ID</a:t>
            </a:r>
            <a:r>
              <a:rPr lang="en-US" altLang="zh-CN" sz="2400" b="1" i="0" u="none" strike="noStrike" kern="1200" cap="none" spc="0" baseline="0">
                <a:solidFill>
                  <a:schemeClr val="tx1"/>
                </a:solidFill>
                <a:latin typeface="Trebuchet MS" charset="0"/>
                <a:ea typeface="宋体" charset="0"/>
                <a:cs typeface="Calibri" charset="0"/>
              </a:rPr>
              <a:t> </a:t>
            </a:r>
          </a:p>
          <a:p>
            <a:pPr marL="342900" indent="-34290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00000"/>
                </a:solidFill>
                <a:latin typeface="Trebuchet MS" charset="0"/>
                <a:ea typeface="宋体" charset="0"/>
                <a:cs typeface="Calibri" charset="0"/>
              </a:rPr>
              <a:t>Name</a:t>
            </a:r>
            <a:r>
              <a:rPr lang="en-US" altLang="zh-CN" sz="2400" b="1" i="0" u="none" strike="noStrike" kern="1200" cap="none" spc="0" baseline="0">
                <a:solidFill>
                  <a:schemeClr val="tx1"/>
                </a:solidFill>
                <a:latin typeface="Trebuchet MS" charset="0"/>
                <a:ea typeface="宋体" charset="0"/>
                <a:cs typeface="Calibri" charset="0"/>
              </a:rPr>
              <a:t> </a:t>
            </a:r>
          </a:p>
          <a:p>
            <a:pPr marL="342900" indent="-34290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00000"/>
                </a:solidFill>
                <a:latin typeface="Trebuchet MS" charset="0"/>
                <a:ea typeface="宋体" charset="0"/>
                <a:cs typeface="Calibri" charset="0"/>
              </a:rPr>
              <a:t>Gender</a:t>
            </a:r>
            <a:r>
              <a:rPr lang="en-US" altLang="zh-CN" sz="2400" b="1" i="0" u="none" strike="noStrike" kern="1200" cap="none" spc="0" baseline="0">
                <a:solidFill>
                  <a:schemeClr val="tx1"/>
                </a:solidFill>
                <a:latin typeface="Trebuchet MS" charset="0"/>
                <a:ea typeface="宋体" charset="0"/>
                <a:cs typeface="Calibri" charset="0"/>
              </a:rPr>
              <a:t> </a:t>
            </a:r>
          </a:p>
          <a:p>
            <a:pPr marL="342900" indent="-34290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00000"/>
                </a:solidFill>
                <a:latin typeface="Trebuchet MS" charset="0"/>
                <a:ea typeface="宋体" charset="0"/>
                <a:cs typeface="Calibri" charset="0"/>
              </a:rPr>
              <a:t>Department</a:t>
            </a:r>
            <a:r>
              <a:rPr lang="en-US" altLang="zh-CN" sz="2400" b="1" i="0" u="none" strike="noStrike" kern="1200" cap="none" spc="0" baseline="0">
                <a:solidFill>
                  <a:schemeClr val="tx1"/>
                </a:solidFill>
                <a:latin typeface="Trebuchet MS" charset="0"/>
                <a:ea typeface="宋体" charset="0"/>
                <a:cs typeface="Calibri" charset="0"/>
              </a:rPr>
              <a:t> </a:t>
            </a:r>
          </a:p>
          <a:p>
            <a:pPr marL="342900" indent="-34290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00000"/>
                </a:solidFill>
                <a:latin typeface="Trebuchet MS" charset="0"/>
                <a:ea typeface="宋体" charset="0"/>
                <a:cs typeface="Calibri" charset="0"/>
              </a:rPr>
              <a:t>Salary</a:t>
            </a:r>
            <a:r>
              <a:rPr lang="en-US" altLang="zh-CN" sz="2400" b="1" i="0" u="none" strike="noStrike" kern="1200" cap="none" spc="0" baseline="0">
                <a:solidFill>
                  <a:schemeClr val="tx1"/>
                </a:solidFill>
                <a:latin typeface="Trebuchet MS" charset="0"/>
                <a:ea typeface="宋体" charset="0"/>
                <a:cs typeface="Calibri" charset="0"/>
              </a:rPr>
              <a:t> </a:t>
            </a:r>
            <a:r>
              <a:rPr lang="en-US" altLang="zh-CN" sz="2400" b="1" i="0" u="none" strike="noStrike" kern="1200" cap="none" spc="0" baseline="0">
                <a:solidFill>
                  <a:srgbClr val="000000"/>
                </a:solidFill>
                <a:latin typeface="Trebuchet MS" charset="0"/>
                <a:ea typeface="宋体" charset="0"/>
                <a:cs typeface="Calibri" charset="0"/>
              </a:rPr>
              <a:t>Start Date</a:t>
            </a:r>
            <a:r>
              <a:rPr lang="en-US" altLang="zh-CN" sz="2400" b="1" i="0" u="none" strike="noStrike" kern="1200" cap="none" spc="0" baseline="0">
                <a:solidFill>
                  <a:schemeClr val="tx1"/>
                </a:solidFill>
                <a:latin typeface="Trebuchet MS" charset="0"/>
                <a:ea typeface="宋体" charset="0"/>
                <a:cs typeface="Calibri" charset="0"/>
              </a:rPr>
              <a:t> </a:t>
            </a:r>
          </a:p>
          <a:p>
            <a:pPr marL="342900" indent="-34290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00000"/>
                </a:solidFill>
                <a:latin typeface="Trebuchet MS" charset="0"/>
                <a:ea typeface="宋体" charset="0"/>
                <a:cs typeface="Calibri" charset="0"/>
              </a:rPr>
              <a:t>FTE</a:t>
            </a:r>
            <a:r>
              <a:rPr lang="en-US" altLang="zh-CN" sz="2400" b="1" i="0" u="none" strike="noStrike" kern="1200" cap="none" spc="0" baseline="0">
                <a:solidFill>
                  <a:schemeClr val="tx1"/>
                </a:solidFill>
                <a:latin typeface="Trebuchet MS" charset="0"/>
                <a:ea typeface="宋体" charset="0"/>
                <a:cs typeface="Calibri" charset="0"/>
              </a:rPr>
              <a:t> </a:t>
            </a:r>
          </a:p>
          <a:p>
            <a:pPr marL="342900" indent="-34290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00000"/>
                </a:solidFill>
                <a:latin typeface="Trebuchet MS" charset="0"/>
                <a:ea typeface="宋体" charset="0"/>
                <a:cs typeface="Calibri" charset="0"/>
              </a:rPr>
              <a:t>Employee type</a:t>
            </a:r>
            <a:r>
              <a:rPr lang="en-US" altLang="zh-CN" sz="2400" b="1" i="0" u="none" strike="noStrike" kern="1200" cap="none" spc="0" baseline="0">
                <a:solidFill>
                  <a:schemeClr val="tx1"/>
                </a:solidFill>
                <a:latin typeface="Trebuchet MS" charset="0"/>
                <a:ea typeface="宋体" charset="0"/>
                <a:cs typeface="Calibri" charset="0"/>
              </a:rPr>
              <a:t> </a:t>
            </a:r>
          </a:p>
          <a:p>
            <a:pPr marL="342900" indent="-34290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00000"/>
                </a:solidFill>
                <a:latin typeface="Trebuchet MS" charset="0"/>
                <a:ea typeface="宋体" charset="0"/>
                <a:cs typeface="Calibri" charset="0"/>
              </a:rPr>
              <a:t>Work location</a:t>
            </a:r>
            <a:r>
              <a:rPr lang="en-US" altLang="zh-CN" sz="2400" b="1" i="0" u="none" strike="noStrike" kern="1200" cap="none" spc="0" baseline="0">
                <a:solidFill>
                  <a:schemeClr val="tx1"/>
                </a:solidFill>
                <a:latin typeface="Trebuchet MS" charset="0"/>
                <a:ea typeface="宋体" charset="0"/>
                <a:cs typeface="Calibri" charset="0"/>
              </a:rPr>
              <a:t> </a:t>
            </a:r>
            <a:endParaRPr lang="zh-CN" altLang="en-US" sz="2400" b="1" i="0" u="none" strike="noStrike" kern="1200" cap="none" spc="0" baseline="0">
              <a:solidFill>
                <a:schemeClr val="tx1"/>
              </a:solidFill>
              <a:latin typeface="Trebuchet MS" charset="0"/>
              <a:ea typeface="宋体" charset="0"/>
              <a:cs typeface="Calibri" charset="0"/>
            </a:endParaRPr>
          </a:p>
        </p:txBody>
      </p:sp>
    </p:spTree>
    <p:extLst>
      <p:ext uri="{BB962C8B-B14F-4D97-AF65-F5344CB8AC3E}">
        <p14:creationId xmlns:p14="http://schemas.microsoft.com/office/powerpoint/2010/main" val="182556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a:endParaRPr lang="en-IN"/>
          </a:p>
        </p:txBody>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a:endParaRPr lang="en-IN"/>
          </a:p>
        </p:txBody>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a:endParaRPr lang="en-IN"/>
          </a:p>
        </p:txBody>
      </p:sp>
      <p:pic>
        <p:nvPicPr>
          <p:cNvPr id="146"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7"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0" name="矩形"/>
          <p:cNvSpPr>
            <a:spLocks/>
          </p:cNvSpPr>
          <p:nvPr/>
        </p:nvSpPr>
        <p:spPr>
          <a:xfrm>
            <a:off x="2526030" y="2514600"/>
            <a:ext cx="5627370" cy="1539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charset="0"/>
                <a:ea typeface="宋体" charset="0"/>
                <a:cs typeface="Calibri" charset="0"/>
              </a:rPr>
              <a:t>It helps the management to analyze the data’s of the employee and their salaries, for the record and understanding the information that have been recorded and it can be used for future purposes</a:t>
            </a:r>
            <a:endParaRPr lang="zh-CN" altLang="en-US" sz="2400" b="1" i="0" u="none" strike="noStrike" kern="1200" cap="none" spc="0" baseline="0">
              <a:solidFill>
                <a:schemeClr val="tx1"/>
              </a:solidFill>
              <a:latin typeface="Trebuchet MS" charset="0"/>
              <a:ea typeface="宋体" charset="0"/>
              <a:cs typeface="Calibri" charset="0"/>
            </a:endParaRPr>
          </a:p>
        </p:txBody>
      </p:sp>
    </p:spTree>
    <p:extLst>
      <p:ext uri="{BB962C8B-B14F-4D97-AF65-F5344CB8AC3E}">
        <p14:creationId xmlns:p14="http://schemas.microsoft.com/office/powerpoint/2010/main" val="6291997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332</TotalTime>
  <Words>434</Words>
  <Application>Microsoft Office PowerPoint</Application>
  <PresentationFormat>Widescreen</PresentationFormat>
  <Paragraphs>87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Tw Cen MT</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Gayathri Jothi</cp:lastModifiedBy>
  <cp:revision>24</cp:revision>
  <dcterms:created xsi:type="dcterms:W3CDTF">2024-03-29T15:07:22Z</dcterms:created>
  <dcterms:modified xsi:type="dcterms:W3CDTF">2024-09-07T11:25:53Z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