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theme" Target="theme/theme1.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presProps" Target="pres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tableStyles" Target="tableStyle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10/27/2023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10/27/2023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10/27/2023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10/27/2023</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10/27/2023</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2" Type="http://schemas.openxmlformats.org/officeDocument/2006/relationships/image" Target="../media/image11.jpeg"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2" Type="http://schemas.openxmlformats.org/officeDocument/2006/relationships/image" Target="../media/image12.jpeg"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2" Type="http://schemas.openxmlformats.org/officeDocument/2006/relationships/image" Target="../media/image13.jpeg"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2" Type="http://schemas.openxmlformats.org/officeDocument/2006/relationships/image" Target="../media/image14.jpe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3" Type="http://schemas.openxmlformats.org/officeDocument/2006/relationships/image" Target="../media/image12.jpeg" /><Relationship Id="rId2" Type="http://schemas.openxmlformats.org/officeDocument/2006/relationships/image" Target="../media/image13.jpeg" /><Relationship Id="rId1" Type="http://schemas.openxmlformats.org/officeDocument/2006/relationships/slideLayout" Target="../slideLayouts/slideLayout2.xml" /><Relationship Id="rId4" Type="http://schemas.openxmlformats.org/officeDocument/2006/relationships/image" Target="../media/image14.jpeg"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230FE-E9CB-808F-125A-80DA7F176DB3}"/>
              </a:ext>
            </a:extLst>
          </p:cNvPr>
          <p:cNvSpPr>
            <a:spLocks noGrp="1"/>
          </p:cNvSpPr>
          <p:nvPr>
            <p:ph type="ctrTitle"/>
          </p:nvPr>
        </p:nvSpPr>
        <p:spPr/>
        <p:txBody>
          <a:bodyPr/>
          <a:lstStyle/>
          <a:p>
            <a:r>
              <a:rPr lang="en-IN" dirty="0"/>
              <a:t>Create A Travel/Tourism Website Using HTML and CSS Code</a:t>
            </a:r>
            <a:endParaRPr lang="en-US" dirty="0"/>
          </a:p>
        </p:txBody>
      </p:sp>
      <p:sp>
        <p:nvSpPr>
          <p:cNvPr id="3" name="Subtitle 2">
            <a:extLst>
              <a:ext uri="{FF2B5EF4-FFF2-40B4-BE49-F238E27FC236}">
                <a16:creationId xmlns:a16="http://schemas.microsoft.com/office/drawing/2014/main" id="{AF41B2E9-1E06-B1AB-170B-6AA7422C2207}"/>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029724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504C8-B950-84B6-4E86-E1A5CC803408}"/>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D2737666-801F-3970-F933-144A2E62925A}"/>
              </a:ext>
            </a:extLst>
          </p:cNvPr>
          <p:cNvPicPr>
            <a:picLocks noGrp="1" noChangeAspect="1"/>
          </p:cNvPicPr>
          <p:nvPr>
            <p:ph idx="1"/>
          </p:nvPr>
        </p:nvPicPr>
        <p:blipFill>
          <a:blip r:embed="rId2"/>
          <a:stretch>
            <a:fillRect/>
          </a:stretch>
        </p:blipFill>
        <p:spPr>
          <a:xfrm>
            <a:off x="1141413" y="609600"/>
            <a:ext cx="10360025" cy="5638800"/>
          </a:xfrm>
        </p:spPr>
      </p:pic>
    </p:spTree>
    <p:extLst>
      <p:ext uri="{BB962C8B-B14F-4D97-AF65-F5344CB8AC3E}">
        <p14:creationId xmlns:p14="http://schemas.microsoft.com/office/powerpoint/2010/main" val="39099471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BF4B8-4800-01DB-1CEA-226D125508DE}"/>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98CC9091-B000-5444-E659-ED208F3B276A}"/>
              </a:ext>
            </a:extLst>
          </p:cNvPr>
          <p:cNvPicPr>
            <a:picLocks noGrp="1" noChangeAspect="1"/>
          </p:cNvPicPr>
          <p:nvPr>
            <p:ph idx="1"/>
          </p:nvPr>
        </p:nvPicPr>
        <p:blipFill>
          <a:blip r:embed="rId2"/>
          <a:stretch>
            <a:fillRect/>
          </a:stretch>
        </p:blipFill>
        <p:spPr>
          <a:xfrm>
            <a:off x="875108" y="250031"/>
            <a:ext cx="10394157" cy="6357937"/>
          </a:xfrm>
        </p:spPr>
      </p:pic>
    </p:spTree>
    <p:extLst>
      <p:ext uri="{BB962C8B-B14F-4D97-AF65-F5344CB8AC3E}">
        <p14:creationId xmlns:p14="http://schemas.microsoft.com/office/powerpoint/2010/main" val="33087392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00AC2-9049-2DA4-22C7-84D512F87398}"/>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F7DC344C-8F4C-AC52-F9C6-D929B9DD5AC8}"/>
              </a:ext>
            </a:extLst>
          </p:cNvPr>
          <p:cNvPicPr>
            <a:picLocks noGrp="1" noChangeAspect="1"/>
          </p:cNvPicPr>
          <p:nvPr>
            <p:ph idx="1"/>
          </p:nvPr>
        </p:nvPicPr>
        <p:blipFill>
          <a:blip r:embed="rId2"/>
          <a:stretch>
            <a:fillRect/>
          </a:stretch>
        </p:blipFill>
        <p:spPr>
          <a:xfrm>
            <a:off x="803672" y="250031"/>
            <a:ext cx="10876359" cy="6215063"/>
          </a:xfrm>
        </p:spPr>
      </p:pic>
    </p:spTree>
    <p:extLst>
      <p:ext uri="{BB962C8B-B14F-4D97-AF65-F5344CB8AC3E}">
        <p14:creationId xmlns:p14="http://schemas.microsoft.com/office/powerpoint/2010/main" val="1466332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38D40-3E97-8ECA-2E0A-854D3AD1C1B0}"/>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DB20D4C9-71AD-8AC6-AFBD-2E77B6449850}"/>
              </a:ext>
            </a:extLst>
          </p:cNvPr>
          <p:cNvPicPr>
            <a:picLocks noGrp="1" noChangeAspect="1"/>
          </p:cNvPicPr>
          <p:nvPr>
            <p:ph idx="1"/>
          </p:nvPr>
        </p:nvPicPr>
        <p:blipFill>
          <a:blip r:embed="rId2"/>
          <a:stretch>
            <a:fillRect/>
          </a:stretch>
        </p:blipFill>
        <p:spPr>
          <a:xfrm>
            <a:off x="1141413" y="482203"/>
            <a:ext cx="9502775" cy="5893593"/>
          </a:xfrm>
        </p:spPr>
      </p:pic>
    </p:spTree>
    <p:extLst>
      <p:ext uri="{BB962C8B-B14F-4D97-AF65-F5344CB8AC3E}">
        <p14:creationId xmlns:p14="http://schemas.microsoft.com/office/powerpoint/2010/main" val="9821728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8CAFA-4DE7-BDC8-2C61-1586F9F41075}"/>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AECF15E0-2A51-7763-1044-3C8F0C2C35CA}"/>
              </a:ext>
            </a:extLst>
          </p:cNvPr>
          <p:cNvPicPr>
            <a:picLocks noGrp="1" noChangeAspect="1"/>
          </p:cNvPicPr>
          <p:nvPr>
            <p:ph idx="1"/>
          </p:nvPr>
        </p:nvPicPr>
        <p:blipFill>
          <a:blip r:embed="rId2"/>
          <a:stretch>
            <a:fillRect/>
          </a:stretch>
        </p:blipFill>
        <p:spPr>
          <a:xfrm>
            <a:off x="910827" y="285750"/>
            <a:ext cx="10136583" cy="5962649"/>
          </a:xfrm>
        </p:spPr>
      </p:pic>
    </p:spTree>
    <p:extLst>
      <p:ext uri="{BB962C8B-B14F-4D97-AF65-F5344CB8AC3E}">
        <p14:creationId xmlns:p14="http://schemas.microsoft.com/office/powerpoint/2010/main" val="32488152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091C4-FAD7-DF8E-A9FB-57C76FA3BDA7}"/>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CD5AF62F-EBA6-0D6C-CDBE-4506D1E03B7F}"/>
              </a:ext>
            </a:extLst>
          </p:cNvPr>
          <p:cNvPicPr>
            <a:picLocks noGrp="1" noChangeAspect="1"/>
          </p:cNvPicPr>
          <p:nvPr>
            <p:ph idx="1"/>
          </p:nvPr>
        </p:nvPicPr>
        <p:blipFill>
          <a:blip r:embed="rId2"/>
          <a:stretch>
            <a:fillRect/>
          </a:stretch>
        </p:blipFill>
        <p:spPr>
          <a:xfrm>
            <a:off x="946546" y="303609"/>
            <a:ext cx="10304859" cy="6213278"/>
          </a:xfrm>
        </p:spPr>
      </p:pic>
    </p:spTree>
    <p:extLst>
      <p:ext uri="{BB962C8B-B14F-4D97-AF65-F5344CB8AC3E}">
        <p14:creationId xmlns:p14="http://schemas.microsoft.com/office/powerpoint/2010/main" val="34116691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09C87-1A85-9D32-7716-F30A898695AA}"/>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13BF4831-51FC-6AF4-020E-D95946F9731D}"/>
              </a:ext>
            </a:extLst>
          </p:cNvPr>
          <p:cNvSpPr>
            <a:spLocks noGrp="1"/>
          </p:cNvSpPr>
          <p:nvPr>
            <p:ph idx="1"/>
          </p:nvPr>
        </p:nvSpPr>
        <p:spPr>
          <a:xfrm>
            <a:off x="1293217" y="972146"/>
            <a:ext cx="9905998" cy="5100041"/>
          </a:xfrm>
        </p:spPr>
        <p:txBody>
          <a:bodyPr>
            <a:normAutofit/>
          </a:bodyPr>
          <a:lstStyle/>
          <a:p>
            <a:r>
              <a:rPr lang="en-IN" sz="3200" dirty="0"/>
              <a:t>Every website has three sections: the header, the main body, and the footer. In our project, we will use the same procedure; we will build a header section where we will add the heading, and we will add the main content inside the main section</a:t>
            </a:r>
            <a:endParaRPr lang="en-US" sz="3200" dirty="0"/>
          </a:p>
        </p:txBody>
      </p:sp>
    </p:spTree>
    <p:extLst>
      <p:ext uri="{BB962C8B-B14F-4D97-AF65-F5344CB8AC3E}">
        <p14:creationId xmlns:p14="http://schemas.microsoft.com/office/powerpoint/2010/main" val="1924847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FFB76-5F2C-743E-E20C-D00F7A86546D}"/>
              </a:ext>
            </a:extLst>
          </p:cNvPr>
          <p:cNvSpPr>
            <a:spLocks noGrp="1"/>
          </p:cNvSpPr>
          <p:nvPr>
            <p:ph type="title"/>
          </p:nvPr>
        </p:nvSpPr>
        <p:spPr/>
        <p:txBody>
          <a:bodyPr>
            <a:normAutofit/>
          </a:bodyPr>
          <a:lstStyle/>
          <a:p>
            <a:r>
              <a:rPr lang="en-IN" sz="4000" u="sng" dirty="0">
                <a:solidFill>
                  <a:schemeClr val="accent3">
                    <a:lumMod val="75000"/>
                  </a:schemeClr>
                </a:solidFill>
              </a:rPr>
              <a:t>Header Section of  travel website</a:t>
            </a:r>
            <a:endParaRPr lang="en-US" sz="4000" u="sng" dirty="0">
              <a:solidFill>
                <a:schemeClr val="accent3">
                  <a:lumMod val="75000"/>
                </a:schemeClr>
              </a:solidFill>
            </a:endParaRPr>
          </a:p>
        </p:txBody>
      </p:sp>
      <p:sp>
        <p:nvSpPr>
          <p:cNvPr id="3" name="Content Placeholder 2">
            <a:extLst>
              <a:ext uri="{FF2B5EF4-FFF2-40B4-BE49-F238E27FC236}">
                <a16:creationId xmlns:a16="http://schemas.microsoft.com/office/drawing/2014/main" id="{140909F2-9702-2432-624D-35B74D0C32E1}"/>
              </a:ext>
            </a:extLst>
          </p:cNvPr>
          <p:cNvSpPr>
            <a:spLocks noGrp="1"/>
          </p:cNvSpPr>
          <p:nvPr>
            <p:ph idx="1"/>
          </p:nvPr>
        </p:nvSpPr>
        <p:spPr/>
        <p:txBody>
          <a:bodyPr>
            <a:normAutofit/>
          </a:bodyPr>
          <a:lstStyle/>
          <a:p>
            <a:r>
              <a:rPr lang="en-IN" sz="3200" dirty="0"/>
              <a:t>First, in the header section of our website, we will add a </a:t>
            </a:r>
            <a:r>
              <a:rPr lang="en-IN" sz="3200" dirty="0" err="1"/>
              <a:t>navbar</a:t>
            </a:r>
            <a:r>
              <a:rPr lang="en-IN" sz="3200" dirty="0"/>
              <a:t> for our travel website using the &lt;</a:t>
            </a:r>
            <a:r>
              <a:rPr lang="en-IN" sz="3200" dirty="0" err="1"/>
              <a:t>nav</a:t>
            </a:r>
            <a:r>
              <a:rPr lang="en-IN" sz="3200" dirty="0"/>
              <a:t>&gt; tag, and inside the </a:t>
            </a:r>
            <a:r>
              <a:rPr lang="en-IN" sz="3200" dirty="0" err="1"/>
              <a:t>nav</a:t>
            </a:r>
            <a:r>
              <a:rPr lang="en-IN" sz="3200" dirty="0"/>
              <a:t> tag, we will create different </a:t>
            </a:r>
            <a:r>
              <a:rPr lang="en-IN" sz="3200" dirty="0" err="1"/>
              <a:t>navbar</a:t>
            </a:r>
            <a:r>
              <a:rPr lang="en-IN" sz="3200" dirty="0"/>
              <a:t> links for our website </a:t>
            </a:r>
            <a:r>
              <a:rPr lang="en-IN" sz="3200" dirty="0" err="1"/>
              <a:t>navbar</a:t>
            </a:r>
            <a:r>
              <a:rPr lang="en-IN" sz="3200" dirty="0"/>
              <a:t> using an unordered list</a:t>
            </a:r>
            <a:endParaRPr lang="en-US" sz="3200" dirty="0"/>
          </a:p>
        </p:txBody>
      </p:sp>
    </p:spTree>
    <p:extLst>
      <p:ext uri="{BB962C8B-B14F-4D97-AF65-F5344CB8AC3E}">
        <p14:creationId xmlns:p14="http://schemas.microsoft.com/office/powerpoint/2010/main" val="29908267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AC464-BEC5-B20D-8CF7-7680EE72FD0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AF47133-EAB4-3FF0-58C8-38511C3EB811}"/>
              </a:ext>
            </a:extLst>
          </p:cNvPr>
          <p:cNvSpPr>
            <a:spLocks noGrp="1"/>
          </p:cNvSpPr>
          <p:nvPr>
            <p:ph idx="1"/>
          </p:nvPr>
        </p:nvSpPr>
        <p:spPr>
          <a:xfrm>
            <a:off x="1141413" y="1785939"/>
            <a:ext cx="9905998" cy="4005262"/>
          </a:xfrm>
        </p:spPr>
        <p:txBody>
          <a:bodyPr>
            <a:noAutofit/>
          </a:bodyPr>
          <a:lstStyle/>
          <a:p>
            <a:r>
              <a:rPr lang="en-IN" sz="3200" dirty="0"/>
              <a:t>Inside our header section, we will add another section called “banner,” within which we will add a heading using the &lt;h1&gt; tag; a text input box using the form tag; a menu list for selecting the countries from the menu list; an input of type “date” to select the date from the calendar; and a book button using the &lt;a&gt; tag.</a:t>
            </a:r>
            <a:endParaRPr lang="en-US" sz="3200" dirty="0"/>
          </a:p>
        </p:txBody>
      </p:sp>
    </p:spTree>
    <p:extLst>
      <p:ext uri="{BB962C8B-B14F-4D97-AF65-F5344CB8AC3E}">
        <p14:creationId xmlns:p14="http://schemas.microsoft.com/office/powerpoint/2010/main" val="14236694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2377A-1861-E828-52C4-45B6093BE501}"/>
              </a:ext>
            </a:extLst>
          </p:cNvPr>
          <p:cNvSpPr>
            <a:spLocks noGrp="1"/>
          </p:cNvSpPr>
          <p:nvPr>
            <p:ph type="title"/>
          </p:nvPr>
        </p:nvSpPr>
        <p:spPr>
          <a:xfrm>
            <a:off x="1141413" y="297061"/>
            <a:ext cx="9905998" cy="1905000"/>
          </a:xfrm>
        </p:spPr>
        <p:txBody>
          <a:bodyPr>
            <a:normAutofit/>
          </a:bodyPr>
          <a:lstStyle/>
          <a:p>
            <a:r>
              <a:rPr lang="en-IN" sz="4000" u="sng" dirty="0">
                <a:solidFill>
                  <a:schemeClr val="accent3">
                    <a:lumMod val="75000"/>
                  </a:schemeClr>
                </a:solidFill>
              </a:rPr>
              <a:t>Body Section of travel website</a:t>
            </a:r>
            <a:endParaRPr lang="en-US" sz="4000" u="sng" dirty="0">
              <a:solidFill>
                <a:schemeClr val="accent3">
                  <a:lumMod val="75000"/>
                </a:schemeClr>
              </a:solidFill>
            </a:endParaRPr>
          </a:p>
        </p:txBody>
      </p:sp>
      <p:sp>
        <p:nvSpPr>
          <p:cNvPr id="3" name="Content Placeholder 2">
            <a:extLst>
              <a:ext uri="{FF2B5EF4-FFF2-40B4-BE49-F238E27FC236}">
                <a16:creationId xmlns:a16="http://schemas.microsoft.com/office/drawing/2014/main" id="{C7897EA5-DB23-E5CE-CF00-4CB2F30F2F7C}"/>
              </a:ext>
            </a:extLst>
          </p:cNvPr>
          <p:cNvSpPr>
            <a:spLocks noGrp="1"/>
          </p:cNvSpPr>
          <p:nvPr>
            <p:ph idx="1"/>
          </p:nvPr>
        </p:nvSpPr>
        <p:spPr/>
        <p:txBody>
          <a:bodyPr>
            <a:noAutofit/>
          </a:bodyPr>
          <a:lstStyle/>
          <a:p>
            <a:r>
              <a:rPr lang="en-IN" sz="3200" dirty="0"/>
              <a:t>In the body section, we will develop three sections: one for services, one for places, and one for about us. In this section, we will introduce several structures. Within our services section, we will use the &lt;div&gt; to create a container for our service items, and within our div tag, we will add an image and a sub-heading using the &lt;h2&gt;, as well as three more service items.</a:t>
            </a:r>
            <a:endParaRPr lang="en-US" sz="3200" dirty="0"/>
          </a:p>
        </p:txBody>
      </p:sp>
    </p:spTree>
    <p:extLst>
      <p:ext uri="{BB962C8B-B14F-4D97-AF65-F5344CB8AC3E}">
        <p14:creationId xmlns:p14="http://schemas.microsoft.com/office/powerpoint/2010/main" val="12902881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C425B-9FC7-DAC9-BEA2-3C478A6A9CD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88A1D38-5CC9-A370-D196-F3B94649A115}"/>
              </a:ext>
            </a:extLst>
          </p:cNvPr>
          <p:cNvSpPr>
            <a:spLocks noGrp="1"/>
          </p:cNvSpPr>
          <p:nvPr>
            <p:ph idx="1"/>
          </p:nvPr>
        </p:nvSpPr>
        <p:spPr>
          <a:xfrm>
            <a:off x="1357313" y="1285875"/>
            <a:ext cx="9690098" cy="4505325"/>
          </a:xfrm>
        </p:spPr>
        <p:txBody>
          <a:bodyPr>
            <a:normAutofit/>
          </a:bodyPr>
          <a:lstStyle/>
          <a:p>
            <a:r>
              <a:rPr lang="en-IN" sz="3200" dirty="0"/>
              <a:t>This post will teach you how to create a Travel Website (Tourism Website) Using HTML and CSS Code. The webpage I’m going to share with you in this article is about travelling. It’s quite simple, and you’ll have your own Travel Tourism Website by the end of this article.</a:t>
            </a:r>
            <a:endParaRPr lang="en-US" sz="3200" dirty="0"/>
          </a:p>
        </p:txBody>
      </p:sp>
    </p:spTree>
    <p:extLst>
      <p:ext uri="{BB962C8B-B14F-4D97-AF65-F5344CB8AC3E}">
        <p14:creationId xmlns:p14="http://schemas.microsoft.com/office/powerpoint/2010/main" val="18658362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6A1A0-0A68-1042-D3B7-F15092F67AA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D58A351-A952-0BBF-8FA2-335253CC05A1}"/>
              </a:ext>
            </a:extLst>
          </p:cNvPr>
          <p:cNvSpPr>
            <a:spLocks noGrp="1"/>
          </p:cNvSpPr>
          <p:nvPr>
            <p:ph idx="1"/>
          </p:nvPr>
        </p:nvSpPr>
        <p:spPr>
          <a:xfrm>
            <a:off x="1141413" y="1322784"/>
            <a:ext cx="9905998" cy="3124201"/>
          </a:xfrm>
        </p:spPr>
        <p:txBody>
          <a:bodyPr>
            <a:noAutofit/>
          </a:bodyPr>
          <a:lstStyle/>
          <a:p>
            <a:r>
              <a:rPr lang="en-IN" sz="3200" dirty="0"/>
              <a:t>Concerning the places portion, we will create the locations in card format. In our places sections, we will first create some div tags, and within those, we will add an image related to the place using the </a:t>
            </a:r>
            <a:r>
              <a:rPr lang="en-IN" sz="3200" dirty="0" err="1"/>
              <a:t>img</a:t>
            </a:r>
            <a:r>
              <a:rPr lang="en-IN" sz="3200" dirty="0"/>
              <a:t>&gt; tag, and the text for that place using another div tag. We’ll use the span and h2 tags inside that div to add a rating for the place, and the h2 tag to add the subheading of our place items. We’ll make 5 more image cards with zoom features like this one.</a:t>
            </a:r>
            <a:endParaRPr lang="en-US" sz="3200" dirty="0"/>
          </a:p>
        </p:txBody>
      </p:sp>
    </p:spTree>
    <p:extLst>
      <p:ext uri="{BB962C8B-B14F-4D97-AF65-F5344CB8AC3E}">
        <p14:creationId xmlns:p14="http://schemas.microsoft.com/office/powerpoint/2010/main" val="2075193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33A26-D6D2-908C-38D3-6943C805593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2F64537-9AE4-A441-6836-D87E9CF48E52}"/>
              </a:ext>
            </a:extLst>
          </p:cNvPr>
          <p:cNvSpPr>
            <a:spLocks noGrp="1"/>
          </p:cNvSpPr>
          <p:nvPr>
            <p:ph idx="1"/>
          </p:nvPr>
        </p:nvSpPr>
        <p:spPr>
          <a:xfrm>
            <a:off x="1141413" y="1285875"/>
            <a:ext cx="9905998" cy="4505325"/>
          </a:xfrm>
        </p:spPr>
        <p:txBody>
          <a:bodyPr>
            <a:normAutofit/>
          </a:bodyPr>
          <a:lstStyle/>
          <a:p>
            <a:r>
              <a:rPr lang="en-IN" sz="3200" dirty="0"/>
              <a:t>Now, within our about section, we will use the &lt;section&gt; tag to create another section for about us, and within that, we will use the&lt; </a:t>
            </a:r>
            <a:r>
              <a:rPr lang="en-IN" sz="3200" dirty="0" err="1"/>
              <a:t>img</a:t>
            </a:r>
            <a:r>
              <a:rPr lang="en-IN" sz="3200" dirty="0"/>
              <a:t>&gt; tag to add a display image about our organisation, and we will use the general html element to give a brief explanation about our website.</a:t>
            </a:r>
            <a:endParaRPr lang="en-US" sz="3200" dirty="0"/>
          </a:p>
        </p:txBody>
      </p:sp>
    </p:spTree>
    <p:extLst>
      <p:ext uri="{BB962C8B-B14F-4D97-AF65-F5344CB8AC3E}">
        <p14:creationId xmlns:p14="http://schemas.microsoft.com/office/powerpoint/2010/main" val="24607077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342A3-7311-3E99-45DA-52693C2B8D75}"/>
              </a:ext>
            </a:extLst>
          </p:cNvPr>
          <p:cNvSpPr>
            <a:spLocks noGrp="1"/>
          </p:cNvSpPr>
          <p:nvPr>
            <p:ph type="title"/>
          </p:nvPr>
        </p:nvSpPr>
        <p:spPr/>
        <p:txBody>
          <a:bodyPr>
            <a:normAutofit/>
          </a:bodyPr>
          <a:lstStyle/>
          <a:p>
            <a:r>
              <a:rPr lang="en-IN" sz="4400" b="1" u="sng" dirty="0">
                <a:solidFill>
                  <a:schemeClr val="accent3">
                    <a:lumMod val="75000"/>
                  </a:schemeClr>
                </a:solidFill>
              </a:rPr>
              <a:t>Footer Section: </a:t>
            </a:r>
            <a:endParaRPr lang="en-US" sz="4400" b="1" u="sng" dirty="0">
              <a:solidFill>
                <a:schemeClr val="accent3">
                  <a:lumMod val="75000"/>
                </a:schemeClr>
              </a:solidFill>
            </a:endParaRPr>
          </a:p>
        </p:txBody>
      </p:sp>
      <p:sp>
        <p:nvSpPr>
          <p:cNvPr id="3" name="Content Placeholder 2">
            <a:extLst>
              <a:ext uri="{FF2B5EF4-FFF2-40B4-BE49-F238E27FC236}">
                <a16:creationId xmlns:a16="http://schemas.microsoft.com/office/drawing/2014/main" id="{DDEF0E68-7278-740D-340A-887E64ACAD84}"/>
              </a:ext>
            </a:extLst>
          </p:cNvPr>
          <p:cNvSpPr>
            <a:spLocks noGrp="1"/>
          </p:cNvSpPr>
          <p:nvPr>
            <p:ph idx="1"/>
          </p:nvPr>
        </p:nvSpPr>
        <p:spPr/>
        <p:txBody>
          <a:bodyPr>
            <a:normAutofit/>
          </a:bodyPr>
          <a:lstStyle/>
          <a:p>
            <a:r>
              <a:rPr lang="en-IN" sz="2400" dirty="0"/>
              <a:t>We’ll use the footer tag to create a footer section and the &lt;div&gt; tag to create a div section. Using the &amp;copy tag, we will add the copyright emblem and copyright material, as well as the name of the person who designed the website, using the &lt;p&gt; tag. We will generate links for the footer using the unordered list and the &lt;h3&gt; tag. We will include a heading for the quick link, as well as additional items and support</a:t>
            </a:r>
            <a:endParaRPr lang="en-US" sz="2400" dirty="0"/>
          </a:p>
        </p:txBody>
      </p:sp>
    </p:spTree>
    <p:extLst>
      <p:ext uri="{BB962C8B-B14F-4D97-AF65-F5344CB8AC3E}">
        <p14:creationId xmlns:p14="http://schemas.microsoft.com/office/powerpoint/2010/main" val="24259567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9D57D-C71F-89DC-9240-647EE2E442CE}"/>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BA993252-3F7A-50D7-863E-03E9F6B35E7D}"/>
              </a:ext>
            </a:extLst>
          </p:cNvPr>
          <p:cNvPicPr>
            <a:picLocks noGrp="1" noChangeAspect="1"/>
          </p:cNvPicPr>
          <p:nvPr>
            <p:ph idx="1"/>
          </p:nvPr>
        </p:nvPicPr>
        <p:blipFill>
          <a:blip r:embed="rId2"/>
          <a:stretch>
            <a:fillRect/>
          </a:stretch>
        </p:blipFill>
        <p:spPr>
          <a:xfrm>
            <a:off x="571501" y="303609"/>
            <a:ext cx="11072812" cy="6304360"/>
          </a:xfrm>
        </p:spPr>
      </p:pic>
    </p:spTree>
    <p:extLst>
      <p:ext uri="{BB962C8B-B14F-4D97-AF65-F5344CB8AC3E}">
        <p14:creationId xmlns:p14="http://schemas.microsoft.com/office/powerpoint/2010/main" val="2558934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34531-172F-A8DC-4384-DCE1C58C066D}"/>
              </a:ext>
            </a:extLst>
          </p:cNvPr>
          <p:cNvSpPr>
            <a:spLocks noGrp="1"/>
          </p:cNvSpPr>
          <p:nvPr>
            <p:ph type="title"/>
          </p:nvPr>
        </p:nvSpPr>
        <p:spPr/>
        <p:txBody>
          <a:bodyPr/>
          <a:lstStyle/>
          <a:p>
            <a:r>
              <a:rPr lang="en-IN" b="1" u="sng" dirty="0">
                <a:solidFill>
                  <a:schemeClr val="accent3">
                    <a:lumMod val="75000"/>
                  </a:schemeClr>
                </a:solidFill>
              </a:rPr>
              <a:t>Step2: Styling the Travel Website (CSS)</a:t>
            </a:r>
            <a:endParaRPr lang="en-US" b="1" u="sng" dirty="0">
              <a:solidFill>
                <a:schemeClr val="accent3">
                  <a:lumMod val="75000"/>
                </a:schemeClr>
              </a:solidFill>
            </a:endParaRPr>
          </a:p>
        </p:txBody>
      </p:sp>
      <p:sp>
        <p:nvSpPr>
          <p:cNvPr id="3" name="Content Placeholder 2">
            <a:extLst>
              <a:ext uri="{FF2B5EF4-FFF2-40B4-BE49-F238E27FC236}">
                <a16:creationId xmlns:a16="http://schemas.microsoft.com/office/drawing/2014/main" id="{D1C2778C-785C-7574-C21C-7C5C64DD2CA9}"/>
              </a:ext>
            </a:extLst>
          </p:cNvPr>
          <p:cNvSpPr>
            <a:spLocks noGrp="1"/>
          </p:cNvSpPr>
          <p:nvPr>
            <p:ph idx="1"/>
          </p:nvPr>
        </p:nvSpPr>
        <p:spPr/>
        <p:txBody>
          <a:bodyPr>
            <a:normAutofit/>
          </a:bodyPr>
          <a:lstStyle/>
          <a:p>
            <a:r>
              <a:rPr lang="en-IN" sz="3200" dirty="0"/>
              <a:t>How we can style our website. I’ll highlight some key points to remember when styling</a:t>
            </a:r>
            <a:endParaRPr lang="en-US" sz="3200" dirty="0"/>
          </a:p>
        </p:txBody>
      </p:sp>
    </p:spTree>
    <p:extLst>
      <p:ext uri="{BB962C8B-B14F-4D97-AF65-F5344CB8AC3E}">
        <p14:creationId xmlns:p14="http://schemas.microsoft.com/office/powerpoint/2010/main" val="38493096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19603-8432-7701-1431-3ACA32E8AC06}"/>
              </a:ext>
            </a:extLst>
          </p:cNvPr>
          <p:cNvSpPr>
            <a:spLocks noGrp="1"/>
          </p:cNvSpPr>
          <p:nvPr>
            <p:ph type="title"/>
          </p:nvPr>
        </p:nvSpPr>
        <p:spPr/>
        <p:txBody>
          <a:bodyPr/>
          <a:lstStyle/>
          <a:p>
            <a:r>
              <a:rPr lang="en-IN" b="1" u="sng" dirty="0">
                <a:solidFill>
                  <a:schemeClr val="accent3">
                    <a:lumMod val="75000"/>
                  </a:schemeClr>
                </a:solidFill>
              </a:rPr>
              <a:t>Default Styling:</a:t>
            </a:r>
            <a:endParaRPr lang="en-US" b="1" u="sng" dirty="0">
              <a:solidFill>
                <a:schemeClr val="accent3">
                  <a:lumMod val="75000"/>
                </a:schemeClr>
              </a:solidFill>
            </a:endParaRPr>
          </a:p>
        </p:txBody>
      </p:sp>
      <p:sp>
        <p:nvSpPr>
          <p:cNvPr id="3" name="Content Placeholder 2">
            <a:extLst>
              <a:ext uri="{FF2B5EF4-FFF2-40B4-BE49-F238E27FC236}">
                <a16:creationId xmlns:a16="http://schemas.microsoft.com/office/drawing/2014/main" id="{0415E440-E0E4-7EE0-8611-A9AC671CC4BA}"/>
              </a:ext>
            </a:extLst>
          </p:cNvPr>
          <p:cNvSpPr>
            <a:spLocks noGrp="1"/>
          </p:cNvSpPr>
          <p:nvPr>
            <p:ph idx="1"/>
          </p:nvPr>
        </p:nvSpPr>
        <p:spPr/>
        <p:txBody>
          <a:bodyPr>
            <a:normAutofit/>
          </a:bodyPr>
          <a:lstStyle/>
          <a:p>
            <a:r>
              <a:rPr lang="en-IN" sz="3600" dirty="0"/>
              <a:t>We will import several new fonts for our travel website via Google’s import link using the @import </a:t>
            </a:r>
            <a:r>
              <a:rPr lang="en-IN" sz="3600" dirty="0" err="1"/>
              <a:t>url</a:t>
            </a:r>
            <a:r>
              <a:rPr lang="en-IN" sz="3600" dirty="0"/>
              <a:t> function</a:t>
            </a:r>
            <a:endParaRPr lang="en-US" sz="3600" dirty="0"/>
          </a:p>
        </p:txBody>
      </p:sp>
    </p:spTree>
    <p:extLst>
      <p:ext uri="{BB962C8B-B14F-4D97-AF65-F5344CB8AC3E}">
        <p14:creationId xmlns:p14="http://schemas.microsoft.com/office/powerpoint/2010/main" val="7659978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B4144-6CDF-CE2A-2B76-C70AC1460880}"/>
              </a:ext>
            </a:extLst>
          </p:cNvPr>
          <p:cNvSpPr>
            <a:spLocks noGrp="1"/>
          </p:cNvSpPr>
          <p:nvPr>
            <p:ph type="title"/>
          </p:nvPr>
        </p:nvSpPr>
        <p:spPr/>
        <p:txBody>
          <a:bodyPr/>
          <a:lstStyle/>
          <a:p>
            <a:r>
              <a:rPr lang="en-IN" b="1" u="sng" dirty="0" err="1">
                <a:solidFill>
                  <a:schemeClr val="accent3">
                    <a:lumMod val="75000"/>
                  </a:schemeClr>
                </a:solidFill>
              </a:rPr>
              <a:t>Navbar</a:t>
            </a:r>
            <a:r>
              <a:rPr lang="en-IN" b="1" u="sng" dirty="0">
                <a:solidFill>
                  <a:schemeClr val="accent3">
                    <a:lumMod val="75000"/>
                  </a:schemeClr>
                </a:solidFill>
              </a:rPr>
              <a:t> Styling:</a:t>
            </a:r>
            <a:endParaRPr lang="en-US" b="1" u="sng" dirty="0">
              <a:solidFill>
                <a:schemeClr val="accent3">
                  <a:lumMod val="75000"/>
                </a:schemeClr>
              </a:solidFill>
            </a:endParaRPr>
          </a:p>
        </p:txBody>
      </p:sp>
      <p:pic>
        <p:nvPicPr>
          <p:cNvPr id="7" name="Content Placeholder 6">
            <a:extLst>
              <a:ext uri="{FF2B5EF4-FFF2-40B4-BE49-F238E27FC236}">
                <a16:creationId xmlns:a16="http://schemas.microsoft.com/office/drawing/2014/main" id="{DC315EC4-3D9A-3BA6-7682-69F845DCDA7E}"/>
              </a:ext>
            </a:extLst>
          </p:cNvPr>
          <p:cNvPicPr>
            <a:picLocks noGrp="1" noChangeAspect="1"/>
          </p:cNvPicPr>
          <p:nvPr>
            <p:ph idx="1"/>
          </p:nvPr>
        </p:nvPicPr>
        <p:blipFill>
          <a:blip r:embed="rId2"/>
          <a:stretch>
            <a:fillRect/>
          </a:stretch>
        </p:blipFill>
        <p:spPr>
          <a:xfrm>
            <a:off x="714375" y="2982516"/>
            <a:ext cx="10733484" cy="1905000"/>
          </a:xfrm>
        </p:spPr>
      </p:pic>
    </p:spTree>
    <p:extLst>
      <p:ext uri="{BB962C8B-B14F-4D97-AF65-F5344CB8AC3E}">
        <p14:creationId xmlns:p14="http://schemas.microsoft.com/office/powerpoint/2010/main" val="41735855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914C3-F01E-BD7C-1A69-F907DDF52D36}"/>
              </a:ext>
            </a:extLst>
          </p:cNvPr>
          <p:cNvSpPr>
            <a:spLocks noGrp="1"/>
          </p:cNvSpPr>
          <p:nvPr>
            <p:ph type="title"/>
          </p:nvPr>
        </p:nvSpPr>
        <p:spPr/>
        <p:txBody>
          <a:bodyPr/>
          <a:lstStyle/>
          <a:p>
            <a:r>
              <a:rPr lang="en-IN" b="1" u="sng" dirty="0">
                <a:solidFill>
                  <a:schemeClr val="accent3">
                    <a:lumMod val="75000"/>
                  </a:schemeClr>
                </a:solidFill>
              </a:rPr>
              <a:t>Styling Banner:</a:t>
            </a:r>
            <a:endParaRPr lang="en-US" b="1" u="sng" dirty="0">
              <a:solidFill>
                <a:schemeClr val="accent3">
                  <a:lumMod val="75000"/>
                </a:schemeClr>
              </a:solidFill>
            </a:endParaRPr>
          </a:p>
        </p:txBody>
      </p:sp>
      <p:pic>
        <p:nvPicPr>
          <p:cNvPr id="4" name="Content Placeholder 3">
            <a:extLst>
              <a:ext uri="{FF2B5EF4-FFF2-40B4-BE49-F238E27FC236}">
                <a16:creationId xmlns:a16="http://schemas.microsoft.com/office/drawing/2014/main" id="{E5EB8AF4-F111-A8C4-BDAD-EF7811DBC84A}"/>
              </a:ext>
            </a:extLst>
          </p:cNvPr>
          <p:cNvPicPr>
            <a:picLocks noGrp="1" noChangeAspect="1"/>
          </p:cNvPicPr>
          <p:nvPr>
            <p:ph idx="1"/>
          </p:nvPr>
        </p:nvPicPr>
        <p:blipFill>
          <a:blip r:embed="rId2"/>
          <a:stretch>
            <a:fillRect/>
          </a:stretch>
        </p:blipFill>
        <p:spPr>
          <a:xfrm>
            <a:off x="1321594" y="2232422"/>
            <a:ext cx="9519047" cy="3839766"/>
          </a:xfrm>
        </p:spPr>
      </p:pic>
    </p:spTree>
    <p:extLst>
      <p:ext uri="{BB962C8B-B14F-4D97-AF65-F5344CB8AC3E}">
        <p14:creationId xmlns:p14="http://schemas.microsoft.com/office/powerpoint/2010/main" val="11492084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697B-F85C-D216-2E7F-CF709596C0B1}"/>
              </a:ext>
            </a:extLst>
          </p:cNvPr>
          <p:cNvSpPr>
            <a:spLocks noGrp="1"/>
          </p:cNvSpPr>
          <p:nvPr>
            <p:ph type="title"/>
          </p:nvPr>
        </p:nvSpPr>
        <p:spPr/>
        <p:txBody>
          <a:bodyPr/>
          <a:lstStyle/>
          <a:p>
            <a:r>
              <a:rPr lang="en-IN" u="sng" dirty="0">
                <a:solidFill>
                  <a:schemeClr val="accent3">
                    <a:lumMod val="75000"/>
                  </a:schemeClr>
                </a:solidFill>
              </a:rPr>
              <a:t>Styling the Services and Places Section</a:t>
            </a:r>
            <a:endParaRPr lang="en-US" u="sng" dirty="0">
              <a:solidFill>
                <a:schemeClr val="accent3">
                  <a:lumMod val="75000"/>
                </a:schemeClr>
              </a:solidFill>
            </a:endParaRPr>
          </a:p>
        </p:txBody>
      </p:sp>
      <p:pic>
        <p:nvPicPr>
          <p:cNvPr id="4" name="Content Placeholder 3">
            <a:extLst>
              <a:ext uri="{FF2B5EF4-FFF2-40B4-BE49-F238E27FC236}">
                <a16:creationId xmlns:a16="http://schemas.microsoft.com/office/drawing/2014/main" id="{08A6E705-448C-1FC3-3182-8305F106CAD8}"/>
              </a:ext>
            </a:extLst>
          </p:cNvPr>
          <p:cNvPicPr>
            <a:picLocks noGrp="1" noChangeAspect="1"/>
          </p:cNvPicPr>
          <p:nvPr>
            <p:ph idx="1"/>
          </p:nvPr>
        </p:nvPicPr>
        <p:blipFill>
          <a:blip r:embed="rId2"/>
          <a:stretch>
            <a:fillRect/>
          </a:stretch>
        </p:blipFill>
        <p:spPr>
          <a:xfrm>
            <a:off x="1571625" y="2667000"/>
            <a:ext cx="9143999" cy="3124200"/>
          </a:xfrm>
        </p:spPr>
      </p:pic>
    </p:spTree>
    <p:extLst>
      <p:ext uri="{BB962C8B-B14F-4D97-AF65-F5344CB8AC3E}">
        <p14:creationId xmlns:p14="http://schemas.microsoft.com/office/powerpoint/2010/main" val="8777046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C6847-4084-F000-FB5F-69652BC5755D}"/>
              </a:ext>
            </a:extLst>
          </p:cNvPr>
          <p:cNvSpPr>
            <a:spLocks noGrp="1"/>
          </p:cNvSpPr>
          <p:nvPr>
            <p:ph type="title"/>
          </p:nvPr>
        </p:nvSpPr>
        <p:spPr/>
        <p:txBody>
          <a:bodyPr/>
          <a:lstStyle/>
          <a:p>
            <a:r>
              <a:rPr lang="en-IN" b="1" u="sng" dirty="0">
                <a:solidFill>
                  <a:schemeClr val="accent3">
                    <a:lumMod val="75000"/>
                  </a:schemeClr>
                </a:solidFill>
              </a:rPr>
              <a:t>Styling footer:</a:t>
            </a:r>
            <a:endParaRPr lang="en-US" b="1" u="sng" dirty="0">
              <a:solidFill>
                <a:schemeClr val="accent3">
                  <a:lumMod val="75000"/>
                </a:schemeClr>
              </a:solidFill>
            </a:endParaRPr>
          </a:p>
        </p:txBody>
      </p:sp>
      <p:pic>
        <p:nvPicPr>
          <p:cNvPr id="4" name="Content Placeholder 3">
            <a:extLst>
              <a:ext uri="{FF2B5EF4-FFF2-40B4-BE49-F238E27FC236}">
                <a16:creationId xmlns:a16="http://schemas.microsoft.com/office/drawing/2014/main" id="{47740BC2-CB89-0949-CFB6-B1169279A5B1}"/>
              </a:ext>
            </a:extLst>
          </p:cNvPr>
          <p:cNvPicPr>
            <a:picLocks noGrp="1" noChangeAspect="1"/>
          </p:cNvPicPr>
          <p:nvPr>
            <p:ph idx="1"/>
          </p:nvPr>
        </p:nvPicPr>
        <p:blipFill>
          <a:blip r:embed="rId2"/>
          <a:stretch>
            <a:fillRect/>
          </a:stretch>
        </p:blipFill>
        <p:spPr>
          <a:xfrm>
            <a:off x="1732358" y="2781300"/>
            <a:ext cx="8965407" cy="3467100"/>
          </a:xfrm>
        </p:spPr>
      </p:pic>
    </p:spTree>
    <p:extLst>
      <p:ext uri="{BB962C8B-B14F-4D97-AF65-F5344CB8AC3E}">
        <p14:creationId xmlns:p14="http://schemas.microsoft.com/office/powerpoint/2010/main" val="19873801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9A1C3-8AB7-C1FD-DEA1-A3B798F365CA}"/>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0CF8D299-E593-8973-7E3E-C498D4BF8979}"/>
              </a:ext>
            </a:extLst>
          </p:cNvPr>
          <p:cNvPicPr>
            <a:picLocks noGrp="1" noChangeAspect="1"/>
          </p:cNvPicPr>
          <p:nvPr>
            <p:ph idx="1"/>
          </p:nvPr>
        </p:nvPicPr>
        <p:blipFill>
          <a:blip r:embed="rId2"/>
          <a:stretch>
            <a:fillRect/>
          </a:stretch>
        </p:blipFill>
        <p:spPr>
          <a:xfrm>
            <a:off x="589360" y="609601"/>
            <a:ext cx="11391976" cy="5181600"/>
          </a:xfrm>
        </p:spPr>
      </p:pic>
    </p:spTree>
    <p:extLst>
      <p:ext uri="{BB962C8B-B14F-4D97-AF65-F5344CB8AC3E}">
        <p14:creationId xmlns:p14="http://schemas.microsoft.com/office/powerpoint/2010/main" val="33697147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39DEB-4081-172C-11B1-87FDF4BAFC44}"/>
              </a:ext>
            </a:extLst>
          </p:cNvPr>
          <p:cNvSpPr>
            <a:spLocks noGrp="1"/>
          </p:cNvSpPr>
          <p:nvPr>
            <p:ph type="title"/>
          </p:nvPr>
        </p:nvSpPr>
        <p:spPr/>
        <p:txBody>
          <a:bodyPr/>
          <a:lstStyle/>
          <a:p>
            <a:r>
              <a:rPr lang="en-IN" b="1" u="sng" dirty="0">
                <a:solidFill>
                  <a:schemeClr val="accent3">
                    <a:lumMod val="75000"/>
                  </a:schemeClr>
                </a:solidFill>
              </a:rPr>
              <a:t>Final Output of Travel/Tourism Website</a:t>
            </a:r>
            <a:endParaRPr lang="en-US" b="1" u="sng" dirty="0">
              <a:solidFill>
                <a:schemeClr val="accent3">
                  <a:lumMod val="75000"/>
                </a:schemeClr>
              </a:solidFill>
            </a:endParaRPr>
          </a:p>
        </p:txBody>
      </p:sp>
      <p:pic>
        <p:nvPicPr>
          <p:cNvPr id="9" name="Content Placeholder 8">
            <a:extLst>
              <a:ext uri="{FF2B5EF4-FFF2-40B4-BE49-F238E27FC236}">
                <a16:creationId xmlns:a16="http://schemas.microsoft.com/office/drawing/2014/main" id="{55DDDFC3-2A48-B62B-7A37-8BACB43FED85}"/>
              </a:ext>
            </a:extLst>
          </p:cNvPr>
          <p:cNvPicPr>
            <a:picLocks noGrp="1" noChangeAspect="1"/>
          </p:cNvPicPr>
          <p:nvPr>
            <p:ph idx="1"/>
          </p:nvPr>
        </p:nvPicPr>
        <p:blipFill>
          <a:blip r:embed="rId2"/>
          <a:stretch>
            <a:fillRect/>
          </a:stretch>
        </p:blipFill>
        <p:spPr>
          <a:xfrm>
            <a:off x="339328" y="2667000"/>
            <a:ext cx="3232547" cy="3124200"/>
          </a:xfrm>
        </p:spPr>
      </p:pic>
      <p:pic>
        <p:nvPicPr>
          <p:cNvPr id="10" name="Picture 9">
            <a:extLst>
              <a:ext uri="{FF2B5EF4-FFF2-40B4-BE49-F238E27FC236}">
                <a16:creationId xmlns:a16="http://schemas.microsoft.com/office/drawing/2014/main" id="{2AB3F234-62A4-F8D6-8905-D186562B4777}"/>
              </a:ext>
            </a:extLst>
          </p:cNvPr>
          <p:cNvPicPr>
            <a:picLocks noChangeAspect="1"/>
          </p:cNvPicPr>
          <p:nvPr/>
        </p:nvPicPr>
        <p:blipFill>
          <a:blip r:embed="rId3"/>
          <a:stretch>
            <a:fillRect/>
          </a:stretch>
        </p:blipFill>
        <p:spPr>
          <a:xfrm>
            <a:off x="4089798" y="2667000"/>
            <a:ext cx="3232547" cy="3124200"/>
          </a:xfrm>
          <a:prstGeom prst="rect">
            <a:avLst/>
          </a:prstGeom>
        </p:spPr>
      </p:pic>
      <p:pic>
        <p:nvPicPr>
          <p:cNvPr id="11" name="Picture 10">
            <a:extLst>
              <a:ext uri="{FF2B5EF4-FFF2-40B4-BE49-F238E27FC236}">
                <a16:creationId xmlns:a16="http://schemas.microsoft.com/office/drawing/2014/main" id="{553FD9A9-E7AE-6898-10B9-B1E51D088435}"/>
              </a:ext>
            </a:extLst>
          </p:cNvPr>
          <p:cNvPicPr>
            <a:picLocks noChangeAspect="1"/>
          </p:cNvPicPr>
          <p:nvPr/>
        </p:nvPicPr>
        <p:blipFill>
          <a:blip r:embed="rId4"/>
          <a:stretch>
            <a:fillRect/>
          </a:stretch>
        </p:blipFill>
        <p:spPr>
          <a:xfrm>
            <a:off x="8000999" y="2666999"/>
            <a:ext cx="3851673" cy="3124200"/>
          </a:xfrm>
          <a:prstGeom prst="rect">
            <a:avLst/>
          </a:prstGeom>
        </p:spPr>
      </p:pic>
    </p:spTree>
    <p:extLst>
      <p:ext uri="{BB962C8B-B14F-4D97-AF65-F5344CB8AC3E}">
        <p14:creationId xmlns:p14="http://schemas.microsoft.com/office/powerpoint/2010/main" val="22951718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6ACFEBF0-6F2A-F4F5-1B74-35570000A9FB}"/>
              </a:ext>
            </a:extLst>
          </p:cNvPr>
          <p:cNvSpPr>
            <a:spLocks noGrp="1"/>
          </p:cNvSpPr>
          <p:nvPr>
            <p:ph idx="1"/>
          </p:nvPr>
        </p:nvSpPr>
        <p:spPr>
          <a:xfrm>
            <a:off x="1141413" y="821531"/>
            <a:ext cx="9905998" cy="4969669"/>
          </a:xfrm>
        </p:spPr>
        <p:txBody>
          <a:bodyPr>
            <a:normAutofit/>
          </a:bodyPr>
          <a:lstStyle/>
          <a:p>
            <a:r>
              <a:rPr lang="en-IN" sz="3200" dirty="0"/>
              <a:t>A travel website is a sort of business that provides customers with travel-related services. When it comes to the future of this industry, there are numerous aspects that will influence how consumers plan their vacations. The rise of mobile usage, greater competition, and a shift in customer expectations are among these factors. The ideal tool for tourists is the travel website creator.</a:t>
            </a:r>
            <a:endParaRPr lang="en-US" sz="3200" dirty="0"/>
          </a:p>
        </p:txBody>
      </p:sp>
    </p:spTree>
    <p:extLst>
      <p:ext uri="{BB962C8B-B14F-4D97-AF65-F5344CB8AC3E}">
        <p14:creationId xmlns:p14="http://schemas.microsoft.com/office/powerpoint/2010/main" val="169829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A3CBC-660F-95A6-9918-FD68859D6E7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84437E4-E0A0-F1CD-6CFB-F8A310AB7D83}"/>
              </a:ext>
            </a:extLst>
          </p:cNvPr>
          <p:cNvSpPr>
            <a:spLocks noGrp="1"/>
          </p:cNvSpPr>
          <p:nvPr>
            <p:ph idx="1"/>
          </p:nvPr>
        </p:nvSpPr>
        <p:spPr>
          <a:xfrm>
            <a:off x="1141413" y="1518047"/>
            <a:ext cx="9717087" cy="4273153"/>
          </a:xfrm>
        </p:spPr>
        <p:txBody>
          <a:bodyPr>
            <a:noAutofit/>
          </a:bodyPr>
          <a:lstStyle/>
          <a:p>
            <a:r>
              <a:rPr lang="en-IN" sz="3200" dirty="0"/>
              <a:t>People are increasingly using their mobile gadgets when travelling, for example. As a result, businesses should ensure that their websites are mobile-friendly. To enhance their profits, companies employ an easy website builder for small enterprises. They should also be aware that competition among online booking sites is increasing</a:t>
            </a:r>
            <a:endParaRPr lang="en-US" sz="3200" dirty="0"/>
          </a:p>
        </p:txBody>
      </p:sp>
    </p:spTree>
    <p:extLst>
      <p:ext uri="{BB962C8B-B14F-4D97-AF65-F5344CB8AC3E}">
        <p14:creationId xmlns:p14="http://schemas.microsoft.com/office/powerpoint/2010/main" val="63611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FEC30-C0DA-1A9A-72ED-20C6ABBD5F96}"/>
              </a:ext>
            </a:extLst>
          </p:cNvPr>
          <p:cNvSpPr>
            <a:spLocks noGrp="1"/>
          </p:cNvSpPr>
          <p:nvPr>
            <p:ph type="title"/>
          </p:nvPr>
        </p:nvSpPr>
        <p:spPr>
          <a:xfrm>
            <a:off x="1141413" y="2468880"/>
            <a:ext cx="9905998" cy="2746058"/>
          </a:xfrm>
        </p:spPr>
        <p:txBody>
          <a:bodyPr>
            <a:noAutofit/>
          </a:bodyPr>
          <a:lstStyle/>
          <a:p>
            <a:r>
              <a:rPr lang="en-IN" sz="8000" dirty="0"/>
              <a:t>We will go over this project step by step.</a:t>
            </a:r>
            <a:endParaRPr lang="en-US" sz="8000" dirty="0"/>
          </a:p>
        </p:txBody>
      </p:sp>
      <p:sp>
        <p:nvSpPr>
          <p:cNvPr id="3" name="Content Placeholder 2">
            <a:extLst>
              <a:ext uri="{FF2B5EF4-FFF2-40B4-BE49-F238E27FC236}">
                <a16:creationId xmlns:a16="http://schemas.microsoft.com/office/drawing/2014/main" id="{43C34063-9203-88E8-FD50-4B331288B3B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192312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D945F-2130-11EE-8BAD-A2390DA25409}"/>
              </a:ext>
            </a:extLst>
          </p:cNvPr>
          <p:cNvSpPr>
            <a:spLocks noGrp="1"/>
          </p:cNvSpPr>
          <p:nvPr>
            <p:ph type="title"/>
          </p:nvPr>
        </p:nvSpPr>
        <p:spPr/>
        <p:txBody>
          <a:bodyPr>
            <a:normAutofit/>
          </a:bodyPr>
          <a:lstStyle/>
          <a:p>
            <a:r>
              <a:rPr lang="en-IN" sz="3600" b="1" u="sng" dirty="0">
                <a:solidFill>
                  <a:srgbClr val="FFFF00"/>
                </a:solidFill>
              </a:rPr>
              <a:t>Step 1</a:t>
            </a:r>
            <a:endParaRPr lang="en-US" sz="3600" b="1" u="sng" dirty="0">
              <a:solidFill>
                <a:srgbClr val="FFFF00"/>
              </a:solidFill>
            </a:endParaRPr>
          </a:p>
        </p:txBody>
      </p:sp>
      <p:sp>
        <p:nvSpPr>
          <p:cNvPr id="3" name="Content Placeholder 2">
            <a:extLst>
              <a:ext uri="{FF2B5EF4-FFF2-40B4-BE49-F238E27FC236}">
                <a16:creationId xmlns:a16="http://schemas.microsoft.com/office/drawing/2014/main" id="{3F56A3E2-F5C0-177D-6A30-1A74C4C7FED9}"/>
              </a:ext>
            </a:extLst>
          </p:cNvPr>
          <p:cNvSpPr>
            <a:spLocks noGrp="1"/>
          </p:cNvSpPr>
          <p:nvPr>
            <p:ph idx="1"/>
          </p:nvPr>
        </p:nvSpPr>
        <p:spPr/>
        <p:txBody>
          <a:bodyPr>
            <a:normAutofit/>
          </a:bodyPr>
          <a:lstStyle/>
          <a:p>
            <a:r>
              <a:rPr lang="en-IN" sz="4000" dirty="0"/>
              <a:t>Setting Up the Structure (HTML)</a:t>
            </a:r>
            <a:endParaRPr lang="en-US" sz="4000" dirty="0"/>
          </a:p>
        </p:txBody>
      </p:sp>
    </p:spTree>
    <p:extLst>
      <p:ext uri="{BB962C8B-B14F-4D97-AF65-F5344CB8AC3E}">
        <p14:creationId xmlns:p14="http://schemas.microsoft.com/office/powerpoint/2010/main" val="32871931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B22B4-FD79-651E-123C-DDF68547751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DFB163E-9E8F-CBF0-9435-D6AA22067645}"/>
              </a:ext>
            </a:extLst>
          </p:cNvPr>
          <p:cNvSpPr>
            <a:spLocks noGrp="1"/>
          </p:cNvSpPr>
          <p:nvPr>
            <p:ph idx="1"/>
          </p:nvPr>
        </p:nvSpPr>
        <p:spPr>
          <a:xfrm>
            <a:off x="1141413" y="1821657"/>
            <a:ext cx="9905998" cy="3969544"/>
          </a:xfrm>
        </p:spPr>
        <p:txBody>
          <a:bodyPr>
            <a:noAutofit/>
          </a:bodyPr>
          <a:lstStyle/>
          <a:p>
            <a:r>
              <a:rPr lang="en-IN" sz="4000" dirty="0"/>
              <a:t>Let us begin by establishing a Travel/Tourism project. Create a new </a:t>
            </a:r>
            <a:r>
              <a:rPr lang="en-IN" sz="4000" dirty="0" err="1"/>
              <a:t>index.html</a:t>
            </a:r>
            <a:r>
              <a:rPr lang="en-IN" sz="4000" dirty="0"/>
              <a:t> file in a new subdirectory to house the website layout. Copy and paste the HTML code given below into your html file.</a:t>
            </a:r>
            <a:endParaRPr lang="en-US" sz="4000" dirty="0"/>
          </a:p>
        </p:txBody>
      </p:sp>
    </p:spTree>
    <p:extLst>
      <p:ext uri="{BB962C8B-B14F-4D97-AF65-F5344CB8AC3E}">
        <p14:creationId xmlns:p14="http://schemas.microsoft.com/office/powerpoint/2010/main" val="25742253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6E8D7-7C6A-ECE7-1507-14069DFBB5A8}"/>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11E0AAF2-AF0C-4A4C-2AB4-D8C9B3F89C0E}"/>
              </a:ext>
            </a:extLst>
          </p:cNvPr>
          <p:cNvPicPr>
            <a:picLocks noGrp="1" noChangeAspect="1"/>
          </p:cNvPicPr>
          <p:nvPr>
            <p:ph idx="1"/>
          </p:nvPr>
        </p:nvPicPr>
        <p:blipFill>
          <a:blip r:embed="rId2"/>
          <a:stretch>
            <a:fillRect/>
          </a:stretch>
        </p:blipFill>
        <p:spPr>
          <a:xfrm>
            <a:off x="750094" y="609599"/>
            <a:ext cx="10787062" cy="5766197"/>
          </a:xfrm>
        </p:spPr>
      </p:pic>
    </p:spTree>
    <p:extLst>
      <p:ext uri="{BB962C8B-B14F-4D97-AF65-F5344CB8AC3E}">
        <p14:creationId xmlns:p14="http://schemas.microsoft.com/office/powerpoint/2010/main" val="353619842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30</Slides>
  <Notes>0</Notes>
  <HiddenSlides>0</HiddenSlide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Mesh</vt:lpstr>
      <vt:lpstr>Create A Travel/Tourism Website Using HTML and CSS Code</vt:lpstr>
      <vt:lpstr>PowerPoint Presentation</vt:lpstr>
      <vt:lpstr>PowerPoint Presentation</vt:lpstr>
      <vt:lpstr>PowerPoint Presentation</vt:lpstr>
      <vt:lpstr>PowerPoint Presentation</vt:lpstr>
      <vt:lpstr>We will go over this project step by step.</vt:lpstr>
      <vt:lpstr>Step 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Header Section of  travel website</vt:lpstr>
      <vt:lpstr>PowerPoint Presentation</vt:lpstr>
      <vt:lpstr>Body Section of travel website</vt:lpstr>
      <vt:lpstr>PowerPoint Presentation</vt:lpstr>
      <vt:lpstr>PowerPoint Presentation</vt:lpstr>
      <vt:lpstr>Footer Section: </vt:lpstr>
      <vt:lpstr>PowerPoint Presentation</vt:lpstr>
      <vt:lpstr>Step2: Styling the Travel Website (CSS)</vt:lpstr>
      <vt:lpstr>Default Styling:</vt:lpstr>
      <vt:lpstr>Navbar Styling:</vt:lpstr>
      <vt:lpstr>Styling Banner:</vt:lpstr>
      <vt:lpstr>Styling the Services and Places Section</vt:lpstr>
      <vt:lpstr>Styling footer:</vt:lpstr>
      <vt:lpstr>Final Output of Travel/Tourism Website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Create A Travel/Tourism Website Using HTML and CSS Code</dc:title>
  <dc:creator>manimegalai M</dc:creator>
  <cp:lastModifiedBy>manimegalai M</cp:lastModifiedBy>
  <cp:revision>2</cp:revision>
  <dcterms:created xsi:type="dcterms:W3CDTF">2023-10-27T04:44:53Z</dcterms:created>
  <dcterms:modified xsi:type="dcterms:W3CDTF">2023-10-27T06:10:48Z</dcterms:modified>
</cp:coreProperties>
</file>