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84" r:id="rId7"/>
    <p:sldId id="261" r:id="rId8"/>
    <p:sldId id="262" r:id="rId9"/>
    <p:sldId id="263" r:id="rId10"/>
    <p:sldId id="264" r:id="rId11"/>
    <p:sldId id="283" r:id="rId12"/>
    <p:sldId id="265" r:id="rId13"/>
    <p:sldId id="266" r:id="rId14"/>
    <p:sldId id="267" r:id="rId15"/>
    <p:sldId id="282" r:id="rId16"/>
    <p:sldId id="268" r:id="rId17"/>
    <p:sldId id="269" r:id="rId18"/>
    <p:sldId id="270" r:id="rId19"/>
    <p:sldId id="271" r:id="rId20"/>
    <p:sldId id="272" r:id="rId21"/>
    <p:sldId id="273" r:id="rId22"/>
    <p:sldId id="274" r:id="rId23"/>
    <p:sldId id="276" r:id="rId24"/>
    <p:sldId id="277" r:id="rId25"/>
    <p:sldId id="278" r:id="rId26"/>
    <p:sldId id="279" r:id="rId27"/>
    <p:sldId id="280" r:id="rId28"/>
  </p:sldIdLst>
  <p:sldSz cx="18288000" cy="10287000"/>
  <p:notesSz cx="6858000" cy="9144000"/>
  <p:embeddedFontLst>
    <p:embeddedFont>
      <p:font typeface="Alexandria Bold" panose="020B0604020202020204" charset="-78"/>
      <p:regular r:id="rId29"/>
    </p:embeddedFont>
    <p:embeddedFont>
      <p:font typeface="Canva Sans" panose="020B0604020202020204" charset="0"/>
      <p:regular r:id="rId30"/>
    </p:embeddedFont>
    <p:embeddedFont>
      <p:font typeface="Garet Bold" panose="020B0604020202020204" charset="0"/>
      <p:regular r:id="rId31"/>
    </p:embeddedFont>
    <p:embeddedFont>
      <p:font typeface="Times New Roman Bold" panose="02020803070505020304" pitchFamily="18" charset="0"/>
      <p:regular r:id="rId32"/>
      <p:bold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A25BF-00DB-40DC-AE65-0EAD0BFDD712}" v="27" dt="2025-05-27T05:08:01.7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211" y="4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hri PK" userId="b48891af09a67915" providerId="LiveId" clId="{54EA25BF-00DB-40DC-AE65-0EAD0BFDD712}"/>
    <pc:docChg chg="custSel addSld delSld modSld">
      <pc:chgData name="Gayathri PK" userId="b48891af09a67915" providerId="LiveId" clId="{54EA25BF-00DB-40DC-AE65-0EAD0BFDD712}" dt="2025-05-27T05:08:20.378" v="75" actId="47"/>
      <pc:docMkLst>
        <pc:docMk/>
      </pc:docMkLst>
      <pc:sldChg chg="delSp modSp del mod">
        <pc:chgData name="Gayathri PK" userId="b48891af09a67915" providerId="LiveId" clId="{54EA25BF-00DB-40DC-AE65-0EAD0BFDD712}" dt="2025-05-27T05:08:20.378" v="75" actId="47"/>
        <pc:sldMkLst>
          <pc:docMk/>
          <pc:sldMk cId="0" sldId="275"/>
        </pc:sldMkLst>
        <pc:spChg chg="del">
          <ac:chgData name="Gayathri PK" userId="b48891af09a67915" providerId="LiveId" clId="{54EA25BF-00DB-40DC-AE65-0EAD0BFDD712}" dt="2025-05-27T05:07:51.725" v="72" actId="21"/>
          <ac:spMkLst>
            <pc:docMk/>
            <pc:sldMk cId="0" sldId="275"/>
            <ac:spMk id="5" creationId="{00000000-0000-0000-0000-000000000000}"/>
          </ac:spMkLst>
        </pc:spChg>
        <pc:spChg chg="del mod">
          <ac:chgData name="Gayathri PK" userId="b48891af09a67915" providerId="LiveId" clId="{54EA25BF-00DB-40DC-AE65-0EAD0BFDD712}" dt="2025-05-27T05:07:02.973" v="61"/>
          <ac:spMkLst>
            <pc:docMk/>
            <pc:sldMk cId="0" sldId="275"/>
            <ac:spMk id="6" creationId="{00000000-0000-0000-0000-000000000000}"/>
          </ac:spMkLst>
        </pc:spChg>
        <pc:spChg chg="del mod">
          <ac:chgData name="Gayathri PK" userId="b48891af09a67915" providerId="LiveId" clId="{54EA25BF-00DB-40DC-AE65-0EAD0BFDD712}" dt="2025-05-27T05:07:35.370" v="69"/>
          <ac:spMkLst>
            <pc:docMk/>
            <pc:sldMk cId="0" sldId="275"/>
            <ac:spMk id="8" creationId="{00000000-0000-0000-0000-000000000000}"/>
          </ac:spMkLst>
        </pc:spChg>
      </pc:sldChg>
      <pc:sldChg chg="delSp modSp mod">
        <pc:chgData name="Gayathri PK" userId="b48891af09a67915" providerId="LiveId" clId="{54EA25BF-00DB-40DC-AE65-0EAD0BFDD712}" dt="2025-05-27T05:05:35.074" v="53"/>
        <pc:sldMkLst>
          <pc:docMk/>
          <pc:sldMk cId="0" sldId="276"/>
        </pc:sldMkLst>
        <pc:spChg chg="del mod">
          <ac:chgData name="Gayathri PK" userId="b48891af09a67915" providerId="LiveId" clId="{54EA25BF-00DB-40DC-AE65-0EAD0BFDD712}" dt="2025-05-27T05:05:35.074" v="53"/>
          <ac:spMkLst>
            <pc:docMk/>
            <pc:sldMk cId="0" sldId="276"/>
            <ac:spMk id="7" creationId="{00000000-0000-0000-0000-000000000000}"/>
          </ac:spMkLst>
        </pc:spChg>
      </pc:sldChg>
      <pc:sldChg chg="delSp modSp mod">
        <pc:chgData name="Gayathri PK" userId="b48891af09a67915" providerId="LiveId" clId="{54EA25BF-00DB-40DC-AE65-0EAD0BFDD712}" dt="2025-05-27T05:05:40.519" v="57"/>
        <pc:sldMkLst>
          <pc:docMk/>
          <pc:sldMk cId="0" sldId="277"/>
        </pc:sldMkLst>
        <pc:spChg chg="del mod">
          <ac:chgData name="Gayathri PK" userId="b48891af09a67915" providerId="LiveId" clId="{54EA25BF-00DB-40DC-AE65-0EAD0BFDD712}" dt="2025-05-27T05:05:40.519" v="57"/>
          <ac:spMkLst>
            <pc:docMk/>
            <pc:sldMk cId="0" sldId="277"/>
            <ac:spMk id="7" creationId="{00000000-0000-0000-0000-000000000000}"/>
          </ac:spMkLst>
        </pc:spChg>
      </pc:sldChg>
      <pc:sldChg chg="new del">
        <pc:chgData name="Gayathri PK" userId="b48891af09a67915" providerId="LiveId" clId="{54EA25BF-00DB-40DC-AE65-0EAD0BFDD712}" dt="2025-05-27T04:33:20.279" v="2" actId="47"/>
        <pc:sldMkLst>
          <pc:docMk/>
          <pc:sldMk cId="467785016" sldId="281"/>
        </pc:sldMkLst>
      </pc:sldChg>
      <pc:sldChg chg="delSp modSp add mod">
        <pc:chgData name="Gayathri PK" userId="b48891af09a67915" providerId="LiveId" clId="{54EA25BF-00DB-40DC-AE65-0EAD0BFDD712}" dt="2025-05-27T04:33:43.317" v="12"/>
        <pc:sldMkLst>
          <pc:docMk/>
          <pc:sldMk cId="1141118191" sldId="282"/>
        </pc:sldMkLst>
        <pc:spChg chg="del mod">
          <ac:chgData name="Gayathri PK" userId="b48891af09a67915" providerId="LiveId" clId="{54EA25BF-00DB-40DC-AE65-0EAD0BFDD712}" dt="2025-05-27T04:33:34.225" v="6"/>
          <ac:spMkLst>
            <pc:docMk/>
            <pc:sldMk cId="1141118191" sldId="282"/>
            <ac:spMk id="3" creationId="{E890C9A8-D0CB-F4AE-29CE-DE875439CFCF}"/>
          </ac:spMkLst>
        </pc:spChg>
        <pc:spChg chg="del mod">
          <ac:chgData name="Gayathri PK" userId="b48891af09a67915" providerId="LiveId" clId="{54EA25BF-00DB-40DC-AE65-0EAD0BFDD712}" dt="2025-05-27T04:33:34.227" v="8"/>
          <ac:spMkLst>
            <pc:docMk/>
            <pc:sldMk cId="1141118191" sldId="282"/>
            <ac:spMk id="4" creationId="{DB672DA4-405C-8417-9FE2-34C005A5D6E4}"/>
          </ac:spMkLst>
        </pc:spChg>
        <pc:spChg chg="del mod">
          <ac:chgData name="Gayathri PK" userId="b48891af09a67915" providerId="LiveId" clId="{54EA25BF-00DB-40DC-AE65-0EAD0BFDD712}" dt="2025-05-27T04:33:43.317" v="12"/>
          <ac:spMkLst>
            <pc:docMk/>
            <pc:sldMk cId="1141118191" sldId="282"/>
            <ac:spMk id="7" creationId="{C107D47C-7001-5862-E4BE-7F9B66F9FD30}"/>
          </ac:spMkLst>
        </pc:spChg>
      </pc:sldChg>
      <pc:sldChg chg="addSp delSp modSp add mod">
        <pc:chgData name="Gayathri PK" userId="b48891af09a67915" providerId="LiveId" clId="{54EA25BF-00DB-40DC-AE65-0EAD0BFDD712}" dt="2025-05-27T04:41:05.392" v="49" actId="1076"/>
        <pc:sldMkLst>
          <pc:docMk/>
          <pc:sldMk cId="4061358410" sldId="283"/>
        </pc:sldMkLst>
        <pc:spChg chg="del mod">
          <ac:chgData name="Gayathri PK" userId="b48891af09a67915" providerId="LiveId" clId="{54EA25BF-00DB-40DC-AE65-0EAD0BFDD712}" dt="2025-05-27T04:38:58.051" v="17"/>
          <ac:spMkLst>
            <pc:docMk/>
            <pc:sldMk cId="4061358410" sldId="283"/>
            <ac:spMk id="3" creationId="{E35BF530-B2E0-022E-343B-0B9FBF40A23E}"/>
          </ac:spMkLst>
        </pc:spChg>
        <pc:spChg chg="del mod">
          <ac:chgData name="Gayathri PK" userId="b48891af09a67915" providerId="LiveId" clId="{54EA25BF-00DB-40DC-AE65-0EAD0BFDD712}" dt="2025-05-27T04:38:58.051" v="19"/>
          <ac:spMkLst>
            <pc:docMk/>
            <pc:sldMk cId="4061358410" sldId="283"/>
            <ac:spMk id="4" creationId="{B9BC6443-5BE0-FB0A-1385-2EFB633B3CE3}"/>
          </ac:spMkLst>
        </pc:spChg>
        <pc:picChg chg="add del mod">
          <ac:chgData name="Gayathri PK" userId="b48891af09a67915" providerId="LiveId" clId="{54EA25BF-00DB-40DC-AE65-0EAD0BFDD712}" dt="2025-05-27T04:40:49.912" v="46" actId="1076"/>
          <ac:picMkLst>
            <pc:docMk/>
            <pc:sldMk cId="4061358410" sldId="283"/>
            <ac:picMk id="8" creationId="{9F24015C-55EE-CB1C-FF7A-E1E59D0AF39A}"/>
          </ac:picMkLst>
        </pc:picChg>
        <pc:picChg chg="add mod">
          <ac:chgData name="Gayathri PK" userId="b48891af09a67915" providerId="LiveId" clId="{54EA25BF-00DB-40DC-AE65-0EAD0BFDD712}" dt="2025-05-27T04:39:53.611" v="27" actId="14100"/>
          <ac:picMkLst>
            <pc:docMk/>
            <pc:sldMk cId="4061358410" sldId="283"/>
            <ac:picMk id="1026" creationId="{292CB368-1C97-C266-DB9D-77B64BBD76DB}"/>
          </ac:picMkLst>
        </pc:picChg>
        <pc:picChg chg="add del mod">
          <ac:chgData name="Gayathri PK" userId="b48891af09a67915" providerId="LiveId" clId="{54EA25BF-00DB-40DC-AE65-0EAD0BFDD712}" dt="2025-05-27T04:40:49.912" v="46" actId="1076"/>
          <ac:picMkLst>
            <pc:docMk/>
            <pc:sldMk cId="4061358410" sldId="283"/>
            <ac:picMk id="1028" creationId="{5E2CB7BF-014A-F5EE-BE0F-974D807E773E}"/>
          </ac:picMkLst>
        </pc:picChg>
        <pc:picChg chg="add mod">
          <ac:chgData name="Gayathri PK" userId="b48891af09a67915" providerId="LiveId" clId="{54EA25BF-00DB-40DC-AE65-0EAD0BFDD712}" dt="2025-05-27T04:41:05.392" v="49" actId="1076"/>
          <ac:picMkLst>
            <pc:docMk/>
            <pc:sldMk cId="4061358410" sldId="283"/>
            <ac:picMk id="1030" creationId="{ABC1F446-13AA-5D98-DD71-BEBCC67E4811}"/>
          </ac:picMkLst>
        </pc:picChg>
      </pc:sldChg>
      <pc:sldChg chg="addSp delSp modSp add mod">
        <pc:chgData name="Gayathri PK" userId="b48891af09a67915" providerId="LiveId" clId="{54EA25BF-00DB-40DC-AE65-0EAD0BFDD712}" dt="2025-05-27T05:08:04.057" v="74" actId="1076"/>
        <pc:sldMkLst>
          <pc:docMk/>
          <pc:sldMk cId="642309972" sldId="284"/>
        </pc:sldMkLst>
        <pc:spChg chg="mod">
          <ac:chgData name="Gayathri PK" userId="b48891af09a67915" providerId="LiveId" clId="{54EA25BF-00DB-40DC-AE65-0EAD0BFDD712}" dt="2025-05-27T05:07:19.483" v="63" actId="1076"/>
          <ac:spMkLst>
            <pc:docMk/>
            <pc:sldMk cId="642309972" sldId="284"/>
            <ac:spMk id="3" creationId="{A0F815EF-8B85-BC02-2CA6-6C418EAC35EB}"/>
          </ac:spMkLst>
        </pc:spChg>
        <pc:spChg chg="del mod">
          <ac:chgData name="Gayathri PK" userId="b48891af09a67915" providerId="LiveId" clId="{54EA25BF-00DB-40DC-AE65-0EAD0BFDD712}" dt="2025-05-27T05:07:25.268" v="66"/>
          <ac:spMkLst>
            <pc:docMk/>
            <pc:sldMk cId="642309972" sldId="284"/>
            <ac:spMk id="4" creationId="{F0FFC201-6EC8-25AD-02DE-FCF3621426AD}"/>
          </ac:spMkLst>
        </pc:spChg>
        <pc:spChg chg="add mod">
          <ac:chgData name="Gayathri PK" userId="b48891af09a67915" providerId="LiveId" clId="{54EA25BF-00DB-40DC-AE65-0EAD0BFDD712}" dt="2025-05-27T05:07:44.736" v="71" actId="1076"/>
          <ac:spMkLst>
            <pc:docMk/>
            <pc:sldMk cId="642309972" sldId="284"/>
            <ac:spMk id="8" creationId="{7EA63ECB-AEA6-8416-85EF-64EB51F444A6}"/>
          </ac:spMkLst>
        </pc:spChg>
        <pc:spChg chg="add mod">
          <ac:chgData name="Gayathri PK" userId="b48891af09a67915" providerId="LiveId" clId="{54EA25BF-00DB-40DC-AE65-0EAD0BFDD712}" dt="2025-05-27T05:08:04.057" v="74" actId="1076"/>
          <ac:spMkLst>
            <pc:docMk/>
            <pc:sldMk cId="642309972" sldId="284"/>
            <ac:spMk id="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Freeform 3"/>
          <p:cNvSpPr/>
          <p:nvPr/>
        </p:nvSpPr>
        <p:spPr>
          <a:xfrm rot="5400000" flipH="1" flipV="1">
            <a:off x="13890343" y="5516388"/>
            <a:ext cx="4840370" cy="6758253"/>
          </a:xfrm>
          <a:custGeom>
            <a:avLst/>
            <a:gdLst/>
            <a:ahLst/>
            <a:cxnLst/>
            <a:rect l="l" t="t" r="r" b="b"/>
            <a:pathLst>
              <a:path w="4840370" h="6758253">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a:p>
        </p:txBody>
      </p:sp>
      <p:sp>
        <p:nvSpPr>
          <p:cNvPr id="4" name="Freeform 4"/>
          <p:cNvSpPr/>
          <p:nvPr/>
        </p:nvSpPr>
        <p:spPr>
          <a:xfrm rot="-212327" flipH="1">
            <a:off x="-1633813" y="4706943"/>
            <a:ext cx="7684967" cy="7684967"/>
          </a:xfrm>
          <a:custGeom>
            <a:avLst/>
            <a:gdLst/>
            <a:ahLst/>
            <a:cxnLst/>
            <a:rect l="l" t="t" r="r" b="b"/>
            <a:pathLst>
              <a:path w="7684967" h="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a:p>
        </p:txBody>
      </p:sp>
      <p:sp>
        <p:nvSpPr>
          <p:cNvPr id="5" name="Freeform 5"/>
          <p:cNvSpPr/>
          <p:nvPr/>
        </p:nvSpPr>
        <p:spPr>
          <a:xfrm flipH="1">
            <a:off x="-2020970" y="4706943"/>
            <a:ext cx="7684967" cy="7684967"/>
          </a:xfrm>
          <a:custGeom>
            <a:avLst/>
            <a:gdLst/>
            <a:ahLst/>
            <a:cxnLst/>
            <a:rect l="l" t="t" r="r" b="b"/>
            <a:pathLst>
              <a:path w="7684967" h="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a:p>
        </p:txBody>
      </p:sp>
      <p:sp>
        <p:nvSpPr>
          <p:cNvPr id="6" name="Freeform 6"/>
          <p:cNvSpPr/>
          <p:nvPr/>
        </p:nvSpPr>
        <p:spPr>
          <a:xfrm rot="-176744" flipV="1">
            <a:off x="12281842" y="-3234705"/>
            <a:ext cx="6992792" cy="6992792"/>
          </a:xfrm>
          <a:custGeom>
            <a:avLst/>
            <a:gdLst/>
            <a:ahLst/>
            <a:cxnLst/>
            <a:rect l="l" t="t" r="r" b="b"/>
            <a:pathLst>
              <a:path w="6992792" h="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a:p>
        </p:txBody>
      </p:sp>
      <p:sp>
        <p:nvSpPr>
          <p:cNvPr id="7" name="Freeform 7"/>
          <p:cNvSpPr/>
          <p:nvPr/>
        </p:nvSpPr>
        <p:spPr>
          <a:xfrm flipV="1">
            <a:off x="12348517" y="-3496396"/>
            <a:ext cx="6992792" cy="6992792"/>
          </a:xfrm>
          <a:custGeom>
            <a:avLst/>
            <a:gdLst/>
            <a:ahLst/>
            <a:cxnLst/>
            <a:rect l="l" t="t" r="r" b="b"/>
            <a:pathLst>
              <a:path w="6992792" h="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a:p>
        </p:txBody>
      </p:sp>
      <p:sp>
        <p:nvSpPr>
          <p:cNvPr id="8" name="TextBox 8"/>
          <p:cNvSpPr txBox="1"/>
          <p:nvPr/>
        </p:nvSpPr>
        <p:spPr>
          <a:xfrm>
            <a:off x="3442194" y="616410"/>
            <a:ext cx="11869104" cy="1372012"/>
          </a:xfrm>
          <a:prstGeom prst="rect">
            <a:avLst/>
          </a:prstGeom>
        </p:spPr>
        <p:txBody>
          <a:bodyPr lIns="0" tIns="0" rIns="0" bIns="0" rtlCol="0" anchor="t">
            <a:spAutoFit/>
          </a:bodyPr>
          <a:lstStyle/>
          <a:p>
            <a:pPr algn="ctr">
              <a:lnSpc>
                <a:spcPts val="5515"/>
              </a:lnSpc>
            </a:pPr>
            <a:r>
              <a:rPr lang="en-US" sz="3939" b="1">
                <a:solidFill>
                  <a:srgbClr val="3F3D3E"/>
                </a:solidFill>
                <a:latin typeface="Alexandria Bold"/>
                <a:ea typeface="Alexandria Bold"/>
                <a:cs typeface="Alexandria Bold"/>
                <a:sym typeface="Alexandria Bold"/>
              </a:rPr>
              <a:t>DATA ANALYTICS ON GLOBAL HUNGER AND FOOD INSECURITY</a:t>
            </a:r>
          </a:p>
        </p:txBody>
      </p:sp>
      <p:sp>
        <p:nvSpPr>
          <p:cNvPr id="9" name="TextBox 9"/>
          <p:cNvSpPr txBox="1"/>
          <p:nvPr/>
        </p:nvSpPr>
        <p:spPr>
          <a:xfrm>
            <a:off x="4062982" y="4093527"/>
            <a:ext cx="10162036" cy="1639092"/>
          </a:xfrm>
          <a:prstGeom prst="rect">
            <a:avLst/>
          </a:prstGeom>
        </p:spPr>
        <p:txBody>
          <a:bodyPr lIns="0" tIns="0" rIns="0" bIns="0" rtlCol="0" anchor="t">
            <a:spAutoFit/>
          </a:bodyPr>
          <a:lstStyle/>
          <a:p>
            <a:pPr algn="ctr">
              <a:lnSpc>
                <a:spcPts val="6256"/>
              </a:lnSpc>
              <a:spcBef>
                <a:spcPct val="0"/>
              </a:spcBef>
            </a:pPr>
            <a:r>
              <a:rPr lang="en-US" sz="4468" b="1">
                <a:solidFill>
                  <a:srgbClr val="545454"/>
                </a:solidFill>
                <a:latin typeface="Times New Roman Bold"/>
                <a:ea typeface="Times New Roman Bold"/>
                <a:cs typeface="Times New Roman Bold"/>
                <a:sym typeface="Times New Roman Bold"/>
              </a:rPr>
              <a:t>Gayathri P K</a:t>
            </a:r>
          </a:p>
          <a:p>
            <a:pPr algn="ctr">
              <a:lnSpc>
                <a:spcPts val="6256"/>
              </a:lnSpc>
              <a:spcBef>
                <a:spcPct val="0"/>
              </a:spcBef>
            </a:pPr>
            <a:r>
              <a:rPr lang="en-US" sz="4468" b="1">
                <a:solidFill>
                  <a:srgbClr val="545454"/>
                </a:solidFill>
                <a:latin typeface="Times New Roman Bold"/>
                <a:ea typeface="Times New Roman Bold"/>
                <a:cs typeface="Times New Roman Bold"/>
                <a:sym typeface="Times New Roman Bold"/>
              </a:rPr>
              <a:t>241109</a:t>
            </a:r>
          </a:p>
        </p:txBody>
      </p:sp>
      <p:sp>
        <p:nvSpPr>
          <p:cNvPr id="10" name="TextBox 10"/>
          <p:cNvSpPr txBox="1"/>
          <p:nvPr/>
        </p:nvSpPr>
        <p:spPr>
          <a:xfrm>
            <a:off x="7776627" y="2540872"/>
            <a:ext cx="2734747" cy="1247140"/>
          </a:xfrm>
          <a:prstGeom prst="rect">
            <a:avLst/>
          </a:prstGeom>
        </p:spPr>
        <p:txBody>
          <a:bodyPr lIns="0" tIns="0" rIns="0" bIns="0" rtlCol="0" anchor="t">
            <a:spAutoFit/>
          </a:bodyPr>
          <a:lstStyle/>
          <a:p>
            <a:pPr algn="ctr">
              <a:lnSpc>
                <a:spcPts val="4759"/>
              </a:lnSpc>
            </a:pPr>
            <a:r>
              <a:rPr lang="en-US" sz="3399">
                <a:solidFill>
                  <a:srgbClr val="000000"/>
                </a:solidFill>
                <a:latin typeface="Times New Roman"/>
                <a:ea typeface="Times New Roman"/>
                <a:cs typeface="Times New Roman"/>
                <a:sym typeface="Times New Roman"/>
              </a:rPr>
              <a:t>Data Analytics</a:t>
            </a:r>
          </a:p>
          <a:p>
            <a:pPr algn="ctr">
              <a:lnSpc>
                <a:spcPts val="4759"/>
              </a:lnSpc>
            </a:pPr>
            <a:r>
              <a:rPr lang="en-US" sz="3399">
                <a:solidFill>
                  <a:srgbClr val="000000"/>
                </a:solidFill>
                <a:latin typeface="Times New Roman"/>
                <a:ea typeface="Times New Roman"/>
                <a:cs typeface="Times New Roman"/>
                <a:sym typeface="Times New Roman"/>
              </a:rPr>
              <a:t>May25,2025</a:t>
            </a:r>
          </a:p>
        </p:txBody>
      </p:sp>
      <p:sp>
        <p:nvSpPr>
          <p:cNvPr id="11" name="TextBox 11"/>
          <p:cNvSpPr txBox="1"/>
          <p:nvPr/>
        </p:nvSpPr>
        <p:spPr>
          <a:xfrm>
            <a:off x="6831011" y="6076234"/>
            <a:ext cx="4625977" cy="3547275"/>
          </a:xfrm>
          <a:prstGeom prst="rect">
            <a:avLst/>
          </a:prstGeom>
        </p:spPr>
        <p:txBody>
          <a:bodyPr lIns="0" tIns="0" rIns="0" bIns="0" rtlCol="0" anchor="t">
            <a:spAutoFit/>
          </a:bodyPr>
          <a:lstStyle/>
          <a:p>
            <a:pPr algn="ctr">
              <a:lnSpc>
                <a:spcPts val="4616"/>
              </a:lnSpc>
            </a:pPr>
            <a:r>
              <a:rPr lang="en-US" sz="3297">
                <a:solidFill>
                  <a:srgbClr val="000000"/>
                </a:solidFill>
                <a:latin typeface="Times New Roman"/>
                <a:ea typeface="Times New Roman"/>
                <a:cs typeface="Times New Roman"/>
                <a:sym typeface="Times New Roman"/>
              </a:rPr>
              <a:t>Under the Guidance of </a:t>
            </a:r>
          </a:p>
          <a:p>
            <a:pPr algn="ctr">
              <a:lnSpc>
                <a:spcPts val="4616"/>
              </a:lnSpc>
            </a:pPr>
            <a:r>
              <a:rPr lang="en-US" sz="3297">
                <a:solidFill>
                  <a:srgbClr val="000000"/>
                </a:solidFill>
                <a:latin typeface="Times New Roman"/>
                <a:ea typeface="Times New Roman"/>
                <a:cs typeface="Times New Roman"/>
                <a:sym typeface="Times New Roman"/>
              </a:rPr>
              <a:t>Dr. Malu G </a:t>
            </a:r>
          </a:p>
          <a:p>
            <a:pPr algn="ctr">
              <a:lnSpc>
                <a:spcPts val="4616"/>
              </a:lnSpc>
            </a:pPr>
            <a:r>
              <a:rPr lang="en-US" sz="3297">
                <a:solidFill>
                  <a:srgbClr val="000000"/>
                </a:solidFill>
                <a:latin typeface="Times New Roman"/>
                <a:ea typeface="Times New Roman"/>
                <a:cs typeface="Times New Roman"/>
                <a:sym typeface="Times New Roman"/>
              </a:rPr>
              <a:t>Assistant Professor, DUK</a:t>
            </a:r>
          </a:p>
          <a:p>
            <a:pPr algn="ctr">
              <a:lnSpc>
                <a:spcPts val="4616"/>
              </a:lnSpc>
            </a:pPr>
            <a:r>
              <a:rPr lang="en-US" sz="3297">
                <a:solidFill>
                  <a:srgbClr val="000000"/>
                </a:solidFill>
                <a:latin typeface="Times New Roman"/>
                <a:ea typeface="Times New Roman"/>
                <a:cs typeface="Times New Roman"/>
                <a:sym typeface="Times New Roman"/>
              </a:rPr>
              <a:t>Digital University Kerala </a:t>
            </a:r>
          </a:p>
          <a:p>
            <a:pPr algn="ctr">
              <a:lnSpc>
                <a:spcPts val="4616"/>
              </a:lnSpc>
            </a:pPr>
            <a:r>
              <a:rPr lang="en-US" sz="3297">
                <a:solidFill>
                  <a:srgbClr val="000000"/>
                </a:solidFill>
                <a:latin typeface="Times New Roman"/>
                <a:ea typeface="Times New Roman"/>
                <a:cs typeface="Times New Roman"/>
                <a:sym typeface="Times New Roman"/>
              </a:rPr>
              <a:t>Thiruvananthapuram</a:t>
            </a:r>
          </a:p>
          <a:p>
            <a:pPr algn="ctr">
              <a:lnSpc>
                <a:spcPts val="4616"/>
              </a:lnSpc>
            </a:pPr>
            <a:endParaRPr lang="en-US" sz="3297">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2250834" y="247614"/>
            <a:ext cx="14998941" cy="1579404"/>
          </a:xfrm>
          <a:prstGeom prst="rect">
            <a:avLst/>
          </a:prstGeom>
        </p:spPr>
        <p:txBody>
          <a:bodyPr lIns="0" tIns="0" rIns="0" bIns="0" rtlCol="0" anchor="t">
            <a:spAutoFit/>
          </a:bodyPr>
          <a:lstStyle/>
          <a:p>
            <a:pPr algn="ctr">
              <a:lnSpc>
                <a:spcPts val="6396"/>
              </a:lnSpc>
            </a:pPr>
            <a:r>
              <a:rPr lang="en-US" sz="4568" b="1">
                <a:solidFill>
                  <a:srgbClr val="3F3D3E"/>
                </a:solidFill>
                <a:latin typeface="Alexandria Bold"/>
                <a:ea typeface="Alexandria Bold"/>
                <a:cs typeface="Alexandria Bold"/>
                <a:sym typeface="Alexandria Bold"/>
              </a:rPr>
              <a:t>PROPOSED MEHODOLOGY </a:t>
            </a:r>
          </a:p>
          <a:p>
            <a:pPr algn="ctr">
              <a:lnSpc>
                <a:spcPts val="6396"/>
              </a:lnSpc>
            </a:pPr>
            <a:endParaRPr lang="en-US" sz="4568" b="1">
              <a:solidFill>
                <a:srgbClr val="3F3D3E"/>
              </a:solidFill>
              <a:latin typeface="Alexandria Bold"/>
              <a:ea typeface="Alexandria Bold"/>
              <a:cs typeface="Alexandria Bold"/>
              <a:sym typeface="Alexandria Bold"/>
            </a:endParaRPr>
          </a:p>
        </p:txBody>
      </p:sp>
      <p:sp>
        <p:nvSpPr>
          <p:cNvPr id="4" name="TextBox 4"/>
          <p:cNvSpPr txBox="1"/>
          <p:nvPr/>
        </p:nvSpPr>
        <p:spPr>
          <a:xfrm>
            <a:off x="3468964" y="1356982"/>
            <a:ext cx="12562680" cy="7430160"/>
          </a:xfrm>
          <a:prstGeom prst="rect">
            <a:avLst/>
          </a:prstGeom>
        </p:spPr>
        <p:txBody>
          <a:bodyPr lIns="0" tIns="0" rIns="0" bIns="0" rtlCol="0" anchor="t">
            <a:spAutoFit/>
          </a:bodyPr>
          <a:lstStyle/>
          <a:p>
            <a:pPr algn="l">
              <a:lnSpc>
                <a:spcPts val="4840"/>
              </a:lnSpc>
            </a:pPr>
            <a:r>
              <a:rPr lang="en-US" sz="3457" dirty="0">
                <a:solidFill>
                  <a:srgbClr val="545454"/>
                </a:solidFill>
                <a:latin typeface="Times New Roman"/>
                <a:ea typeface="Times New Roman"/>
                <a:cs typeface="Times New Roman"/>
                <a:sym typeface="Times New Roman"/>
              </a:rPr>
              <a:t>Step 3. Clean the Data</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Removed metadata and unnecessary headers</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Handled missing values using forward fill and interpolation</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Standardized country and indicator names</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Filtered data for the years 2000–2021 (most recent and consistent)</a:t>
            </a:r>
          </a:p>
          <a:p>
            <a:pPr algn="l">
              <a:lnSpc>
                <a:spcPts val="4840"/>
              </a:lnSpc>
            </a:pPr>
            <a:endParaRPr lang="en-US" sz="3457" dirty="0">
              <a:solidFill>
                <a:srgbClr val="545454"/>
              </a:solidFill>
              <a:latin typeface="Times New Roman"/>
              <a:ea typeface="Times New Roman"/>
              <a:cs typeface="Times New Roman"/>
              <a:sym typeface="Times New Roman"/>
            </a:endParaRPr>
          </a:p>
          <a:p>
            <a:pPr algn="l">
              <a:lnSpc>
                <a:spcPts val="4840"/>
              </a:lnSpc>
            </a:pPr>
            <a:r>
              <a:rPr lang="en-US" sz="3457" dirty="0">
                <a:solidFill>
                  <a:srgbClr val="545454"/>
                </a:solidFill>
                <a:latin typeface="Times New Roman"/>
                <a:ea typeface="Times New Roman"/>
                <a:cs typeface="Times New Roman"/>
                <a:sym typeface="Times New Roman"/>
              </a:rPr>
              <a:t>Step 4. Explore the Data (EDA)</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Plotted time trends for undernourishment across countries</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Correlation analysis among indicators</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Identified outliers and missing data clusters</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Used heatmaps and box plots to visualize feature distributions</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a:extLst>
            <a:ext uri="{FF2B5EF4-FFF2-40B4-BE49-F238E27FC236}">
              <a16:creationId xmlns:a16="http://schemas.microsoft.com/office/drawing/2014/main" id="{C69AF402-3FDB-989D-0502-7186472DC89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E9D6E7B-6867-BB4E-015C-AC2E6C4CDD88}"/>
              </a:ext>
            </a:extLst>
          </p:cNvPr>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6" name="AutoShape 6">
            <a:extLst>
              <a:ext uri="{FF2B5EF4-FFF2-40B4-BE49-F238E27FC236}">
                <a16:creationId xmlns:a16="http://schemas.microsoft.com/office/drawing/2014/main" id="{0C1C9FA1-023B-9447-E157-F086A83C516F}"/>
              </a:ext>
            </a:extLst>
          </p:cNvPr>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a:extLst>
              <a:ext uri="{FF2B5EF4-FFF2-40B4-BE49-F238E27FC236}">
                <a16:creationId xmlns:a16="http://schemas.microsoft.com/office/drawing/2014/main" id="{7DAE26CB-345F-C39F-3FE6-72A48A0AB389}"/>
              </a:ext>
            </a:extLst>
          </p:cNvPr>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09</a:t>
            </a:r>
          </a:p>
        </p:txBody>
      </p:sp>
      <p:pic>
        <p:nvPicPr>
          <p:cNvPr id="8" name="Picture 7">
            <a:extLst>
              <a:ext uri="{FF2B5EF4-FFF2-40B4-BE49-F238E27FC236}">
                <a16:creationId xmlns:a16="http://schemas.microsoft.com/office/drawing/2014/main" id="{9F24015C-55EE-CB1C-FF7A-E1E59D0AF39A}"/>
              </a:ext>
            </a:extLst>
          </p:cNvPr>
          <p:cNvPicPr>
            <a:picLocks noChangeAspect="1"/>
          </p:cNvPicPr>
          <p:nvPr/>
        </p:nvPicPr>
        <p:blipFill>
          <a:blip r:embed="rId4"/>
          <a:stretch>
            <a:fillRect/>
          </a:stretch>
        </p:blipFill>
        <p:spPr>
          <a:xfrm>
            <a:off x="1676400" y="246158"/>
            <a:ext cx="5036486" cy="3949775"/>
          </a:xfrm>
          <a:prstGeom prst="rect">
            <a:avLst/>
          </a:prstGeom>
        </p:spPr>
      </p:pic>
      <p:pic>
        <p:nvPicPr>
          <p:cNvPr id="1026" name="Picture 2">
            <a:extLst>
              <a:ext uri="{FF2B5EF4-FFF2-40B4-BE49-F238E27FC236}">
                <a16:creationId xmlns:a16="http://schemas.microsoft.com/office/drawing/2014/main" id="{292CB368-1C97-C266-DB9D-77B64BBD76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11886649" y="-565164"/>
            <a:ext cx="4787858" cy="64105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BC1F446-13AA-5D98-DD71-BEBCC67E48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1514" y="4872669"/>
            <a:ext cx="89535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358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2250834" y="56553"/>
            <a:ext cx="14998941" cy="1579404"/>
          </a:xfrm>
          <a:prstGeom prst="rect">
            <a:avLst/>
          </a:prstGeom>
        </p:spPr>
        <p:txBody>
          <a:bodyPr lIns="0" tIns="0" rIns="0" bIns="0" rtlCol="0" anchor="t">
            <a:spAutoFit/>
          </a:bodyPr>
          <a:lstStyle/>
          <a:p>
            <a:pPr algn="ctr">
              <a:lnSpc>
                <a:spcPts val="6396"/>
              </a:lnSpc>
            </a:pPr>
            <a:r>
              <a:rPr lang="en-US" sz="4568" b="1">
                <a:solidFill>
                  <a:srgbClr val="3F3D3E"/>
                </a:solidFill>
                <a:latin typeface="Alexandria Bold"/>
                <a:ea typeface="Alexandria Bold"/>
                <a:cs typeface="Alexandria Bold"/>
                <a:sym typeface="Alexandria Bold"/>
              </a:rPr>
              <a:t>PROPOSED MEHODOLOGY </a:t>
            </a:r>
          </a:p>
          <a:p>
            <a:pPr algn="ctr">
              <a:lnSpc>
                <a:spcPts val="6396"/>
              </a:lnSpc>
            </a:pPr>
            <a:endParaRPr lang="en-US" sz="4568" b="1">
              <a:solidFill>
                <a:srgbClr val="3F3D3E"/>
              </a:solidFill>
              <a:latin typeface="Alexandria Bold"/>
              <a:ea typeface="Alexandria Bold"/>
              <a:cs typeface="Alexandria Bold"/>
              <a:sym typeface="Alexandria Bold"/>
            </a:endParaRPr>
          </a:p>
        </p:txBody>
      </p:sp>
      <p:sp>
        <p:nvSpPr>
          <p:cNvPr id="4" name="TextBox 4"/>
          <p:cNvSpPr txBox="1"/>
          <p:nvPr/>
        </p:nvSpPr>
        <p:spPr>
          <a:xfrm>
            <a:off x="3468964" y="932540"/>
            <a:ext cx="12562680" cy="8589449"/>
          </a:xfrm>
          <a:prstGeom prst="rect">
            <a:avLst/>
          </a:prstGeom>
        </p:spPr>
        <p:txBody>
          <a:bodyPr lIns="0" tIns="0" rIns="0" bIns="0" rtlCol="0" anchor="t">
            <a:spAutoFit/>
          </a:bodyPr>
          <a:lstStyle/>
          <a:p>
            <a:pPr algn="l">
              <a:lnSpc>
                <a:spcPts val="4840"/>
              </a:lnSpc>
            </a:pPr>
            <a:r>
              <a:rPr lang="en-US" sz="3457" dirty="0">
                <a:solidFill>
                  <a:srgbClr val="545454"/>
                </a:solidFill>
                <a:latin typeface="Times New Roman"/>
                <a:ea typeface="Times New Roman"/>
                <a:cs typeface="Times New Roman"/>
                <a:sym typeface="Times New Roman"/>
              </a:rPr>
              <a:t>Step 5. Prepare Data for Modeling</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Selected relevant features with high correlation to undernourishment</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One-hot encoded categorical data (region if applicable)</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Normalized numerical features using Min-Max scaling</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Split into training and test sets (80/20)</a:t>
            </a:r>
          </a:p>
          <a:p>
            <a:pPr algn="l">
              <a:lnSpc>
                <a:spcPts val="4840"/>
              </a:lnSpc>
            </a:pPr>
            <a:endParaRPr lang="en-US" sz="3457" dirty="0">
              <a:solidFill>
                <a:srgbClr val="545454"/>
              </a:solidFill>
              <a:latin typeface="Times New Roman"/>
              <a:ea typeface="Times New Roman"/>
              <a:cs typeface="Times New Roman"/>
              <a:sym typeface="Times New Roman"/>
            </a:endParaRPr>
          </a:p>
          <a:p>
            <a:pPr algn="l">
              <a:lnSpc>
                <a:spcPts val="4840"/>
              </a:lnSpc>
            </a:pPr>
            <a:r>
              <a:rPr lang="en-US" sz="3457" dirty="0">
                <a:solidFill>
                  <a:srgbClr val="545454"/>
                </a:solidFill>
                <a:latin typeface="Times New Roman"/>
                <a:ea typeface="Times New Roman"/>
                <a:cs typeface="Times New Roman"/>
                <a:sym typeface="Times New Roman"/>
              </a:rPr>
              <a:t>Step6. Apply Analytical Models</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Used supervised learning for regression</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Compared models:</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Linear Regression</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Random Forest Regressor (best performing)</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Support Vector Regression (SVR)</a:t>
            </a:r>
          </a:p>
          <a:p>
            <a:pPr marL="746520" lvl="1" indent="-373260" algn="l">
              <a:lnSpc>
                <a:spcPts val="4840"/>
              </a:lnSpc>
              <a:buFont typeface="Arial"/>
              <a:buChar char="•"/>
            </a:pPr>
            <a:r>
              <a:rPr lang="en-US" sz="3457" dirty="0">
                <a:solidFill>
                  <a:srgbClr val="545454"/>
                </a:solidFill>
                <a:latin typeface="Times New Roman"/>
                <a:ea typeface="Times New Roman"/>
                <a:cs typeface="Times New Roman"/>
                <a:sym typeface="Times New Roman"/>
              </a:rPr>
              <a:t>Hyperparameter tuning via Grid </a:t>
            </a:r>
            <a:r>
              <a:rPr lang="en-US" sz="3457" dirty="0" err="1">
                <a:solidFill>
                  <a:srgbClr val="545454"/>
                </a:solidFill>
                <a:latin typeface="Times New Roman"/>
                <a:ea typeface="Times New Roman"/>
                <a:cs typeface="Times New Roman"/>
                <a:sym typeface="Times New Roman"/>
              </a:rPr>
              <a:t>SearchCV</a:t>
            </a:r>
            <a:endParaRPr lang="en-US" sz="3457" dirty="0">
              <a:solidFill>
                <a:srgbClr val="545454"/>
              </a:solidFill>
              <a:latin typeface="Times New Roman"/>
              <a:ea typeface="Times New Roman"/>
              <a:cs typeface="Times New Roman"/>
              <a:sym typeface="Times New Roman"/>
            </a:endParaRPr>
          </a:p>
        </p:txBody>
      </p:sp>
      <p:sp>
        <p:nvSpPr>
          <p:cNvPr id="6" name="AutoShape 6"/>
          <p:cNvSpPr/>
          <p:nvPr/>
        </p:nvSpPr>
        <p:spPr>
          <a:xfrm>
            <a:off x="4541415" y="9701492"/>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a:p>
        </p:txBody>
      </p:sp>
      <p:sp>
        <p:nvSpPr>
          <p:cNvPr id="3" name="TextBox 3"/>
          <p:cNvSpPr txBox="1"/>
          <p:nvPr/>
        </p:nvSpPr>
        <p:spPr>
          <a:xfrm>
            <a:off x="2250834" y="56553"/>
            <a:ext cx="14998941" cy="1579404"/>
          </a:xfrm>
          <a:prstGeom prst="rect">
            <a:avLst/>
          </a:prstGeom>
        </p:spPr>
        <p:txBody>
          <a:bodyPr lIns="0" tIns="0" rIns="0" bIns="0" rtlCol="0" anchor="t">
            <a:spAutoFit/>
          </a:bodyPr>
          <a:lstStyle/>
          <a:p>
            <a:pPr algn="ctr">
              <a:lnSpc>
                <a:spcPts val="6396"/>
              </a:lnSpc>
            </a:pPr>
            <a:r>
              <a:rPr lang="en-US" sz="4568" b="1">
                <a:solidFill>
                  <a:srgbClr val="3F3D3E"/>
                </a:solidFill>
                <a:latin typeface="Alexandria Bold"/>
                <a:ea typeface="Alexandria Bold"/>
                <a:cs typeface="Alexandria Bold"/>
                <a:sym typeface="Alexandria Bold"/>
              </a:rPr>
              <a:t>PROPOSED MEHODOLOGY </a:t>
            </a:r>
          </a:p>
          <a:p>
            <a:pPr algn="ctr">
              <a:lnSpc>
                <a:spcPts val="6396"/>
              </a:lnSpc>
            </a:pPr>
            <a:endParaRPr lang="en-US" sz="4568" b="1">
              <a:solidFill>
                <a:srgbClr val="3F3D3E"/>
              </a:solidFill>
              <a:latin typeface="Alexandria Bold"/>
              <a:ea typeface="Alexandria Bold"/>
              <a:cs typeface="Alexandria Bold"/>
              <a:sym typeface="Alexandria Bold"/>
            </a:endParaRPr>
          </a:p>
        </p:txBody>
      </p:sp>
      <p:sp>
        <p:nvSpPr>
          <p:cNvPr id="4" name="TextBox 4"/>
          <p:cNvSpPr txBox="1"/>
          <p:nvPr/>
        </p:nvSpPr>
        <p:spPr>
          <a:xfrm>
            <a:off x="3468964" y="1082138"/>
            <a:ext cx="12562680" cy="7979849"/>
          </a:xfrm>
          <a:prstGeom prst="rect">
            <a:avLst/>
          </a:prstGeom>
        </p:spPr>
        <p:txBody>
          <a:bodyPr lIns="0" tIns="0" rIns="0" bIns="0" rtlCol="0" anchor="t">
            <a:spAutoFit/>
          </a:bodyPr>
          <a:lstStyle/>
          <a:p>
            <a:pPr algn="l">
              <a:lnSpc>
                <a:spcPts val="4840"/>
              </a:lnSpc>
            </a:pPr>
            <a:r>
              <a:rPr lang="en-US" sz="3457">
                <a:solidFill>
                  <a:srgbClr val="545454"/>
                </a:solidFill>
                <a:latin typeface="Times New Roman"/>
                <a:ea typeface="Times New Roman"/>
                <a:cs typeface="Times New Roman"/>
                <a:sym typeface="Times New Roman"/>
              </a:rPr>
              <a:t>Step7. Evaluate the Model</a:t>
            </a:r>
          </a:p>
          <a:p>
            <a:pPr marL="746520" lvl="1" indent="-373260" algn="l">
              <a:lnSpc>
                <a:spcPts val="4840"/>
              </a:lnSpc>
              <a:buFont typeface="Arial"/>
              <a:buChar char="•"/>
            </a:pPr>
            <a:r>
              <a:rPr lang="en-US" sz="3457">
                <a:solidFill>
                  <a:srgbClr val="545454"/>
                </a:solidFill>
                <a:latin typeface="Times New Roman"/>
                <a:ea typeface="Times New Roman"/>
                <a:cs typeface="Times New Roman"/>
                <a:sym typeface="Times New Roman"/>
              </a:rPr>
              <a:t>Evaluation metrics used:</a:t>
            </a:r>
          </a:p>
          <a:p>
            <a:pPr marL="746520" lvl="1" indent="-373260" algn="l">
              <a:lnSpc>
                <a:spcPts val="4840"/>
              </a:lnSpc>
              <a:buFont typeface="Arial"/>
              <a:buChar char="•"/>
            </a:pPr>
            <a:r>
              <a:rPr lang="en-US" sz="3457">
                <a:solidFill>
                  <a:srgbClr val="545454"/>
                </a:solidFill>
                <a:latin typeface="Times New Roman"/>
                <a:ea typeface="Times New Roman"/>
                <a:cs typeface="Times New Roman"/>
                <a:sym typeface="Times New Roman"/>
              </a:rPr>
              <a:t>R² Score: 0.82</a:t>
            </a:r>
          </a:p>
          <a:p>
            <a:pPr marL="746520" lvl="1" indent="-373260" algn="l">
              <a:lnSpc>
                <a:spcPts val="4840"/>
              </a:lnSpc>
              <a:buFont typeface="Arial"/>
              <a:buChar char="•"/>
            </a:pPr>
            <a:r>
              <a:rPr lang="en-US" sz="3457">
                <a:solidFill>
                  <a:srgbClr val="545454"/>
                </a:solidFill>
                <a:latin typeface="Times New Roman"/>
                <a:ea typeface="Times New Roman"/>
                <a:cs typeface="Times New Roman"/>
                <a:sym typeface="Times New Roman"/>
              </a:rPr>
              <a:t>MAE (Mean Absolute Error): 1.4%</a:t>
            </a:r>
          </a:p>
          <a:p>
            <a:pPr marL="746520" lvl="1" indent="-373260" algn="l">
              <a:lnSpc>
                <a:spcPts val="4840"/>
              </a:lnSpc>
              <a:buFont typeface="Arial"/>
              <a:buChar char="•"/>
            </a:pPr>
            <a:r>
              <a:rPr lang="en-US" sz="3457">
                <a:solidFill>
                  <a:srgbClr val="545454"/>
                </a:solidFill>
                <a:latin typeface="Times New Roman"/>
                <a:ea typeface="Times New Roman"/>
                <a:cs typeface="Times New Roman"/>
                <a:sym typeface="Times New Roman"/>
              </a:rPr>
              <a:t>RMSE (Root Mean Squared Error): 1.9%</a:t>
            </a:r>
          </a:p>
          <a:p>
            <a:pPr marL="746520" lvl="1" indent="-373260" algn="l">
              <a:lnSpc>
                <a:spcPts val="4840"/>
              </a:lnSpc>
              <a:buFont typeface="Arial"/>
              <a:buChar char="•"/>
            </a:pPr>
            <a:r>
              <a:rPr lang="en-US" sz="3457">
                <a:solidFill>
                  <a:srgbClr val="545454"/>
                </a:solidFill>
                <a:latin typeface="Times New Roman"/>
                <a:ea typeface="Times New Roman"/>
                <a:cs typeface="Times New Roman"/>
                <a:sym typeface="Times New Roman"/>
              </a:rPr>
              <a:t>Plotted predicted vs actual undernourishment values</a:t>
            </a:r>
          </a:p>
          <a:p>
            <a:pPr algn="l">
              <a:lnSpc>
                <a:spcPts val="4840"/>
              </a:lnSpc>
            </a:pPr>
            <a:endParaRPr lang="en-US" sz="3457">
              <a:solidFill>
                <a:srgbClr val="545454"/>
              </a:solidFill>
              <a:latin typeface="Times New Roman"/>
              <a:ea typeface="Times New Roman"/>
              <a:cs typeface="Times New Roman"/>
              <a:sym typeface="Times New Roman"/>
            </a:endParaRPr>
          </a:p>
          <a:p>
            <a:pPr algn="l">
              <a:lnSpc>
                <a:spcPts val="4840"/>
              </a:lnSpc>
            </a:pPr>
            <a:r>
              <a:rPr lang="en-US" sz="3457">
                <a:solidFill>
                  <a:srgbClr val="545454"/>
                </a:solidFill>
                <a:latin typeface="Times New Roman"/>
                <a:ea typeface="Times New Roman"/>
                <a:cs typeface="Times New Roman"/>
                <a:sym typeface="Times New Roman"/>
              </a:rPr>
              <a:t>Step8. Interpret and Generate Insights</a:t>
            </a:r>
          </a:p>
          <a:p>
            <a:pPr marL="746520" lvl="1" indent="-373260" algn="l">
              <a:lnSpc>
                <a:spcPts val="4840"/>
              </a:lnSpc>
              <a:buFont typeface="Arial"/>
              <a:buChar char="•"/>
            </a:pPr>
            <a:r>
              <a:rPr lang="en-US" sz="3457">
                <a:solidFill>
                  <a:srgbClr val="545454"/>
                </a:solidFill>
                <a:latin typeface="Times New Roman"/>
                <a:ea typeface="Times New Roman"/>
                <a:cs typeface="Times New Roman"/>
                <a:sym typeface="Times New Roman"/>
              </a:rPr>
              <a:t>Food Production Index and Rural Population % were the most impactful features</a:t>
            </a:r>
          </a:p>
          <a:p>
            <a:pPr marL="746520" lvl="1" indent="-373260" algn="l">
              <a:lnSpc>
                <a:spcPts val="4840"/>
              </a:lnSpc>
              <a:buFont typeface="Arial"/>
              <a:buChar char="•"/>
            </a:pPr>
            <a:r>
              <a:rPr lang="en-US" sz="3457">
                <a:solidFill>
                  <a:srgbClr val="545454"/>
                </a:solidFill>
                <a:latin typeface="Times New Roman"/>
                <a:ea typeface="Times New Roman"/>
                <a:cs typeface="Times New Roman"/>
                <a:sym typeface="Times New Roman"/>
              </a:rPr>
              <a:t>Undernourishment was higher in regions with low cereal yields and high rural populations</a:t>
            </a:r>
          </a:p>
          <a:p>
            <a:pPr marL="746520" lvl="1" indent="-373260" algn="l">
              <a:lnSpc>
                <a:spcPts val="4840"/>
              </a:lnSpc>
              <a:buFont typeface="Arial"/>
              <a:buChar char="•"/>
            </a:pPr>
            <a:r>
              <a:rPr lang="en-US" sz="3457">
                <a:solidFill>
                  <a:srgbClr val="545454"/>
                </a:solidFill>
                <a:latin typeface="Times New Roman"/>
                <a:ea typeface="Times New Roman"/>
                <a:cs typeface="Times New Roman"/>
                <a:sym typeface="Times New Roman"/>
              </a:rPr>
              <a:t>Feature importance helped identify key levers for intervention</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a:p>
        </p:txBody>
      </p:sp>
      <p:sp>
        <p:nvSpPr>
          <p:cNvPr id="3" name="TextBox 3"/>
          <p:cNvSpPr txBox="1"/>
          <p:nvPr/>
        </p:nvSpPr>
        <p:spPr>
          <a:xfrm>
            <a:off x="2260359" y="593604"/>
            <a:ext cx="14998941" cy="1579404"/>
          </a:xfrm>
          <a:prstGeom prst="rect">
            <a:avLst/>
          </a:prstGeom>
        </p:spPr>
        <p:txBody>
          <a:bodyPr lIns="0" tIns="0" rIns="0" bIns="0" rtlCol="0" anchor="t">
            <a:spAutoFit/>
          </a:bodyPr>
          <a:lstStyle/>
          <a:p>
            <a:pPr algn="ctr">
              <a:lnSpc>
                <a:spcPts val="6396"/>
              </a:lnSpc>
            </a:pPr>
            <a:r>
              <a:rPr lang="en-US" sz="4568" b="1">
                <a:solidFill>
                  <a:srgbClr val="3F3D3E"/>
                </a:solidFill>
                <a:latin typeface="Alexandria Bold"/>
                <a:ea typeface="Alexandria Bold"/>
                <a:cs typeface="Alexandria Bold"/>
                <a:sym typeface="Alexandria Bold"/>
              </a:rPr>
              <a:t>PROPOSED MEHODOLOGY </a:t>
            </a:r>
          </a:p>
          <a:p>
            <a:pPr algn="ctr">
              <a:lnSpc>
                <a:spcPts val="6396"/>
              </a:lnSpc>
            </a:pPr>
            <a:endParaRPr lang="en-US" sz="4568" b="1">
              <a:solidFill>
                <a:srgbClr val="3F3D3E"/>
              </a:solidFill>
              <a:latin typeface="Alexandria Bold"/>
              <a:ea typeface="Alexandria Bold"/>
              <a:cs typeface="Alexandria Bold"/>
              <a:sym typeface="Alexandria Bold"/>
            </a:endParaRPr>
          </a:p>
        </p:txBody>
      </p:sp>
      <p:sp>
        <p:nvSpPr>
          <p:cNvPr id="4" name="TextBox 4"/>
          <p:cNvSpPr txBox="1"/>
          <p:nvPr/>
        </p:nvSpPr>
        <p:spPr>
          <a:xfrm>
            <a:off x="3059765" y="2878108"/>
            <a:ext cx="13381079" cy="3945203"/>
          </a:xfrm>
          <a:prstGeom prst="rect">
            <a:avLst/>
          </a:prstGeom>
        </p:spPr>
        <p:txBody>
          <a:bodyPr lIns="0" tIns="0" rIns="0" bIns="0" rtlCol="0" anchor="t">
            <a:spAutoFit/>
          </a:bodyPr>
          <a:lstStyle/>
          <a:p>
            <a:pPr algn="l">
              <a:lnSpc>
                <a:spcPts val="5156"/>
              </a:lnSpc>
            </a:pPr>
            <a:r>
              <a:rPr lang="en-US" sz="3682">
                <a:solidFill>
                  <a:srgbClr val="545454"/>
                </a:solidFill>
                <a:latin typeface="Times New Roman"/>
                <a:ea typeface="Times New Roman"/>
                <a:cs typeface="Times New Roman"/>
                <a:sym typeface="Times New Roman"/>
              </a:rPr>
              <a:t>Step 9. Communicate Results</a:t>
            </a:r>
          </a:p>
          <a:p>
            <a:pPr marL="795152" lvl="1" indent="-397576" algn="l">
              <a:lnSpc>
                <a:spcPts val="5156"/>
              </a:lnSpc>
              <a:buFont typeface="Arial"/>
              <a:buChar char="•"/>
            </a:pPr>
            <a:r>
              <a:rPr lang="en-US" sz="3682">
                <a:solidFill>
                  <a:srgbClr val="545454"/>
                </a:solidFill>
                <a:latin typeface="Times New Roman"/>
                <a:ea typeface="Times New Roman"/>
                <a:cs typeface="Times New Roman"/>
                <a:sym typeface="Times New Roman"/>
              </a:rPr>
              <a:t>Visuals: Line charts, correlation heatmaps, bar plots for feature importance</a:t>
            </a:r>
          </a:p>
          <a:p>
            <a:pPr marL="795152" lvl="1" indent="-397576" algn="l">
              <a:lnSpc>
                <a:spcPts val="5156"/>
              </a:lnSpc>
              <a:buFont typeface="Arial"/>
              <a:buChar char="•"/>
            </a:pPr>
            <a:r>
              <a:rPr lang="en-US" sz="3682">
                <a:solidFill>
                  <a:srgbClr val="545454"/>
                </a:solidFill>
                <a:latin typeface="Times New Roman"/>
                <a:ea typeface="Times New Roman"/>
                <a:cs typeface="Times New Roman"/>
                <a:sym typeface="Times New Roman"/>
              </a:rPr>
              <a:t>Summarized findings in a report aligned to SDG 2</a:t>
            </a:r>
          </a:p>
          <a:p>
            <a:pPr marL="795152" lvl="1" indent="-397576" algn="l">
              <a:lnSpc>
                <a:spcPts val="5156"/>
              </a:lnSpc>
              <a:buFont typeface="Arial"/>
              <a:buChar char="•"/>
            </a:pPr>
            <a:r>
              <a:rPr lang="en-US" sz="3682">
                <a:solidFill>
                  <a:srgbClr val="545454"/>
                </a:solidFill>
                <a:latin typeface="Times New Roman"/>
                <a:ea typeface="Times New Roman"/>
                <a:cs typeface="Times New Roman"/>
                <a:sym typeface="Times New Roman"/>
              </a:rPr>
              <a:t>Highlighted top 5 vulnerable countries (based on model predictions)</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a:extLst>
            <a:ext uri="{FF2B5EF4-FFF2-40B4-BE49-F238E27FC236}">
              <a16:creationId xmlns:a16="http://schemas.microsoft.com/office/drawing/2014/main" id="{E4B86F5F-B233-B916-EBB0-CB92E66F402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551E202-52CD-6B15-C026-DDEF279337F9}"/>
              </a:ext>
            </a:extLst>
          </p:cNvPr>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a:p>
        </p:txBody>
      </p:sp>
      <p:sp>
        <p:nvSpPr>
          <p:cNvPr id="6" name="AutoShape 6">
            <a:extLst>
              <a:ext uri="{FF2B5EF4-FFF2-40B4-BE49-F238E27FC236}">
                <a16:creationId xmlns:a16="http://schemas.microsoft.com/office/drawing/2014/main" id="{759542FA-4395-D89A-A3A8-2DA1C077E9CB}"/>
              </a:ext>
            </a:extLst>
          </p:cNvPr>
          <p:cNvSpPr/>
          <p:nvPr/>
        </p:nvSpPr>
        <p:spPr>
          <a:xfrm>
            <a:off x="4541415" y="9464180"/>
            <a:ext cx="11672841" cy="0"/>
          </a:xfrm>
          <a:prstGeom prst="line">
            <a:avLst/>
          </a:prstGeom>
          <a:ln w="9525" cap="flat">
            <a:solidFill>
              <a:srgbClr val="545454"/>
            </a:solidFill>
            <a:prstDash val="solid"/>
            <a:headEnd type="none" w="sm" len="sm"/>
            <a:tailEnd type="none" w="sm" len="sm"/>
          </a:ln>
        </p:spPr>
      </p:sp>
    </p:spTree>
    <p:extLst>
      <p:ext uri="{BB962C8B-B14F-4D97-AF65-F5344CB8AC3E}">
        <p14:creationId xmlns:p14="http://schemas.microsoft.com/office/powerpoint/2010/main" val="1141118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1821514" y="98493"/>
            <a:ext cx="15812777" cy="970212"/>
          </a:xfrm>
          <a:prstGeom prst="rect">
            <a:avLst/>
          </a:prstGeom>
        </p:spPr>
        <p:txBody>
          <a:bodyPr lIns="0" tIns="0" rIns="0" bIns="0" rtlCol="0" anchor="t">
            <a:spAutoFit/>
          </a:bodyPr>
          <a:lstStyle/>
          <a:p>
            <a:pPr algn="ctr">
              <a:lnSpc>
                <a:spcPts val="7948"/>
              </a:lnSpc>
            </a:pPr>
            <a:r>
              <a:rPr lang="en-US" sz="5677" b="1">
                <a:solidFill>
                  <a:srgbClr val="3F3D3E"/>
                </a:solidFill>
                <a:latin typeface="Alexandria Bold"/>
                <a:ea typeface="Alexandria Bold"/>
                <a:cs typeface="Alexandria Bold"/>
                <a:sym typeface="Alexandria Bold"/>
              </a:rPr>
              <a:t>CONTRIBUTION</a:t>
            </a:r>
          </a:p>
        </p:txBody>
      </p:sp>
      <p:sp>
        <p:nvSpPr>
          <p:cNvPr id="4" name="TextBox 4"/>
          <p:cNvSpPr txBox="1"/>
          <p:nvPr/>
        </p:nvSpPr>
        <p:spPr>
          <a:xfrm>
            <a:off x="4541415" y="1427898"/>
            <a:ext cx="10857138" cy="8859102"/>
          </a:xfrm>
          <a:prstGeom prst="rect">
            <a:avLst/>
          </a:prstGeom>
        </p:spPr>
        <p:txBody>
          <a:bodyPr lIns="0" tIns="0" rIns="0" bIns="0" rtlCol="0" anchor="t">
            <a:spAutoFit/>
          </a:bodyPr>
          <a:lstStyle/>
          <a:p>
            <a:pPr algn="l">
              <a:lnSpc>
                <a:spcPts val="3656"/>
              </a:lnSpc>
            </a:pPr>
            <a:r>
              <a:rPr lang="en-US" sz="2611" dirty="0">
                <a:solidFill>
                  <a:srgbClr val="545454"/>
                </a:solidFill>
                <a:latin typeface="Times New Roman"/>
                <a:ea typeface="Times New Roman"/>
                <a:cs typeface="Times New Roman"/>
                <a:sym typeface="Times New Roman"/>
              </a:rPr>
              <a:t>   Data Integration &amp; Cleaning</a:t>
            </a:r>
          </a:p>
          <a:p>
            <a:pPr algn="l">
              <a:lnSpc>
                <a:spcPts val="3656"/>
              </a:lnSpc>
            </a:pPr>
            <a:endParaRPr lang="en-US" sz="2611" dirty="0">
              <a:solidFill>
                <a:srgbClr val="545454"/>
              </a:solidFill>
              <a:latin typeface="Times New Roman"/>
              <a:ea typeface="Times New Roman"/>
              <a:cs typeface="Times New Roman"/>
              <a:sym typeface="Times New Roman"/>
            </a:endParaRPr>
          </a:p>
          <a:p>
            <a:pPr algn="l">
              <a:lnSpc>
                <a:spcPts val="3656"/>
              </a:lnSpc>
            </a:pPr>
            <a:r>
              <a:rPr lang="en-US" sz="2611" dirty="0">
                <a:solidFill>
                  <a:srgbClr val="545454"/>
                </a:solidFill>
                <a:latin typeface="Times New Roman"/>
                <a:ea typeface="Times New Roman"/>
                <a:cs typeface="Times New Roman"/>
                <a:sym typeface="Times New Roman"/>
              </a:rPr>
              <a:t>1.Objective</a:t>
            </a:r>
          </a:p>
          <a:p>
            <a:pPr marL="563900" lvl="1" indent="-281950" algn="l">
              <a:lnSpc>
                <a:spcPts val="3656"/>
              </a:lnSpc>
              <a:buFont typeface="Arial"/>
              <a:buChar char="•"/>
            </a:pPr>
            <a:r>
              <a:rPr lang="en-US" sz="2611" dirty="0">
                <a:solidFill>
                  <a:srgbClr val="545454"/>
                </a:solidFill>
                <a:latin typeface="Times New Roman"/>
                <a:ea typeface="Times New Roman"/>
                <a:cs typeface="Times New Roman"/>
                <a:sym typeface="Times New Roman"/>
              </a:rPr>
              <a:t>Transform raw, multi-indicator time-series data into a clean and usable format for machine learning modeling focused on SDG 2 (Zero Hunger)</a:t>
            </a:r>
          </a:p>
          <a:p>
            <a:pPr algn="l">
              <a:lnSpc>
                <a:spcPts val="3656"/>
              </a:lnSpc>
            </a:pPr>
            <a:r>
              <a:rPr lang="en-US" sz="2611" dirty="0">
                <a:solidFill>
                  <a:srgbClr val="545454"/>
                </a:solidFill>
                <a:latin typeface="Times New Roman"/>
                <a:ea typeface="Times New Roman"/>
                <a:cs typeface="Times New Roman"/>
                <a:sym typeface="Times New Roman"/>
              </a:rPr>
              <a:t>2.Data Integration Process</a:t>
            </a:r>
          </a:p>
          <a:p>
            <a:pPr marL="563900" lvl="1" indent="-281950" algn="l">
              <a:lnSpc>
                <a:spcPts val="3656"/>
              </a:lnSpc>
              <a:buFont typeface="Arial"/>
              <a:buChar char="•"/>
            </a:pPr>
            <a:r>
              <a:rPr lang="en-US" sz="2611" dirty="0">
                <a:solidFill>
                  <a:srgbClr val="545454"/>
                </a:solidFill>
                <a:latin typeface="Times New Roman"/>
                <a:ea typeface="Times New Roman"/>
                <a:cs typeface="Times New Roman"/>
                <a:sym typeface="Times New Roman"/>
              </a:rPr>
              <a:t>The raw dataset is structured as long-format time-series data per indicator. To use it for machine learning, we need a single row per country per year (wide format). We:</a:t>
            </a:r>
          </a:p>
          <a:p>
            <a:pPr marL="563900" lvl="1" indent="-281950" algn="l">
              <a:lnSpc>
                <a:spcPts val="3656"/>
              </a:lnSpc>
              <a:buFont typeface="Arial"/>
              <a:buChar char="•"/>
            </a:pPr>
            <a:r>
              <a:rPr lang="en-US" sz="2611" dirty="0">
                <a:solidFill>
                  <a:srgbClr val="545454"/>
                </a:solidFill>
                <a:latin typeface="Times New Roman"/>
                <a:ea typeface="Times New Roman"/>
                <a:cs typeface="Times New Roman"/>
                <a:sym typeface="Times New Roman"/>
              </a:rPr>
              <a:t>Filtered only SDG 2-relevant indicators (those related to agriculture, food, rural development)</a:t>
            </a:r>
          </a:p>
          <a:p>
            <a:pPr marL="563900" lvl="1" indent="-281950" algn="l">
              <a:lnSpc>
                <a:spcPts val="3656"/>
              </a:lnSpc>
              <a:buFont typeface="Arial"/>
              <a:buChar char="•"/>
            </a:pPr>
            <a:r>
              <a:rPr lang="en-US" sz="2611" dirty="0">
                <a:solidFill>
                  <a:srgbClr val="545454"/>
                </a:solidFill>
                <a:latin typeface="Times New Roman"/>
                <a:ea typeface="Times New Roman"/>
                <a:cs typeface="Times New Roman"/>
                <a:sym typeface="Times New Roman"/>
              </a:rPr>
              <a:t>Pivoted the table: From long format (one indicator per row) to wide format (one row per country-year, multiple indicators as columns)</a:t>
            </a:r>
          </a:p>
          <a:p>
            <a:pPr marL="563900" lvl="1" indent="-281950" algn="l">
              <a:lnSpc>
                <a:spcPts val="3656"/>
              </a:lnSpc>
              <a:buFont typeface="Arial"/>
              <a:buChar char="•"/>
            </a:pPr>
            <a:r>
              <a:rPr lang="en-US" sz="2611" dirty="0">
                <a:solidFill>
                  <a:srgbClr val="545454"/>
                </a:solidFill>
                <a:latin typeface="Times New Roman"/>
                <a:ea typeface="Times New Roman"/>
                <a:cs typeface="Times New Roman"/>
                <a:sym typeface="Times New Roman"/>
              </a:rPr>
              <a:t>Created a new master dataset with:</a:t>
            </a:r>
          </a:p>
          <a:p>
            <a:pPr marL="563900" lvl="1" indent="-281950" algn="l">
              <a:lnSpc>
                <a:spcPts val="3656"/>
              </a:lnSpc>
              <a:buFont typeface="Arial"/>
              <a:buChar char="•"/>
            </a:pPr>
            <a:r>
              <a:rPr lang="en-US" sz="2611" dirty="0">
                <a:solidFill>
                  <a:srgbClr val="545454"/>
                </a:solidFill>
                <a:latin typeface="Times New Roman"/>
                <a:ea typeface="Times New Roman"/>
                <a:cs typeface="Times New Roman"/>
                <a:sym typeface="Times New Roman"/>
              </a:rPr>
              <a:t>Columns: Country, Year, Food Production Index, Cereal Yield, Rural Population %, Agricultural Employment, etc.</a:t>
            </a:r>
          </a:p>
          <a:p>
            <a:pPr marL="563900" lvl="1" indent="-281950" algn="l">
              <a:lnSpc>
                <a:spcPts val="3656"/>
              </a:lnSpc>
              <a:buFont typeface="Arial"/>
              <a:buChar char="•"/>
            </a:pPr>
            <a:r>
              <a:rPr lang="en-US" sz="2611" dirty="0">
                <a:solidFill>
                  <a:srgbClr val="545454"/>
                </a:solidFill>
                <a:latin typeface="Times New Roman"/>
                <a:ea typeface="Times New Roman"/>
                <a:cs typeface="Times New Roman"/>
                <a:sym typeface="Times New Roman"/>
              </a:rPr>
              <a:t>Target Column: Prevalence of Undernourishment</a:t>
            </a:r>
          </a:p>
          <a:p>
            <a:pPr algn="l">
              <a:lnSpc>
                <a:spcPts val="3656"/>
              </a:lnSpc>
            </a:pPr>
            <a:endParaRPr lang="en-US" sz="2611" dirty="0">
              <a:solidFill>
                <a:srgbClr val="545454"/>
              </a:solidFill>
              <a:latin typeface="Times New Roman"/>
              <a:ea typeface="Times New Roman"/>
              <a:cs typeface="Times New Roman"/>
              <a:sym typeface="Times New Roman"/>
            </a:endParaRPr>
          </a:p>
          <a:p>
            <a:pPr algn="l">
              <a:lnSpc>
                <a:spcPts val="3656"/>
              </a:lnSpc>
            </a:pPr>
            <a:endParaRPr lang="en-US" sz="2611" dirty="0">
              <a:solidFill>
                <a:srgbClr val="545454"/>
              </a:solidFill>
              <a:latin typeface="Times New Roman"/>
              <a:ea typeface="Times New Roman"/>
              <a:cs typeface="Times New Roman"/>
              <a:sym typeface="Times New Roman"/>
            </a:endParaRP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a:p>
        </p:txBody>
      </p:sp>
      <p:sp>
        <p:nvSpPr>
          <p:cNvPr id="3" name="TextBox 3"/>
          <p:cNvSpPr txBox="1"/>
          <p:nvPr/>
        </p:nvSpPr>
        <p:spPr>
          <a:xfrm>
            <a:off x="1821514" y="98493"/>
            <a:ext cx="15812777" cy="970212"/>
          </a:xfrm>
          <a:prstGeom prst="rect">
            <a:avLst/>
          </a:prstGeom>
        </p:spPr>
        <p:txBody>
          <a:bodyPr lIns="0" tIns="0" rIns="0" bIns="0" rtlCol="0" anchor="t">
            <a:spAutoFit/>
          </a:bodyPr>
          <a:lstStyle/>
          <a:p>
            <a:pPr algn="ctr">
              <a:lnSpc>
                <a:spcPts val="7948"/>
              </a:lnSpc>
            </a:pPr>
            <a:r>
              <a:rPr lang="en-US" sz="5677" b="1">
                <a:solidFill>
                  <a:srgbClr val="3F3D3E"/>
                </a:solidFill>
                <a:latin typeface="Alexandria Bold"/>
                <a:ea typeface="Alexandria Bold"/>
                <a:cs typeface="Alexandria Bold"/>
                <a:sym typeface="Alexandria Bold"/>
              </a:rPr>
              <a:t>CONTRIBUTION</a:t>
            </a:r>
          </a:p>
        </p:txBody>
      </p:sp>
      <p:sp>
        <p:nvSpPr>
          <p:cNvPr id="4" name="TextBox 4"/>
          <p:cNvSpPr txBox="1"/>
          <p:nvPr/>
        </p:nvSpPr>
        <p:spPr>
          <a:xfrm>
            <a:off x="3557186" y="1521657"/>
            <a:ext cx="12341433" cy="7373139"/>
          </a:xfrm>
          <a:prstGeom prst="rect">
            <a:avLst/>
          </a:prstGeom>
        </p:spPr>
        <p:txBody>
          <a:bodyPr lIns="0" tIns="0" rIns="0" bIns="0" rtlCol="0" anchor="t">
            <a:spAutoFit/>
          </a:bodyPr>
          <a:lstStyle/>
          <a:p>
            <a:pPr algn="l">
              <a:lnSpc>
                <a:spcPts val="4156"/>
              </a:lnSpc>
            </a:pPr>
            <a:r>
              <a:rPr lang="en-US" sz="2968">
                <a:solidFill>
                  <a:srgbClr val="545454"/>
                </a:solidFill>
                <a:latin typeface="Times New Roman"/>
                <a:ea typeface="Times New Roman"/>
                <a:cs typeface="Times New Roman"/>
                <a:sym typeface="Times New Roman"/>
              </a:rPr>
              <a:t>3.Data Cleaning</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Removed redundant columns (e.g., Unnamed: 68)</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Handled missing values:</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Dropped rows with excessive nulls</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Forward-filled and interpolated some time-series data (esp. for continuous indicators)</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Removed duplicates and filtered countries with sufficient data coverage from 2000–2021</a:t>
            </a:r>
          </a:p>
          <a:p>
            <a:pPr algn="l">
              <a:lnSpc>
                <a:spcPts val="4156"/>
              </a:lnSpc>
            </a:pPr>
            <a:endParaRPr lang="en-US" sz="2968">
              <a:solidFill>
                <a:srgbClr val="545454"/>
              </a:solidFill>
              <a:latin typeface="Times New Roman"/>
              <a:ea typeface="Times New Roman"/>
              <a:cs typeface="Times New Roman"/>
              <a:sym typeface="Times New Roman"/>
            </a:endParaRPr>
          </a:p>
          <a:p>
            <a:pPr algn="l">
              <a:lnSpc>
                <a:spcPts val="4156"/>
              </a:lnSpc>
            </a:pPr>
            <a:r>
              <a:rPr lang="en-US" sz="2968">
                <a:solidFill>
                  <a:srgbClr val="545454"/>
                </a:solidFill>
                <a:latin typeface="Times New Roman"/>
                <a:ea typeface="Times New Roman"/>
                <a:cs typeface="Times New Roman"/>
                <a:sym typeface="Times New Roman"/>
              </a:rPr>
              <a:t>Machine Learning Model Development</a:t>
            </a:r>
          </a:p>
          <a:p>
            <a:pPr algn="l">
              <a:lnSpc>
                <a:spcPts val="4156"/>
              </a:lnSpc>
            </a:pPr>
            <a:endParaRPr lang="en-US" sz="2968">
              <a:solidFill>
                <a:srgbClr val="545454"/>
              </a:solidFill>
              <a:latin typeface="Times New Roman"/>
              <a:ea typeface="Times New Roman"/>
              <a:cs typeface="Times New Roman"/>
              <a:sym typeface="Times New Roman"/>
            </a:endParaRPr>
          </a:p>
          <a:p>
            <a:pPr algn="l">
              <a:lnSpc>
                <a:spcPts val="4156"/>
              </a:lnSpc>
            </a:pPr>
            <a:r>
              <a:rPr lang="en-US" sz="2968">
                <a:solidFill>
                  <a:srgbClr val="545454"/>
                </a:solidFill>
                <a:latin typeface="Times New Roman"/>
                <a:ea typeface="Times New Roman"/>
                <a:cs typeface="Times New Roman"/>
                <a:sym typeface="Times New Roman"/>
              </a:rPr>
              <a:t>1.Objective</a:t>
            </a:r>
          </a:p>
          <a:p>
            <a:pPr algn="l">
              <a:lnSpc>
                <a:spcPts val="4156"/>
              </a:lnSpc>
            </a:pPr>
            <a:r>
              <a:rPr lang="en-US" sz="2968">
                <a:solidFill>
                  <a:srgbClr val="545454"/>
                </a:solidFill>
                <a:latin typeface="Times New Roman"/>
                <a:ea typeface="Times New Roman"/>
                <a:cs typeface="Times New Roman"/>
                <a:sym typeface="Times New Roman"/>
              </a:rPr>
              <a:t>Develop a predictive model to estimate undernourishment (%) in countries using global agricultural and demographic indicators.</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10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a:p>
        </p:txBody>
      </p:sp>
      <p:sp>
        <p:nvSpPr>
          <p:cNvPr id="3" name="TextBox 3"/>
          <p:cNvSpPr txBox="1"/>
          <p:nvPr/>
        </p:nvSpPr>
        <p:spPr>
          <a:xfrm>
            <a:off x="1821514" y="98493"/>
            <a:ext cx="15812777" cy="970212"/>
          </a:xfrm>
          <a:prstGeom prst="rect">
            <a:avLst/>
          </a:prstGeom>
        </p:spPr>
        <p:txBody>
          <a:bodyPr lIns="0" tIns="0" rIns="0" bIns="0" rtlCol="0" anchor="t">
            <a:spAutoFit/>
          </a:bodyPr>
          <a:lstStyle/>
          <a:p>
            <a:pPr algn="ctr">
              <a:lnSpc>
                <a:spcPts val="7948"/>
              </a:lnSpc>
            </a:pPr>
            <a:r>
              <a:rPr lang="en-US" sz="5677" b="1">
                <a:solidFill>
                  <a:srgbClr val="3F3D3E"/>
                </a:solidFill>
                <a:latin typeface="Alexandria Bold"/>
                <a:ea typeface="Alexandria Bold"/>
                <a:cs typeface="Alexandria Bold"/>
                <a:sym typeface="Alexandria Bold"/>
              </a:rPr>
              <a:t>CONTRIBUTION</a:t>
            </a:r>
          </a:p>
        </p:txBody>
      </p:sp>
      <p:sp>
        <p:nvSpPr>
          <p:cNvPr id="4" name="TextBox 4"/>
          <p:cNvSpPr txBox="1"/>
          <p:nvPr/>
        </p:nvSpPr>
        <p:spPr>
          <a:xfrm>
            <a:off x="3557186" y="1402143"/>
            <a:ext cx="12341433" cy="8420889"/>
          </a:xfrm>
          <a:prstGeom prst="rect">
            <a:avLst/>
          </a:prstGeom>
        </p:spPr>
        <p:txBody>
          <a:bodyPr lIns="0" tIns="0" rIns="0" bIns="0" rtlCol="0" anchor="t">
            <a:spAutoFit/>
          </a:bodyPr>
          <a:lstStyle/>
          <a:p>
            <a:pPr algn="l">
              <a:lnSpc>
                <a:spcPts val="4156"/>
              </a:lnSpc>
            </a:pPr>
            <a:r>
              <a:rPr lang="en-US" sz="2968" dirty="0">
                <a:solidFill>
                  <a:srgbClr val="545454"/>
                </a:solidFill>
                <a:latin typeface="Times New Roman"/>
                <a:ea typeface="Times New Roman"/>
                <a:cs typeface="Times New Roman"/>
                <a:sym typeface="Times New Roman"/>
              </a:rPr>
              <a:t>2.Model Problem Type</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This is a regression problem:</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Input: Indicators like Food Production Index, Rural Population %, Cereal Yield, etc.</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Output: A continuous value – prevalence of undernourishment (%)</a:t>
            </a:r>
          </a:p>
          <a:p>
            <a:pPr algn="l">
              <a:lnSpc>
                <a:spcPts val="4156"/>
              </a:lnSpc>
            </a:pPr>
            <a:r>
              <a:rPr lang="en-US" sz="2968" dirty="0">
                <a:solidFill>
                  <a:srgbClr val="545454"/>
                </a:solidFill>
                <a:latin typeface="Times New Roman"/>
                <a:ea typeface="Times New Roman"/>
                <a:cs typeface="Times New Roman"/>
                <a:sym typeface="Times New Roman"/>
              </a:rPr>
              <a:t>3.Algorithms Considered</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We experimented with several regression models:</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Linear Regression: Simple baseline</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Support Vector Regression (SVR): Good for small, clean datasets</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Random Forest Regressor: Non-linear, handles missing values and feature interactions well</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Random Forest Regressor gave the best results, with:</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R² Score: 0.82</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RMSE: ~1.9%</a:t>
            </a:r>
          </a:p>
          <a:p>
            <a:pPr marL="640991" lvl="1" indent="-320496" algn="l">
              <a:lnSpc>
                <a:spcPts val="4156"/>
              </a:lnSpc>
              <a:buFont typeface="Arial"/>
              <a:buChar char="•"/>
            </a:pPr>
            <a:r>
              <a:rPr lang="en-US" sz="2968" dirty="0">
                <a:solidFill>
                  <a:srgbClr val="545454"/>
                </a:solidFill>
                <a:latin typeface="Times New Roman"/>
                <a:ea typeface="Times New Roman"/>
                <a:cs typeface="Times New Roman"/>
                <a:sym typeface="Times New Roman"/>
              </a:rPr>
              <a:t>MAE: ~1.4%</a:t>
            </a:r>
          </a:p>
          <a:p>
            <a:pPr algn="l">
              <a:lnSpc>
                <a:spcPts val="4156"/>
              </a:lnSpc>
            </a:pPr>
            <a:endParaRPr lang="en-US" sz="2968" dirty="0">
              <a:solidFill>
                <a:srgbClr val="545454"/>
              </a:solidFill>
              <a:latin typeface="Times New Roman"/>
              <a:ea typeface="Times New Roman"/>
              <a:cs typeface="Times New Roman"/>
              <a:sym typeface="Times New Roman"/>
            </a:endParaRP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10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a:p>
        </p:txBody>
      </p:sp>
      <p:sp>
        <p:nvSpPr>
          <p:cNvPr id="3" name="TextBox 3"/>
          <p:cNvSpPr txBox="1"/>
          <p:nvPr/>
        </p:nvSpPr>
        <p:spPr>
          <a:xfrm>
            <a:off x="1821514" y="98493"/>
            <a:ext cx="15812777" cy="970212"/>
          </a:xfrm>
          <a:prstGeom prst="rect">
            <a:avLst/>
          </a:prstGeom>
        </p:spPr>
        <p:txBody>
          <a:bodyPr lIns="0" tIns="0" rIns="0" bIns="0" rtlCol="0" anchor="t">
            <a:spAutoFit/>
          </a:bodyPr>
          <a:lstStyle/>
          <a:p>
            <a:pPr algn="ctr">
              <a:lnSpc>
                <a:spcPts val="7948"/>
              </a:lnSpc>
            </a:pPr>
            <a:r>
              <a:rPr lang="en-US" sz="5677" b="1">
                <a:solidFill>
                  <a:srgbClr val="3F3D3E"/>
                </a:solidFill>
                <a:latin typeface="Alexandria Bold"/>
                <a:ea typeface="Alexandria Bold"/>
                <a:cs typeface="Alexandria Bold"/>
                <a:sym typeface="Alexandria Bold"/>
              </a:rPr>
              <a:t>CONTRIBUTION</a:t>
            </a:r>
          </a:p>
        </p:txBody>
      </p:sp>
      <p:sp>
        <p:nvSpPr>
          <p:cNvPr id="4" name="TextBox 4"/>
          <p:cNvSpPr txBox="1"/>
          <p:nvPr/>
        </p:nvSpPr>
        <p:spPr>
          <a:xfrm>
            <a:off x="3557186" y="1402143"/>
            <a:ext cx="12341433" cy="4753764"/>
          </a:xfrm>
          <a:prstGeom prst="rect">
            <a:avLst/>
          </a:prstGeom>
        </p:spPr>
        <p:txBody>
          <a:bodyPr lIns="0" tIns="0" rIns="0" bIns="0" rtlCol="0" anchor="t">
            <a:spAutoFit/>
          </a:bodyPr>
          <a:lstStyle/>
          <a:p>
            <a:pPr algn="l">
              <a:lnSpc>
                <a:spcPts val="4156"/>
              </a:lnSpc>
            </a:pPr>
            <a:r>
              <a:rPr lang="en-US" sz="2968">
                <a:solidFill>
                  <a:srgbClr val="545454"/>
                </a:solidFill>
                <a:latin typeface="Times New Roman"/>
                <a:ea typeface="Times New Roman"/>
                <a:cs typeface="Times New Roman"/>
                <a:sym typeface="Times New Roman"/>
              </a:rPr>
              <a:t>4.Feature Importance</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Random Forest gives us an internal measure of feature importance:</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Top Features:</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Food Production Index</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Rural Population (% of total)</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Agricultural Employment</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Cereal Yield</a:t>
            </a:r>
          </a:p>
          <a:p>
            <a:pPr marL="640991" lvl="1" indent="-320496" algn="l">
              <a:lnSpc>
                <a:spcPts val="4156"/>
              </a:lnSpc>
              <a:buFont typeface="Arial"/>
              <a:buChar char="•"/>
            </a:pPr>
            <a:r>
              <a:rPr lang="en-US" sz="2968">
                <a:solidFill>
                  <a:srgbClr val="545454"/>
                </a:solidFill>
                <a:latin typeface="Times New Roman"/>
                <a:ea typeface="Times New Roman"/>
                <a:cs typeface="Times New Roman"/>
                <a:sym typeface="Times New Roman"/>
              </a:rPr>
              <a:t>Interpretation: Countries with low food production and high rural dependency showed higher undernourishment</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4097882" y="604532"/>
            <a:ext cx="10092235" cy="1570521"/>
          </a:xfrm>
          <a:prstGeom prst="rect">
            <a:avLst/>
          </a:prstGeom>
        </p:spPr>
        <p:txBody>
          <a:bodyPr lIns="0" tIns="0" rIns="0" bIns="0" rtlCol="0" anchor="t">
            <a:spAutoFit/>
          </a:bodyPr>
          <a:lstStyle/>
          <a:p>
            <a:pPr algn="ctr">
              <a:lnSpc>
                <a:spcPts val="6360"/>
              </a:lnSpc>
            </a:pPr>
            <a:r>
              <a:rPr lang="en-US" sz="4543" b="1">
                <a:solidFill>
                  <a:srgbClr val="3F3D3E"/>
                </a:solidFill>
                <a:latin typeface="Alexandria Bold"/>
                <a:ea typeface="Alexandria Bold"/>
                <a:cs typeface="Alexandria Bold"/>
                <a:sym typeface="Alexandria Bold"/>
              </a:rPr>
              <a:t>OVERVIEW OF THE PRESENTATION</a:t>
            </a:r>
          </a:p>
        </p:txBody>
      </p:sp>
      <p:sp>
        <p:nvSpPr>
          <p:cNvPr id="4" name="TextBox 4"/>
          <p:cNvSpPr txBox="1"/>
          <p:nvPr/>
        </p:nvSpPr>
        <p:spPr>
          <a:xfrm>
            <a:off x="3871840" y="2610317"/>
            <a:ext cx="10544320" cy="6647983"/>
          </a:xfrm>
          <a:prstGeom prst="rect">
            <a:avLst/>
          </a:prstGeom>
        </p:spPr>
        <p:txBody>
          <a:bodyPr lIns="0" tIns="0" rIns="0" bIns="0" rtlCol="0" anchor="t">
            <a:spAutoFit/>
          </a:bodyPr>
          <a:lstStyle/>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Introduction</a:t>
            </a:r>
          </a:p>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Motivation</a:t>
            </a:r>
          </a:p>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Problem Statement</a:t>
            </a:r>
          </a:p>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Objectives </a:t>
            </a:r>
          </a:p>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Literature Review</a:t>
            </a:r>
          </a:p>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Proposed Methodologies</a:t>
            </a:r>
          </a:p>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Results and Discussions</a:t>
            </a:r>
          </a:p>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Conclusion</a:t>
            </a:r>
          </a:p>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Future Scope</a:t>
            </a:r>
          </a:p>
          <a:p>
            <a:pPr marL="732631" lvl="1" indent="-366316" algn="l">
              <a:lnSpc>
                <a:spcPts val="4750"/>
              </a:lnSpc>
              <a:buFont typeface="Arial"/>
              <a:buChar char="•"/>
            </a:pPr>
            <a:r>
              <a:rPr lang="en-US" sz="3393">
                <a:solidFill>
                  <a:srgbClr val="545454"/>
                </a:solidFill>
                <a:latin typeface="Times New Roman"/>
                <a:ea typeface="Times New Roman"/>
                <a:cs typeface="Times New Roman"/>
                <a:sym typeface="Times New Roman"/>
              </a:rPr>
              <a:t>References</a:t>
            </a:r>
          </a:p>
          <a:p>
            <a:pPr algn="l">
              <a:lnSpc>
                <a:spcPts val="4750"/>
              </a:lnSpc>
            </a:pPr>
            <a:endParaRPr lang="en-US" sz="3393">
              <a:solidFill>
                <a:srgbClr val="545454"/>
              </a:solidFill>
              <a:latin typeface="Times New Roman"/>
              <a:ea typeface="Times New Roman"/>
              <a:cs typeface="Times New Roman"/>
              <a:sym typeface="Times New Roman"/>
            </a:endParaRP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TextBox 2"/>
          <p:cNvSpPr txBox="1"/>
          <p:nvPr/>
        </p:nvSpPr>
        <p:spPr>
          <a:xfrm>
            <a:off x="1237612" y="139611"/>
            <a:ext cx="15812777" cy="2840292"/>
          </a:xfrm>
          <a:prstGeom prst="rect">
            <a:avLst/>
          </a:prstGeom>
        </p:spPr>
        <p:txBody>
          <a:bodyPr lIns="0" tIns="0" rIns="0" bIns="0" rtlCol="0" anchor="t">
            <a:spAutoFit/>
          </a:bodyPr>
          <a:lstStyle/>
          <a:p>
            <a:pPr algn="ctr">
              <a:lnSpc>
                <a:spcPts val="11448"/>
              </a:lnSpc>
            </a:pPr>
            <a:r>
              <a:rPr sz="3200" b="1">
                <a:latin typeface="Calibri"/>
              </a:rPr>
              <a:t>Results and Discussions - Model Performance</a:t>
            </a:r>
          </a:p>
        </p:txBody>
      </p:sp>
      <p:sp>
        <p:nvSpPr>
          <p:cNvPr id="3" name="TextBox 3"/>
          <p:cNvSpPr txBox="1"/>
          <p:nvPr/>
        </p:nvSpPr>
        <p:spPr>
          <a:xfrm>
            <a:off x="3983415" y="1767378"/>
            <a:ext cx="9802035" cy="7337950"/>
          </a:xfrm>
          <a:prstGeom prst="rect">
            <a:avLst/>
          </a:prstGeom>
        </p:spPr>
        <p:txBody>
          <a:bodyPr lIns="0" tIns="0" rIns="0" bIns="0" rtlCol="0" anchor="t">
            <a:spAutoFit/>
          </a:bodyPr>
          <a:lstStyle/>
          <a:p>
            <a:pPr algn="l">
              <a:lnSpc>
                <a:spcPts val="3422"/>
              </a:lnSpc>
            </a:pPr>
            <a:r>
              <a:rPr lang="en-US" sz="2444">
                <a:solidFill>
                  <a:srgbClr val="545454"/>
                </a:solidFill>
                <a:latin typeface="Times New Roman"/>
                <a:ea typeface="Times New Roman"/>
                <a:cs typeface="Times New Roman"/>
                <a:sym typeface="Times New Roman"/>
              </a:rPr>
              <a:t>1.Model Performance</a:t>
            </a:r>
          </a:p>
          <a:p>
            <a:pPr algn="l">
              <a:lnSpc>
                <a:spcPts val="3422"/>
              </a:lnSpc>
            </a:pPr>
            <a:r>
              <a:rPr lang="en-US" sz="2444">
                <a:solidFill>
                  <a:srgbClr val="545454"/>
                </a:solidFill>
                <a:latin typeface="Times New Roman"/>
                <a:ea typeface="Times New Roman"/>
                <a:cs typeface="Times New Roman"/>
                <a:sym typeface="Times New Roman"/>
              </a:rPr>
              <a:t>We trained several regression models using global indicators (such as food production index, cereal yield, and rural population %) to predict the prevalence of undernourishment in each country.</a:t>
            </a:r>
          </a:p>
          <a:p>
            <a:pPr algn="l">
              <a:lnSpc>
                <a:spcPts val="3422"/>
              </a:lnSpc>
            </a:pPr>
            <a:endParaRPr lang="en-US" sz="2444">
              <a:solidFill>
                <a:srgbClr val="545454"/>
              </a:solidFill>
              <a:latin typeface="Times New Roman"/>
              <a:ea typeface="Times New Roman"/>
              <a:cs typeface="Times New Roman"/>
              <a:sym typeface="Times New Roman"/>
            </a:endParaRPr>
          </a:p>
          <a:p>
            <a:pPr algn="l">
              <a:lnSpc>
                <a:spcPts val="3422"/>
              </a:lnSpc>
            </a:pPr>
            <a:r>
              <a:rPr lang="en-US" sz="2444">
                <a:solidFill>
                  <a:srgbClr val="545454"/>
                </a:solidFill>
                <a:latin typeface="Times New Roman"/>
                <a:ea typeface="Times New Roman"/>
                <a:cs typeface="Times New Roman"/>
                <a:sym typeface="Times New Roman"/>
              </a:rPr>
              <a:t>After tuning and cross-validation:</a:t>
            </a:r>
          </a:p>
          <a:p>
            <a:pPr algn="l">
              <a:lnSpc>
                <a:spcPts val="3422"/>
              </a:lnSpc>
            </a:pPr>
            <a:endParaRPr lang="en-US" sz="2444">
              <a:solidFill>
                <a:srgbClr val="545454"/>
              </a:solidFill>
              <a:latin typeface="Times New Roman"/>
              <a:ea typeface="Times New Roman"/>
              <a:cs typeface="Times New Roman"/>
              <a:sym typeface="Times New Roman"/>
            </a:endParaRPr>
          </a:p>
          <a:p>
            <a:pPr algn="l">
              <a:lnSpc>
                <a:spcPts val="3422"/>
              </a:lnSpc>
            </a:pPr>
            <a:r>
              <a:rPr lang="en-US" sz="2444">
                <a:solidFill>
                  <a:srgbClr val="545454"/>
                </a:solidFill>
                <a:latin typeface="Times New Roman"/>
                <a:ea typeface="Times New Roman"/>
                <a:cs typeface="Times New Roman"/>
                <a:sym typeface="Times New Roman"/>
              </a:rPr>
              <a:t>The Random Forest Regressor gave the best results:</a:t>
            </a:r>
          </a:p>
          <a:p>
            <a:pPr algn="l">
              <a:lnSpc>
                <a:spcPts val="3422"/>
              </a:lnSpc>
            </a:pPr>
            <a:endParaRPr lang="en-US" sz="2444">
              <a:solidFill>
                <a:srgbClr val="545454"/>
              </a:solidFill>
              <a:latin typeface="Times New Roman"/>
              <a:ea typeface="Times New Roman"/>
              <a:cs typeface="Times New Roman"/>
              <a:sym typeface="Times New Roman"/>
            </a:endParaRPr>
          </a:p>
          <a:p>
            <a:pPr algn="l">
              <a:lnSpc>
                <a:spcPts val="3422"/>
              </a:lnSpc>
            </a:pPr>
            <a:r>
              <a:rPr lang="en-US" sz="2444">
                <a:solidFill>
                  <a:srgbClr val="545454"/>
                </a:solidFill>
                <a:latin typeface="Times New Roman"/>
                <a:ea typeface="Times New Roman"/>
                <a:cs typeface="Times New Roman"/>
                <a:sym typeface="Times New Roman"/>
              </a:rPr>
              <a:t>R² (coefficient of determination): 0.82 → 82% of the variation in undernourishment levels can be explained by our selected features.</a:t>
            </a:r>
          </a:p>
          <a:p>
            <a:pPr algn="l">
              <a:lnSpc>
                <a:spcPts val="3422"/>
              </a:lnSpc>
            </a:pPr>
            <a:endParaRPr lang="en-US" sz="2444">
              <a:solidFill>
                <a:srgbClr val="545454"/>
              </a:solidFill>
              <a:latin typeface="Times New Roman"/>
              <a:ea typeface="Times New Roman"/>
              <a:cs typeface="Times New Roman"/>
              <a:sym typeface="Times New Roman"/>
            </a:endParaRPr>
          </a:p>
          <a:p>
            <a:pPr algn="l">
              <a:lnSpc>
                <a:spcPts val="3422"/>
              </a:lnSpc>
            </a:pPr>
            <a:r>
              <a:rPr lang="en-US" sz="2444">
                <a:solidFill>
                  <a:srgbClr val="545454"/>
                </a:solidFill>
                <a:latin typeface="Times New Roman"/>
                <a:ea typeface="Times New Roman"/>
                <a:cs typeface="Times New Roman"/>
                <a:sym typeface="Times New Roman"/>
              </a:rPr>
              <a:t>RMSE (Root Mean Squared Error): ~1.9 → On average, the predicted undernourishment rate differs by ~1.9 percentage points from the actual value.</a:t>
            </a:r>
          </a:p>
          <a:p>
            <a:pPr algn="l">
              <a:lnSpc>
                <a:spcPts val="3422"/>
              </a:lnSpc>
            </a:pPr>
            <a:endParaRPr lang="en-US" sz="2444">
              <a:solidFill>
                <a:srgbClr val="545454"/>
              </a:solidFill>
              <a:latin typeface="Times New Roman"/>
              <a:ea typeface="Times New Roman"/>
              <a:cs typeface="Times New Roman"/>
              <a:sym typeface="Times New Roman"/>
            </a:endParaRPr>
          </a:p>
          <a:p>
            <a:pPr algn="l">
              <a:lnSpc>
                <a:spcPts val="3422"/>
              </a:lnSpc>
            </a:pPr>
            <a:r>
              <a:rPr lang="en-US" sz="2444">
                <a:solidFill>
                  <a:srgbClr val="545454"/>
                </a:solidFill>
                <a:latin typeface="Times New Roman"/>
                <a:ea typeface="Times New Roman"/>
                <a:cs typeface="Times New Roman"/>
                <a:sym typeface="Times New Roman"/>
              </a:rPr>
              <a:t>MAE (Mean Absolute Error): ~1.4 → Average error in absolute terms.</a:t>
            </a:r>
          </a:p>
        </p:txBody>
      </p:sp>
      <p:sp>
        <p:nvSpPr>
          <p:cNvPr id="4" name="Freeform 4"/>
          <p:cNvSpPr/>
          <p:nvPr/>
        </p:nvSpPr>
        <p:spPr>
          <a:xfrm rot="5400000">
            <a:off x="-457201" y="-2171700"/>
            <a:ext cx="4495802" cy="6781802"/>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TextBox 6"/>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11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TextBox 2"/>
          <p:cNvSpPr txBox="1"/>
          <p:nvPr/>
        </p:nvSpPr>
        <p:spPr>
          <a:xfrm>
            <a:off x="1237612" y="139611"/>
            <a:ext cx="15812777" cy="2840292"/>
          </a:xfrm>
          <a:prstGeom prst="rect">
            <a:avLst/>
          </a:prstGeom>
        </p:spPr>
        <p:txBody>
          <a:bodyPr lIns="0" tIns="0" rIns="0" bIns="0" rtlCol="0" anchor="t">
            <a:spAutoFit/>
          </a:bodyPr>
          <a:lstStyle/>
          <a:p>
            <a:pPr algn="ctr">
              <a:lnSpc>
                <a:spcPts val="11448"/>
              </a:lnSpc>
            </a:pPr>
            <a:r>
              <a:rPr sz="3200" b="1">
                <a:latin typeface="Calibri"/>
              </a:rPr>
              <a:t>Results and Discussions - Feature Importance</a:t>
            </a:r>
          </a:p>
        </p:txBody>
      </p:sp>
      <p:sp>
        <p:nvSpPr>
          <p:cNvPr id="3" name="TextBox 3"/>
          <p:cNvSpPr txBox="1"/>
          <p:nvPr/>
        </p:nvSpPr>
        <p:spPr>
          <a:xfrm>
            <a:off x="4541415" y="1664458"/>
            <a:ext cx="8199848" cy="7213575"/>
          </a:xfrm>
          <a:prstGeom prst="rect">
            <a:avLst/>
          </a:prstGeom>
        </p:spPr>
        <p:txBody>
          <a:bodyPr lIns="0" tIns="0" rIns="0" bIns="0" rtlCol="0" anchor="t">
            <a:spAutoFit/>
          </a:bodyPr>
          <a:lstStyle/>
          <a:p>
            <a:pPr algn="l">
              <a:lnSpc>
                <a:spcPts val="2863"/>
              </a:lnSpc>
            </a:pPr>
            <a:r>
              <a:rPr lang="en-US" sz="2045" dirty="0">
                <a:solidFill>
                  <a:srgbClr val="545454"/>
                </a:solidFill>
                <a:latin typeface="Times New Roman"/>
                <a:ea typeface="Times New Roman"/>
                <a:cs typeface="Times New Roman"/>
                <a:sym typeface="Times New Roman"/>
              </a:rPr>
              <a:t>2.Feature Importance</a:t>
            </a:r>
          </a:p>
          <a:p>
            <a:pPr algn="l">
              <a:lnSpc>
                <a:spcPts val="2863"/>
              </a:lnSpc>
            </a:pPr>
            <a:r>
              <a:rPr lang="en-US" sz="2045" dirty="0">
                <a:solidFill>
                  <a:srgbClr val="545454"/>
                </a:solidFill>
                <a:latin typeface="Times New Roman"/>
                <a:ea typeface="Times New Roman"/>
                <a:cs typeface="Times New Roman"/>
                <a:sym typeface="Times New Roman"/>
              </a:rPr>
              <a:t>Using the Random Forest model’s built-in feature importance scores, we discovered:</a:t>
            </a:r>
          </a:p>
          <a:p>
            <a:pPr algn="l">
              <a:lnSpc>
                <a:spcPts val="2863"/>
              </a:lnSpc>
            </a:pPr>
            <a:r>
              <a:rPr lang="en-US" sz="2045" dirty="0">
                <a:solidFill>
                  <a:srgbClr val="545454"/>
                </a:solidFill>
                <a:latin typeface="Times New Roman"/>
                <a:ea typeface="Times New Roman"/>
                <a:cs typeface="Times New Roman"/>
                <a:sym typeface="Times New Roman"/>
              </a:rPr>
              <a:t>Top features influencing hunger levels:</a:t>
            </a:r>
          </a:p>
          <a:p>
            <a:pPr algn="l">
              <a:lnSpc>
                <a:spcPts val="2863"/>
              </a:lnSpc>
            </a:pPr>
            <a:r>
              <a:rPr lang="en-US" sz="2045" dirty="0">
                <a:solidFill>
                  <a:srgbClr val="545454"/>
                </a:solidFill>
                <a:latin typeface="Times New Roman"/>
                <a:ea typeface="Times New Roman"/>
                <a:cs typeface="Times New Roman"/>
                <a:sym typeface="Times New Roman"/>
              </a:rPr>
              <a:t>Food Production Index → more food production, less undernourishment</a:t>
            </a:r>
          </a:p>
          <a:p>
            <a:pPr algn="l">
              <a:lnSpc>
                <a:spcPts val="2863"/>
              </a:lnSpc>
            </a:pPr>
            <a:r>
              <a:rPr lang="en-US" sz="2045" dirty="0">
                <a:solidFill>
                  <a:srgbClr val="545454"/>
                </a:solidFill>
                <a:latin typeface="Times New Roman"/>
                <a:ea typeface="Times New Roman"/>
                <a:cs typeface="Times New Roman"/>
                <a:sym typeface="Times New Roman"/>
              </a:rPr>
              <a:t>Rural Population % → high rural concentration often linked to less access to food</a:t>
            </a:r>
          </a:p>
          <a:p>
            <a:pPr algn="l">
              <a:lnSpc>
                <a:spcPts val="2863"/>
              </a:lnSpc>
            </a:pPr>
            <a:r>
              <a:rPr lang="en-US" sz="2045" dirty="0">
                <a:solidFill>
                  <a:srgbClr val="545454"/>
                </a:solidFill>
                <a:latin typeface="Times New Roman"/>
                <a:ea typeface="Times New Roman"/>
                <a:cs typeface="Times New Roman"/>
                <a:sym typeface="Times New Roman"/>
              </a:rPr>
              <a:t>Cereal Yield → higher yield = better food security</a:t>
            </a:r>
          </a:p>
          <a:p>
            <a:pPr algn="l">
              <a:lnSpc>
                <a:spcPts val="2863"/>
              </a:lnSpc>
            </a:pPr>
            <a:endParaRPr lang="en-US" sz="2045" dirty="0">
              <a:solidFill>
                <a:srgbClr val="545454"/>
              </a:solidFill>
              <a:latin typeface="Times New Roman"/>
              <a:ea typeface="Times New Roman"/>
              <a:cs typeface="Times New Roman"/>
              <a:sym typeface="Times New Roman"/>
            </a:endParaRPr>
          </a:p>
          <a:p>
            <a:pPr algn="l">
              <a:lnSpc>
                <a:spcPts val="2863"/>
              </a:lnSpc>
            </a:pPr>
            <a:r>
              <a:rPr lang="en-US" sz="2045" dirty="0">
                <a:solidFill>
                  <a:srgbClr val="545454"/>
                </a:solidFill>
                <a:latin typeface="Times New Roman"/>
                <a:ea typeface="Times New Roman"/>
                <a:cs typeface="Times New Roman"/>
                <a:sym typeface="Times New Roman"/>
              </a:rPr>
              <a:t>Agricultural Employment % → may indicate rural livelihoods but not always food access</a:t>
            </a:r>
          </a:p>
          <a:p>
            <a:pPr algn="l">
              <a:lnSpc>
                <a:spcPts val="2863"/>
              </a:lnSpc>
            </a:pPr>
            <a:endParaRPr lang="en-US" sz="2045" dirty="0">
              <a:solidFill>
                <a:srgbClr val="545454"/>
              </a:solidFill>
              <a:latin typeface="Times New Roman"/>
              <a:ea typeface="Times New Roman"/>
              <a:cs typeface="Times New Roman"/>
              <a:sym typeface="Times New Roman"/>
            </a:endParaRPr>
          </a:p>
          <a:p>
            <a:pPr algn="l">
              <a:lnSpc>
                <a:spcPts val="2863"/>
              </a:lnSpc>
            </a:pPr>
            <a:r>
              <a:rPr lang="en-US" sz="2045" dirty="0">
                <a:solidFill>
                  <a:srgbClr val="545454"/>
                </a:solidFill>
                <a:latin typeface="Times New Roman"/>
                <a:ea typeface="Times New Roman"/>
                <a:cs typeface="Times New Roman"/>
                <a:sym typeface="Times New Roman"/>
              </a:rPr>
              <a:t>Interpretation:</a:t>
            </a:r>
          </a:p>
          <a:p>
            <a:pPr algn="l">
              <a:lnSpc>
                <a:spcPts val="2863"/>
              </a:lnSpc>
            </a:pPr>
            <a:endParaRPr lang="en-US" sz="2045" dirty="0">
              <a:solidFill>
                <a:srgbClr val="545454"/>
              </a:solidFill>
              <a:latin typeface="Times New Roman"/>
              <a:ea typeface="Times New Roman"/>
              <a:cs typeface="Times New Roman"/>
              <a:sym typeface="Times New Roman"/>
            </a:endParaRPr>
          </a:p>
          <a:p>
            <a:pPr algn="l">
              <a:lnSpc>
                <a:spcPts val="2863"/>
              </a:lnSpc>
            </a:pPr>
            <a:r>
              <a:rPr lang="en-US" sz="2045" dirty="0">
                <a:solidFill>
                  <a:srgbClr val="545454"/>
                </a:solidFill>
                <a:latin typeface="Times New Roman"/>
                <a:ea typeface="Times New Roman"/>
                <a:cs typeface="Times New Roman"/>
                <a:sym typeface="Times New Roman"/>
              </a:rPr>
              <a:t>Countries with lower food production and higher rural populations were more likely to have higher undernourishment rates.</a:t>
            </a:r>
          </a:p>
          <a:p>
            <a:pPr algn="l">
              <a:lnSpc>
                <a:spcPts val="2863"/>
              </a:lnSpc>
            </a:pPr>
            <a:endParaRPr lang="en-US" sz="2045" dirty="0">
              <a:solidFill>
                <a:srgbClr val="545454"/>
              </a:solidFill>
              <a:latin typeface="Times New Roman"/>
              <a:ea typeface="Times New Roman"/>
              <a:cs typeface="Times New Roman"/>
              <a:sym typeface="Times New Roman"/>
            </a:endParaRPr>
          </a:p>
          <a:p>
            <a:pPr algn="l">
              <a:lnSpc>
                <a:spcPts val="2863"/>
              </a:lnSpc>
            </a:pPr>
            <a:r>
              <a:rPr lang="en-US" sz="2045" dirty="0">
                <a:solidFill>
                  <a:srgbClr val="545454"/>
                </a:solidFill>
                <a:latin typeface="Times New Roman"/>
                <a:ea typeface="Times New Roman"/>
                <a:cs typeface="Times New Roman"/>
                <a:sym typeface="Times New Roman"/>
              </a:rPr>
              <a:t>Some countries with good agricultural employment still showed high hunger rates, possibly due to unequal food distribution or poor infrastructure.</a:t>
            </a:r>
          </a:p>
        </p:txBody>
      </p:sp>
      <p:sp>
        <p:nvSpPr>
          <p:cNvPr id="4" name="Freeform 4"/>
          <p:cNvSpPr/>
          <p:nvPr/>
        </p:nvSpPr>
        <p:spPr>
          <a:xfrm rot="5400000">
            <a:off x="-955650" y="-1819369"/>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TextBox 6"/>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11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TextBox 2"/>
          <p:cNvSpPr txBox="1"/>
          <p:nvPr/>
        </p:nvSpPr>
        <p:spPr>
          <a:xfrm>
            <a:off x="1237612" y="139611"/>
            <a:ext cx="15812777" cy="2840292"/>
          </a:xfrm>
          <a:prstGeom prst="rect">
            <a:avLst/>
          </a:prstGeom>
        </p:spPr>
        <p:txBody>
          <a:bodyPr lIns="0" tIns="0" rIns="0" bIns="0" rtlCol="0" anchor="t">
            <a:spAutoFit/>
          </a:bodyPr>
          <a:lstStyle/>
          <a:p>
            <a:pPr algn="ctr">
              <a:lnSpc>
                <a:spcPts val="11448"/>
              </a:lnSpc>
            </a:pPr>
            <a:r>
              <a:rPr sz="3200" b="1">
                <a:latin typeface="Calibri"/>
              </a:rPr>
              <a:t>Results and Discussions - Country-Level Insights</a:t>
            </a:r>
          </a:p>
        </p:txBody>
      </p:sp>
      <p:sp>
        <p:nvSpPr>
          <p:cNvPr id="3" name="TextBox 3"/>
          <p:cNvSpPr txBox="1"/>
          <p:nvPr/>
        </p:nvSpPr>
        <p:spPr>
          <a:xfrm>
            <a:off x="4179672" y="1833502"/>
            <a:ext cx="9928657" cy="7044530"/>
          </a:xfrm>
          <a:prstGeom prst="rect">
            <a:avLst/>
          </a:prstGeom>
        </p:spPr>
        <p:txBody>
          <a:bodyPr lIns="0" tIns="0" rIns="0" bIns="0" rtlCol="0" anchor="t">
            <a:spAutoFit/>
          </a:bodyPr>
          <a:lstStyle/>
          <a:p>
            <a:pPr algn="l">
              <a:lnSpc>
                <a:spcPts val="3467"/>
              </a:lnSpc>
            </a:pPr>
            <a:r>
              <a:rPr lang="en-US" sz="2476">
                <a:solidFill>
                  <a:srgbClr val="545454"/>
                </a:solidFill>
                <a:latin typeface="Times New Roman"/>
                <a:ea typeface="Times New Roman"/>
                <a:cs typeface="Times New Roman"/>
                <a:sym typeface="Times New Roman"/>
              </a:rPr>
              <a:t>3.Country-Level Insights</a:t>
            </a:r>
          </a:p>
          <a:p>
            <a:pPr marL="534675" lvl="1" indent="-267338" algn="l">
              <a:lnSpc>
                <a:spcPts val="3467"/>
              </a:lnSpc>
              <a:buFont typeface="Arial"/>
              <a:buChar char="•"/>
            </a:pPr>
            <a:r>
              <a:rPr lang="en-US" sz="2476">
                <a:solidFill>
                  <a:srgbClr val="545454"/>
                </a:solidFill>
                <a:latin typeface="Times New Roman"/>
                <a:ea typeface="Times New Roman"/>
                <a:cs typeface="Times New Roman"/>
                <a:sym typeface="Times New Roman"/>
              </a:rPr>
              <a:t>By applying the trained model across all available countries, we identified regional disparities:</a:t>
            </a:r>
          </a:p>
          <a:p>
            <a:pPr marL="534675" lvl="1" indent="-267338" algn="l">
              <a:lnSpc>
                <a:spcPts val="3467"/>
              </a:lnSpc>
              <a:buFont typeface="Arial"/>
              <a:buChar char="•"/>
            </a:pPr>
            <a:r>
              <a:rPr lang="en-US" sz="2476">
                <a:solidFill>
                  <a:srgbClr val="545454"/>
                </a:solidFill>
                <a:latin typeface="Times New Roman"/>
                <a:ea typeface="Times New Roman"/>
                <a:cs typeface="Times New Roman"/>
                <a:sym typeface="Times New Roman"/>
              </a:rPr>
              <a:t>Countries in Sub-Saharan Africa and parts of South Asia showed the highest predicted undernourishment levels.</a:t>
            </a:r>
          </a:p>
          <a:p>
            <a:pPr marL="534675" lvl="1" indent="-267338" algn="l">
              <a:lnSpc>
                <a:spcPts val="3467"/>
              </a:lnSpc>
              <a:buFont typeface="Arial"/>
              <a:buChar char="•"/>
            </a:pPr>
            <a:r>
              <a:rPr lang="en-US" sz="2476">
                <a:solidFill>
                  <a:srgbClr val="545454"/>
                </a:solidFill>
                <a:latin typeface="Times New Roman"/>
                <a:ea typeface="Times New Roman"/>
                <a:cs typeface="Times New Roman"/>
                <a:sym typeface="Times New Roman"/>
              </a:rPr>
              <a:t>Latin America and Southeast Asia showed improvement, aligning with real-world hunger reduction programs.</a:t>
            </a:r>
          </a:p>
          <a:p>
            <a:pPr algn="l">
              <a:lnSpc>
                <a:spcPts val="3467"/>
              </a:lnSpc>
            </a:pPr>
            <a:endParaRPr lang="en-US" sz="2476">
              <a:solidFill>
                <a:srgbClr val="545454"/>
              </a:solidFill>
              <a:latin typeface="Times New Roman"/>
              <a:ea typeface="Times New Roman"/>
              <a:cs typeface="Times New Roman"/>
              <a:sym typeface="Times New Roman"/>
            </a:endParaRPr>
          </a:p>
          <a:p>
            <a:pPr algn="l">
              <a:lnSpc>
                <a:spcPts val="3467"/>
              </a:lnSpc>
            </a:pPr>
            <a:r>
              <a:rPr lang="en-US" sz="2476">
                <a:solidFill>
                  <a:srgbClr val="545454"/>
                </a:solidFill>
                <a:latin typeface="Times New Roman"/>
                <a:ea typeface="Times New Roman"/>
                <a:cs typeface="Times New Roman"/>
                <a:sym typeface="Times New Roman"/>
              </a:rPr>
              <a:t>4.Interpretation in the Context of SDG 2</a:t>
            </a:r>
          </a:p>
          <a:p>
            <a:pPr marL="534675" lvl="1" indent="-267338" algn="l">
              <a:lnSpc>
                <a:spcPts val="3467"/>
              </a:lnSpc>
              <a:buFont typeface="Arial"/>
              <a:buChar char="•"/>
            </a:pPr>
            <a:r>
              <a:rPr lang="en-US" sz="2476">
                <a:solidFill>
                  <a:srgbClr val="545454"/>
                </a:solidFill>
                <a:latin typeface="Times New Roman"/>
                <a:ea typeface="Times New Roman"/>
                <a:cs typeface="Times New Roman"/>
                <a:sym typeface="Times New Roman"/>
              </a:rPr>
              <a:t>Our model shows that:</a:t>
            </a:r>
          </a:p>
          <a:p>
            <a:pPr marL="534675" lvl="1" indent="-267338" algn="l">
              <a:lnSpc>
                <a:spcPts val="3467"/>
              </a:lnSpc>
              <a:buFont typeface="Arial"/>
              <a:buChar char="•"/>
            </a:pPr>
            <a:r>
              <a:rPr lang="en-US" sz="2476">
                <a:solidFill>
                  <a:srgbClr val="545454"/>
                </a:solidFill>
                <a:latin typeface="Times New Roman"/>
                <a:ea typeface="Times New Roman"/>
                <a:cs typeface="Times New Roman"/>
                <a:sym typeface="Times New Roman"/>
              </a:rPr>
              <a:t>Agricultural development (yield, production) directly correlates with lower hunger levels.</a:t>
            </a:r>
          </a:p>
          <a:p>
            <a:pPr marL="534675" lvl="1" indent="-267338" algn="l">
              <a:lnSpc>
                <a:spcPts val="3467"/>
              </a:lnSpc>
              <a:buFont typeface="Arial"/>
              <a:buChar char="•"/>
            </a:pPr>
            <a:r>
              <a:rPr lang="en-US" sz="2476">
                <a:solidFill>
                  <a:srgbClr val="545454"/>
                </a:solidFill>
                <a:latin typeface="Times New Roman"/>
                <a:ea typeface="Times New Roman"/>
                <a:cs typeface="Times New Roman"/>
                <a:sym typeface="Times New Roman"/>
              </a:rPr>
              <a:t>Targeting rural populations and improving food access there is crucial.</a:t>
            </a:r>
          </a:p>
          <a:p>
            <a:pPr marL="534675" lvl="1" indent="-267338" algn="l">
              <a:lnSpc>
                <a:spcPts val="3467"/>
              </a:lnSpc>
              <a:buFont typeface="Arial"/>
              <a:buChar char="•"/>
            </a:pPr>
            <a:r>
              <a:rPr lang="en-US" sz="2476">
                <a:solidFill>
                  <a:srgbClr val="545454"/>
                </a:solidFill>
                <a:latin typeface="Times New Roman"/>
                <a:ea typeface="Times New Roman"/>
                <a:cs typeface="Times New Roman"/>
                <a:sym typeface="Times New Roman"/>
              </a:rPr>
              <a:t>This supports SDG 2’s mission to end hunger and promote sustainable agriculture.</a:t>
            </a:r>
          </a:p>
        </p:txBody>
      </p:sp>
      <p:sp>
        <p:nvSpPr>
          <p:cNvPr id="4" name="Freeform 4"/>
          <p:cNvSpPr/>
          <p:nvPr/>
        </p:nvSpPr>
        <p:spPr>
          <a:xfrm rot="5247694">
            <a:off x="-842185" y="-1545625"/>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TextBox 6"/>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11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4541415" y="595131"/>
            <a:ext cx="9205169"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CONCLUSION</a:t>
            </a:r>
          </a:p>
        </p:txBody>
      </p:sp>
      <p:sp>
        <p:nvSpPr>
          <p:cNvPr id="4" name="TextBox 4"/>
          <p:cNvSpPr txBox="1"/>
          <p:nvPr/>
        </p:nvSpPr>
        <p:spPr>
          <a:xfrm>
            <a:off x="4297405" y="2940123"/>
            <a:ext cx="9693190" cy="4642759"/>
          </a:xfrm>
          <a:prstGeom prst="rect">
            <a:avLst/>
          </a:prstGeom>
        </p:spPr>
        <p:txBody>
          <a:bodyPr lIns="0" tIns="0" rIns="0" bIns="0" rtlCol="0" anchor="t">
            <a:spAutoFit/>
          </a:bodyPr>
          <a:lstStyle/>
          <a:p>
            <a:pPr marL="936533" lvl="1" indent="-468267" algn="l">
              <a:lnSpc>
                <a:spcPts val="6072"/>
              </a:lnSpc>
              <a:buFont typeface="Arial"/>
              <a:buChar char="•"/>
            </a:pPr>
            <a:r>
              <a:rPr lang="en-US" sz="4337">
                <a:solidFill>
                  <a:srgbClr val="545454"/>
                </a:solidFill>
                <a:latin typeface="Times New Roman"/>
                <a:ea typeface="Times New Roman"/>
                <a:cs typeface="Times New Roman"/>
                <a:sym typeface="Times New Roman"/>
              </a:rPr>
              <a:t>Conclusion</a:t>
            </a:r>
          </a:p>
          <a:p>
            <a:pPr marL="936533" lvl="1" indent="-468267" algn="l">
              <a:lnSpc>
                <a:spcPts val="6072"/>
              </a:lnSpc>
              <a:buFont typeface="Arial"/>
              <a:buChar char="•"/>
            </a:pPr>
            <a:r>
              <a:rPr lang="en-US" sz="4337">
                <a:solidFill>
                  <a:srgbClr val="545454"/>
                </a:solidFill>
                <a:latin typeface="Times New Roman"/>
                <a:ea typeface="Times New Roman"/>
                <a:cs typeface="Times New Roman"/>
                <a:sym typeface="Times New Roman"/>
              </a:rPr>
              <a:t>ML can accurately estimate hunger levels using global indicators</a:t>
            </a:r>
          </a:p>
          <a:p>
            <a:pPr marL="936533" lvl="1" indent="-468267" algn="l">
              <a:lnSpc>
                <a:spcPts val="6072"/>
              </a:lnSpc>
              <a:buFont typeface="Arial"/>
              <a:buChar char="•"/>
            </a:pPr>
            <a:r>
              <a:rPr lang="en-US" sz="4337">
                <a:solidFill>
                  <a:srgbClr val="545454"/>
                </a:solidFill>
                <a:latin typeface="Times New Roman"/>
                <a:ea typeface="Times New Roman"/>
                <a:cs typeface="Times New Roman"/>
                <a:sym typeface="Times New Roman"/>
              </a:rPr>
              <a:t>Key variables help target policies</a:t>
            </a:r>
          </a:p>
          <a:p>
            <a:pPr marL="936533" lvl="1" indent="-468267" algn="l">
              <a:lnSpc>
                <a:spcPts val="6072"/>
              </a:lnSpc>
              <a:buFont typeface="Arial"/>
              <a:buChar char="•"/>
            </a:pPr>
            <a:r>
              <a:rPr lang="en-US" sz="4337">
                <a:solidFill>
                  <a:srgbClr val="545454"/>
                </a:solidFill>
                <a:latin typeface="Times New Roman"/>
                <a:ea typeface="Times New Roman"/>
                <a:cs typeface="Times New Roman"/>
                <a:sym typeface="Times New Roman"/>
              </a:rPr>
              <a:t>Supports SDG 2 initiatives through data-driven decisions</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4541415" y="595131"/>
            <a:ext cx="9205169" cy="28402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FUTURE SCOPE</a:t>
            </a:r>
          </a:p>
          <a:p>
            <a:pPr algn="ctr">
              <a:lnSpc>
                <a:spcPts val="11448"/>
              </a:lnSpc>
            </a:pPr>
            <a:endParaRPr lang="en-US" sz="8177" b="1">
              <a:solidFill>
                <a:srgbClr val="3F3D3E"/>
              </a:solidFill>
              <a:latin typeface="Alexandria Bold"/>
              <a:ea typeface="Alexandria Bold"/>
              <a:cs typeface="Alexandria Bold"/>
              <a:sym typeface="Alexandria Bold"/>
            </a:endParaRPr>
          </a:p>
        </p:txBody>
      </p:sp>
      <p:sp>
        <p:nvSpPr>
          <p:cNvPr id="4" name="TextBox 4"/>
          <p:cNvSpPr txBox="1"/>
          <p:nvPr/>
        </p:nvSpPr>
        <p:spPr>
          <a:xfrm>
            <a:off x="3483638" y="2714600"/>
            <a:ext cx="11320723" cy="5423688"/>
          </a:xfrm>
          <a:prstGeom prst="rect">
            <a:avLst/>
          </a:prstGeom>
        </p:spPr>
        <p:txBody>
          <a:bodyPr lIns="0" tIns="0" rIns="0" bIns="0" rtlCol="0" anchor="t">
            <a:spAutoFit/>
          </a:bodyPr>
          <a:lstStyle/>
          <a:p>
            <a:pPr marL="1093782" lvl="1" indent="-546891" algn="l">
              <a:lnSpc>
                <a:spcPts val="7092"/>
              </a:lnSpc>
              <a:buFont typeface="Arial"/>
              <a:buChar char="•"/>
            </a:pPr>
            <a:r>
              <a:rPr lang="en-US" sz="5066">
                <a:solidFill>
                  <a:srgbClr val="545454"/>
                </a:solidFill>
                <a:latin typeface="Times New Roman"/>
                <a:ea typeface="Times New Roman"/>
                <a:cs typeface="Times New Roman"/>
                <a:sym typeface="Times New Roman"/>
              </a:rPr>
              <a:t>Expand to real-time data collection and monitoring.</a:t>
            </a:r>
          </a:p>
          <a:p>
            <a:pPr marL="1093782" lvl="1" indent="-546891" algn="l">
              <a:lnSpc>
                <a:spcPts val="7092"/>
              </a:lnSpc>
              <a:buFont typeface="Arial"/>
              <a:buChar char="•"/>
            </a:pPr>
            <a:r>
              <a:rPr lang="en-US" sz="5066">
                <a:solidFill>
                  <a:srgbClr val="545454"/>
                </a:solidFill>
                <a:latin typeface="Times New Roman"/>
                <a:ea typeface="Times New Roman"/>
                <a:cs typeface="Times New Roman"/>
                <a:sym typeface="Times New Roman"/>
              </a:rPr>
              <a:t>Integrate satellite or climate data for predicting famine.</a:t>
            </a:r>
          </a:p>
          <a:p>
            <a:pPr marL="1093782" lvl="1" indent="-546891" algn="l">
              <a:lnSpc>
                <a:spcPts val="7092"/>
              </a:lnSpc>
              <a:buFont typeface="Arial"/>
              <a:buChar char="•"/>
            </a:pPr>
            <a:r>
              <a:rPr lang="en-US" sz="5066">
                <a:solidFill>
                  <a:srgbClr val="545454"/>
                </a:solidFill>
                <a:latin typeface="Times New Roman"/>
                <a:ea typeface="Times New Roman"/>
                <a:cs typeface="Times New Roman"/>
                <a:sym typeface="Times New Roman"/>
              </a:rPr>
              <a:t>Use deep learning models for improved forecasting.</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4541415" y="595131"/>
            <a:ext cx="9205169" cy="13924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 REFERENCES</a:t>
            </a:r>
          </a:p>
        </p:txBody>
      </p:sp>
      <p:sp>
        <p:nvSpPr>
          <p:cNvPr id="4" name="TextBox 4"/>
          <p:cNvSpPr txBox="1"/>
          <p:nvPr/>
        </p:nvSpPr>
        <p:spPr>
          <a:xfrm>
            <a:off x="3044801" y="3476025"/>
            <a:ext cx="12198399" cy="3922603"/>
          </a:xfrm>
          <a:prstGeom prst="rect">
            <a:avLst/>
          </a:prstGeom>
        </p:spPr>
        <p:txBody>
          <a:bodyPr lIns="0" tIns="0" rIns="0" bIns="0" rtlCol="0" anchor="t">
            <a:spAutoFit/>
          </a:bodyPr>
          <a:lstStyle/>
          <a:p>
            <a:pPr marL="1178581" lvl="1" indent="-589290" algn="l">
              <a:lnSpc>
                <a:spcPts val="7642"/>
              </a:lnSpc>
              <a:buFont typeface="Arial"/>
              <a:buChar char="•"/>
            </a:pPr>
            <a:r>
              <a:rPr lang="en-US" sz="5458">
                <a:solidFill>
                  <a:srgbClr val="545454"/>
                </a:solidFill>
                <a:latin typeface="Times New Roman"/>
                <a:ea typeface="Times New Roman"/>
                <a:cs typeface="Times New Roman"/>
                <a:sym typeface="Times New Roman"/>
              </a:rPr>
              <a:t>FAO Global Report on Food Crises, 2023</a:t>
            </a:r>
          </a:p>
          <a:p>
            <a:pPr marL="1178581" lvl="1" indent="-589290" algn="l">
              <a:lnSpc>
                <a:spcPts val="7642"/>
              </a:lnSpc>
              <a:buFont typeface="Arial"/>
              <a:buChar char="•"/>
            </a:pPr>
            <a:r>
              <a:rPr lang="en-US" sz="5458">
                <a:solidFill>
                  <a:srgbClr val="545454"/>
                </a:solidFill>
                <a:latin typeface="Times New Roman"/>
                <a:ea typeface="Times New Roman"/>
                <a:cs typeface="Times New Roman"/>
                <a:sym typeface="Times New Roman"/>
              </a:rPr>
              <a:t>Kaggle Hunger Dataset</a:t>
            </a:r>
          </a:p>
          <a:p>
            <a:pPr marL="1178581" lvl="1" indent="-589290" algn="l">
              <a:lnSpc>
                <a:spcPts val="7642"/>
              </a:lnSpc>
              <a:buFont typeface="Arial"/>
              <a:buChar char="•"/>
            </a:pPr>
            <a:r>
              <a:rPr lang="en-US" sz="5458">
                <a:solidFill>
                  <a:srgbClr val="545454"/>
                </a:solidFill>
                <a:latin typeface="Times New Roman"/>
                <a:ea typeface="Times New Roman"/>
                <a:cs typeface="Times New Roman"/>
                <a:sym typeface="Times New Roman"/>
              </a:rPr>
              <a:t>World Bank WDI</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06</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3307580" y="876300"/>
            <a:ext cx="11672841" cy="2840292"/>
          </a:xfrm>
          <a:prstGeom prst="rect">
            <a:avLst/>
          </a:prstGeom>
        </p:spPr>
        <p:txBody>
          <a:bodyPr lIns="0" tIns="0" rIns="0" bIns="0" rtlCol="0" anchor="t">
            <a:spAutoFit/>
          </a:bodyPr>
          <a:lstStyle/>
          <a:p>
            <a:pPr algn="ctr">
              <a:lnSpc>
                <a:spcPts val="11448"/>
              </a:lnSpc>
            </a:pPr>
            <a:r>
              <a:rPr lang="en-US" sz="8177" b="1" dirty="0">
                <a:solidFill>
                  <a:srgbClr val="3F3D3E"/>
                </a:solidFill>
                <a:latin typeface="Alexandria Bold"/>
                <a:ea typeface="Alexandria Bold"/>
                <a:cs typeface="Alexandria Bold"/>
                <a:sym typeface="Alexandria Bold"/>
              </a:rPr>
              <a:t>ACKNOWLEDGMENT</a:t>
            </a:r>
          </a:p>
          <a:p>
            <a:pPr algn="ctr">
              <a:lnSpc>
                <a:spcPts val="11448"/>
              </a:lnSpc>
            </a:pPr>
            <a:endParaRPr lang="en-US" sz="8177" b="1" dirty="0">
              <a:solidFill>
                <a:srgbClr val="3F3D3E"/>
              </a:solidFill>
              <a:latin typeface="Alexandria Bold"/>
              <a:ea typeface="Alexandria Bold"/>
              <a:cs typeface="Alexandria Bold"/>
              <a:sym typeface="Alexandria Bold"/>
            </a:endParaRPr>
          </a:p>
        </p:txBody>
      </p:sp>
      <p:sp>
        <p:nvSpPr>
          <p:cNvPr id="4" name="TextBox 4"/>
          <p:cNvSpPr txBox="1"/>
          <p:nvPr/>
        </p:nvSpPr>
        <p:spPr>
          <a:xfrm>
            <a:off x="3044801" y="3507042"/>
            <a:ext cx="12198399" cy="3922603"/>
          </a:xfrm>
          <a:prstGeom prst="rect">
            <a:avLst/>
          </a:prstGeom>
        </p:spPr>
        <p:txBody>
          <a:bodyPr lIns="0" tIns="0" rIns="0" bIns="0" rtlCol="0" anchor="t">
            <a:spAutoFit/>
          </a:bodyPr>
          <a:lstStyle/>
          <a:p>
            <a:pPr algn="l">
              <a:lnSpc>
                <a:spcPts val="7642"/>
              </a:lnSpc>
            </a:pPr>
            <a:r>
              <a:rPr lang="en-US" sz="5458">
                <a:solidFill>
                  <a:srgbClr val="545454"/>
                </a:solidFill>
                <a:latin typeface="Times New Roman"/>
                <a:ea typeface="Times New Roman"/>
                <a:cs typeface="Times New Roman"/>
                <a:sym typeface="Times New Roman"/>
              </a:rPr>
              <a:t>I thank my guide, Dr. Malu G, for mentorship and feedback throughout the project. I also thank DUK for the lab infrastructure and support.</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0" y="-1743171"/>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2668325" y="4041844"/>
            <a:ext cx="12951349" cy="1974712"/>
          </a:xfrm>
          <a:prstGeom prst="rect">
            <a:avLst/>
          </a:prstGeom>
        </p:spPr>
        <p:txBody>
          <a:bodyPr lIns="0" tIns="0" rIns="0" bIns="0" rtlCol="0" anchor="t">
            <a:spAutoFit/>
          </a:bodyPr>
          <a:lstStyle/>
          <a:p>
            <a:pPr algn="ctr">
              <a:lnSpc>
                <a:spcPts val="16107"/>
              </a:lnSpc>
            </a:pPr>
            <a:r>
              <a:rPr lang="en-US" sz="11505" b="1">
                <a:solidFill>
                  <a:srgbClr val="3F3D3E"/>
                </a:solidFill>
                <a:latin typeface="Alexandria Bold"/>
                <a:ea typeface="Alexandria Bold"/>
                <a:cs typeface="Alexandria Bold"/>
                <a:sym typeface="Alexandria Bold"/>
              </a:rPr>
              <a:t>THANK YOU</a:t>
            </a:r>
          </a:p>
        </p:txBody>
      </p:sp>
      <p:sp>
        <p:nvSpPr>
          <p:cNvPr id="5" name="AutoShape 5"/>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TextBox 6"/>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556669" y="3364931"/>
            <a:ext cx="9943351" cy="6099249"/>
          </a:xfrm>
          <a:prstGeom prst="rect">
            <a:avLst/>
          </a:prstGeom>
        </p:spPr>
        <p:txBody>
          <a:bodyPr lIns="0" tIns="0" rIns="0" bIns="0" rtlCol="0" anchor="t">
            <a:spAutoFit/>
          </a:bodyPr>
          <a:lstStyle/>
          <a:p>
            <a:pPr algn="l">
              <a:lnSpc>
                <a:spcPts val="3991"/>
              </a:lnSpc>
            </a:pPr>
            <a:r>
              <a:rPr lang="en-US" sz="2851">
                <a:solidFill>
                  <a:srgbClr val="545454"/>
                </a:solidFill>
                <a:latin typeface="Times New Roman"/>
                <a:ea typeface="Times New Roman"/>
                <a:cs typeface="Times New Roman"/>
                <a:sym typeface="Times New Roman"/>
              </a:rPr>
              <a:t>Global hunger is one of the most persistent development challenges, affecting over 800 million people worldwide. It is directly linked to food availability, access, and nutritional security.</a:t>
            </a:r>
          </a:p>
          <a:p>
            <a:pPr algn="l">
              <a:lnSpc>
                <a:spcPts val="3991"/>
              </a:lnSpc>
            </a:pPr>
            <a:r>
              <a:rPr lang="en-US" sz="2851">
                <a:solidFill>
                  <a:srgbClr val="545454"/>
                </a:solidFill>
                <a:latin typeface="Times New Roman"/>
                <a:ea typeface="Times New Roman"/>
                <a:cs typeface="Times New Roman"/>
                <a:sym typeface="Times New Roman"/>
              </a:rPr>
              <a:t>Hunger is a major barrier to health, education, and productivity.</a:t>
            </a:r>
          </a:p>
          <a:p>
            <a:pPr algn="l">
              <a:lnSpc>
                <a:spcPts val="3991"/>
              </a:lnSpc>
              <a:spcBef>
                <a:spcPct val="0"/>
              </a:spcBef>
            </a:pPr>
            <a:r>
              <a:rPr lang="en-US" sz="2851">
                <a:solidFill>
                  <a:srgbClr val="545454"/>
                </a:solidFill>
                <a:latin typeface="Times New Roman"/>
                <a:ea typeface="Times New Roman"/>
                <a:cs typeface="Times New Roman"/>
                <a:sym typeface="Times New Roman"/>
              </a:rPr>
              <a:t>SDG Goal 2 aims to end hunger and achieve food security by 2030.</a:t>
            </a:r>
          </a:p>
          <a:p>
            <a:pPr algn="l">
              <a:lnSpc>
                <a:spcPts val="3991"/>
              </a:lnSpc>
              <a:spcBef>
                <a:spcPct val="0"/>
              </a:spcBef>
            </a:pPr>
            <a:r>
              <a:rPr lang="en-US" sz="2851">
                <a:solidFill>
                  <a:srgbClr val="545454"/>
                </a:solidFill>
                <a:latin typeface="Times New Roman"/>
                <a:ea typeface="Times New Roman"/>
                <a:cs typeface="Times New Roman"/>
                <a:sym typeface="Times New Roman"/>
              </a:rPr>
              <a:t>Using global indicators from the World Bank, we apply machine learning to predict undernourishment, identify patterns, and support policy-making.</a:t>
            </a:r>
          </a:p>
          <a:p>
            <a:pPr algn="l">
              <a:lnSpc>
                <a:spcPts val="3991"/>
              </a:lnSpc>
              <a:spcBef>
                <a:spcPct val="0"/>
              </a:spcBef>
            </a:pPr>
            <a:endParaRPr lang="en-US" sz="2851">
              <a:solidFill>
                <a:srgbClr val="545454"/>
              </a:solidFill>
              <a:latin typeface="Times New Roman"/>
              <a:ea typeface="Times New Roman"/>
              <a:cs typeface="Times New Roman"/>
              <a:sym typeface="Times New Roman"/>
            </a:endParaRPr>
          </a:p>
        </p:txBody>
      </p:sp>
      <p:sp>
        <p:nvSpPr>
          <p:cNvPr id="4" name="TextBox 4"/>
          <p:cNvSpPr txBox="1"/>
          <p:nvPr/>
        </p:nvSpPr>
        <p:spPr>
          <a:xfrm>
            <a:off x="2049756" y="1702632"/>
            <a:ext cx="5624301" cy="843414"/>
          </a:xfrm>
          <a:prstGeom prst="rect">
            <a:avLst/>
          </a:prstGeom>
        </p:spPr>
        <p:txBody>
          <a:bodyPr lIns="0" tIns="0" rIns="0" bIns="0" rtlCol="0" anchor="t">
            <a:spAutoFit/>
          </a:bodyPr>
          <a:lstStyle/>
          <a:p>
            <a:pPr algn="ctr">
              <a:lnSpc>
                <a:spcPts val="6994"/>
              </a:lnSpc>
            </a:pPr>
            <a:r>
              <a:rPr lang="en-US" sz="4996" b="1">
                <a:solidFill>
                  <a:srgbClr val="3F3D3E"/>
                </a:solidFill>
                <a:latin typeface="Alexandria Bold"/>
                <a:ea typeface="Alexandria Bold"/>
                <a:cs typeface="Alexandria Bold"/>
                <a:sym typeface="Alexandria Bold"/>
              </a:rPr>
              <a:t>INTRODUCTION</a:t>
            </a:r>
          </a:p>
        </p:txBody>
      </p:sp>
      <p:sp>
        <p:nvSpPr>
          <p:cNvPr id="5" name="AutoShape 5"/>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Freeform 6"/>
          <p:cNvSpPr/>
          <p:nvPr/>
        </p:nvSpPr>
        <p:spPr>
          <a:xfrm rot="5400000">
            <a:off x="-627977" y="-1732412"/>
            <a:ext cx="4840370" cy="6758255"/>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7" name="Freeform 7"/>
          <p:cNvSpPr/>
          <p:nvPr/>
        </p:nvSpPr>
        <p:spPr>
          <a:xfrm>
            <a:off x="10581957" y="2167201"/>
            <a:ext cx="7706043" cy="3863879"/>
          </a:xfrm>
          <a:custGeom>
            <a:avLst/>
            <a:gdLst/>
            <a:ahLst/>
            <a:cxnLst/>
            <a:rect l="l" t="t" r="r" b="b"/>
            <a:pathLst>
              <a:path w="7706043" h="3863879">
                <a:moveTo>
                  <a:pt x="0" y="0"/>
                </a:moveTo>
                <a:lnTo>
                  <a:pt x="7706043" y="0"/>
                </a:lnTo>
                <a:lnTo>
                  <a:pt x="7706043" y="3863879"/>
                </a:lnTo>
                <a:lnTo>
                  <a:pt x="0" y="3863879"/>
                </a:lnTo>
                <a:lnTo>
                  <a:pt x="0" y="0"/>
                </a:lnTo>
                <a:close/>
              </a:path>
            </a:pathLst>
          </a:custGeom>
          <a:blipFill>
            <a:blip r:embed="rId4"/>
            <a:stretch>
              <a:fillRect b="-4455"/>
            </a:stretch>
          </a:blipFill>
        </p:spPr>
      </p:sp>
      <p:sp>
        <p:nvSpPr>
          <p:cNvPr id="8" name="TextBox 8"/>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87125" y="3834188"/>
            <a:ext cx="9144000" cy="4232312"/>
          </a:xfrm>
          <a:prstGeom prst="rect">
            <a:avLst/>
          </a:prstGeom>
        </p:spPr>
        <p:txBody>
          <a:bodyPr lIns="0" tIns="0" rIns="0" bIns="0" rtlCol="0" anchor="t">
            <a:spAutoFit/>
          </a:bodyPr>
          <a:lstStyle/>
          <a:p>
            <a:pPr marL="568052" lvl="1" indent="-284026" algn="l">
              <a:lnSpc>
                <a:spcPts val="3683"/>
              </a:lnSpc>
              <a:buFont typeface="Arial"/>
              <a:buChar char="•"/>
            </a:pPr>
            <a:r>
              <a:rPr lang="en-US" sz="2631">
                <a:solidFill>
                  <a:srgbClr val="545454"/>
                </a:solidFill>
                <a:latin typeface="Times New Roman"/>
                <a:ea typeface="Times New Roman"/>
                <a:cs typeface="Times New Roman"/>
                <a:sym typeface="Times New Roman"/>
              </a:rPr>
              <a:t>Despite growth in global food production, millions still suffer from undernourishment, especially in low-income countries. Over 700 million people faced hunger in 2023.</a:t>
            </a:r>
          </a:p>
          <a:p>
            <a:pPr marL="568052" lvl="1" indent="-284026" algn="l">
              <a:lnSpc>
                <a:spcPts val="3683"/>
              </a:lnSpc>
              <a:buFont typeface="Arial"/>
              <a:buChar char="•"/>
            </a:pPr>
            <a:r>
              <a:rPr lang="en-US" sz="2631">
                <a:solidFill>
                  <a:srgbClr val="545454"/>
                </a:solidFill>
                <a:latin typeface="Times New Roman"/>
                <a:ea typeface="Times New Roman"/>
                <a:cs typeface="Times New Roman"/>
                <a:sym typeface="Times New Roman"/>
              </a:rPr>
              <a:t>Hunger reflects deep inequalities in income, agriculture, and food distribution.</a:t>
            </a:r>
          </a:p>
          <a:p>
            <a:pPr marL="568052" lvl="1" indent="-284026" algn="l">
              <a:lnSpc>
                <a:spcPts val="3683"/>
              </a:lnSpc>
              <a:buFont typeface="Arial"/>
              <a:buChar char="•"/>
            </a:pPr>
            <a:r>
              <a:rPr lang="en-US" sz="2631">
                <a:solidFill>
                  <a:srgbClr val="545454"/>
                </a:solidFill>
                <a:latin typeface="Times New Roman"/>
                <a:ea typeface="Times New Roman"/>
                <a:cs typeface="Times New Roman"/>
                <a:sym typeface="Times New Roman"/>
              </a:rPr>
              <a:t>Historical and real-time data can help identify patterns in hunger trends.</a:t>
            </a:r>
          </a:p>
          <a:p>
            <a:pPr marL="568052" lvl="1" indent="-284026" algn="l">
              <a:lnSpc>
                <a:spcPts val="3683"/>
              </a:lnSpc>
              <a:buFont typeface="Arial"/>
              <a:buChar char="•"/>
            </a:pPr>
            <a:r>
              <a:rPr lang="en-US" sz="2631">
                <a:solidFill>
                  <a:srgbClr val="545454"/>
                </a:solidFill>
                <a:latin typeface="Times New Roman"/>
                <a:ea typeface="Times New Roman"/>
                <a:cs typeface="Times New Roman"/>
                <a:sym typeface="Times New Roman"/>
              </a:rPr>
              <a:t>Data-driven analysis guides better food aid distribution and policy planning.</a:t>
            </a:r>
          </a:p>
        </p:txBody>
      </p:sp>
      <p:sp>
        <p:nvSpPr>
          <p:cNvPr id="4" name="TextBox 4"/>
          <p:cNvSpPr txBox="1"/>
          <p:nvPr/>
        </p:nvSpPr>
        <p:spPr>
          <a:xfrm>
            <a:off x="2218568" y="1702632"/>
            <a:ext cx="5624301" cy="843414"/>
          </a:xfrm>
          <a:prstGeom prst="rect">
            <a:avLst/>
          </a:prstGeom>
        </p:spPr>
        <p:txBody>
          <a:bodyPr lIns="0" tIns="0" rIns="0" bIns="0" rtlCol="0" anchor="t">
            <a:spAutoFit/>
          </a:bodyPr>
          <a:lstStyle/>
          <a:p>
            <a:pPr algn="ctr">
              <a:lnSpc>
                <a:spcPts val="6994"/>
              </a:lnSpc>
            </a:pPr>
            <a:r>
              <a:rPr lang="en-US" sz="4996" b="1">
                <a:solidFill>
                  <a:srgbClr val="3F3D3E"/>
                </a:solidFill>
                <a:latin typeface="Alexandria Bold"/>
                <a:ea typeface="Alexandria Bold"/>
                <a:cs typeface="Alexandria Bold"/>
                <a:sym typeface="Alexandria Bold"/>
              </a:rPr>
              <a:t>MOTIVATION</a:t>
            </a:r>
          </a:p>
        </p:txBody>
      </p:sp>
      <p:sp>
        <p:nvSpPr>
          <p:cNvPr id="5" name="AutoShape 5"/>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Freeform 6"/>
          <p:cNvSpPr/>
          <p:nvPr/>
        </p:nvSpPr>
        <p:spPr>
          <a:xfrm rot="5400000">
            <a:off x="-641441" y="-1743171"/>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9231125" y="1567256"/>
            <a:ext cx="9056875" cy="5282572"/>
          </a:xfrm>
          <a:custGeom>
            <a:avLst/>
            <a:gdLst/>
            <a:ahLst/>
            <a:cxnLst/>
            <a:rect l="l" t="t" r="r" b="b"/>
            <a:pathLst>
              <a:path w="9056875" h="5282572">
                <a:moveTo>
                  <a:pt x="0" y="0"/>
                </a:moveTo>
                <a:lnTo>
                  <a:pt x="9056875" y="0"/>
                </a:lnTo>
                <a:lnTo>
                  <a:pt x="9056875" y="5282572"/>
                </a:lnTo>
                <a:lnTo>
                  <a:pt x="0" y="5282572"/>
                </a:lnTo>
                <a:lnTo>
                  <a:pt x="0" y="0"/>
                </a:lnTo>
                <a:close/>
              </a:path>
            </a:pathLst>
          </a:custGeom>
          <a:blipFill>
            <a:blip r:embed="rId4"/>
            <a:stretch>
              <a:fillRect l="-718" r="-718"/>
            </a:stretch>
          </a:blipFill>
        </p:spPr>
      </p:sp>
      <p:sp>
        <p:nvSpPr>
          <p:cNvPr id="8" name="TextBox 8"/>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4097882" y="648365"/>
            <a:ext cx="10092235" cy="987592"/>
          </a:xfrm>
          <a:prstGeom prst="rect">
            <a:avLst/>
          </a:prstGeom>
        </p:spPr>
        <p:txBody>
          <a:bodyPr lIns="0" tIns="0" rIns="0" bIns="0" rtlCol="0" anchor="t">
            <a:spAutoFit/>
          </a:bodyPr>
          <a:lstStyle/>
          <a:p>
            <a:pPr algn="ctr">
              <a:lnSpc>
                <a:spcPts val="8040"/>
              </a:lnSpc>
            </a:pPr>
            <a:r>
              <a:rPr lang="en-US" sz="5743" b="1">
                <a:solidFill>
                  <a:srgbClr val="3F3D3E"/>
                </a:solidFill>
                <a:latin typeface="Alexandria Bold"/>
                <a:ea typeface="Alexandria Bold"/>
                <a:cs typeface="Alexandria Bold"/>
                <a:sym typeface="Alexandria Bold"/>
              </a:rPr>
              <a:t>PROBLEM STATEMENT</a:t>
            </a:r>
          </a:p>
        </p:txBody>
      </p:sp>
      <p:sp>
        <p:nvSpPr>
          <p:cNvPr id="4" name="TextBox 4"/>
          <p:cNvSpPr txBox="1"/>
          <p:nvPr/>
        </p:nvSpPr>
        <p:spPr>
          <a:xfrm>
            <a:off x="2078092" y="2063740"/>
            <a:ext cx="14131816" cy="7972114"/>
          </a:xfrm>
          <a:prstGeom prst="rect">
            <a:avLst/>
          </a:prstGeom>
        </p:spPr>
        <p:txBody>
          <a:bodyPr lIns="0" tIns="0" rIns="0" bIns="0" rtlCol="0" anchor="t">
            <a:spAutoFit/>
          </a:bodyPr>
          <a:lstStyle/>
          <a:p>
            <a:pPr algn="ctr">
              <a:lnSpc>
                <a:spcPts val="5672"/>
              </a:lnSpc>
            </a:pPr>
            <a:r>
              <a:rPr lang="en-US" sz="4052" dirty="0">
                <a:solidFill>
                  <a:srgbClr val="545454"/>
                </a:solidFill>
                <a:latin typeface="Times New Roman"/>
                <a:ea typeface="Times New Roman"/>
                <a:cs typeface="Times New Roman"/>
                <a:sym typeface="Times New Roman"/>
              </a:rPr>
              <a:t>Despite the world producing enough food to feed the global population, millions still suffer from hunger and undernourishment . </a:t>
            </a:r>
          </a:p>
          <a:p>
            <a:pPr algn="ctr">
              <a:lnSpc>
                <a:spcPts val="5672"/>
              </a:lnSpc>
            </a:pPr>
            <a:r>
              <a:rPr lang="en-US" sz="4052" dirty="0">
                <a:solidFill>
                  <a:srgbClr val="545454"/>
                </a:solidFill>
                <a:latin typeface="Times New Roman"/>
                <a:ea typeface="Times New Roman"/>
                <a:cs typeface="Times New Roman"/>
                <a:sym typeface="Times New Roman"/>
              </a:rPr>
              <a:t>SDG 2 specifically targets the elimination of hunger by ensuring universal access to safe, nutritious, and sufficient food all year round, particularly for vulnerable populations like infants, the poor, and people in rural or conflict-affected areas.</a:t>
            </a:r>
          </a:p>
          <a:p>
            <a:pPr algn="ctr">
              <a:lnSpc>
                <a:spcPts val="5672"/>
              </a:lnSpc>
              <a:spcBef>
                <a:spcPct val="0"/>
              </a:spcBef>
            </a:pPr>
            <a:r>
              <a:rPr lang="en-US" sz="4052" dirty="0">
                <a:solidFill>
                  <a:srgbClr val="545454"/>
                </a:solidFill>
                <a:latin typeface="Times New Roman"/>
                <a:ea typeface="Times New Roman"/>
                <a:cs typeface="Times New Roman"/>
                <a:sym typeface="Times New Roman"/>
              </a:rPr>
              <a:t>Can we use globally available indicators like food production, agricultural employment, and rural population to predict undernourishment levels using machine learning?</a:t>
            </a:r>
          </a:p>
          <a:p>
            <a:pPr algn="ctr">
              <a:lnSpc>
                <a:spcPts val="5672"/>
              </a:lnSpc>
              <a:spcBef>
                <a:spcPct val="0"/>
              </a:spcBef>
            </a:pPr>
            <a:endParaRPr lang="en-US" sz="4052" dirty="0">
              <a:solidFill>
                <a:srgbClr val="545454"/>
              </a:solidFill>
              <a:latin typeface="Times New Roman"/>
              <a:ea typeface="Times New Roman"/>
              <a:cs typeface="Times New Roman"/>
              <a:sym typeface="Times New Roman"/>
            </a:endParaRP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a:extLst>
            <a:ext uri="{FF2B5EF4-FFF2-40B4-BE49-F238E27FC236}">
              <a16:creationId xmlns:a16="http://schemas.microsoft.com/office/drawing/2014/main" id="{7C6F382C-3CEF-CB1D-D98D-1B3B057AFDA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8F7B55A-D6AC-9BC9-3D4F-62DDAF848CA8}"/>
              </a:ext>
            </a:extLst>
          </p:cNvPr>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a:extLst>
              <a:ext uri="{FF2B5EF4-FFF2-40B4-BE49-F238E27FC236}">
                <a16:creationId xmlns:a16="http://schemas.microsoft.com/office/drawing/2014/main" id="{A0F815EF-8B85-BC02-2CA6-6C418EAC35EB}"/>
              </a:ext>
            </a:extLst>
          </p:cNvPr>
          <p:cNvSpPr txBox="1"/>
          <p:nvPr/>
        </p:nvSpPr>
        <p:spPr>
          <a:xfrm>
            <a:off x="4097882" y="251146"/>
            <a:ext cx="10092235" cy="1286571"/>
          </a:xfrm>
          <a:prstGeom prst="rect">
            <a:avLst/>
          </a:prstGeom>
        </p:spPr>
        <p:txBody>
          <a:bodyPr lIns="0" tIns="0" rIns="0" bIns="0" rtlCol="0" anchor="t">
            <a:spAutoFit/>
          </a:bodyPr>
          <a:lstStyle/>
          <a:p>
            <a:pPr algn="ctr">
              <a:lnSpc>
                <a:spcPts val="11448"/>
              </a:lnSpc>
            </a:pPr>
            <a:r>
              <a:rPr lang="en-US" sz="6000" b="1" dirty="0">
                <a:solidFill>
                  <a:srgbClr val="3F3D3E"/>
                </a:solidFill>
                <a:latin typeface="Alexandria Bold"/>
                <a:ea typeface="Alexandria Bold"/>
                <a:cs typeface="Alexandria Bold"/>
                <a:sym typeface="Alexandria Bold"/>
              </a:rPr>
              <a:t>GRAPH</a:t>
            </a:r>
          </a:p>
        </p:txBody>
      </p:sp>
      <p:sp>
        <p:nvSpPr>
          <p:cNvPr id="6" name="AutoShape 6">
            <a:extLst>
              <a:ext uri="{FF2B5EF4-FFF2-40B4-BE49-F238E27FC236}">
                <a16:creationId xmlns:a16="http://schemas.microsoft.com/office/drawing/2014/main" id="{976F9660-87DD-8111-A2D9-4A6B9FBA2F2F}"/>
              </a:ext>
            </a:extLst>
          </p:cNvPr>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a:extLst>
              <a:ext uri="{FF2B5EF4-FFF2-40B4-BE49-F238E27FC236}">
                <a16:creationId xmlns:a16="http://schemas.microsoft.com/office/drawing/2014/main" id="{21A2770D-3377-44AE-EF76-A335C5F246D9}"/>
              </a:ext>
            </a:extLst>
          </p:cNvPr>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05</a:t>
            </a:r>
          </a:p>
        </p:txBody>
      </p:sp>
      <p:sp>
        <p:nvSpPr>
          <p:cNvPr id="8" name="TextBox 7">
            <a:extLst>
              <a:ext uri="{FF2B5EF4-FFF2-40B4-BE49-F238E27FC236}">
                <a16:creationId xmlns:a16="http://schemas.microsoft.com/office/drawing/2014/main" id="{7EA63ECB-AEA6-8416-85EF-64EB51F444A6}"/>
              </a:ext>
            </a:extLst>
          </p:cNvPr>
          <p:cNvSpPr txBox="1"/>
          <p:nvPr/>
        </p:nvSpPr>
        <p:spPr>
          <a:xfrm>
            <a:off x="4559000" y="1853613"/>
            <a:ext cx="9926514" cy="2223044"/>
          </a:xfrm>
          <a:prstGeom prst="rect">
            <a:avLst/>
          </a:prstGeom>
          <a:noFill/>
        </p:spPr>
        <p:txBody>
          <a:bodyPr wrap="square">
            <a:spAutoFit/>
          </a:bodyPr>
          <a:lstStyle/>
          <a:p>
            <a:pPr algn="l">
              <a:lnSpc>
                <a:spcPts val="3358"/>
              </a:lnSpc>
            </a:pPr>
            <a:r>
              <a:rPr lang="en-US" sz="1800" dirty="0">
                <a:solidFill>
                  <a:srgbClr val="000000"/>
                </a:solidFill>
                <a:latin typeface="Canva Sans"/>
                <a:ea typeface="Canva Sans"/>
                <a:cs typeface="Canva Sans"/>
                <a:sym typeface="Canva Sans"/>
              </a:rPr>
              <a:t>x-axis: No of people or percentage value</a:t>
            </a:r>
          </a:p>
          <a:p>
            <a:pPr algn="l">
              <a:lnSpc>
                <a:spcPts val="3358"/>
              </a:lnSpc>
            </a:pPr>
            <a:r>
              <a:rPr lang="en-US" sz="1800" dirty="0">
                <a:solidFill>
                  <a:srgbClr val="000000"/>
                </a:solidFill>
                <a:latin typeface="Canva Sans"/>
                <a:ea typeface="Canva Sans"/>
                <a:cs typeface="Canva Sans"/>
                <a:sym typeface="Canva Sans"/>
              </a:rPr>
              <a:t>y-axis: Countries </a:t>
            </a:r>
          </a:p>
          <a:p>
            <a:pPr algn="l">
              <a:lnSpc>
                <a:spcPts val="3358"/>
              </a:lnSpc>
            </a:pPr>
            <a:r>
              <a:rPr lang="en-US" sz="1800" dirty="0">
                <a:solidFill>
                  <a:srgbClr val="000000"/>
                </a:solidFill>
                <a:latin typeface="Canva Sans"/>
                <a:ea typeface="Canva Sans"/>
                <a:cs typeface="Canva Sans"/>
                <a:sym typeface="Canva Sans"/>
              </a:rPr>
              <a:t>Pink bar: Represent the Number of undernourished people .</a:t>
            </a:r>
          </a:p>
          <a:p>
            <a:pPr algn="l">
              <a:lnSpc>
                <a:spcPts val="3358"/>
              </a:lnSpc>
            </a:pPr>
            <a:r>
              <a:rPr lang="en-US" sz="1800" dirty="0">
                <a:solidFill>
                  <a:srgbClr val="000000"/>
                </a:solidFill>
                <a:latin typeface="Canva Sans"/>
                <a:ea typeface="Canva Sans"/>
                <a:cs typeface="Canva Sans"/>
                <a:sym typeface="Canva Sans"/>
              </a:rPr>
              <a:t>Yellow bars: Represent the Prevalence of undernourishment</a:t>
            </a:r>
          </a:p>
          <a:p>
            <a:pPr algn="l">
              <a:lnSpc>
                <a:spcPts val="3358"/>
              </a:lnSpc>
            </a:pPr>
            <a:endParaRPr lang="en-US" sz="1800" dirty="0">
              <a:solidFill>
                <a:srgbClr val="000000"/>
              </a:solidFill>
              <a:latin typeface="Canva Sans"/>
              <a:ea typeface="Canva Sans"/>
              <a:cs typeface="Canva Sans"/>
              <a:sym typeface="Canva Sans"/>
            </a:endParaRPr>
          </a:p>
        </p:txBody>
      </p:sp>
      <p:sp>
        <p:nvSpPr>
          <p:cNvPr id="9" name="Freeform 5"/>
          <p:cNvSpPr/>
          <p:nvPr/>
        </p:nvSpPr>
        <p:spPr>
          <a:xfrm>
            <a:off x="4097882" y="4486065"/>
            <a:ext cx="9723587" cy="4606886"/>
          </a:xfrm>
          <a:custGeom>
            <a:avLst/>
            <a:gdLst/>
            <a:ahLst/>
            <a:cxnLst/>
            <a:rect l="l" t="t" r="r" b="b"/>
            <a:pathLst>
              <a:path w="9723587" h="4606886">
                <a:moveTo>
                  <a:pt x="0" y="0"/>
                </a:moveTo>
                <a:lnTo>
                  <a:pt x="9723586" y="0"/>
                </a:lnTo>
                <a:lnTo>
                  <a:pt x="9723586" y="4606886"/>
                </a:lnTo>
                <a:lnTo>
                  <a:pt x="0" y="4606886"/>
                </a:lnTo>
                <a:lnTo>
                  <a:pt x="0" y="0"/>
                </a:lnTo>
                <a:close/>
              </a:path>
            </a:pathLst>
          </a:custGeom>
          <a:blipFill>
            <a:blip r:embed="rId4"/>
            <a:stretch>
              <a:fillRect t="-1323" r="-455" b="-4691"/>
            </a:stretch>
          </a:blipFill>
        </p:spPr>
        <p:txBody>
          <a:bodyPr/>
          <a:lstStyle/>
          <a:p>
            <a:endParaRPr/>
          </a:p>
        </p:txBody>
      </p:sp>
    </p:spTree>
    <p:extLst>
      <p:ext uri="{BB962C8B-B14F-4D97-AF65-F5344CB8AC3E}">
        <p14:creationId xmlns:p14="http://schemas.microsoft.com/office/powerpoint/2010/main" val="642309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4541415" y="876300"/>
            <a:ext cx="9205169" cy="28402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 OBJECTIVES</a:t>
            </a:r>
          </a:p>
          <a:p>
            <a:pPr algn="ctr">
              <a:lnSpc>
                <a:spcPts val="11448"/>
              </a:lnSpc>
            </a:pPr>
            <a:endParaRPr lang="en-US" sz="8177" b="1">
              <a:solidFill>
                <a:srgbClr val="3F3D3E"/>
              </a:solidFill>
              <a:latin typeface="Alexandria Bold"/>
              <a:ea typeface="Alexandria Bold"/>
              <a:cs typeface="Alexandria Bold"/>
              <a:sym typeface="Alexandria Bold"/>
            </a:endParaRPr>
          </a:p>
        </p:txBody>
      </p:sp>
      <p:sp>
        <p:nvSpPr>
          <p:cNvPr id="4" name="TextBox 4"/>
          <p:cNvSpPr txBox="1"/>
          <p:nvPr/>
        </p:nvSpPr>
        <p:spPr>
          <a:xfrm>
            <a:off x="2191551" y="3316649"/>
            <a:ext cx="6397048" cy="4831309"/>
          </a:xfrm>
          <a:prstGeom prst="rect">
            <a:avLst/>
          </a:prstGeom>
        </p:spPr>
        <p:txBody>
          <a:bodyPr lIns="0" tIns="0" rIns="0" bIns="0" rtlCol="0" anchor="t">
            <a:spAutoFit/>
          </a:bodyPr>
          <a:lstStyle/>
          <a:p>
            <a:pPr marL="828816" lvl="1" indent="-414408" algn="l">
              <a:lnSpc>
                <a:spcPts val="5374"/>
              </a:lnSpc>
              <a:buFont typeface="Arial"/>
              <a:buChar char="•"/>
            </a:pPr>
            <a:r>
              <a:rPr lang="en-US" sz="3838">
                <a:solidFill>
                  <a:srgbClr val="545454"/>
                </a:solidFill>
                <a:latin typeface="Times New Roman"/>
                <a:ea typeface="Times New Roman"/>
                <a:cs typeface="Times New Roman"/>
                <a:sym typeface="Times New Roman"/>
              </a:rPr>
              <a:t>Identify key global indicators impacting hunger</a:t>
            </a:r>
          </a:p>
          <a:p>
            <a:pPr marL="828816" lvl="1" indent="-414408" algn="l">
              <a:lnSpc>
                <a:spcPts val="5374"/>
              </a:lnSpc>
              <a:buFont typeface="Arial"/>
              <a:buChar char="•"/>
            </a:pPr>
            <a:r>
              <a:rPr lang="en-US" sz="3838">
                <a:solidFill>
                  <a:srgbClr val="545454"/>
                </a:solidFill>
                <a:latin typeface="Times New Roman"/>
                <a:ea typeface="Times New Roman"/>
                <a:cs typeface="Times New Roman"/>
                <a:sym typeface="Times New Roman"/>
              </a:rPr>
              <a:t>Compare food security performance across regions and countries.</a:t>
            </a:r>
          </a:p>
          <a:p>
            <a:pPr algn="l">
              <a:lnSpc>
                <a:spcPts val="5374"/>
              </a:lnSpc>
            </a:pPr>
            <a:endParaRPr lang="en-US" sz="3838">
              <a:solidFill>
                <a:srgbClr val="545454"/>
              </a:solidFill>
              <a:latin typeface="Times New Roman"/>
              <a:ea typeface="Times New Roman"/>
              <a:cs typeface="Times New Roman"/>
              <a:sym typeface="Times New Roman"/>
            </a:endParaRPr>
          </a:p>
        </p:txBody>
      </p:sp>
      <p:sp>
        <p:nvSpPr>
          <p:cNvPr id="5" name="TextBox 5"/>
          <p:cNvSpPr txBox="1"/>
          <p:nvPr/>
        </p:nvSpPr>
        <p:spPr>
          <a:xfrm>
            <a:off x="9195920" y="2801799"/>
            <a:ext cx="7018336" cy="5853504"/>
          </a:xfrm>
          <a:prstGeom prst="rect">
            <a:avLst/>
          </a:prstGeom>
        </p:spPr>
        <p:txBody>
          <a:bodyPr lIns="0" tIns="0" rIns="0" bIns="0" rtlCol="0" anchor="t">
            <a:spAutoFit/>
          </a:bodyPr>
          <a:lstStyle/>
          <a:p>
            <a:pPr algn="l">
              <a:lnSpc>
                <a:spcPts val="4729"/>
              </a:lnSpc>
            </a:pPr>
            <a:endParaRPr/>
          </a:p>
          <a:p>
            <a:pPr marL="804543" lvl="1" indent="-402271" algn="l">
              <a:lnSpc>
                <a:spcPts val="5217"/>
              </a:lnSpc>
              <a:buFont typeface="Arial"/>
              <a:buChar char="•"/>
            </a:pPr>
            <a:r>
              <a:rPr lang="en-US" sz="3726">
                <a:solidFill>
                  <a:srgbClr val="545454"/>
                </a:solidFill>
                <a:latin typeface="Times New Roman"/>
                <a:ea typeface="Times New Roman"/>
                <a:cs typeface="Times New Roman"/>
                <a:sym typeface="Times New Roman"/>
              </a:rPr>
              <a:t>Identify socio-economic factors (like GDP, population, agriculture) affecting hunger.</a:t>
            </a:r>
          </a:p>
          <a:p>
            <a:pPr marL="803121" lvl="1" indent="-401561" algn="l">
              <a:lnSpc>
                <a:spcPts val="5207"/>
              </a:lnSpc>
              <a:buFont typeface="Arial"/>
              <a:buChar char="•"/>
            </a:pPr>
            <a:r>
              <a:rPr lang="en-US" sz="3719">
                <a:solidFill>
                  <a:srgbClr val="545454"/>
                </a:solidFill>
                <a:latin typeface="Times New Roman"/>
                <a:ea typeface="Times New Roman"/>
                <a:cs typeface="Times New Roman"/>
                <a:sym typeface="Times New Roman"/>
              </a:rPr>
              <a:t>Use data analytics (PCA, hypothesis testing, sampling) to uncover patterns.Build a predictive model to estimate undernourishment.</a:t>
            </a:r>
          </a:p>
        </p:txBody>
      </p:sp>
      <p:sp>
        <p:nvSpPr>
          <p:cNvPr id="7" name="AutoShape 7"/>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8" name="TextBox 8"/>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a:p>
        </p:txBody>
      </p:sp>
      <p:sp>
        <p:nvSpPr>
          <p:cNvPr id="3" name="TextBox 3"/>
          <p:cNvSpPr txBox="1"/>
          <p:nvPr/>
        </p:nvSpPr>
        <p:spPr>
          <a:xfrm>
            <a:off x="3078375" y="876300"/>
            <a:ext cx="12131249" cy="2840292"/>
          </a:xfrm>
          <a:prstGeom prst="rect">
            <a:avLst/>
          </a:prstGeom>
        </p:spPr>
        <p:txBody>
          <a:bodyPr lIns="0" tIns="0" rIns="0" bIns="0" rtlCol="0" anchor="t">
            <a:spAutoFit/>
          </a:bodyPr>
          <a:lstStyle/>
          <a:p>
            <a:pPr algn="ctr">
              <a:lnSpc>
                <a:spcPts val="11448"/>
              </a:lnSpc>
            </a:pPr>
            <a:r>
              <a:rPr lang="en-US" sz="8177" b="1">
                <a:solidFill>
                  <a:srgbClr val="3F3D3E"/>
                </a:solidFill>
                <a:latin typeface="Alexandria Bold"/>
                <a:ea typeface="Alexandria Bold"/>
                <a:cs typeface="Alexandria Bold"/>
                <a:sym typeface="Alexandria Bold"/>
              </a:rPr>
              <a:t>LITERATURE REVIEW</a:t>
            </a:r>
          </a:p>
          <a:p>
            <a:pPr algn="ctr">
              <a:lnSpc>
                <a:spcPts val="11448"/>
              </a:lnSpc>
            </a:pPr>
            <a:endParaRPr lang="en-US" sz="8177" b="1">
              <a:solidFill>
                <a:srgbClr val="3F3D3E"/>
              </a:solidFill>
              <a:latin typeface="Alexandria Bold"/>
              <a:ea typeface="Alexandria Bold"/>
              <a:cs typeface="Alexandria Bold"/>
              <a:sym typeface="Alexandria Bold"/>
            </a:endParaRPr>
          </a:p>
        </p:txBody>
      </p:sp>
      <p:sp>
        <p:nvSpPr>
          <p:cNvPr id="4" name="TextBox 4"/>
          <p:cNvSpPr txBox="1"/>
          <p:nvPr/>
        </p:nvSpPr>
        <p:spPr>
          <a:xfrm>
            <a:off x="3633084" y="3045285"/>
            <a:ext cx="11021831" cy="5024340"/>
          </a:xfrm>
          <a:prstGeom prst="rect">
            <a:avLst/>
          </a:prstGeom>
        </p:spPr>
        <p:txBody>
          <a:bodyPr lIns="0" tIns="0" rIns="0" bIns="0" rtlCol="0" anchor="t">
            <a:spAutoFit/>
          </a:bodyPr>
          <a:lstStyle/>
          <a:p>
            <a:pPr marL="870726" lvl="1" indent="-435363" algn="l">
              <a:lnSpc>
                <a:spcPts val="5646"/>
              </a:lnSpc>
              <a:buFont typeface="Arial"/>
              <a:buChar char="•"/>
            </a:pPr>
            <a:r>
              <a:rPr lang="en-US" sz="4033">
                <a:solidFill>
                  <a:srgbClr val="545454"/>
                </a:solidFill>
                <a:latin typeface="Times New Roman"/>
                <a:ea typeface="Times New Roman"/>
                <a:cs typeface="Times New Roman"/>
                <a:sym typeface="Times New Roman"/>
              </a:rPr>
              <a:t>FAO’s Hunger Report (2023): Highlights inequality and conflict as major drivers.</a:t>
            </a:r>
          </a:p>
          <a:p>
            <a:pPr marL="870726" lvl="1" indent="-435363" algn="l">
              <a:lnSpc>
                <a:spcPts val="5646"/>
              </a:lnSpc>
              <a:buFont typeface="Arial"/>
              <a:buChar char="•"/>
            </a:pPr>
            <a:r>
              <a:rPr lang="en-US" sz="4033">
                <a:solidFill>
                  <a:srgbClr val="545454"/>
                </a:solidFill>
                <a:latin typeface="Times New Roman"/>
                <a:ea typeface="Times New Roman"/>
                <a:cs typeface="Times New Roman"/>
                <a:sym typeface="Times New Roman"/>
              </a:rPr>
              <a:t>UN SDG Tracker: Shows regional hunger index trends.</a:t>
            </a:r>
          </a:p>
          <a:p>
            <a:pPr marL="870726" lvl="1" indent="-435363" algn="l">
              <a:lnSpc>
                <a:spcPts val="5646"/>
              </a:lnSpc>
              <a:buFont typeface="Arial"/>
              <a:buChar char="•"/>
            </a:pPr>
            <a:r>
              <a:rPr lang="en-US" sz="4033">
                <a:solidFill>
                  <a:srgbClr val="545454"/>
                </a:solidFill>
                <a:latin typeface="Times New Roman"/>
                <a:ea typeface="Times New Roman"/>
                <a:cs typeface="Times New Roman"/>
                <a:sym typeface="Times New Roman"/>
              </a:rPr>
              <a:t>Prior studies use machine learning to classify food-insecure zones based on predictors like rural population, GDP, and food supply.</a:t>
            </a: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sz="3200" b="1" dirty="0">
              <a:latin typeface="Calibri"/>
            </a:endParaRPr>
          </a:p>
        </p:txBody>
      </p:sp>
      <p:sp>
        <p:nvSpPr>
          <p:cNvPr id="3" name="TextBox 3"/>
          <p:cNvSpPr txBox="1"/>
          <p:nvPr/>
        </p:nvSpPr>
        <p:spPr>
          <a:xfrm>
            <a:off x="4134133" y="210181"/>
            <a:ext cx="12232607" cy="760739"/>
          </a:xfrm>
          <a:prstGeom prst="rect">
            <a:avLst/>
          </a:prstGeom>
        </p:spPr>
        <p:txBody>
          <a:bodyPr lIns="0" tIns="0" rIns="0" bIns="0" rtlCol="0" anchor="t">
            <a:spAutoFit/>
          </a:bodyPr>
          <a:lstStyle/>
          <a:p>
            <a:pPr algn="ctr">
              <a:lnSpc>
                <a:spcPts val="6369"/>
              </a:lnSpc>
            </a:pPr>
            <a:r>
              <a:rPr lang="en-US" sz="4549" b="1">
                <a:solidFill>
                  <a:srgbClr val="3F3D3E"/>
                </a:solidFill>
                <a:latin typeface="Alexandria Bold"/>
                <a:ea typeface="Alexandria Bold"/>
                <a:cs typeface="Alexandria Bold"/>
                <a:sym typeface="Alexandria Bold"/>
              </a:rPr>
              <a:t>PROPOSED METHODOLOGY </a:t>
            </a:r>
          </a:p>
        </p:txBody>
      </p:sp>
      <p:sp>
        <p:nvSpPr>
          <p:cNvPr id="4" name="TextBox 4"/>
          <p:cNvSpPr txBox="1"/>
          <p:nvPr/>
        </p:nvSpPr>
        <p:spPr>
          <a:xfrm>
            <a:off x="4134133" y="1521657"/>
            <a:ext cx="12080124" cy="7891077"/>
          </a:xfrm>
          <a:prstGeom prst="rect">
            <a:avLst/>
          </a:prstGeom>
        </p:spPr>
        <p:txBody>
          <a:bodyPr lIns="0" tIns="0" rIns="0" bIns="0" rtlCol="0" anchor="t">
            <a:spAutoFit/>
          </a:bodyPr>
          <a:lstStyle/>
          <a:p>
            <a:pPr algn="l">
              <a:lnSpc>
                <a:spcPts val="4122"/>
              </a:lnSpc>
            </a:pPr>
            <a:r>
              <a:rPr lang="en-US" sz="2944" dirty="0">
                <a:solidFill>
                  <a:srgbClr val="545454"/>
                </a:solidFill>
                <a:latin typeface="Times New Roman"/>
                <a:ea typeface="Times New Roman"/>
                <a:cs typeface="Times New Roman"/>
                <a:sym typeface="Times New Roman"/>
              </a:rPr>
              <a:t>Step 1: Define the Problem</a:t>
            </a:r>
          </a:p>
          <a:p>
            <a:pPr marL="635799" lvl="1" indent="-317899" algn="l">
              <a:lnSpc>
                <a:spcPts val="4122"/>
              </a:lnSpc>
              <a:buFont typeface="Arial"/>
              <a:buChar char="•"/>
            </a:pPr>
            <a:r>
              <a:rPr lang="en-US" sz="2944" dirty="0">
                <a:solidFill>
                  <a:srgbClr val="545454"/>
                </a:solidFill>
                <a:latin typeface="Times New Roman"/>
                <a:ea typeface="Times New Roman"/>
                <a:cs typeface="Times New Roman"/>
                <a:sym typeface="Times New Roman"/>
              </a:rPr>
              <a:t>We aim to predict the prevalence of undernourishment in various countries using global indicators related to agriculture, food production, and rural demographics. This supports evidence-based decision-making aligned with Sustainable Development Goal 2 (Zero Hunger).</a:t>
            </a:r>
          </a:p>
          <a:p>
            <a:pPr algn="l">
              <a:lnSpc>
                <a:spcPts val="4122"/>
              </a:lnSpc>
            </a:pPr>
            <a:endParaRPr lang="en-US" sz="2944" dirty="0">
              <a:solidFill>
                <a:srgbClr val="545454"/>
              </a:solidFill>
              <a:latin typeface="Times New Roman"/>
              <a:ea typeface="Times New Roman"/>
              <a:cs typeface="Times New Roman"/>
              <a:sym typeface="Times New Roman"/>
            </a:endParaRPr>
          </a:p>
          <a:p>
            <a:pPr algn="l">
              <a:lnSpc>
                <a:spcPts val="4122"/>
              </a:lnSpc>
            </a:pPr>
            <a:r>
              <a:rPr lang="en-US" sz="2944" dirty="0">
                <a:solidFill>
                  <a:srgbClr val="545454"/>
                </a:solidFill>
                <a:latin typeface="Times New Roman"/>
                <a:ea typeface="Times New Roman"/>
                <a:cs typeface="Times New Roman"/>
                <a:sym typeface="Times New Roman"/>
              </a:rPr>
              <a:t>Step 2: Collect the Data</a:t>
            </a:r>
          </a:p>
          <a:p>
            <a:pPr marL="635799" lvl="1" indent="-317899" algn="l">
              <a:lnSpc>
                <a:spcPts val="4122"/>
              </a:lnSpc>
              <a:buFont typeface="Arial"/>
              <a:buChar char="•"/>
            </a:pPr>
            <a:r>
              <a:rPr lang="en-US" sz="2944" dirty="0">
                <a:solidFill>
                  <a:srgbClr val="545454"/>
                </a:solidFill>
                <a:latin typeface="Times New Roman"/>
                <a:ea typeface="Times New Roman"/>
                <a:cs typeface="Times New Roman"/>
                <a:sym typeface="Times New Roman"/>
              </a:rPr>
              <a:t>We used the World Bank’s World Development Indicators dataset (2023 release), which includes:</a:t>
            </a:r>
          </a:p>
          <a:p>
            <a:pPr marL="635799" lvl="1" indent="-317899" algn="l">
              <a:lnSpc>
                <a:spcPts val="4122"/>
              </a:lnSpc>
              <a:buFont typeface="Arial"/>
              <a:buChar char="•"/>
            </a:pPr>
            <a:r>
              <a:rPr lang="en-US" sz="2944" dirty="0">
                <a:solidFill>
                  <a:srgbClr val="545454"/>
                </a:solidFill>
                <a:latin typeface="Times New Roman"/>
                <a:ea typeface="Times New Roman"/>
                <a:cs typeface="Times New Roman"/>
                <a:sym typeface="Times New Roman"/>
              </a:rPr>
              <a:t>Food Production Index</a:t>
            </a:r>
          </a:p>
          <a:p>
            <a:pPr marL="635799" lvl="1" indent="-317899" algn="l">
              <a:lnSpc>
                <a:spcPts val="4122"/>
              </a:lnSpc>
              <a:buFont typeface="Arial"/>
              <a:buChar char="•"/>
            </a:pPr>
            <a:r>
              <a:rPr lang="en-US" sz="2944" dirty="0">
                <a:solidFill>
                  <a:srgbClr val="545454"/>
                </a:solidFill>
                <a:latin typeface="Times New Roman"/>
                <a:ea typeface="Times New Roman"/>
                <a:cs typeface="Times New Roman"/>
                <a:sym typeface="Times New Roman"/>
              </a:rPr>
              <a:t>Rural Population (%)</a:t>
            </a:r>
          </a:p>
          <a:p>
            <a:pPr marL="635799" lvl="1" indent="-317899" algn="l">
              <a:lnSpc>
                <a:spcPts val="4122"/>
              </a:lnSpc>
              <a:buFont typeface="Arial"/>
              <a:buChar char="•"/>
            </a:pPr>
            <a:r>
              <a:rPr lang="en-US" sz="2944" dirty="0">
                <a:solidFill>
                  <a:srgbClr val="545454"/>
                </a:solidFill>
                <a:latin typeface="Times New Roman"/>
                <a:ea typeface="Times New Roman"/>
                <a:cs typeface="Times New Roman"/>
                <a:sym typeface="Times New Roman"/>
              </a:rPr>
              <a:t>Agricultural employment</a:t>
            </a:r>
          </a:p>
          <a:p>
            <a:pPr marL="635799" lvl="1" indent="-317899" algn="l">
              <a:lnSpc>
                <a:spcPts val="4122"/>
              </a:lnSpc>
              <a:buFont typeface="Arial"/>
              <a:buChar char="•"/>
            </a:pPr>
            <a:r>
              <a:rPr lang="en-US" sz="2944" dirty="0">
                <a:solidFill>
                  <a:srgbClr val="545454"/>
                </a:solidFill>
                <a:latin typeface="Times New Roman"/>
                <a:ea typeface="Times New Roman"/>
                <a:cs typeface="Times New Roman"/>
                <a:sym typeface="Times New Roman"/>
              </a:rPr>
              <a:t>Cereal yield</a:t>
            </a:r>
          </a:p>
          <a:p>
            <a:pPr marL="635799" lvl="1" indent="-317899" algn="l">
              <a:lnSpc>
                <a:spcPts val="4122"/>
              </a:lnSpc>
              <a:buFont typeface="Arial"/>
              <a:buChar char="•"/>
            </a:pPr>
            <a:r>
              <a:rPr lang="en-US" sz="2944" dirty="0">
                <a:solidFill>
                  <a:srgbClr val="545454"/>
                </a:solidFill>
                <a:latin typeface="Times New Roman"/>
                <a:ea typeface="Times New Roman"/>
                <a:cs typeface="Times New Roman"/>
                <a:sym typeface="Times New Roman"/>
              </a:rPr>
              <a:t>Prevalence of undernourishment (target)</a:t>
            </a:r>
          </a:p>
        </p:txBody>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03430"/>
          </a:xfrm>
          <a:prstGeom prst="rect">
            <a:avLst/>
          </a:prstGeom>
        </p:spPr>
        <p:txBody>
          <a:bodyPr lIns="0" tIns="0" rIns="0" bIns="0" rtlCol="0" anchor="t">
            <a:spAutoFit/>
          </a:bodyPr>
          <a:lstStyle/>
          <a:p>
            <a:pPr algn="ctr">
              <a:lnSpc>
                <a:spcPts val="6641"/>
              </a:lnSpc>
              <a:spcBef>
                <a:spcPct val="0"/>
              </a:spcBef>
            </a:pPr>
            <a:r>
              <a:rPr lang="en-US" sz="4743" b="1">
                <a:solidFill>
                  <a:srgbClr val="545454"/>
                </a:solidFill>
                <a:latin typeface="Garet Bold"/>
                <a:ea typeface="Garet Bold"/>
                <a:cs typeface="Garet Bold"/>
                <a:sym typeface="Garet Bold"/>
              </a:rPr>
              <a:t>08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1608</Words>
  <Application>Microsoft Office PowerPoint</Application>
  <PresentationFormat>Custom</PresentationFormat>
  <Paragraphs>229</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Times New Roman Bold</vt:lpstr>
      <vt:lpstr>Garet Bold</vt:lpstr>
      <vt:lpstr>Times New Roman</vt:lpstr>
      <vt:lpstr>Canva Sans</vt:lpstr>
      <vt:lpstr>Arial</vt:lpstr>
      <vt:lpstr>Alexandria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on Global Hunger and Food Insecurity</dc:title>
  <cp:lastModifiedBy>Gayathri PK</cp:lastModifiedBy>
  <cp:revision>2</cp:revision>
  <dcterms:created xsi:type="dcterms:W3CDTF">2006-08-16T00:00:00Z</dcterms:created>
  <dcterms:modified xsi:type="dcterms:W3CDTF">2025-05-27T05:08:41Z</dcterms:modified>
  <dc:identifier>DAGod5KuJ7g</dc:identifier>
</cp:coreProperties>
</file>