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59" r:id="rId6"/>
    <p:sldId id="258"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2/1/2021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2/1/2021</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888/notebooks/Documents/Education/UpGrad-IIITB-LJMU-MSc%20in%20Data%20Science/Assignments%20and%20Practice/Group%20Case%20Study/EDA%20Case%20Study.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2500306"/>
            <a:ext cx="7406640" cy="1472184"/>
          </a:xfrm>
        </p:spPr>
        <p:txBody>
          <a:bodyPr/>
          <a:lstStyle/>
          <a:p>
            <a:r>
              <a:rPr lang="en-IN" b="1" dirty="0" smtClean="0">
                <a:latin typeface="Calibri" pitchFamily="34" charset="0"/>
                <a:cs typeface="Calibri" pitchFamily="34" charset="0"/>
              </a:rPr>
              <a:t>EDA</a:t>
            </a:r>
            <a:r>
              <a:rPr lang="en-IN" b="1" dirty="0" smtClean="0"/>
              <a:t> Group Case Study</a:t>
            </a:r>
            <a:endParaRPr lang="en-US" b="1" dirty="0"/>
          </a:p>
        </p:txBody>
      </p:sp>
      <p:sp>
        <p:nvSpPr>
          <p:cNvPr id="3" name="Subtitle 2"/>
          <p:cNvSpPr>
            <a:spLocks noGrp="1"/>
          </p:cNvSpPr>
          <p:nvPr>
            <p:ph type="subTitle" idx="1"/>
          </p:nvPr>
        </p:nvSpPr>
        <p:spPr>
          <a:xfrm>
            <a:off x="4357686" y="4643446"/>
            <a:ext cx="4477682" cy="1752600"/>
          </a:xfrm>
        </p:spPr>
        <p:txBody>
          <a:bodyPr/>
          <a:lstStyle/>
          <a:p>
            <a:r>
              <a:rPr lang="en-IN" dirty="0" smtClean="0">
                <a:latin typeface="Calibri" pitchFamily="34" charset="0"/>
                <a:cs typeface="Calibri" pitchFamily="34" charset="0"/>
              </a:rPr>
              <a:t>By,</a:t>
            </a:r>
          </a:p>
          <a:p>
            <a:r>
              <a:rPr lang="en-IN" dirty="0" err="1" smtClean="0">
                <a:latin typeface="Calibri" pitchFamily="34" charset="0"/>
                <a:cs typeface="Calibri" pitchFamily="34" charset="0"/>
              </a:rPr>
              <a:t>Srivalli</a:t>
            </a:r>
            <a:r>
              <a:rPr lang="en-IN" dirty="0" smtClean="0">
                <a:latin typeface="Calibri" pitchFamily="34" charset="0"/>
                <a:cs typeface="Calibri" pitchFamily="34" charset="0"/>
              </a:rPr>
              <a:t> </a:t>
            </a:r>
            <a:r>
              <a:rPr lang="en-IN" dirty="0" err="1" smtClean="0">
                <a:latin typeface="Calibri" pitchFamily="34" charset="0"/>
                <a:cs typeface="Calibri" pitchFamily="34" charset="0"/>
              </a:rPr>
              <a:t>Pavana</a:t>
            </a:r>
            <a:r>
              <a:rPr lang="en-IN" dirty="0" smtClean="0">
                <a:latin typeface="Calibri" pitchFamily="34" charset="0"/>
                <a:cs typeface="Calibri" pitchFamily="34" charset="0"/>
              </a:rPr>
              <a:t> </a:t>
            </a:r>
            <a:r>
              <a:rPr lang="en-IN" dirty="0" err="1" smtClean="0">
                <a:latin typeface="Calibri" pitchFamily="34" charset="0"/>
                <a:cs typeface="Calibri" pitchFamily="34" charset="0"/>
              </a:rPr>
              <a:t>Gayathri</a:t>
            </a:r>
            <a:r>
              <a:rPr lang="en-IN" dirty="0" smtClean="0">
                <a:latin typeface="Calibri" pitchFamily="34" charset="0"/>
                <a:cs typeface="Calibri" pitchFamily="34" charset="0"/>
              </a:rPr>
              <a:t> </a:t>
            </a:r>
            <a:r>
              <a:rPr lang="en-IN" dirty="0" err="1" smtClean="0">
                <a:latin typeface="Calibri" pitchFamily="34" charset="0"/>
                <a:cs typeface="Calibri" pitchFamily="34" charset="0"/>
              </a:rPr>
              <a:t>Hari</a:t>
            </a:r>
            <a:r>
              <a:rPr lang="en-US" dirty="0" smtClean="0">
                <a:latin typeface="Calibri" pitchFamily="34" charset="0"/>
                <a:cs typeface="Calibri" pitchFamily="34" charset="0"/>
              </a:rPr>
              <a:t>,</a:t>
            </a:r>
          </a:p>
          <a:p>
            <a:r>
              <a:rPr lang="en-IN" dirty="0" err="1" smtClean="0">
                <a:latin typeface="Calibri" pitchFamily="34" charset="0"/>
                <a:cs typeface="Calibri" pitchFamily="34" charset="0"/>
              </a:rPr>
              <a:t>Priti</a:t>
            </a:r>
            <a:r>
              <a:rPr lang="en-IN" dirty="0" smtClean="0">
                <a:latin typeface="Calibri" pitchFamily="34" charset="0"/>
                <a:cs typeface="Calibri" pitchFamily="34" charset="0"/>
              </a:rPr>
              <a:t> </a:t>
            </a:r>
            <a:r>
              <a:rPr lang="en-IN" dirty="0" err="1" smtClean="0">
                <a:latin typeface="Calibri" pitchFamily="34" charset="0"/>
                <a:cs typeface="Calibri" pitchFamily="34" charset="0"/>
              </a:rPr>
              <a:t>Pratikshya</a:t>
            </a:r>
            <a:r>
              <a:rPr lang="en-IN" dirty="0" smtClean="0">
                <a:latin typeface="Calibri" pitchFamily="34" charset="0"/>
                <a:cs typeface="Calibri" pitchFamily="34" charset="0"/>
              </a:rPr>
              <a:t> </a:t>
            </a:r>
            <a:r>
              <a:rPr lang="en-IN" dirty="0" err="1" smtClean="0">
                <a:latin typeface="Calibri" pitchFamily="34" charset="0"/>
                <a:cs typeface="Calibri" pitchFamily="34" charset="0"/>
              </a:rPr>
              <a:t>Pradhan</a:t>
            </a:r>
            <a:endParaRPr lang="en-IN" dirty="0" smtClean="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Distribution of Income range</a:t>
            </a:r>
            <a:endParaRPr lang="en-US" b="1" dirty="0">
              <a:latin typeface="Calibri" pitchFamily="34" charset="0"/>
              <a:cs typeface="Calibri" pitchFamily="34" charset="0"/>
            </a:endParaRPr>
          </a:p>
        </p:txBody>
      </p:sp>
      <p:sp>
        <p:nvSpPr>
          <p:cNvPr id="3" name="Content Placeholder 2"/>
          <p:cNvSpPr>
            <a:spLocks noGrp="1"/>
          </p:cNvSpPr>
          <p:nvPr>
            <p:ph idx="1"/>
          </p:nvPr>
        </p:nvSpPr>
        <p:spPr>
          <a:xfrm>
            <a:off x="1435608" y="1447800"/>
            <a:ext cx="7498080" cy="1624010"/>
          </a:xfrm>
        </p:spPr>
        <p:txBody>
          <a:bodyPr>
            <a:normAutofit/>
          </a:bodyPr>
          <a:lstStyle/>
          <a:p>
            <a:r>
              <a:rPr lang="en-IN" sz="1800" dirty="0" smtClean="0">
                <a:latin typeface="Calibri" pitchFamily="34" charset="0"/>
                <a:cs typeface="Calibri" pitchFamily="34" charset="0"/>
              </a:rPr>
              <a:t>Most customers have an income of 100k-225k.</a:t>
            </a:r>
          </a:p>
          <a:p>
            <a:r>
              <a:rPr lang="en-IN" sz="1800" dirty="0" smtClean="0">
                <a:latin typeface="Calibri" pitchFamily="34" charset="0"/>
                <a:cs typeface="Calibri" pitchFamily="34" charset="0"/>
              </a:rPr>
              <a:t>Very few customers compared to other income brackets have an income greater than 400k.</a:t>
            </a:r>
          </a:p>
          <a:p>
            <a:r>
              <a:rPr lang="en-IN" sz="1800" dirty="0" smtClean="0">
                <a:latin typeface="Calibri" pitchFamily="34" charset="0"/>
                <a:cs typeface="Calibri" pitchFamily="34" charset="0"/>
              </a:rPr>
              <a:t>We can infer from this that people with income in 100k-225k are the most common target customers for the company.</a:t>
            </a:r>
            <a:endParaRPr lang="en-US" sz="1800" dirty="0">
              <a:latin typeface="Calibri" pitchFamily="34" charset="0"/>
              <a:cs typeface="Calibri" pitchFamily="34" charset="0"/>
            </a:endParaRPr>
          </a:p>
        </p:txBody>
      </p:sp>
      <p:pic>
        <p:nvPicPr>
          <p:cNvPr id="4" name="Picture 3" descr="Distribution of income range.png"/>
          <p:cNvPicPr>
            <a:picLocks noChangeAspect="1"/>
          </p:cNvPicPr>
          <p:nvPr/>
        </p:nvPicPr>
        <p:blipFill>
          <a:blip r:embed="rId2"/>
          <a:stretch>
            <a:fillRect/>
          </a:stretch>
        </p:blipFill>
        <p:spPr>
          <a:xfrm>
            <a:off x="1142976" y="3357562"/>
            <a:ext cx="7858148" cy="3259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Correlations</a:t>
            </a:r>
            <a:endParaRPr lang="en-US" b="1" dirty="0">
              <a:latin typeface="Calibri" pitchFamily="34" charset="0"/>
              <a:cs typeface="Calibri" pitchFamily="34" charset="0"/>
            </a:endParaRPr>
          </a:p>
        </p:txBody>
      </p:sp>
      <p:sp>
        <p:nvSpPr>
          <p:cNvPr id="3" name="Content Placeholder 2"/>
          <p:cNvSpPr>
            <a:spLocks noGrp="1"/>
          </p:cNvSpPr>
          <p:nvPr>
            <p:ph idx="1"/>
          </p:nvPr>
        </p:nvSpPr>
        <p:spPr>
          <a:xfrm>
            <a:off x="1071538" y="1428736"/>
            <a:ext cx="7858180" cy="1052506"/>
          </a:xfrm>
        </p:spPr>
        <p:txBody>
          <a:bodyPr>
            <a:normAutofit/>
          </a:bodyPr>
          <a:lstStyle/>
          <a:p>
            <a:r>
              <a:rPr lang="en-IN" dirty="0" smtClean="0"/>
              <a:t>Target-0</a:t>
            </a:r>
            <a:endParaRPr lang="en-US" dirty="0"/>
          </a:p>
        </p:txBody>
      </p:sp>
      <p:pic>
        <p:nvPicPr>
          <p:cNvPr id="4" name="Picture 3" descr="Target0_HeatMap.png"/>
          <p:cNvPicPr>
            <a:picLocks noChangeAspect="1"/>
          </p:cNvPicPr>
          <p:nvPr/>
        </p:nvPicPr>
        <p:blipFill>
          <a:blip r:embed="rId2"/>
          <a:stretch>
            <a:fillRect/>
          </a:stretch>
        </p:blipFill>
        <p:spPr>
          <a:xfrm>
            <a:off x="4071509" y="2428868"/>
            <a:ext cx="4929647" cy="4286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214414" y="2786058"/>
            <a:ext cx="2857520" cy="3416320"/>
          </a:xfrm>
          <a:prstGeom prst="rect">
            <a:avLst/>
          </a:prstGeom>
          <a:noFill/>
        </p:spPr>
        <p:txBody>
          <a:bodyPr wrap="square" rtlCol="0">
            <a:spAutoFit/>
          </a:bodyPr>
          <a:lstStyle/>
          <a:p>
            <a:pPr>
              <a:buFont typeface="Arial" pitchFamily="34" charset="0"/>
              <a:buChar char="•"/>
            </a:pPr>
            <a:r>
              <a:rPr lang="en-IN" dirty="0" smtClean="0">
                <a:latin typeface="Calibri" pitchFamily="34" charset="0"/>
                <a:cs typeface="Calibri" pitchFamily="34" charset="0"/>
              </a:rPr>
              <a:t>  Target-0 implies that the Customer doesn’t have any difficulties in paying the loan instalments.</a:t>
            </a:r>
          </a:p>
          <a:p>
            <a:pPr>
              <a:buFont typeface="Arial" pitchFamily="34" charset="0"/>
              <a:buChar char="•"/>
            </a:pPr>
            <a:r>
              <a:rPr lang="en-IN" dirty="0" smtClean="0">
                <a:latin typeface="Calibri" pitchFamily="34" charset="0"/>
                <a:cs typeface="Calibri" pitchFamily="34" charset="0"/>
              </a:rPr>
              <a:t> There is a very strong correlation ‘Annuity amount and Credit amount’, ‘Credit amount and Income amount’.</a:t>
            </a:r>
          </a:p>
          <a:p>
            <a:pPr>
              <a:buFont typeface="Arial" pitchFamily="34" charset="0"/>
              <a:buChar char="•"/>
            </a:pPr>
            <a:r>
              <a:rPr lang="en-IN" dirty="0" smtClean="0">
                <a:latin typeface="Calibri" pitchFamily="34" charset="0"/>
                <a:cs typeface="Calibri" pitchFamily="34" charset="0"/>
              </a:rPr>
              <a:t> There is almost no correlation found between ‘Age and Credit amount’.</a:t>
            </a:r>
            <a:endParaRPr lang="en-US" dirty="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Correlations</a:t>
            </a:r>
            <a:endParaRPr lang="en-US" b="1" dirty="0">
              <a:latin typeface="Calibri" pitchFamily="34" charset="0"/>
              <a:cs typeface="Calibri" pitchFamily="34" charset="0"/>
            </a:endParaRPr>
          </a:p>
        </p:txBody>
      </p:sp>
      <p:sp>
        <p:nvSpPr>
          <p:cNvPr id="3" name="Content Placeholder 2"/>
          <p:cNvSpPr>
            <a:spLocks noGrp="1"/>
          </p:cNvSpPr>
          <p:nvPr>
            <p:ph idx="1"/>
          </p:nvPr>
        </p:nvSpPr>
        <p:spPr>
          <a:xfrm>
            <a:off x="1435608" y="1447800"/>
            <a:ext cx="7498080" cy="1052506"/>
          </a:xfrm>
        </p:spPr>
        <p:txBody>
          <a:bodyPr>
            <a:normAutofit/>
          </a:bodyPr>
          <a:lstStyle/>
          <a:p>
            <a:r>
              <a:rPr lang="en-IN" dirty="0" smtClean="0"/>
              <a:t>Target-1</a:t>
            </a:r>
            <a:endParaRPr lang="en-US" dirty="0" smtClean="0"/>
          </a:p>
        </p:txBody>
      </p:sp>
      <p:pic>
        <p:nvPicPr>
          <p:cNvPr id="4" name="Picture 3" descr="Target1_HeatMap.png"/>
          <p:cNvPicPr>
            <a:picLocks noChangeAspect="1"/>
          </p:cNvPicPr>
          <p:nvPr/>
        </p:nvPicPr>
        <p:blipFill>
          <a:blip r:embed="rId2"/>
          <a:stretch>
            <a:fillRect/>
          </a:stretch>
        </p:blipFill>
        <p:spPr>
          <a:xfrm>
            <a:off x="4274948" y="2643182"/>
            <a:ext cx="4726208" cy="407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142976" y="2857496"/>
            <a:ext cx="2928958" cy="2585323"/>
          </a:xfrm>
          <a:prstGeom prst="rect">
            <a:avLst/>
          </a:prstGeom>
          <a:noFill/>
        </p:spPr>
        <p:txBody>
          <a:bodyPr wrap="square" rtlCol="0">
            <a:spAutoFit/>
          </a:bodyPr>
          <a:lstStyle/>
          <a:p>
            <a:pPr>
              <a:buFont typeface="Arial" pitchFamily="34" charset="0"/>
              <a:buChar char="•"/>
            </a:pPr>
            <a:r>
              <a:rPr lang="en-IN" dirty="0" smtClean="0"/>
              <a:t> </a:t>
            </a:r>
            <a:r>
              <a:rPr lang="en-IN" dirty="0" smtClean="0">
                <a:latin typeface="Calibri" pitchFamily="34" charset="0"/>
                <a:cs typeface="Calibri" pitchFamily="34" charset="0"/>
              </a:rPr>
              <a:t>Target-1 implies that the customer is facing some difficulties in paying the loan instalments.</a:t>
            </a:r>
          </a:p>
          <a:p>
            <a:pPr>
              <a:buFont typeface="Arial" pitchFamily="34" charset="0"/>
              <a:buChar char="•"/>
            </a:pPr>
            <a:r>
              <a:rPr lang="en-IN" dirty="0" smtClean="0">
                <a:latin typeface="Calibri" pitchFamily="34" charset="0"/>
                <a:cs typeface="Calibri" pitchFamily="34" charset="0"/>
              </a:rPr>
              <a:t> </a:t>
            </a:r>
            <a:r>
              <a:rPr lang="en-IN" dirty="0" smtClean="0">
                <a:latin typeface="Calibri" pitchFamily="34" charset="0"/>
                <a:cs typeface="Calibri" pitchFamily="34" charset="0"/>
              </a:rPr>
              <a:t>The correlations found for customers with difficulties is similar to the correlations found with customers that don’t.</a:t>
            </a:r>
            <a:endParaRPr lang="en-US"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Other Analysis done</a:t>
            </a:r>
            <a:endParaRPr lang="en-US" b="1" dirty="0">
              <a:latin typeface="Calibri" pitchFamily="34" charset="0"/>
              <a:cs typeface="Calibri" pitchFamily="34" charset="0"/>
            </a:endParaRPr>
          </a:p>
        </p:txBody>
      </p:sp>
      <p:sp>
        <p:nvSpPr>
          <p:cNvPr id="5" name="Content Placeholder 4"/>
          <p:cNvSpPr>
            <a:spLocks noGrp="1"/>
          </p:cNvSpPr>
          <p:nvPr>
            <p:ph idx="1"/>
          </p:nvPr>
        </p:nvSpPr>
        <p:spPr/>
        <p:txBody>
          <a:bodyPr>
            <a:normAutofit/>
          </a:bodyPr>
          <a:lstStyle/>
          <a:p>
            <a:r>
              <a:rPr lang="en-IN" sz="1800" dirty="0" smtClean="0">
                <a:latin typeface="Calibri" pitchFamily="34" charset="0"/>
                <a:cs typeface="Calibri" pitchFamily="34" charset="0"/>
              </a:rPr>
              <a:t>The relationship between ‘Loan Contract Type’, ‘Application Amount’ and ‘Loan Contract Status’ has been studied to identify what kind of loans have been approved or rejected mostly and for what range of Application amounts.</a:t>
            </a:r>
          </a:p>
          <a:p>
            <a:r>
              <a:rPr lang="en-IN" sz="1800" dirty="0" smtClean="0">
                <a:latin typeface="Calibri" pitchFamily="34" charset="0"/>
                <a:cs typeface="Calibri" pitchFamily="34" charset="0"/>
              </a:rPr>
              <a:t>The relationship between Credit amount and Education Status of the customers has been studied for both target-0 and target-1 customers.</a:t>
            </a:r>
          </a:p>
          <a:p>
            <a:r>
              <a:rPr lang="en-IN" sz="1800" dirty="0" smtClean="0">
                <a:latin typeface="Calibri" pitchFamily="34" charset="0"/>
                <a:cs typeface="Calibri" pitchFamily="34" charset="0"/>
              </a:rPr>
              <a:t>The relationship between </a:t>
            </a:r>
            <a:r>
              <a:rPr lang="en-IN" sz="1800" dirty="0" smtClean="0">
                <a:latin typeface="Calibri" pitchFamily="34" charset="0"/>
                <a:cs typeface="Calibri" pitchFamily="34" charset="0"/>
              </a:rPr>
              <a:t>Income Amount and </a:t>
            </a:r>
            <a:r>
              <a:rPr lang="en-IN" sz="1800" dirty="0" smtClean="0">
                <a:latin typeface="Calibri" pitchFamily="34" charset="0"/>
                <a:cs typeface="Calibri" pitchFamily="34" charset="0"/>
              </a:rPr>
              <a:t>Education Status of the customers has been studied for both target-0 and target-1 customers</a:t>
            </a:r>
            <a:r>
              <a:rPr lang="en-IN" sz="1800" dirty="0" smtClean="0">
                <a:latin typeface="Calibri" pitchFamily="34" charset="0"/>
                <a:cs typeface="Calibri" pitchFamily="34" charset="0"/>
              </a:rPr>
              <a:t>.</a:t>
            </a:r>
          </a:p>
          <a:p>
            <a:r>
              <a:rPr lang="en-IN" sz="1800" dirty="0" smtClean="0">
                <a:latin typeface="Calibri" pitchFamily="34" charset="0"/>
                <a:cs typeface="Calibri" pitchFamily="34" charset="0"/>
              </a:rPr>
              <a:t>The counts of target-0 and target-1 customers has been analysed based on the Cash Loan purpose to identify the most likely and least likely reasons a loan has been approved where the customer has difficulties in repaying the instalments.</a:t>
            </a:r>
            <a:endParaRPr lang="en-IN" sz="1800" dirty="0" smtClean="0">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Calibri" pitchFamily="34" charset="0"/>
                <a:cs typeface="Calibri" pitchFamily="34" charset="0"/>
              </a:rPr>
              <a:t>Conclusions – Inferences Summary</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Autofit/>
          </a:bodyPr>
          <a:lstStyle/>
          <a:p>
            <a:r>
              <a:rPr lang="en-US" sz="1800" dirty="0" smtClean="0">
                <a:latin typeface="Calibri" pitchFamily="34" charset="0"/>
                <a:cs typeface="Calibri" pitchFamily="34" charset="0"/>
              </a:rPr>
              <a:t>Cash loans are the targeted loan type to obtain a higher credit amount.</a:t>
            </a:r>
          </a:p>
          <a:p>
            <a:r>
              <a:rPr lang="en-US" sz="1800" dirty="0" smtClean="0">
                <a:latin typeface="Calibri" pitchFamily="34" charset="0"/>
                <a:cs typeface="Calibri" pitchFamily="34" charset="0"/>
              </a:rPr>
              <a:t>The probability of a loan getting rejected increases as the credit amount for the loan application increases.</a:t>
            </a:r>
          </a:p>
          <a:p>
            <a:r>
              <a:rPr lang="en-US" sz="1800" dirty="0" smtClean="0">
                <a:latin typeface="Calibri" pitchFamily="34" charset="0"/>
                <a:cs typeface="Calibri" pitchFamily="34" charset="0"/>
              </a:rPr>
              <a:t>Most rejected Cash loans and Consumer loans are rejected due to verification issues. So it may be understood from this information that Cash loans and Consumer loans might be major targets for defaulters or frauds to apply.</a:t>
            </a:r>
          </a:p>
          <a:p>
            <a:r>
              <a:rPr lang="en-US" sz="1800" dirty="0" smtClean="0">
                <a:latin typeface="Calibri" pitchFamily="34" charset="0"/>
                <a:cs typeface="Calibri" pitchFamily="34" charset="0"/>
              </a:rPr>
              <a:t>Majority of the customers applying for a loan belong to the income bracket of 100k-225k. This can be taken into consideration while contacting customers for a loan application.</a:t>
            </a:r>
          </a:p>
          <a:p>
            <a:r>
              <a:rPr lang="en-US" sz="1800" dirty="0" smtClean="0">
                <a:latin typeface="Calibri" pitchFamily="34" charset="0"/>
                <a:cs typeface="Calibri" pitchFamily="34" charset="0"/>
              </a:rPr>
              <a:t>Very few customers have an income above 400k, which means people that earn such high salaries often do not opt to take a loan.</a:t>
            </a:r>
          </a:p>
          <a:p>
            <a:r>
              <a:rPr lang="en-US" sz="1800" dirty="0" smtClean="0">
                <a:latin typeface="Calibri" pitchFamily="34" charset="0"/>
                <a:cs typeface="Calibri" pitchFamily="34" charset="0"/>
              </a:rPr>
              <a:t>The major categories of income types of the customers are 'Working', 'Commercial Associate', 'Pensioner', and 'State Servant'. So people of these categories can be treated as target customers by the company to attract business</a:t>
            </a:r>
            <a:r>
              <a:rPr lang="en-US" sz="1800" dirty="0" smtClean="0">
                <a:latin typeface="Calibri" pitchFamily="34" charset="0"/>
                <a:cs typeface="Calibri" pitchFamily="34" charset="0"/>
              </a:rPr>
              <a:t>.</a:t>
            </a:r>
            <a:endParaRPr lang="en-US" sz="1800" dirty="0" smtClean="0">
              <a:latin typeface="Calibri" pitchFamily="34"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Calibri" pitchFamily="34" charset="0"/>
                <a:cs typeface="Calibri" pitchFamily="34" charset="0"/>
              </a:rPr>
              <a:t>Conclusions – Inferences Summary</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Autofit/>
          </a:bodyPr>
          <a:lstStyle/>
          <a:p>
            <a:r>
              <a:rPr lang="en-US" sz="1800" dirty="0" smtClean="0">
                <a:latin typeface="Calibri" pitchFamily="34" charset="0"/>
                <a:cs typeface="Calibri" pitchFamily="34" charset="0"/>
              </a:rPr>
              <a:t>The major categories of Industry types where the customers work are: 'Business entity type 3', 'Self Employed', 'Other', 'Medicine', 'Government'. So the target customers can be described as someone from one of these industries.</a:t>
            </a:r>
          </a:p>
          <a:p>
            <a:r>
              <a:rPr lang="en-US" sz="1800" dirty="0" smtClean="0">
                <a:latin typeface="Calibri" pitchFamily="34" charset="0"/>
                <a:cs typeface="Calibri" pitchFamily="34" charset="0"/>
              </a:rPr>
              <a:t>The major categories of income types of customers that are facing difficulties in paying the loan installments are 'Working', 'Commercial associate', 'State Servant'.</a:t>
            </a:r>
          </a:p>
          <a:p>
            <a:r>
              <a:rPr lang="en-US" sz="1800" dirty="0" smtClean="0">
                <a:latin typeface="Calibri" pitchFamily="34" charset="0"/>
                <a:cs typeface="Calibri" pitchFamily="34" charset="0"/>
              </a:rPr>
              <a:t>The major categories of Organization types of customers that are facing difficulties in paying the loan installments are 'Business entity type 3', 'Self employed', 'Other', 'Medicine', 'Government'.</a:t>
            </a:r>
          </a:p>
          <a:p>
            <a:r>
              <a:rPr lang="en-US" sz="1800" dirty="0" smtClean="0">
                <a:latin typeface="Calibri" pitchFamily="34" charset="0"/>
                <a:cs typeface="Calibri" pitchFamily="34" charset="0"/>
              </a:rPr>
              <a:t>Customers that have applied for loans with reason as 'Other', 'Urgent needs', 'Buying a car', or 'Building a house' have been found to have most difficulties in paying the loan installments.</a:t>
            </a:r>
          </a:p>
          <a:p>
            <a:r>
              <a:rPr lang="en-US" sz="1800" dirty="0" smtClean="0">
                <a:latin typeface="Calibri" pitchFamily="34" charset="0"/>
                <a:cs typeface="Calibri" pitchFamily="34" charset="0"/>
              </a:rPr>
              <a:t>Most Customers that live in an Office apartment or Co-op apartment have difficulties in paying loan installments.</a:t>
            </a:r>
          </a:p>
          <a:p>
            <a:r>
              <a:rPr lang="en-US" sz="1800" dirty="0" smtClean="0">
                <a:latin typeface="Calibri" pitchFamily="34" charset="0"/>
                <a:cs typeface="Calibri" pitchFamily="34" charset="0"/>
              </a:rPr>
              <a:t>Least number of customers living in a House/apartment or a Municipal apartment have difficulties in paying loan installments.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Conclusions</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en-US" sz="1800" dirty="0" smtClean="0">
                <a:latin typeface="Calibri" pitchFamily="34" charset="0"/>
                <a:cs typeface="Calibri" pitchFamily="34" charset="0"/>
              </a:rPr>
              <a:t>So the target customers for the company to avoid defaulters can be defined as follows:</a:t>
            </a:r>
            <a:r>
              <a:rPr lang="en-US" sz="1800" dirty="0" smtClean="0">
                <a:latin typeface="Calibri" pitchFamily="34" charset="0"/>
                <a:cs typeface="Calibri" pitchFamily="34" charset="0"/>
                <a:hlinkClick r:id="rId2"/>
              </a:rPr>
              <a:t>¶</a:t>
            </a:r>
            <a:endParaRPr lang="en-US" sz="1800" dirty="0" smtClean="0">
              <a:latin typeface="Calibri" pitchFamily="34" charset="0"/>
              <a:cs typeface="Calibri" pitchFamily="34" charset="0"/>
            </a:endParaRPr>
          </a:p>
          <a:p>
            <a:pPr lvl="1">
              <a:buFont typeface="Arial" pitchFamily="34" charset="0"/>
              <a:buChar char="•"/>
            </a:pPr>
            <a:r>
              <a:rPr lang="en-US" sz="1800" dirty="0" smtClean="0">
                <a:latin typeface="Calibri" pitchFamily="34" charset="0"/>
                <a:cs typeface="Calibri" pitchFamily="34" charset="0"/>
              </a:rPr>
              <a:t>Loan Type - Cash Loans or Consumer Loans</a:t>
            </a:r>
          </a:p>
          <a:p>
            <a:pPr lvl="1">
              <a:buFont typeface="Arial" pitchFamily="34" charset="0"/>
              <a:buChar char="•"/>
            </a:pPr>
            <a:r>
              <a:rPr lang="en-US" sz="1800" dirty="0" smtClean="0">
                <a:latin typeface="Calibri" pitchFamily="34" charset="0"/>
                <a:cs typeface="Calibri" pitchFamily="34" charset="0"/>
              </a:rPr>
              <a:t>Credit amount - </a:t>
            </a:r>
            <a:r>
              <a:rPr lang="en-US" sz="1800" dirty="0" err="1" smtClean="0">
                <a:latin typeface="Calibri" pitchFamily="34" charset="0"/>
                <a:cs typeface="Calibri" pitchFamily="34" charset="0"/>
              </a:rPr>
              <a:t>Upto</a:t>
            </a:r>
            <a:r>
              <a:rPr lang="en-US" sz="1800" dirty="0" smtClean="0">
                <a:latin typeface="Calibri" pitchFamily="34" charset="0"/>
                <a:cs typeface="Calibri" pitchFamily="34" charset="0"/>
              </a:rPr>
              <a:t> 200k</a:t>
            </a:r>
          </a:p>
          <a:p>
            <a:pPr lvl="1">
              <a:buFont typeface="Arial" pitchFamily="34" charset="0"/>
              <a:buChar char="•"/>
            </a:pPr>
            <a:r>
              <a:rPr lang="en-US" sz="1800" dirty="0" smtClean="0">
                <a:latin typeface="Calibri" pitchFamily="34" charset="0"/>
                <a:cs typeface="Calibri" pitchFamily="34" charset="0"/>
              </a:rPr>
              <a:t>Income bracket - 100k-225k</a:t>
            </a:r>
          </a:p>
          <a:p>
            <a:pPr lvl="1">
              <a:buFont typeface="Arial" pitchFamily="34" charset="0"/>
              <a:buChar char="•"/>
            </a:pPr>
            <a:r>
              <a:rPr lang="en-US" sz="1800" dirty="0" smtClean="0">
                <a:latin typeface="Calibri" pitchFamily="34" charset="0"/>
                <a:cs typeface="Calibri" pitchFamily="34" charset="0"/>
              </a:rPr>
              <a:t>Income type - 'Working', 'Commercial Associate', 'Pensioner', and 'State Servant'</a:t>
            </a:r>
          </a:p>
          <a:p>
            <a:pPr lvl="1">
              <a:buFont typeface="Arial" pitchFamily="34" charset="0"/>
              <a:buChar char="•"/>
            </a:pPr>
            <a:r>
              <a:rPr lang="en-US" sz="1800" dirty="0" smtClean="0">
                <a:latin typeface="Calibri" pitchFamily="34" charset="0"/>
                <a:cs typeface="Calibri" pitchFamily="34" charset="0"/>
              </a:rPr>
              <a:t>Housing Type - 'House/apartment', 'Municipal apartment'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643182"/>
            <a:ext cx="7498080" cy="1143000"/>
          </a:xfrm>
        </p:spPr>
        <p:txBody>
          <a:bodyPr>
            <a:normAutofit/>
          </a:bodyPr>
          <a:lstStyle/>
          <a:p>
            <a:pPr algn="ctr"/>
            <a:r>
              <a:rPr lang="en-IN" sz="5400" b="1" dirty="0" smtClean="0">
                <a:latin typeface="Calibri" pitchFamily="34" charset="0"/>
                <a:cs typeface="Calibri" pitchFamily="34" charset="0"/>
              </a:rPr>
              <a:t>Thank you!</a:t>
            </a:r>
            <a:endParaRPr lang="en-US" sz="5400" b="1" dirty="0">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Problem</a:t>
            </a:r>
            <a:r>
              <a:rPr lang="en-IN" b="1" dirty="0" smtClean="0"/>
              <a:t> Statement</a:t>
            </a:r>
            <a:endParaRPr lang="en-US" b="1" dirty="0"/>
          </a:p>
        </p:txBody>
      </p:sp>
      <p:sp>
        <p:nvSpPr>
          <p:cNvPr id="3" name="Content Placeholder 2"/>
          <p:cNvSpPr>
            <a:spLocks noGrp="1"/>
          </p:cNvSpPr>
          <p:nvPr>
            <p:ph idx="1"/>
          </p:nvPr>
        </p:nvSpPr>
        <p:spPr/>
        <p:txBody>
          <a:bodyPr>
            <a:normAutofit/>
          </a:bodyPr>
          <a:lstStyle/>
          <a:p>
            <a:r>
              <a:rPr lang="en-US" sz="1800" dirty="0" smtClean="0">
                <a:latin typeface="Calibri" pitchFamily="34" charset="0"/>
                <a:cs typeface="Calibri" pitchFamily="34" charset="0"/>
              </a:rPr>
              <a:t>Loan providing companies keep a track of the credit history of their customers to know if their record in the past is clear or not. </a:t>
            </a:r>
          </a:p>
          <a:p>
            <a:r>
              <a:rPr lang="en-US" sz="1800" dirty="0" smtClean="0">
                <a:latin typeface="Calibri" pitchFamily="34" charset="0"/>
                <a:cs typeface="Calibri" pitchFamily="34" charset="0"/>
              </a:rPr>
              <a:t>In the absence of a credit store for a customer, it becomes hard for the companies to give loans due to insufficient information about the customer. </a:t>
            </a:r>
          </a:p>
          <a:p>
            <a:r>
              <a:rPr lang="en-US" sz="1800" dirty="0" smtClean="0">
                <a:latin typeface="Calibri" pitchFamily="34" charset="0"/>
                <a:cs typeface="Calibri" pitchFamily="34" charset="0"/>
              </a:rPr>
              <a:t>Because of the lack of such information, customers might take advantage of the company and become defaulters.</a:t>
            </a:r>
          </a:p>
          <a:p>
            <a:r>
              <a:rPr lang="en-US" sz="1800" dirty="0" smtClean="0"/>
              <a:t>When a company receives a loan application, the company has to decide for the loan approval based on the applicant’s profile. There are two kinds of risks involved with the bank’s decision:</a:t>
            </a:r>
          </a:p>
          <a:p>
            <a:pPr marL="699516" lvl="1" indent="-342900">
              <a:buFont typeface="+mj-lt"/>
              <a:buAutoNum type="arabicPeriod"/>
            </a:pPr>
            <a:r>
              <a:rPr lang="en-US" sz="1800" dirty="0" smtClean="0"/>
              <a:t>If the applicant is likely to repay the loan, the rejecting the application may result in a loss to the business to the company.</a:t>
            </a:r>
          </a:p>
          <a:p>
            <a:pPr marL="699516" lvl="1" indent="-342900">
              <a:buFont typeface="+mj-lt"/>
              <a:buAutoNum type="arabicPeriod"/>
            </a:pPr>
            <a:r>
              <a:rPr lang="en-US" sz="1800" dirty="0" smtClean="0"/>
              <a:t>If the applicant is likely to be a defaulter, then approving the application may result in a financial loss to the company.</a:t>
            </a:r>
          </a:p>
          <a:p>
            <a:endParaRPr lang="en-US" sz="18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Business Objective</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en-US" sz="1800" dirty="0" smtClean="0"/>
              <a:t>The objective of this case study is to identify patterns from the past data that indicate if a customer has difficulties in repayments which may be sued to take actions such as rejecting, approving or investigating a loan application.</a:t>
            </a:r>
          </a:p>
          <a:p>
            <a:r>
              <a:rPr lang="en-US" sz="1800" dirty="0" smtClean="0"/>
              <a:t>The analysis will be aimed at identifying the driving factors behind loan defaults, so that the company can use it for risk assessment.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cs typeface="Calibri" pitchFamily="34" charset="0"/>
              </a:rPr>
              <a:t>Exploratory Data Analysis (EDA)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en-US" sz="1800" dirty="0" smtClean="0"/>
              <a:t>Data Analysis has been performed on the given data in the following two files:</a:t>
            </a:r>
          </a:p>
          <a:p>
            <a:pPr marL="699516" lvl="1" indent="-342900">
              <a:buFont typeface="+mj-lt"/>
              <a:buAutoNum type="arabicPeriod"/>
            </a:pPr>
            <a:r>
              <a:rPr lang="en-US" sz="1800" dirty="0" smtClean="0"/>
              <a:t>previous_application.csv – contains information about the company’s previous loan applicants with data whether the application has been Approved, Cancelled, Refused or Unused.</a:t>
            </a:r>
          </a:p>
          <a:p>
            <a:pPr marL="699516" lvl="1" indent="-342900">
              <a:buFont typeface="+mj-lt"/>
              <a:buAutoNum type="arabicPeriod"/>
            </a:pPr>
            <a:r>
              <a:rPr lang="en-US" sz="1800" dirty="0" smtClean="0"/>
              <a:t>application_data.csv – contains information about the company’s current loan applicants, and whether the applicant has difficulties in repaying the loan.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Importing the Data</a:t>
            </a:r>
            <a:endParaRPr lang="en-US" b="1" dirty="0">
              <a:latin typeface="Calibri" pitchFamily="34" charset="0"/>
              <a:cs typeface="Calibri" pitchFamily="34" charset="0"/>
            </a:endParaRPr>
          </a:p>
        </p:txBody>
      </p:sp>
      <p:pic>
        <p:nvPicPr>
          <p:cNvPr id="4" name="Content Placeholder 3"/>
          <p:cNvPicPr>
            <a:picLocks noGrp="1"/>
          </p:cNvPicPr>
          <p:nvPr>
            <p:ph idx="1"/>
          </p:nvPr>
        </p:nvPicPr>
        <p:blipFill>
          <a:blip r:embed="rId2"/>
          <a:srcRect/>
          <a:stretch>
            <a:fillRect/>
          </a:stretch>
        </p:blipFill>
        <p:spPr bwMode="auto">
          <a:xfrm>
            <a:off x="1435100" y="1475518"/>
            <a:ext cx="7499350" cy="474516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cs typeface="Calibri" pitchFamily="34" charset="0"/>
              </a:rPr>
              <a:t>Cleaning the Data</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en-US" sz="1800" dirty="0" smtClean="0">
                <a:latin typeface="Calibri" pitchFamily="34" charset="0"/>
                <a:cs typeface="Calibri" pitchFamily="34" charset="0"/>
              </a:rPr>
              <a:t>Columns with more than 30% null values have been identified and dropped from the imported data frames.</a:t>
            </a:r>
          </a:p>
          <a:p>
            <a:r>
              <a:rPr lang="en-US" sz="1800" dirty="0" smtClean="0">
                <a:latin typeface="Calibri" pitchFamily="34" charset="0"/>
                <a:cs typeface="Calibri" pitchFamily="34" charset="0"/>
              </a:rPr>
              <a:t>Columns that have not been used in the data analysis have been dropped from the data frames</a:t>
            </a:r>
            <a:r>
              <a:rPr lang="en-US" sz="1800" dirty="0" smtClean="0">
                <a:latin typeface="Calibri" pitchFamily="34" charset="0"/>
                <a:cs typeface="Calibri" pitchFamily="34" charset="0"/>
              </a:rPr>
              <a:t>.</a:t>
            </a:r>
          </a:p>
          <a:p>
            <a:r>
              <a:rPr lang="en-IN" sz="1800" dirty="0" smtClean="0">
                <a:latin typeface="Calibri" pitchFamily="34" charset="0"/>
                <a:cs typeface="Calibri" pitchFamily="34" charset="0"/>
              </a:rPr>
              <a:t>Columns and rows with maximum null values have been dropped to avoid confusions while plotting the data.</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cs typeface="Calibri" pitchFamily="34" charset="0"/>
              </a:rPr>
              <a:t>Cleaned Data</a:t>
            </a:r>
            <a:endParaRPr lang="en-US" b="1" dirty="0">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071538" y="1571612"/>
            <a:ext cx="3743325" cy="3905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29190" y="1142984"/>
            <a:ext cx="4048125" cy="54006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Calibri" pitchFamily="34" charset="0"/>
                <a:cs typeface="Calibri" pitchFamily="34" charset="0"/>
              </a:rPr>
              <a:t>Understanding previous applications data</a:t>
            </a:r>
            <a:endParaRPr lang="en-US" b="1" dirty="0">
              <a:latin typeface="Calibri" pitchFamily="34" charset="0"/>
              <a:cs typeface="Calibri" pitchFamily="34" charset="0"/>
            </a:endParaRPr>
          </a:p>
        </p:txBody>
      </p:sp>
      <p:pic>
        <p:nvPicPr>
          <p:cNvPr id="5" name="Picture 4" descr="ContractType_ApplicationAmt_ContractStatus.png"/>
          <p:cNvPicPr>
            <a:picLocks noChangeAspect="1"/>
          </p:cNvPicPr>
          <p:nvPr/>
        </p:nvPicPr>
        <p:blipFill>
          <a:blip r:embed="rId2"/>
          <a:stretch>
            <a:fillRect/>
          </a:stretch>
        </p:blipFill>
        <p:spPr>
          <a:xfrm>
            <a:off x="2285984" y="3286124"/>
            <a:ext cx="5195484" cy="3366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285852" y="1500174"/>
            <a:ext cx="7643866" cy="2031325"/>
          </a:xfrm>
          <a:prstGeom prst="rect">
            <a:avLst/>
          </a:prstGeom>
          <a:noFill/>
        </p:spPr>
        <p:txBody>
          <a:bodyPr wrap="square" rtlCol="0">
            <a:spAutoFit/>
          </a:bodyPr>
          <a:lstStyle/>
          <a:p>
            <a:pPr>
              <a:buFont typeface="Arial" pitchFamily="34" charset="0"/>
              <a:buChar char="•"/>
            </a:pPr>
            <a:r>
              <a:rPr lang="en-IN" dirty="0" smtClean="0">
                <a:latin typeface="Calibri" pitchFamily="34" charset="0"/>
                <a:cs typeface="Calibri" pitchFamily="34" charset="0"/>
              </a:rPr>
              <a:t> The graph below depicts a comparison of Contract type and loan application amount grouped by the contract(loan) status.</a:t>
            </a:r>
          </a:p>
          <a:p>
            <a:pPr>
              <a:buFont typeface="Arial" pitchFamily="34" charset="0"/>
              <a:buChar char="•"/>
            </a:pPr>
            <a:r>
              <a:rPr lang="en-IN" dirty="0" smtClean="0">
                <a:latin typeface="Calibri" pitchFamily="34" charset="0"/>
                <a:cs typeface="Calibri" pitchFamily="34" charset="0"/>
              </a:rPr>
              <a:t> </a:t>
            </a:r>
            <a:r>
              <a:rPr lang="en-IN" dirty="0" smtClean="0">
                <a:latin typeface="Calibri" pitchFamily="34" charset="0"/>
                <a:cs typeface="Calibri" pitchFamily="34" charset="0"/>
              </a:rPr>
              <a:t>Based on this graph, the decisions on ‘Consumer loans’ are almost similar irrespective of the loan application amount.</a:t>
            </a:r>
          </a:p>
          <a:p>
            <a:pPr>
              <a:buFont typeface="Arial" pitchFamily="34" charset="0"/>
              <a:buChar char="•"/>
            </a:pPr>
            <a:r>
              <a:rPr lang="en-IN" dirty="0" smtClean="0">
                <a:latin typeface="Calibri" pitchFamily="34" charset="0"/>
                <a:cs typeface="Calibri" pitchFamily="34" charset="0"/>
              </a:rPr>
              <a:t> </a:t>
            </a:r>
            <a:r>
              <a:rPr lang="en-IN" dirty="0" smtClean="0">
                <a:latin typeface="Calibri" pitchFamily="34" charset="0"/>
                <a:cs typeface="Calibri" pitchFamily="34" charset="0"/>
              </a:rPr>
              <a:t>Whereas the Cash loans have a very low instances of being cancelled or unused. Most of the loans are acted upon by the company.</a:t>
            </a:r>
          </a:p>
          <a:p>
            <a:endParaRPr lang="en-US"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Calibri" pitchFamily="34" charset="0"/>
                <a:cs typeface="Calibri" pitchFamily="34" charset="0"/>
              </a:rPr>
              <a:t>Understanding previous applications data</a:t>
            </a:r>
            <a:endParaRPr lang="en-US" dirty="0"/>
          </a:p>
        </p:txBody>
      </p:sp>
      <p:pic>
        <p:nvPicPr>
          <p:cNvPr id="4" name="Content Placeholder 3" descr="ContractType_ApplicationAmt_RejectReason.png"/>
          <p:cNvPicPr>
            <a:picLocks noGrp="1" noChangeAspect="1"/>
          </p:cNvPicPr>
          <p:nvPr>
            <p:ph idx="1"/>
          </p:nvPr>
        </p:nvPicPr>
        <p:blipFill>
          <a:blip r:embed="rId2"/>
          <a:stretch>
            <a:fillRect/>
          </a:stretch>
        </p:blipFill>
        <p:spPr>
          <a:xfrm>
            <a:off x="2428860" y="3500438"/>
            <a:ext cx="5088954" cy="3176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285852" y="1857364"/>
            <a:ext cx="7643866" cy="1200329"/>
          </a:xfrm>
          <a:prstGeom prst="rect">
            <a:avLst/>
          </a:prstGeom>
          <a:noFill/>
        </p:spPr>
        <p:txBody>
          <a:bodyPr wrap="square" rtlCol="0">
            <a:spAutoFit/>
          </a:bodyPr>
          <a:lstStyle/>
          <a:p>
            <a:pPr>
              <a:buFont typeface="Arial" pitchFamily="34" charset="0"/>
              <a:buChar char="•"/>
            </a:pPr>
            <a:r>
              <a:rPr lang="en-IN" dirty="0" smtClean="0"/>
              <a:t> In both Cash loans and Consumer loans,  the most common reason for rejection is Verification issues.</a:t>
            </a:r>
          </a:p>
          <a:p>
            <a:pPr>
              <a:buFont typeface="Arial" pitchFamily="34" charset="0"/>
              <a:buChar char="•"/>
            </a:pPr>
            <a:r>
              <a:rPr lang="en-IN" dirty="0" smtClean="0"/>
              <a:t> We can infer from this that Verification is the important stage where most rejected applications are found.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384</TotalTime>
  <Words>1159</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EDA Group Case Study</vt:lpstr>
      <vt:lpstr>Problem Statement</vt:lpstr>
      <vt:lpstr>Business Objective</vt:lpstr>
      <vt:lpstr>Exploratory Data Analysis (EDA)</vt:lpstr>
      <vt:lpstr>Importing the Data</vt:lpstr>
      <vt:lpstr>Cleaning the Data</vt:lpstr>
      <vt:lpstr>Cleaned Data</vt:lpstr>
      <vt:lpstr>Understanding previous applications data</vt:lpstr>
      <vt:lpstr>Understanding previous applications data</vt:lpstr>
      <vt:lpstr>Distribution of Income range</vt:lpstr>
      <vt:lpstr>Correlations</vt:lpstr>
      <vt:lpstr>Correlations</vt:lpstr>
      <vt:lpstr>Other Analysis done</vt:lpstr>
      <vt:lpstr>Conclusions – Inferences Summary</vt:lpstr>
      <vt:lpstr>Conclusions – Inferences Summary</vt:lpstr>
      <vt:lpstr>Conclusions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Group Case Study</dc:title>
  <dc:creator>ADMIN</dc:creator>
  <cp:lastModifiedBy>ADMIN</cp:lastModifiedBy>
  <cp:revision>32</cp:revision>
  <dcterms:created xsi:type="dcterms:W3CDTF">2021-01-31T13:54:49Z</dcterms:created>
  <dcterms:modified xsi:type="dcterms:W3CDTF">2021-02-01T15:10:15Z</dcterms:modified>
</cp:coreProperties>
</file>