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92" r:id="rId5"/>
    <p:sldId id="275" r:id="rId6"/>
    <p:sldId id="276" r:id="rId7"/>
    <p:sldId id="295" r:id="rId8"/>
    <p:sldId id="296" r:id="rId9"/>
    <p:sldId id="297" r:id="rId10"/>
    <p:sldId id="298" r:id="rId11"/>
    <p:sldId id="299" r:id="rId12"/>
    <p:sldId id="300" r:id="rId13"/>
    <p:sldId id="288" r:id="rId14"/>
    <p:sldId id="282" r:id="rId15"/>
    <p:sldId id="28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5634"/>
  </p:normalViewPr>
  <p:slideViewPr>
    <p:cSldViewPr snapToGrid="0" showGuides="1">
      <p:cViewPr>
        <p:scale>
          <a:sx n="90" d="100"/>
          <a:sy n="90" d="100"/>
        </p:scale>
        <p:origin x="339" y="41"/>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3/21/25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3/21/25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96C7D-68DD-488A-D863-17294E9BB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52F2F8-1C05-D0F8-C485-4F2A42D38A4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CA2E0C5-9A95-E663-6C4D-FEAB3A3BC16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DAFCD574-BB61-59CD-DBAD-209B6BBDCC4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124629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FD668-7A0A-B9E8-D9A5-98A8697000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5F72C6-8E82-9A28-6AE8-4C248F566C5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2F23A82-8749-3541-6AAE-21C2B508A41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56C38994-CDF9-D928-3ADC-851BB27E6B46}"/>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4177794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19DAA-4DA8-6590-2F17-76B9E5BC62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6121EF-D983-C390-35D4-C848BF6A684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19A1FD4-2325-C372-E11D-E73EDCD8346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82EB31F7-1E57-9959-F401-65A1F6686D0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71337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7F01-D0D0-8699-721C-CC97FF19B1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5231B6-9E16-2312-EFB8-8FEAB3751F70}"/>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5096881-F2FF-B597-9D60-89A00FFA5D74}"/>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7A635E0-C7E1-7D0A-187C-4517F87B2BC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1814328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34B47-9A85-63E5-FEEF-CC99FE52BD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79DBDA-0B3A-6015-D2D7-C507E9A6C93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8990FF8-7B70-F5F8-85AE-189BA94BB89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E4CF8F14-DAE1-3117-A0F9-16B3000D85F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1043735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 Id="rId9" Type="http://schemas.openxmlformats.org/officeDocument/2006/relationships/image" Target="../media/image16.jp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Zomato Analysis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pPr algn="ctr">
              <a:lnSpc>
                <a:spcPct val="300000"/>
              </a:lnSpc>
            </a:pPr>
            <a:r>
              <a:rPr lang="en-US" dirty="0">
                <a:latin typeface="Century Gothic" panose="020B0502020202020204" pitchFamily="34" charset="0"/>
              </a:rPr>
              <a:t>By Group-4</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22" name="Picture Placeholder 21">
            <a:extLst>
              <a:ext uri="{FF2B5EF4-FFF2-40B4-BE49-F238E27FC236}">
                <a16:creationId xmlns:a16="http://schemas.microsoft.com/office/drawing/2014/main" id="{AF75E7FB-F5CA-D367-0C2A-49A183943292}"/>
              </a:ext>
            </a:extLst>
          </p:cNvPr>
          <p:cNvPicPr>
            <a:picLocks noGrp="1" noChangeAspect="1"/>
          </p:cNvPicPr>
          <p:nvPr>
            <p:ph type="pic" sz="quarter" idx="47"/>
          </p:nvPr>
        </p:nvPicPr>
        <p:blipFill>
          <a:blip r:embed="rId3"/>
          <a:srcRect l="17389" r="17389"/>
          <a:stretch>
            <a:fillRect/>
          </a:stretch>
        </p:blipFill>
        <p:spPr/>
      </p:pic>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84632" y="745875"/>
            <a:ext cx="9823998" cy="1325563"/>
          </a:xfrm>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520092" y="1569153"/>
            <a:ext cx="4959822" cy="4292695"/>
          </a:xfrm>
        </p:spPr>
        <p:txBody>
          <a:bodyPr/>
          <a:lstStyle/>
          <a:p>
            <a:pPr algn="just"/>
            <a:r>
              <a:rPr lang="en-GB" altLang="zh-CN" sz="1800" dirty="0">
                <a:latin typeface="+mj-lt"/>
              </a:rPr>
              <a:t>The Zomato dataset reveals key trends in the restaurant industry, with most restaurants offering online delivery, highlighting a shift toward convenience. The distribution of ratings shows a competitive market, while customer votes reveal popular cuisines that can guide restaurant offerings. While many restaurants provide table booking, there’s room for growth in this area. Financial data shows seasonal revenue trends, reflecting shifts in consumer behaviour. These insights emphasize the need for restaurants to adapt to customer preferences and stay competitive.</a:t>
            </a:r>
            <a:endParaRPr lang="en-US" sz="1800" dirty="0">
              <a:latin typeface="+mj-lt"/>
            </a:endParaRPr>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dirty="0"/>
              <a:t>Zomato Analysis</a:t>
            </a:r>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10</a:t>
            </a:fld>
            <a:endParaRPr lang="en-US" altLang="zh-CN" dirty="0"/>
          </a:p>
        </p:txBody>
      </p:sp>
      <p:pic>
        <p:nvPicPr>
          <p:cNvPr id="8" name="Picture Placeholder 7">
            <a:extLst>
              <a:ext uri="{FF2B5EF4-FFF2-40B4-BE49-F238E27FC236}">
                <a16:creationId xmlns:a16="http://schemas.microsoft.com/office/drawing/2014/main" id="{347E8A89-0B30-A495-DA3E-B3E409616AF2}"/>
              </a:ext>
            </a:extLst>
          </p:cNvPr>
          <p:cNvPicPr>
            <a:picLocks noGrp="1" noChangeAspect="1"/>
          </p:cNvPicPr>
          <p:nvPr>
            <p:ph type="pic" sz="quarter" idx="48"/>
          </p:nvPr>
        </p:nvPicPr>
        <p:blipFill>
          <a:blip r:embed="rId4"/>
          <a:srcRect l="24612" r="24612"/>
          <a:stretch>
            <a:fillRect/>
          </a:stretch>
        </p:blipFill>
        <p:spPr/>
      </p:pic>
    </p:spTree>
    <p:extLst>
      <p:ext uri="{BB962C8B-B14F-4D97-AF65-F5344CB8AC3E}">
        <p14:creationId xmlns:p14="http://schemas.microsoft.com/office/powerpoint/2010/main" val="41575333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p:txBody>
          <a:bodyPr/>
          <a:lstStyle/>
          <a:p>
            <a:r>
              <a:rPr lang="en-US" sz="3600" dirty="0"/>
              <a:t>Meet our team</a:t>
            </a:r>
            <a:br>
              <a:rPr lang="en-US" sz="3600" dirty="0"/>
            </a:br>
            <a:endParaRPr lang="en-US" sz="3600" dirty="0"/>
          </a:p>
        </p:txBody>
      </p:sp>
      <p:sp>
        <p:nvSpPr>
          <p:cNvPr id="4" name="Footer Placeholder 3">
            <a:extLst>
              <a:ext uri="{FF2B5EF4-FFF2-40B4-BE49-F238E27FC236}">
                <a16:creationId xmlns:a16="http://schemas.microsoft.com/office/drawing/2014/main" id="{7287D169-32E8-A3EE-E540-39E11489C0B2}"/>
              </a:ext>
            </a:extLst>
          </p:cNvPr>
          <p:cNvSpPr>
            <a:spLocks noGrp="1"/>
          </p:cNvSpPr>
          <p:nvPr>
            <p:ph type="ftr" sz="quarter" idx="76"/>
          </p:nvPr>
        </p:nvSpPr>
        <p:spPr/>
        <p:txBody>
          <a:bodyPr/>
          <a:lstStyle/>
          <a:p>
            <a:r>
              <a:rPr lang="en-US" dirty="0"/>
              <a:t>Zomato Analysis</a:t>
            </a:r>
          </a:p>
        </p:txBody>
      </p:sp>
      <p:sp>
        <p:nvSpPr>
          <p:cNvPr id="134" name="Text Placeholder 133">
            <a:extLst>
              <a:ext uri="{FF2B5EF4-FFF2-40B4-BE49-F238E27FC236}">
                <a16:creationId xmlns:a16="http://schemas.microsoft.com/office/drawing/2014/main" id="{EF408C39-F36B-8A49-1F7E-837E35969338}"/>
              </a:ext>
            </a:extLst>
          </p:cNvPr>
          <p:cNvSpPr>
            <a:spLocks noGrp="1"/>
          </p:cNvSpPr>
          <p:nvPr>
            <p:ph type="body" sz="quarter" idx="27"/>
          </p:nvPr>
        </p:nvSpPr>
        <p:spPr/>
        <p:txBody>
          <a:bodyPr/>
          <a:lstStyle/>
          <a:p>
            <a:r>
              <a:rPr lang="en-US" altLang="zh-CN" dirty="0">
                <a:latin typeface="+mj-lt"/>
              </a:rPr>
              <a:t>Rishika Harini</a:t>
            </a:r>
          </a:p>
        </p:txBody>
      </p:sp>
      <p:sp>
        <p:nvSpPr>
          <p:cNvPr id="136" name="Text Placeholder 135">
            <a:extLst>
              <a:ext uri="{FF2B5EF4-FFF2-40B4-BE49-F238E27FC236}">
                <a16:creationId xmlns:a16="http://schemas.microsoft.com/office/drawing/2014/main" id="{9BEF75AB-A2CF-6495-E59F-B961022728C8}"/>
              </a:ext>
            </a:extLst>
          </p:cNvPr>
          <p:cNvSpPr>
            <a:spLocks noGrp="1"/>
          </p:cNvSpPr>
          <p:nvPr>
            <p:ph type="body" sz="quarter" idx="57"/>
          </p:nvPr>
        </p:nvSpPr>
        <p:spPr>
          <a:xfrm>
            <a:off x="5520210" y="2105171"/>
            <a:ext cx="2462996" cy="617418"/>
          </a:xfrm>
        </p:spPr>
        <p:txBody>
          <a:bodyPr/>
          <a:lstStyle/>
          <a:p>
            <a:r>
              <a:rPr lang="en-US" altLang="zh-CN" dirty="0">
                <a:latin typeface="+mj-lt"/>
              </a:rPr>
              <a:t>Shiva</a:t>
            </a:r>
            <a:r>
              <a:rPr lang="en-US" altLang="zh-CN" dirty="0"/>
              <a:t> </a:t>
            </a:r>
            <a:r>
              <a:rPr lang="en-US" altLang="zh-CN" dirty="0">
                <a:latin typeface="+mj-lt"/>
              </a:rPr>
              <a:t>Rama</a:t>
            </a:r>
            <a:r>
              <a:rPr lang="en-US" altLang="zh-CN" dirty="0"/>
              <a:t> </a:t>
            </a:r>
            <a:r>
              <a:rPr lang="en-US" altLang="zh-CN" dirty="0">
                <a:latin typeface="+mj-lt"/>
              </a:rPr>
              <a:t>Krishna</a:t>
            </a:r>
          </a:p>
        </p:txBody>
      </p:sp>
      <p:sp>
        <p:nvSpPr>
          <p:cNvPr id="138" name="Text Placeholder 137">
            <a:extLst>
              <a:ext uri="{FF2B5EF4-FFF2-40B4-BE49-F238E27FC236}">
                <a16:creationId xmlns:a16="http://schemas.microsoft.com/office/drawing/2014/main" id="{204E9DAA-AA37-4F2D-9A54-5AA8DCEAB892}"/>
              </a:ext>
            </a:extLst>
          </p:cNvPr>
          <p:cNvSpPr>
            <a:spLocks noGrp="1"/>
          </p:cNvSpPr>
          <p:nvPr>
            <p:ph type="body" sz="quarter" idx="61"/>
          </p:nvPr>
        </p:nvSpPr>
        <p:spPr/>
        <p:txBody>
          <a:bodyPr/>
          <a:lstStyle/>
          <a:p>
            <a:r>
              <a:rPr lang="en-US" altLang="zh-CN" dirty="0">
                <a:latin typeface="+mj-lt"/>
              </a:rPr>
              <a:t>Omkar</a:t>
            </a:r>
          </a:p>
        </p:txBody>
      </p:sp>
      <p:sp>
        <p:nvSpPr>
          <p:cNvPr id="142" name="Text Placeholder 141">
            <a:extLst>
              <a:ext uri="{FF2B5EF4-FFF2-40B4-BE49-F238E27FC236}">
                <a16:creationId xmlns:a16="http://schemas.microsoft.com/office/drawing/2014/main" id="{E919136D-3B44-DA2F-E7D4-D6EEF99678A5}"/>
              </a:ext>
            </a:extLst>
          </p:cNvPr>
          <p:cNvSpPr>
            <a:spLocks noGrp="1"/>
          </p:cNvSpPr>
          <p:nvPr>
            <p:ph type="body" sz="quarter" idx="65"/>
          </p:nvPr>
        </p:nvSpPr>
        <p:spPr>
          <a:xfrm>
            <a:off x="7810052" y="5215123"/>
            <a:ext cx="2098039" cy="506399"/>
          </a:xfrm>
        </p:spPr>
        <p:txBody>
          <a:bodyPr/>
          <a:lstStyle/>
          <a:p>
            <a:r>
              <a:rPr lang="en-US" altLang="zh-CN" dirty="0">
                <a:latin typeface="+mj-lt"/>
              </a:rPr>
              <a:t>Mayuri</a:t>
            </a:r>
          </a:p>
        </p:txBody>
      </p:sp>
      <p:sp>
        <p:nvSpPr>
          <p:cNvPr id="132" name="Text Placeholder 131">
            <a:extLst>
              <a:ext uri="{FF2B5EF4-FFF2-40B4-BE49-F238E27FC236}">
                <a16:creationId xmlns:a16="http://schemas.microsoft.com/office/drawing/2014/main" id="{86CBC7CA-4E3E-1E11-06FC-F3D5FEF919A6}"/>
              </a:ext>
            </a:extLst>
          </p:cNvPr>
          <p:cNvSpPr>
            <a:spLocks noGrp="1"/>
          </p:cNvSpPr>
          <p:nvPr>
            <p:ph type="body" sz="quarter" idx="55"/>
          </p:nvPr>
        </p:nvSpPr>
        <p:spPr/>
        <p:txBody>
          <a:bodyPr/>
          <a:lstStyle/>
          <a:p>
            <a:r>
              <a:rPr lang="en-US" dirty="0">
                <a:latin typeface="+mj-lt"/>
              </a:rPr>
              <a:t>Gayathri</a:t>
            </a:r>
          </a:p>
        </p:txBody>
      </p:sp>
      <p:sp>
        <p:nvSpPr>
          <p:cNvPr id="130" name="Text Placeholder 129">
            <a:extLst>
              <a:ext uri="{FF2B5EF4-FFF2-40B4-BE49-F238E27FC236}">
                <a16:creationId xmlns:a16="http://schemas.microsoft.com/office/drawing/2014/main" id="{D7A3F7B8-39FC-A0C3-B527-8DD7897C3C2A}"/>
              </a:ext>
            </a:extLst>
          </p:cNvPr>
          <p:cNvSpPr>
            <a:spLocks noGrp="1"/>
          </p:cNvSpPr>
          <p:nvPr>
            <p:ph type="body" sz="quarter" idx="59"/>
          </p:nvPr>
        </p:nvSpPr>
        <p:spPr/>
        <p:txBody>
          <a:bodyPr/>
          <a:lstStyle/>
          <a:p>
            <a:r>
              <a:rPr lang="en-US" altLang="zh-CN" dirty="0">
                <a:latin typeface="+mj-lt"/>
              </a:rPr>
              <a:t>Pranav</a:t>
            </a:r>
            <a:r>
              <a:rPr lang="en-US" altLang="zh-CN" dirty="0"/>
              <a:t> </a:t>
            </a:r>
            <a:r>
              <a:rPr lang="en-US" altLang="zh-CN" dirty="0">
                <a:latin typeface="+mj-lt"/>
              </a:rPr>
              <a:t>Kumar</a:t>
            </a:r>
          </a:p>
        </p:txBody>
      </p:sp>
      <p:sp>
        <p:nvSpPr>
          <p:cNvPr id="128" name="Text Placeholder 127">
            <a:extLst>
              <a:ext uri="{FF2B5EF4-FFF2-40B4-BE49-F238E27FC236}">
                <a16:creationId xmlns:a16="http://schemas.microsoft.com/office/drawing/2014/main" id="{F2B4F3E8-0A71-10C7-4719-C9FB478A9129}"/>
              </a:ext>
            </a:extLst>
          </p:cNvPr>
          <p:cNvSpPr>
            <a:spLocks noGrp="1"/>
          </p:cNvSpPr>
          <p:nvPr>
            <p:ph type="body" sz="quarter" idx="63"/>
          </p:nvPr>
        </p:nvSpPr>
        <p:spPr/>
        <p:txBody>
          <a:bodyPr/>
          <a:lstStyle/>
          <a:p>
            <a:r>
              <a:rPr lang="en-US" altLang="zh-CN" dirty="0">
                <a:latin typeface="+mj-lt"/>
              </a:rPr>
              <a:t>Yeshwanth</a:t>
            </a:r>
          </a:p>
        </p:txBody>
      </p:sp>
      <p:sp>
        <p:nvSpPr>
          <p:cNvPr id="5" name="Slide Number Placeholder 4">
            <a:extLst>
              <a:ext uri="{FF2B5EF4-FFF2-40B4-BE49-F238E27FC236}">
                <a16:creationId xmlns:a16="http://schemas.microsoft.com/office/drawing/2014/main" id="{0A3F816F-E557-EF17-FA3D-67F4F647CA3C}"/>
              </a:ext>
            </a:extLst>
          </p:cNvPr>
          <p:cNvSpPr>
            <a:spLocks noGrp="1"/>
          </p:cNvSpPr>
          <p:nvPr>
            <p:ph type="sldNum" sz="quarter" idx="77"/>
          </p:nvPr>
        </p:nvSpPr>
        <p:spPr/>
        <p:txBody>
          <a:bodyPr/>
          <a:lstStyle/>
          <a:p>
            <a:fld id="{47FEACEE-25B4-4A2D-B147-27296E36371D}" type="slidenum">
              <a:rPr lang="en-US" altLang="zh-CN" smtClean="0"/>
              <a:pPr/>
              <a:t>11</a:t>
            </a:fld>
            <a:endParaRPr lang="en-US" altLang="zh-CN" dirty="0"/>
          </a:p>
        </p:txBody>
      </p:sp>
      <p:pic>
        <p:nvPicPr>
          <p:cNvPr id="3" name="Picture Placeholder 2">
            <a:extLst>
              <a:ext uri="{FF2B5EF4-FFF2-40B4-BE49-F238E27FC236}">
                <a16:creationId xmlns:a16="http://schemas.microsoft.com/office/drawing/2014/main" id="{91D905F8-100B-1B37-3868-59932672AE89}"/>
              </a:ext>
            </a:extLst>
          </p:cNvPr>
          <p:cNvPicPr>
            <a:picLocks noGrp="1" noChangeAspect="1"/>
          </p:cNvPicPr>
          <p:nvPr>
            <p:ph type="pic" sz="quarter" idx="72"/>
          </p:nvPr>
        </p:nvPicPr>
        <p:blipFill>
          <a:blip r:embed="rId3"/>
          <a:srcRect l="6583" r="6583"/>
          <a:stretch>
            <a:fillRect/>
          </a:stretch>
        </p:blipFill>
        <p:spPr/>
      </p:pic>
      <p:pic>
        <p:nvPicPr>
          <p:cNvPr id="33" name="Picture Placeholder 32">
            <a:extLst>
              <a:ext uri="{FF2B5EF4-FFF2-40B4-BE49-F238E27FC236}">
                <a16:creationId xmlns:a16="http://schemas.microsoft.com/office/drawing/2014/main" id="{47A1A336-12BB-8FA1-813A-335B1D18D067}"/>
              </a:ext>
            </a:extLst>
          </p:cNvPr>
          <p:cNvPicPr>
            <a:picLocks noGrp="1" noChangeAspect="1"/>
          </p:cNvPicPr>
          <p:nvPr>
            <p:ph type="pic" sz="quarter" idx="69"/>
          </p:nvPr>
        </p:nvPicPr>
        <p:blipFill>
          <a:blip r:embed="rId4"/>
          <a:srcRect t="6614" b="6614"/>
          <a:stretch>
            <a:fillRect/>
          </a:stretch>
        </p:blipFill>
        <p:spPr/>
      </p:pic>
      <p:pic>
        <p:nvPicPr>
          <p:cNvPr id="21" name="Picture Placeholder 20">
            <a:extLst>
              <a:ext uri="{FF2B5EF4-FFF2-40B4-BE49-F238E27FC236}">
                <a16:creationId xmlns:a16="http://schemas.microsoft.com/office/drawing/2014/main" id="{3B02CF62-04B7-3EFE-A1BB-D9236B6FCE0B}"/>
              </a:ext>
            </a:extLst>
          </p:cNvPr>
          <p:cNvPicPr>
            <a:picLocks noGrp="1" noChangeAspect="1"/>
          </p:cNvPicPr>
          <p:nvPr>
            <p:ph type="pic" sz="quarter" idx="70"/>
          </p:nvPr>
        </p:nvPicPr>
        <p:blipFill>
          <a:blip r:embed="rId5"/>
          <a:srcRect l="3233" r="3233"/>
          <a:stretch>
            <a:fillRect/>
          </a:stretch>
        </p:blipFill>
        <p:spPr/>
      </p:pic>
      <p:pic>
        <p:nvPicPr>
          <p:cNvPr id="14" name="Picture Placeholder 13">
            <a:extLst>
              <a:ext uri="{FF2B5EF4-FFF2-40B4-BE49-F238E27FC236}">
                <a16:creationId xmlns:a16="http://schemas.microsoft.com/office/drawing/2014/main" id="{B541E808-ED27-69F4-3616-C621A63E741C}"/>
              </a:ext>
            </a:extLst>
          </p:cNvPr>
          <p:cNvPicPr>
            <a:picLocks noGrp="1" noChangeAspect="1"/>
          </p:cNvPicPr>
          <p:nvPr>
            <p:ph type="pic" sz="quarter" idx="74"/>
          </p:nvPr>
        </p:nvPicPr>
        <p:blipFill>
          <a:blip r:embed="rId6"/>
          <a:srcRect t="7739" b="7739"/>
          <a:stretch>
            <a:fillRect/>
          </a:stretch>
        </p:blipFill>
        <p:spPr/>
      </p:pic>
      <p:pic>
        <p:nvPicPr>
          <p:cNvPr id="18" name="Picture Placeholder 17">
            <a:extLst>
              <a:ext uri="{FF2B5EF4-FFF2-40B4-BE49-F238E27FC236}">
                <a16:creationId xmlns:a16="http://schemas.microsoft.com/office/drawing/2014/main" id="{372BBAF6-41B7-6931-AC6C-8D144D0E2977}"/>
              </a:ext>
            </a:extLst>
          </p:cNvPr>
          <p:cNvPicPr>
            <a:picLocks noGrp="1" noChangeAspect="1"/>
          </p:cNvPicPr>
          <p:nvPr>
            <p:ph type="pic" sz="quarter" idx="71"/>
          </p:nvPr>
        </p:nvPicPr>
        <p:blipFill>
          <a:blip r:embed="rId7"/>
          <a:srcRect t="6622" b="6622"/>
          <a:stretch>
            <a:fillRect/>
          </a:stretch>
        </p:blipFill>
        <p:spPr>
          <a:xfrm>
            <a:off x="6508750" y="5041900"/>
            <a:ext cx="1174750" cy="1358900"/>
          </a:xfrm>
        </p:spPr>
      </p:pic>
      <p:pic>
        <p:nvPicPr>
          <p:cNvPr id="62" name="Picture Placeholder 61">
            <a:extLst>
              <a:ext uri="{FF2B5EF4-FFF2-40B4-BE49-F238E27FC236}">
                <a16:creationId xmlns:a16="http://schemas.microsoft.com/office/drawing/2014/main" id="{06567CC4-649A-C06C-2C20-C8FB24DDF669}"/>
              </a:ext>
            </a:extLst>
          </p:cNvPr>
          <p:cNvPicPr>
            <a:picLocks noGrp="1" noChangeAspect="1"/>
          </p:cNvPicPr>
          <p:nvPr>
            <p:ph type="pic" sz="quarter" idx="48"/>
          </p:nvPr>
        </p:nvPicPr>
        <p:blipFill>
          <a:blip r:embed="rId8"/>
          <a:srcRect t="1744" b="1744"/>
          <a:stretch>
            <a:fillRect/>
          </a:stretch>
        </p:blipFill>
        <p:spPr/>
      </p:pic>
      <p:pic>
        <p:nvPicPr>
          <p:cNvPr id="12" name="Picture Placeholder 11">
            <a:extLst>
              <a:ext uri="{FF2B5EF4-FFF2-40B4-BE49-F238E27FC236}">
                <a16:creationId xmlns:a16="http://schemas.microsoft.com/office/drawing/2014/main" id="{D7F90B09-ACF8-7512-A97B-F476170EF85F}"/>
              </a:ext>
            </a:extLst>
          </p:cNvPr>
          <p:cNvPicPr>
            <a:picLocks noGrp="1" noChangeAspect="1"/>
          </p:cNvPicPr>
          <p:nvPr>
            <p:ph type="pic" sz="quarter" idx="73"/>
          </p:nvPr>
        </p:nvPicPr>
        <p:blipFill>
          <a:blip r:embed="rId9"/>
          <a:srcRect l="4910" r="4910"/>
          <a:stretch>
            <a:fillRect/>
          </a:stretch>
        </p:blipFill>
        <p:spPr/>
      </p:pic>
    </p:spTree>
    <p:extLst>
      <p:ext uri="{BB962C8B-B14F-4D97-AF65-F5344CB8AC3E}">
        <p14:creationId xmlns:p14="http://schemas.microsoft.com/office/powerpoint/2010/main" val="3157109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489616" y="1703538"/>
            <a:ext cx="5055698" cy="1325563"/>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562283" y="3093990"/>
            <a:ext cx="3034145" cy="2773915"/>
          </a:xfrm>
        </p:spPr>
        <p:txBody>
          <a:bodyPr/>
          <a:lstStyle/>
          <a:p>
            <a:r>
              <a:rPr lang="en-US" b="1" dirty="0">
                <a:latin typeface="+mj-lt"/>
              </a:rPr>
              <a:t>Gayathri</a:t>
            </a:r>
          </a:p>
          <a:p>
            <a:r>
              <a:rPr lang="en-US" b="1" dirty="0">
                <a:latin typeface="+mj-lt"/>
              </a:rPr>
              <a:t>Rishika Harini</a:t>
            </a:r>
          </a:p>
          <a:p>
            <a:r>
              <a:rPr lang="en-US" b="1" dirty="0">
                <a:latin typeface="+mj-lt"/>
              </a:rPr>
              <a:t>Pranav Kumar</a:t>
            </a:r>
          </a:p>
          <a:p>
            <a:r>
              <a:rPr lang="en-US" b="1" dirty="0">
                <a:latin typeface="+mj-lt"/>
              </a:rPr>
              <a:t>Omkar</a:t>
            </a:r>
          </a:p>
          <a:p>
            <a:r>
              <a:rPr lang="en-US" b="1" dirty="0">
                <a:latin typeface="+mj-lt"/>
              </a:rPr>
              <a:t>Mayuri</a:t>
            </a:r>
          </a:p>
          <a:p>
            <a:r>
              <a:rPr lang="en-US" b="1" dirty="0">
                <a:latin typeface="+mj-lt"/>
              </a:rPr>
              <a:t>Yeshwanth</a:t>
            </a:r>
          </a:p>
          <a:p>
            <a:r>
              <a:rPr lang="en-US" b="1" dirty="0">
                <a:latin typeface="+mj-lt"/>
              </a:rPr>
              <a:t>Shiva Rama Krishna  </a:t>
            </a:r>
          </a:p>
          <a:p>
            <a:endParaRPr lang="en-US" b="1" dirty="0"/>
          </a:p>
        </p:txBody>
      </p:sp>
      <p:sp>
        <p:nvSpPr>
          <p:cNvPr id="2" name="TextBox 1">
            <a:extLst>
              <a:ext uri="{FF2B5EF4-FFF2-40B4-BE49-F238E27FC236}">
                <a16:creationId xmlns:a16="http://schemas.microsoft.com/office/drawing/2014/main" id="{FF859D56-29BF-73FB-30CD-C4F53F94CC35}"/>
              </a:ext>
            </a:extLst>
          </p:cNvPr>
          <p:cNvSpPr txBox="1"/>
          <p:nvPr/>
        </p:nvSpPr>
        <p:spPr>
          <a:xfrm>
            <a:off x="8611105" y="5940572"/>
            <a:ext cx="1308016" cy="307777"/>
          </a:xfrm>
          <a:prstGeom prst="rect">
            <a:avLst/>
          </a:prstGeom>
        </p:spPr>
        <p:txBody>
          <a:bodyPr wrap="square" rtlCol="0">
            <a:spAutoFit/>
          </a:bodyPr>
          <a:lstStyle/>
          <a:p>
            <a:pPr marL="0" indent="0">
              <a:lnSpc>
                <a:spcPct val="100000"/>
              </a:lnSpc>
              <a:spcBef>
                <a:spcPts val="0"/>
              </a:spcBef>
              <a:buFontTx/>
              <a:buNone/>
            </a:pPr>
            <a:r>
              <a:rPr lang="en-GB" sz="1400" b="1" dirty="0">
                <a:ea typeface="微软雅黑"/>
                <a:cs typeface="Posterama" panose="020B0504020200020000" pitchFamily="34" charset="0"/>
              </a:rPr>
              <a:t>Group 4</a:t>
            </a:r>
            <a:endParaRPr lang="en-IN" sz="1400" b="1" dirty="0">
              <a:ea typeface="微软雅黑"/>
              <a:cs typeface="Posterama" panose="020B0504020200020000" pitchFamily="34" charset="0"/>
            </a:endParaRPr>
          </a:p>
        </p:txBody>
      </p:sp>
      <p:pic>
        <p:nvPicPr>
          <p:cNvPr id="10" name="Picture Placeholder 9">
            <a:extLst>
              <a:ext uri="{FF2B5EF4-FFF2-40B4-BE49-F238E27FC236}">
                <a16:creationId xmlns:a16="http://schemas.microsoft.com/office/drawing/2014/main" id="{FFAF9BEC-33AE-C8FF-3A0B-E672E066E862}"/>
              </a:ext>
            </a:extLst>
          </p:cNvPr>
          <p:cNvPicPr>
            <a:picLocks noGrp="1" noChangeAspect="1"/>
          </p:cNvPicPr>
          <p:nvPr>
            <p:ph type="pic" sz="quarter" idx="49"/>
          </p:nvPr>
        </p:nvPicPr>
        <p:blipFill>
          <a:blip r:embed="rId3"/>
          <a:srcRect t="6061" b="6061"/>
          <a:stretch>
            <a:fillRect/>
          </a:stretch>
        </p:blipFill>
        <p:spPr/>
      </p:pic>
      <p:pic>
        <p:nvPicPr>
          <p:cNvPr id="21" name="Picture Placeholder 20">
            <a:extLst>
              <a:ext uri="{FF2B5EF4-FFF2-40B4-BE49-F238E27FC236}">
                <a16:creationId xmlns:a16="http://schemas.microsoft.com/office/drawing/2014/main" id="{AB036440-A059-3880-ED04-1E54BA41EFED}"/>
              </a:ext>
            </a:extLst>
          </p:cNvPr>
          <p:cNvPicPr>
            <a:picLocks noGrp="1" noChangeAspect="1"/>
          </p:cNvPicPr>
          <p:nvPr>
            <p:ph type="pic" sz="quarter" idx="48"/>
          </p:nvPr>
        </p:nvPicPr>
        <p:blipFill>
          <a:blip r:embed="rId4"/>
          <a:srcRect t="6061" b="6061"/>
          <a:stretch>
            <a:fillRect/>
          </a:stretch>
        </p:blipFill>
        <p:spPr/>
      </p:pic>
      <p:pic>
        <p:nvPicPr>
          <p:cNvPr id="32" name="Picture Placeholder 31">
            <a:extLst>
              <a:ext uri="{FF2B5EF4-FFF2-40B4-BE49-F238E27FC236}">
                <a16:creationId xmlns:a16="http://schemas.microsoft.com/office/drawing/2014/main" id="{6BA69097-6FF3-57E0-F9B0-4E93B4E3764A}"/>
              </a:ext>
            </a:extLst>
          </p:cNvPr>
          <p:cNvPicPr>
            <a:picLocks noGrp="1" noChangeAspect="1"/>
          </p:cNvPicPr>
          <p:nvPr>
            <p:ph type="pic" sz="quarter" idx="50"/>
          </p:nvPr>
        </p:nvPicPr>
        <p:blipFill>
          <a:blip r:embed="rId5"/>
          <a:srcRect l="-1210" t="4772" r="24402" b="-4772"/>
          <a:stretch/>
        </p:blipFill>
        <p:spPr>
          <a:xfrm>
            <a:off x="5151412" y="5238680"/>
            <a:ext cx="1465840" cy="1289394"/>
          </a:xfrm>
        </p:spPr>
      </p:pic>
      <p:pic>
        <p:nvPicPr>
          <p:cNvPr id="30" name="Picture Placeholder 29">
            <a:extLst>
              <a:ext uri="{FF2B5EF4-FFF2-40B4-BE49-F238E27FC236}">
                <a16:creationId xmlns:a16="http://schemas.microsoft.com/office/drawing/2014/main" id="{A26EDF98-2342-94CB-DD10-EC27D7542177}"/>
              </a:ext>
            </a:extLst>
          </p:cNvPr>
          <p:cNvPicPr>
            <a:picLocks noGrp="1" noChangeAspect="1"/>
          </p:cNvPicPr>
          <p:nvPr>
            <p:ph type="pic" sz="quarter" idx="51"/>
          </p:nvPr>
        </p:nvPicPr>
        <p:blipFill>
          <a:blip r:embed="rId6"/>
          <a:srcRect l="1563" t="5504" r="-1563" b="24192"/>
          <a:stretch/>
        </p:blipFill>
        <p:spPr>
          <a:xfrm>
            <a:off x="3948599" y="3194928"/>
            <a:ext cx="1465840" cy="1289394"/>
          </a:xfrm>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b="1" dirty="0">
                <a:latin typeface="+mj-lt"/>
              </a:rPr>
              <a:t>Introduction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8367234" y="1059007"/>
            <a:ext cx="1914694" cy="1089194"/>
          </a:xfrm>
        </p:spPr>
        <p:txBody>
          <a:bodyPr/>
          <a:lstStyle/>
          <a:p>
            <a:r>
              <a:rPr lang="en-US" b="1" dirty="0">
                <a:latin typeface="+mj-lt"/>
              </a:rPr>
              <a:t>Key Features</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7356793" y="2836173"/>
            <a:ext cx="1913128" cy="1107124"/>
          </a:xfrm>
        </p:spPr>
        <p:txBody>
          <a:bodyPr/>
          <a:lstStyle/>
          <a:p>
            <a:r>
              <a:rPr lang="en-US" b="1" dirty="0">
                <a:latin typeface="+mj-lt"/>
              </a:rPr>
              <a:t>Visualizations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9396691" y="2867608"/>
            <a:ext cx="1913128" cy="1075689"/>
          </a:xfrm>
        </p:spPr>
        <p:txBody>
          <a:bodyPr/>
          <a:lstStyle/>
          <a:p>
            <a:r>
              <a:rPr lang="en-US" b="1" dirty="0">
                <a:latin typeface="+mj-lt"/>
              </a:rPr>
              <a:t>Summary</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Zomato Analysis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4" name="Text Placeholder 21">
            <a:extLst>
              <a:ext uri="{FF2B5EF4-FFF2-40B4-BE49-F238E27FC236}">
                <a16:creationId xmlns:a16="http://schemas.microsoft.com/office/drawing/2014/main" id="{1BD1EE68-AE9F-D8B3-E21B-82C23A039ACD}"/>
              </a:ext>
            </a:extLst>
          </p:cNvPr>
          <p:cNvSpPr txBox="1">
            <a:spLocks/>
          </p:cNvSpPr>
          <p:nvPr/>
        </p:nvSpPr>
        <p:spPr>
          <a:xfrm>
            <a:off x="8313357" y="4622097"/>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latin typeface="+mj-lt"/>
              </a:rPr>
              <a:t>Team</a:t>
            </a:r>
            <a:r>
              <a:rPr lang="en-US" dirty="0"/>
              <a:t> </a:t>
            </a:r>
            <a:r>
              <a:rPr lang="en-US" b="1" dirty="0">
                <a:latin typeface="+mj-lt"/>
              </a:rPr>
              <a:t>Members</a:t>
            </a:r>
          </a:p>
        </p:txBody>
      </p:sp>
    </p:spTree>
    <p:extLst>
      <p:ext uri="{BB962C8B-B14F-4D97-AF65-F5344CB8AC3E}">
        <p14:creationId xmlns:p14="http://schemas.microsoft.com/office/powerpoint/2010/main" val="27755351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3435546"/>
            <a:ext cx="4260180" cy="2601916"/>
          </a:xfrm>
        </p:spPr>
        <p:txBody>
          <a:bodyPr/>
          <a:lstStyle/>
          <a:p>
            <a:pPr algn="just"/>
            <a:r>
              <a:rPr lang="en-GB" dirty="0">
                <a:latin typeface="+mj-lt"/>
              </a:rPr>
              <a:t>The Zomato dataset refers to a structured collection of data collected by Zomato from its users, restaurants, and food delivery services. The dataset includes a wide variety of information about restaurants, their performance, user interactions, reviews, ratings, and food preferences. This dataset is often used for analysis and research, particularly to understand customer behaviour, food trends, restaurant success factors, and more.</a:t>
            </a:r>
            <a:endParaRPr lang="en-US" dirty="0">
              <a:latin typeface="+mj-lt"/>
            </a:endParaRP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Zomato Analysis</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pic>
        <p:nvPicPr>
          <p:cNvPr id="10" name="Picture Placeholder 9">
            <a:extLst>
              <a:ext uri="{FF2B5EF4-FFF2-40B4-BE49-F238E27FC236}">
                <a16:creationId xmlns:a16="http://schemas.microsoft.com/office/drawing/2014/main" id="{C9CC12DF-BA27-9E85-6156-C5409DB45B88}"/>
              </a:ext>
            </a:extLst>
          </p:cNvPr>
          <p:cNvPicPr>
            <a:picLocks noGrp="1" noChangeAspect="1"/>
          </p:cNvPicPr>
          <p:nvPr>
            <p:ph type="pic" sz="quarter" idx="51"/>
          </p:nvPr>
        </p:nvPicPr>
        <p:blipFill>
          <a:blip r:embed="rId3"/>
          <a:srcRect l="23561" r="23561"/>
          <a:stretch>
            <a:fillRect/>
          </a:stretch>
        </p:blipFill>
        <p:spPr/>
      </p:pic>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Key features</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2401240" y="2110676"/>
            <a:ext cx="5162709" cy="2636648"/>
          </a:xfrm>
        </p:spPr>
        <p:txBody>
          <a:bodyPr/>
          <a:lstStyle/>
          <a:p>
            <a:pPr algn="just">
              <a:buFont typeface="Wingdings" panose="05000000000000000000" pitchFamily="2" charset="2"/>
              <a:buChar char="q"/>
            </a:pPr>
            <a:r>
              <a:rPr lang="en-IN" sz="2800" dirty="0">
                <a:latin typeface="+mj-lt"/>
              </a:rPr>
              <a:t>Total Restaurants  - 9551</a:t>
            </a:r>
          </a:p>
          <a:p>
            <a:pPr algn="just">
              <a:buFont typeface="Wingdings" panose="05000000000000000000" pitchFamily="2" charset="2"/>
              <a:buChar char="q"/>
            </a:pPr>
            <a:r>
              <a:rPr lang="en-IN" sz="2800" dirty="0">
                <a:latin typeface="+mj-lt"/>
              </a:rPr>
              <a:t>Total Countries     - 14</a:t>
            </a:r>
          </a:p>
          <a:p>
            <a:pPr algn="just">
              <a:buFont typeface="Wingdings" panose="05000000000000000000" pitchFamily="2" charset="2"/>
              <a:buChar char="q"/>
            </a:pPr>
            <a:r>
              <a:rPr lang="en-IN" sz="2800" dirty="0">
                <a:latin typeface="+mj-lt"/>
              </a:rPr>
              <a:t>Total Cities           - 141</a:t>
            </a:r>
          </a:p>
          <a:p>
            <a:pPr algn="just">
              <a:buFont typeface="Wingdings" panose="05000000000000000000" pitchFamily="2" charset="2"/>
              <a:buChar char="q"/>
            </a:pPr>
            <a:r>
              <a:rPr lang="en-IN" sz="2800" dirty="0">
                <a:latin typeface="+mj-lt"/>
              </a:rPr>
              <a:t>Total cuisine’s       - 1826</a:t>
            </a:r>
          </a:p>
          <a:p>
            <a:pPr algn="just">
              <a:buFont typeface="Wingdings" panose="05000000000000000000" pitchFamily="2" charset="2"/>
              <a:buChar char="q"/>
            </a:pPr>
            <a:r>
              <a:rPr lang="en-IN" sz="2800" dirty="0">
                <a:latin typeface="+mj-lt"/>
              </a:rPr>
              <a:t>Average ratings     - 2.87</a:t>
            </a:r>
            <a:endParaRPr lang="en-US" sz="2800" dirty="0">
              <a:latin typeface="+mj-lt"/>
            </a:endParaRP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97108-E5E3-09B3-0DB1-678CD908472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C0E2B23-DD90-FF4B-DB22-495778E10B95}"/>
              </a:ext>
            </a:extLst>
          </p:cNvPr>
          <p:cNvSpPr>
            <a:spLocks noGrp="1"/>
          </p:cNvSpPr>
          <p:nvPr>
            <p:ph type="title"/>
          </p:nvPr>
        </p:nvSpPr>
        <p:spPr/>
        <p:txBody>
          <a:bodyPr/>
          <a:lstStyle/>
          <a:p>
            <a:r>
              <a:rPr lang="en-US" dirty="0"/>
              <a:t>Visualizations</a:t>
            </a:r>
          </a:p>
        </p:txBody>
      </p:sp>
      <p:sp>
        <p:nvSpPr>
          <p:cNvPr id="5" name="Slide Number Placeholder 4">
            <a:extLst>
              <a:ext uri="{FF2B5EF4-FFF2-40B4-BE49-F238E27FC236}">
                <a16:creationId xmlns:a16="http://schemas.microsoft.com/office/drawing/2014/main" id="{D1FCD3B0-971B-9A3F-368A-0A2A0B3B1A9C}"/>
              </a:ext>
            </a:extLst>
          </p:cNvPr>
          <p:cNvSpPr>
            <a:spLocks noGrp="1"/>
          </p:cNvSpPr>
          <p:nvPr>
            <p:ph type="sldNum" sz="quarter" idx="40"/>
          </p:nvPr>
        </p:nvSpPr>
        <p:spPr/>
        <p:txBody>
          <a:bodyPr/>
          <a:lstStyle/>
          <a:p>
            <a:fld id="{47FEACEE-25B4-4A2D-B147-27296E36371D}" type="slidenum">
              <a:rPr lang="en-US" altLang="zh-CN" smtClean="0"/>
              <a:pPr/>
              <a:t>5</a:t>
            </a:fld>
            <a:endParaRPr lang="en-US" altLang="zh-CN" dirty="0"/>
          </a:p>
        </p:txBody>
      </p:sp>
      <p:pic>
        <p:nvPicPr>
          <p:cNvPr id="4" name="Picture 3">
            <a:extLst>
              <a:ext uri="{FF2B5EF4-FFF2-40B4-BE49-F238E27FC236}">
                <a16:creationId xmlns:a16="http://schemas.microsoft.com/office/drawing/2014/main" id="{704E63C6-A1E9-5865-4FE1-327D2AA5005B}"/>
              </a:ext>
            </a:extLst>
          </p:cNvPr>
          <p:cNvPicPr>
            <a:picLocks noChangeAspect="1"/>
          </p:cNvPicPr>
          <p:nvPr/>
        </p:nvPicPr>
        <p:blipFill>
          <a:blip r:embed="rId3"/>
          <a:srcRect l="2914" t="7452" r="10999" b="4310"/>
          <a:stretch/>
        </p:blipFill>
        <p:spPr>
          <a:xfrm>
            <a:off x="631370" y="1763486"/>
            <a:ext cx="4185559" cy="277041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8D33819-F41A-52D8-6243-7943E10AD71C}"/>
              </a:ext>
            </a:extLst>
          </p:cNvPr>
          <p:cNvSpPr txBox="1"/>
          <p:nvPr/>
        </p:nvSpPr>
        <p:spPr>
          <a:xfrm>
            <a:off x="6096000" y="1289953"/>
            <a:ext cx="5038283" cy="4247317"/>
          </a:xfrm>
          <a:prstGeom prst="rect">
            <a:avLst/>
          </a:prstGeom>
        </p:spPr>
        <p:txBody>
          <a:bodyPr wrap="square" rtlCol="0">
            <a:spAutoFit/>
          </a:bodyPr>
          <a:lstStyle/>
          <a:p>
            <a:pPr marL="0" indent="0" algn="just">
              <a:lnSpc>
                <a:spcPct val="100000"/>
              </a:lnSpc>
              <a:spcBef>
                <a:spcPts val="0"/>
              </a:spcBef>
              <a:buFontTx/>
              <a:buNone/>
            </a:pPr>
            <a:r>
              <a:rPr lang="en-US" kern="100" dirty="0">
                <a:effectLst/>
                <a:latin typeface="+mj-lt"/>
                <a:ea typeface="Calibri" panose="020F0502020204030204" pitchFamily="34" charset="0"/>
                <a:cs typeface="Times New Roman" panose="02020603050405020304" pitchFamily="18" charset="0"/>
              </a:rPr>
              <a:t>The column chart showcasing restaurants by rating buckets offers a clear visual representation of how restaurants are distributed across different rating categories, using the Zomato dataset. By dividing the ratings into discrete buckets—such as "1-2," "3-4," "4-5," and so on—the chart highlights the concentration of restaurants in each rating range. This allows us to easily see which ratings dominate and where there may be gaps. Conversely, a smaller proportion in the 4-5 range might indicate fewer standout or highly-rated restaurants, potentially pointing to areas for improvement or market opportunities. </a:t>
            </a:r>
            <a:endParaRPr lang="en-IN" dirty="0">
              <a:solidFill>
                <a:prstClr val="white"/>
              </a:solidFill>
              <a:highlight>
                <a:srgbClr val="FFFF00"/>
              </a:highlight>
              <a:latin typeface="+mj-lt"/>
              <a:ea typeface="微软雅黑"/>
              <a:cs typeface="Posterama" panose="020B0504020200020000" pitchFamily="34" charset="0"/>
            </a:endParaRPr>
          </a:p>
        </p:txBody>
      </p:sp>
    </p:spTree>
    <p:extLst>
      <p:ext uri="{BB962C8B-B14F-4D97-AF65-F5344CB8AC3E}">
        <p14:creationId xmlns:p14="http://schemas.microsoft.com/office/powerpoint/2010/main" val="1940135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D780C-420F-9A64-ADF4-12AB5534B62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059023E-A537-B017-8CEF-BFB5C945D649}"/>
              </a:ext>
            </a:extLst>
          </p:cNvPr>
          <p:cNvSpPr>
            <a:spLocks noGrp="1"/>
          </p:cNvSpPr>
          <p:nvPr>
            <p:ph type="title"/>
          </p:nvPr>
        </p:nvSpPr>
        <p:spPr/>
        <p:txBody>
          <a:bodyPr/>
          <a:lstStyle/>
          <a:p>
            <a:r>
              <a:rPr lang="en-US" dirty="0"/>
              <a:t>Visualizations</a:t>
            </a:r>
          </a:p>
        </p:txBody>
      </p:sp>
      <p:sp>
        <p:nvSpPr>
          <p:cNvPr id="5" name="Slide Number Placeholder 4">
            <a:extLst>
              <a:ext uri="{FF2B5EF4-FFF2-40B4-BE49-F238E27FC236}">
                <a16:creationId xmlns:a16="http://schemas.microsoft.com/office/drawing/2014/main" id="{82CFC307-957D-8071-1A6F-7ED0E27E5834}"/>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
        <p:nvSpPr>
          <p:cNvPr id="6" name="TextBox 5">
            <a:extLst>
              <a:ext uri="{FF2B5EF4-FFF2-40B4-BE49-F238E27FC236}">
                <a16:creationId xmlns:a16="http://schemas.microsoft.com/office/drawing/2014/main" id="{FA602B03-03ED-E62C-D67E-00A3CD5BF1AC}"/>
              </a:ext>
            </a:extLst>
          </p:cNvPr>
          <p:cNvSpPr txBox="1"/>
          <p:nvPr/>
        </p:nvSpPr>
        <p:spPr>
          <a:xfrm>
            <a:off x="6096000" y="1289953"/>
            <a:ext cx="5038283" cy="4247317"/>
          </a:xfrm>
          <a:prstGeom prst="rect">
            <a:avLst/>
          </a:prstGeom>
        </p:spPr>
        <p:txBody>
          <a:bodyPr wrap="square" rtlCol="0">
            <a:spAutoFit/>
          </a:bodyPr>
          <a:lstStyle/>
          <a:p>
            <a:pPr marL="0" indent="0" algn="just">
              <a:lnSpc>
                <a:spcPct val="100000"/>
              </a:lnSpc>
              <a:spcBef>
                <a:spcPts val="0"/>
              </a:spcBef>
              <a:buFontTx/>
              <a:buNone/>
            </a:pPr>
            <a:r>
              <a:rPr lang="en-GB" dirty="0">
                <a:latin typeface="+mj-lt"/>
              </a:rPr>
              <a:t>This bar chart showing the top 5 cuisines by votes provides an insightful way to analyze consumer preferences. By visualizing the total number of votes each cuisine receives, the chart highlights the most popular and highly-rated culinary options within the dataset. This analysis can reveal trends, such as certain cuisines garnering more votes due to their versatility or cultural prominence. It can also highlight regional preferences or shifts in dining habits. This data can be used to tailor menus, create targeted promotions, or guide restaurant expansion strategies in areas where certain cuisines are in high demand.</a:t>
            </a:r>
            <a:endParaRPr lang="en-IN" dirty="0">
              <a:solidFill>
                <a:prstClr val="white"/>
              </a:solidFill>
              <a:latin typeface="+mj-lt"/>
              <a:ea typeface="微软雅黑"/>
              <a:cs typeface="Posterama" panose="020B0504020200020000" pitchFamily="34" charset="0"/>
            </a:endParaRPr>
          </a:p>
        </p:txBody>
      </p:sp>
      <p:pic>
        <p:nvPicPr>
          <p:cNvPr id="3" name="Picture 2">
            <a:extLst>
              <a:ext uri="{FF2B5EF4-FFF2-40B4-BE49-F238E27FC236}">
                <a16:creationId xmlns:a16="http://schemas.microsoft.com/office/drawing/2014/main" id="{EC0F127C-B41F-800F-1E4B-A671316222B3}"/>
              </a:ext>
            </a:extLst>
          </p:cNvPr>
          <p:cNvPicPr>
            <a:picLocks noChangeAspect="1"/>
          </p:cNvPicPr>
          <p:nvPr/>
        </p:nvPicPr>
        <p:blipFill>
          <a:blip r:embed="rId3"/>
          <a:srcRect l="1483" t="3227" r="1512" b="3073"/>
          <a:stretch/>
        </p:blipFill>
        <p:spPr>
          <a:xfrm>
            <a:off x="647701" y="1654629"/>
            <a:ext cx="4267199" cy="30215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7602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EF4E7-68C9-7B9A-77C9-22980CCA0CA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95CE714-C04A-0E44-49CD-6F6CAACD24A3}"/>
              </a:ext>
            </a:extLst>
          </p:cNvPr>
          <p:cNvSpPr>
            <a:spLocks noGrp="1"/>
          </p:cNvSpPr>
          <p:nvPr>
            <p:ph type="title"/>
          </p:nvPr>
        </p:nvSpPr>
        <p:spPr/>
        <p:txBody>
          <a:bodyPr/>
          <a:lstStyle/>
          <a:p>
            <a:r>
              <a:rPr lang="en-US" dirty="0"/>
              <a:t>Visualizations</a:t>
            </a:r>
          </a:p>
        </p:txBody>
      </p:sp>
      <p:sp>
        <p:nvSpPr>
          <p:cNvPr id="5" name="Slide Number Placeholder 4">
            <a:extLst>
              <a:ext uri="{FF2B5EF4-FFF2-40B4-BE49-F238E27FC236}">
                <a16:creationId xmlns:a16="http://schemas.microsoft.com/office/drawing/2014/main" id="{E6743714-A1B2-E4D3-8DD2-EC9F6FADDFC5}"/>
              </a:ext>
            </a:extLst>
          </p:cNvPr>
          <p:cNvSpPr>
            <a:spLocks noGrp="1"/>
          </p:cNvSpPr>
          <p:nvPr>
            <p:ph type="sldNum" sz="quarter" idx="40"/>
          </p:nvPr>
        </p:nvSpPr>
        <p:spPr/>
        <p:txBody>
          <a:bodyPr/>
          <a:lstStyle/>
          <a:p>
            <a:fld id="{47FEACEE-25B4-4A2D-B147-27296E36371D}" type="slidenum">
              <a:rPr lang="en-US" altLang="zh-CN" smtClean="0"/>
              <a:pPr/>
              <a:t>7</a:t>
            </a:fld>
            <a:endParaRPr lang="en-US" altLang="zh-CN" dirty="0"/>
          </a:p>
        </p:txBody>
      </p:sp>
      <p:sp>
        <p:nvSpPr>
          <p:cNvPr id="6" name="TextBox 5">
            <a:extLst>
              <a:ext uri="{FF2B5EF4-FFF2-40B4-BE49-F238E27FC236}">
                <a16:creationId xmlns:a16="http://schemas.microsoft.com/office/drawing/2014/main" id="{E757E738-3F0C-7FAB-6442-5810096BE675}"/>
              </a:ext>
            </a:extLst>
          </p:cNvPr>
          <p:cNvSpPr txBox="1"/>
          <p:nvPr/>
        </p:nvSpPr>
        <p:spPr>
          <a:xfrm>
            <a:off x="6096000" y="1289953"/>
            <a:ext cx="5038283" cy="3970318"/>
          </a:xfrm>
          <a:prstGeom prst="rect">
            <a:avLst/>
          </a:prstGeom>
        </p:spPr>
        <p:txBody>
          <a:bodyPr wrap="square" rtlCol="0">
            <a:spAutoFit/>
          </a:bodyPr>
          <a:lstStyle/>
          <a:p>
            <a:pPr marL="0" indent="0" algn="just">
              <a:lnSpc>
                <a:spcPct val="100000"/>
              </a:lnSpc>
              <a:spcBef>
                <a:spcPts val="0"/>
              </a:spcBef>
              <a:buFontTx/>
              <a:buNone/>
            </a:pPr>
            <a:r>
              <a:rPr lang="en-GB" kern="100" dirty="0">
                <a:effectLst/>
                <a:latin typeface="+mj-lt"/>
                <a:ea typeface="Calibri" panose="020F0502020204030204" pitchFamily="34" charset="0"/>
                <a:cs typeface="Times New Roman" panose="02020603050405020304" pitchFamily="18" charset="0"/>
              </a:rPr>
              <a:t>Based on the donut chart showing the percentage of restaurants offering table bookings in the Zomato dataset, it's clear that a significant portion of restaurants are embracing the convenience of reservation systems. The chart illustrates that while a good number of eateries provide the option to book tables in advance, there’s still a noticeable gap, with many establishments not yet adopting this feature. The trend towards reservations can be linked to the increasing demand for convenience and seamless dining experiences.</a:t>
            </a:r>
            <a:endParaRPr lang="en-IN" dirty="0">
              <a:solidFill>
                <a:prstClr val="white"/>
              </a:solidFill>
              <a:latin typeface="+mj-lt"/>
              <a:ea typeface="微软雅黑"/>
              <a:cs typeface="Posterama" panose="020B0504020200020000" pitchFamily="34" charset="0"/>
            </a:endParaRPr>
          </a:p>
        </p:txBody>
      </p:sp>
      <p:pic>
        <p:nvPicPr>
          <p:cNvPr id="3" name="Picture 2">
            <a:extLst>
              <a:ext uri="{FF2B5EF4-FFF2-40B4-BE49-F238E27FC236}">
                <a16:creationId xmlns:a16="http://schemas.microsoft.com/office/drawing/2014/main" id="{141B77E0-5795-3F09-832E-5386907FCECF}"/>
              </a:ext>
            </a:extLst>
          </p:cNvPr>
          <p:cNvPicPr>
            <a:picLocks noChangeAspect="1"/>
          </p:cNvPicPr>
          <p:nvPr/>
        </p:nvPicPr>
        <p:blipFill>
          <a:blip r:embed="rId3"/>
          <a:srcRect l="3489" t="3480" r="2374" b="3480"/>
          <a:stretch/>
        </p:blipFill>
        <p:spPr>
          <a:xfrm>
            <a:off x="642257" y="1562100"/>
            <a:ext cx="4185557" cy="32439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54077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2444D-FACC-B8FB-449C-7D8FD04F747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2552476-FE6E-64CB-8FD6-5A8C176BB077}"/>
              </a:ext>
            </a:extLst>
          </p:cNvPr>
          <p:cNvSpPr>
            <a:spLocks noGrp="1"/>
          </p:cNvSpPr>
          <p:nvPr>
            <p:ph type="title"/>
          </p:nvPr>
        </p:nvSpPr>
        <p:spPr/>
        <p:txBody>
          <a:bodyPr/>
          <a:lstStyle/>
          <a:p>
            <a:r>
              <a:rPr lang="en-US" dirty="0"/>
              <a:t>Visualizations</a:t>
            </a:r>
          </a:p>
        </p:txBody>
      </p:sp>
      <p:sp>
        <p:nvSpPr>
          <p:cNvPr id="5" name="Slide Number Placeholder 4">
            <a:extLst>
              <a:ext uri="{FF2B5EF4-FFF2-40B4-BE49-F238E27FC236}">
                <a16:creationId xmlns:a16="http://schemas.microsoft.com/office/drawing/2014/main" id="{9790B9FF-7DF8-6F64-2296-623E55D14BF7}"/>
              </a:ext>
            </a:extLst>
          </p:cNvPr>
          <p:cNvSpPr>
            <a:spLocks noGrp="1"/>
          </p:cNvSpPr>
          <p:nvPr>
            <p:ph type="sldNum" sz="quarter" idx="40"/>
          </p:nvPr>
        </p:nvSpPr>
        <p:spPr/>
        <p:txBody>
          <a:bodyPr/>
          <a:lstStyle/>
          <a:p>
            <a:fld id="{47FEACEE-25B4-4A2D-B147-27296E36371D}" type="slidenum">
              <a:rPr lang="en-US" altLang="zh-CN" smtClean="0"/>
              <a:pPr/>
              <a:t>8</a:t>
            </a:fld>
            <a:endParaRPr lang="en-US" altLang="zh-CN" dirty="0"/>
          </a:p>
        </p:txBody>
      </p:sp>
      <p:sp>
        <p:nvSpPr>
          <p:cNvPr id="6" name="TextBox 5">
            <a:extLst>
              <a:ext uri="{FF2B5EF4-FFF2-40B4-BE49-F238E27FC236}">
                <a16:creationId xmlns:a16="http://schemas.microsoft.com/office/drawing/2014/main" id="{F1C51390-79EC-B7F4-33ED-EAB1DCBB1053}"/>
              </a:ext>
            </a:extLst>
          </p:cNvPr>
          <p:cNvSpPr txBox="1"/>
          <p:nvPr/>
        </p:nvSpPr>
        <p:spPr>
          <a:xfrm>
            <a:off x="6096000" y="1289953"/>
            <a:ext cx="5038283" cy="4247317"/>
          </a:xfrm>
          <a:prstGeom prst="rect">
            <a:avLst/>
          </a:prstGeom>
        </p:spPr>
        <p:txBody>
          <a:bodyPr wrap="square" rtlCol="0">
            <a:spAutoFit/>
          </a:bodyPr>
          <a:lstStyle/>
          <a:p>
            <a:pPr marL="0" indent="0" algn="just">
              <a:lnSpc>
                <a:spcPct val="100000"/>
              </a:lnSpc>
              <a:spcBef>
                <a:spcPts val="0"/>
              </a:spcBef>
              <a:buFontTx/>
              <a:buNone/>
            </a:pPr>
            <a:r>
              <a:rPr lang="en-GB" kern="100" dirty="0">
                <a:effectLst/>
                <a:latin typeface="+mj-lt"/>
                <a:ea typeface="Calibri" panose="020F0502020204030204" pitchFamily="34" charset="0"/>
                <a:cs typeface="Times New Roman" panose="02020603050405020304" pitchFamily="18" charset="0"/>
              </a:rPr>
              <a:t>The donut chart showcasing the percentage of restaurants offering online delivery in the Zomato dataset highlights a growing trend toward digital convenience. A large portion of restaurants have adopted online delivery services, indicating the increasing reliance on third-party platforms to reach customers beyond their physical location. This shift reflects a changing dining culture, where convenience and accessibility are key. This data underscores the importance of adapting to modern customer expectations in the competitive restaurant industry.</a:t>
            </a:r>
            <a:endParaRPr lang="en-IN" dirty="0">
              <a:solidFill>
                <a:prstClr val="white"/>
              </a:solidFill>
              <a:latin typeface="+mj-lt"/>
              <a:ea typeface="微软雅黑"/>
              <a:cs typeface="Posterama" panose="020B0504020200020000" pitchFamily="34" charset="0"/>
            </a:endParaRPr>
          </a:p>
        </p:txBody>
      </p:sp>
      <p:pic>
        <p:nvPicPr>
          <p:cNvPr id="13" name="Picture 12">
            <a:extLst>
              <a:ext uri="{FF2B5EF4-FFF2-40B4-BE49-F238E27FC236}">
                <a16:creationId xmlns:a16="http://schemas.microsoft.com/office/drawing/2014/main" id="{BBBB8C0D-D884-4D61-85F2-7D995D287088}"/>
              </a:ext>
            </a:extLst>
          </p:cNvPr>
          <p:cNvPicPr>
            <a:picLocks noChangeAspect="1"/>
          </p:cNvPicPr>
          <p:nvPr/>
        </p:nvPicPr>
        <p:blipFill>
          <a:blip r:embed="rId3"/>
          <a:srcRect l="4095" t="2971" r="3964" b="7807"/>
          <a:stretch/>
        </p:blipFill>
        <p:spPr>
          <a:xfrm>
            <a:off x="635841" y="1647131"/>
            <a:ext cx="4081494" cy="31792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45316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C8D1F-30A8-EB5F-F4D4-34BCDCB476C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2DCFA53-2322-9F17-0F14-258047B28627}"/>
              </a:ext>
            </a:extLst>
          </p:cNvPr>
          <p:cNvSpPr>
            <a:spLocks noGrp="1"/>
          </p:cNvSpPr>
          <p:nvPr>
            <p:ph type="title"/>
          </p:nvPr>
        </p:nvSpPr>
        <p:spPr/>
        <p:txBody>
          <a:bodyPr/>
          <a:lstStyle/>
          <a:p>
            <a:r>
              <a:rPr lang="en-US" dirty="0"/>
              <a:t>Visualizations</a:t>
            </a:r>
          </a:p>
        </p:txBody>
      </p:sp>
      <p:sp>
        <p:nvSpPr>
          <p:cNvPr id="5" name="Slide Number Placeholder 4">
            <a:extLst>
              <a:ext uri="{FF2B5EF4-FFF2-40B4-BE49-F238E27FC236}">
                <a16:creationId xmlns:a16="http://schemas.microsoft.com/office/drawing/2014/main" id="{AEAD53A5-9E06-2C33-809E-A48E4E25DAB5}"/>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
        <p:nvSpPr>
          <p:cNvPr id="6" name="TextBox 5">
            <a:extLst>
              <a:ext uri="{FF2B5EF4-FFF2-40B4-BE49-F238E27FC236}">
                <a16:creationId xmlns:a16="http://schemas.microsoft.com/office/drawing/2014/main" id="{2ED170E8-84E6-305A-0651-D754609A7F93}"/>
              </a:ext>
            </a:extLst>
          </p:cNvPr>
          <p:cNvSpPr txBox="1"/>
          <p:nvPr/>
        </p:nvSpPr>
        <p:spPr>
          <a:xfrm>
            <a:off x="6096000" y="1289953"/>
            <a:ext cx="5038283" cy="3693319"/>
          </a:xfrm>
          <a:prstGeom prst="rect">
            <a:avLst/>
          </a:prstGeom>
        </p:spPr>
        <p:txBody>
          <a:bodyPr wrap="square" rtlCol="0">
            <a:spAutoFit/>
          </a:bodyPr>
          <a:lstStyle/>
          <a:p>
            <a:pPr marL="0" indent="0" algn="just">
              <a:lnSpc>
                <a:spcPct val="100000"/>
              </a:lnSpc>
              <a:spcBef>
                <a:spcPts val="0"/>
              </a:spcBef>
              <a:buFontTx/>
              <a:buNone/>
            </a:pPr>
            <a:r>
              <a:rPr lang="en-US" kern="100" dirty="0">
                <a:effectLst/>
                <a:latin typeface="+mj-lt"/>
                <a:ea typeface="Calibri" panose="020F0502020204030204" pitchFamily="34" charset="0"/>
                <a:cs typeface="Times New Roman" panose="02020603050405020304" pitchFamily="18" charset="0"/>
              </a:rPr>
              <a:t>Each segment of the donut represents a quarter’s revenue, with the size of the segment indicating its proportion relative to the others. For example, you may observe that Q2 shows a significant spike, possibly due to increased sales during the holiday season or promotional campaigns. Alternatively, Q4 might reflect a dip, which could be attributed to factors like lower consumer spending in certain months. By examining these patterns, businesses can make informed decisions about budgeting, marketing strategies, and future forecasts. </a:t>
            </a:r>
            <a:endParaRPr lang="en-IN" dirty="0">
              <a:solidFill>
                <a:prstClr val="white"/>
              </a:solidFill>
              <a:latin typeface="+mj-lt"/>
              <a:ea typeface="微软雅黑"/>
              <a:cs typeface="Posterama" panose="020B0504020200020000" pitchFamily="34" charset="0"/>
            </a:endParaRPr>
          </a:p>
        </p:txBody>
      </p:sp>
      <p:pic>
        <p:nvPicPr>
          <p:cNvPr id="2" name="Picture 1">
            <a:extLst>
              <a:ext uri="{FF2B5EF4-FFF2-40B4-BE49-F238E27FC236}">
                <a16:creationId xmlns:a16="http://schemas.microsoft.com/office/drawing/2014/main" id="{BA4CF23D-77F0-B8FD-03C2-B3D0A3A951A7}"/>
              </a:ext>
            </a:extLst>
          </p:cNvPr>
          <p:cNvPicPr>
            <a:picLocks noChangeAspect="1"/>
          </p:cNvPicPr>
          <p:nvPr/>
        </p:nvPicPr>
        <p:blipFill>
          <a:blip r:embed="rId3"/>
          <a:srcRect l="5266" t="10229" r="6212" b="7014"/>
          <a:stretch/>
        </p:blipFill>
        <p:spPr>
          <a:xfrm>
            <a:off x="702129" y="1681843"/>
            <a:ext cx="4044042" cy="3086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681056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entury Gothic-Palatino Lino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237</TotalTime>
  <Words>737</Words>
  <Application>Microsoft Office PowerPoint</Application>
  <PresentationFormat>Widescreen</PresentationFormat>
  <Paragraphs>72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Custom​​</vt:lpstr>
      <vt:lpstr>Zomato Analysis</vt:lpstr>
      <vt:lpstr>Agenda</vt:lpstr>
      <vt:lpstr>Introduction</vt:lpstr>
      <vt:lpstr>Key features</vt:lpstr>
      <vt:lpstr>Visualizations</vt:lpstr>
      <vt:lpstr>Visualizations</vt:lpstr>
      <vt:lpstr>Visualizations</vt:lpstr>
      <vt:lpstr>Visualizations</vt:lpstr>
      <vt:lpstr>Visualizations</vt:lpstr>
      <vt:lpstr>Summary</vt:lpstr>
      <vt:lpstr>Meet our team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dc:title>
  <dc:creator>kanna shivaramakrishna</dc:creator>
  <cp:lastModifiedBy>shivaramakrishnagoudk@gmail.com</cp:lastModifiedBy>
  <cp:revision>7</cp:revision>
  <dcterms:created xsi:type="dcterms:W3CDTF">2025-02-12T04:40:42Z</dcterms:created>
  <dcterms:modified xsi:type="dcterms:W3CDTF">2025-03-21T06:47:49Z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