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87" r:id="rId7"/>
    <p:sldId id="286" r:id="rId8"/>
    <p:sldId id="288" r:id="rId9"/>
    <p:sldId id="285" r:id="rId10"/>
    <p:sldId id="289" r:id="rId11"/>
    <p:sldId id="290" r:id="rId12"/>
    <p:sldId id="291" r:id="rId13"/>
    <p:sldId id="293" r:id="rId14"/>
    <p:sldId id="292" r:id="rId15"/>
    <p:sldId id="294" r:id="rId16"/>
    <p:sldId id="296" r:id="rId17"/>
    <p:sldId id="297" r:id="rId18"/>
    <p:sldId id="298" r:id="rId19"/>
    <p:sldId id="299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FA550-96E3-47EB-B07C-C75FC6DBD23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B3CA2E-6DA7-4455-BCBC-F766427748B9}">
      <dgm:prSet phldrT="[Text]"/>
      <dgm:spPr/>
      <dgm:t>
        <a:bodyPr/>
        <a:lstStyle/>
        <a:p>
          <a:r>
            <a:rPr lang="en-IN" dirty="0"/>
            <a:t>01</a:t>
          </a:r>
        </a:p>
      </dgm:t>
    </dgm:pt>
    <dgm:pt modelId="{41F71289-F3D2-4485-89AA-C18861D0ECB9}" type="parTrans" cxnId="{2B3F2A0C-A797-4FDF-91A6-C4039B32A6DB}">
      <dgm:prSet/>
      <dgm:spPr/>
      <dgm:t>
        <a:bodyPr/>
        <a:lstStyle/>
        <a:p>
          <a:endParaRPr lang="en-IN"/>
        </a:p>
      </dgm:t>
    </dgm:pt>
    <dgm:pt modelId="{6F157544-448C-4F54-8508-8551E83CEB7D}" type="sibTrans" cxnId="{2B3F2A0C-A797-4FDF-91A6-C4039B32A6DB}">
      <dgm:prSet/>
      <dgm:spPr/>
      <dgm:t>
        <a:bodyPr/>
        <a:lstStyle/>
        <a:p>
          <a:endParaRPr lang="en-IN"/>
        </a:p>
      </dgm:t>
    </dgm:pt>
    <dgm:pt modelId="{94D944B0-9D91-44A4-B53D-F136C0CDEEEB}">
      <dgm:prSet phldrT="[Text]"/>
      <dgm:spPr/>
      <dgm:t>
        <a:bodyPr/>
        <a:lstStyle/>
        <a:p>
          <a:r>
            <a:rPr lang="en-IN" b="1" dirty="0"/>
            <a:t>Data collection </a:t>
          </a:r>
        </a:p>
      </dgm:t>
    </dgm:pt>
    <dgm:pt modelId="{E4BCCDB6-DE5B-4CC6-BA3D-E595C575A498}" type="parTrans" cxnId="{1CC9B0CE-A79B-41CD-BC99-7B0A1D4D3051}">
      <dgm:prSet/>
      <dgm:spPr/>
      <dgm:t>
        <a:bodyPr/>
        <a:lstStyle/>
        <a:p>
          <a:endParaRPr lang="en-IN"/>
        </a:p>
      </dgm:t>
    </dgm:pt>
    <dgm:pt modelId="{551319B7-A351-4CF7-869A-71D5E733DBFB}" type="sibTrans" cxnId="{1CC9B0CE-A79B-41CD-BC99-7B0A1D4D3051}">
      <dgm:prSet/>
      <dgm:spPr/>
      <dgm:t>
        <a:bodyPr/>
        <a:lstStyle/>
        <a:p>
          <a:endParaRPr lang="en-IN"/>
        </a:p>
      </dgm:t>
    </dgm:pt>
    <dgm:pt modelId="{1A671B0A-5CC0-474B-8E94-80FE3C18552C}">
      <dgm:prSet phldrT="[Text]"/>
      <dgm:spPr/>
      <dgm:t>
        <a:bodyPr/>
        <a:lstStyle/>
        <a:p>
          <a:r>
            <a:rPr lang="en-IN" dirty="0"/>
            <a:t>Collects data from various sources including customer transactions, browsing history.</a:t>
          </a:r>
        </a:p>
      </dgm:t>
    </dgm:pt>
    <dgm:pt modelId="{FAFCE38D-1C70-4E55-9A9A-DB55E0032647}" type="parTrans" cxnId="{8183ADAD-6C85-46D8-9B14-64C665C14EEC}">
      <dgm:prSet/>
      <dgm:spPr/>
      <dgm:t>
        <a:bodyPr/>
        <a:lstStyle/>
        <a:p>
          <a:endParaRPr lang="en-IN"/>
        </a:p>
      </dgm:t>
    </dgm:pt>
    <dgm:pt modelId="{82AEF97C-3AC2-438D-B68C-F7B830477AAC}" type="sibTrans" cxnId="{8183ADAD-6C85-46D8-9B14-64C665C14EEC}">
      <dgm:prSet/>
      <dgm:spPr/>
      <dgm:t>
        <a:bodyPr/>
        <a:lstStyle/>
        <a:p>
          <a:endParaRPr lang="en-IN"/>
        </a:p>
      </dgm:t>
    </dgm:pt>
    <dgm:pt modelId="{E45C7FA8-0A67-442C-8027-62763457D548}">
      <dgm:prSet phldrT="[Text]"/>
      <dgm:spPr/>
      <dgm:t>
        <a:bodyPr/>
        <a:lstStyle/>
        <a:p>
          <a:r>
            <a:rPr lang="en-IN" dirty="0"/>
            <a:t>02</a:t>
          </a:r>
        </a:p>
      </dgm:t>
    </dgm:pt>
    <dgm:pt modelId="{A1AE692C-821E-4053-BEE2-207C6E6A0AFF}" type="parTrans" cxnId="{3A6EB4A6-F463-41ED-9702-44B2FE634768}">
      <dgm:prSet/>
      <dgm:spPr/>
      <dgm:t>
        <a:bodyPr/>
        <a:lstStyle/>
        <a:p>
          <a:endParaRPr lang="en-IN"/>
        </a:p>
      </dgm:t>
    </dgm:pt>
    <dgm:pt modelId="{F9375CF9-FFD7-4BDC-80E1-267573490225}" type="sibTrans" cxnId="{3A6EB4A6-F463-41ED-9702-44B2FE634768}">
      <dgm:prSet/>
      <dgm:spPr/>
      <dgm:t>
        <a:bodyPr/>
        <a:lstStyle/>
        <a:p>
          <a:endParaRPr lang="en-IN"/>
        </a:p>
      </dgm:t>
    </dgm:pt>
    <dgm:pt modelId="{12A76D39-9898-4E04-BD2F-B25480586971}">
      <dgm:prSet phldrT="[Text]"/>
      <dgm:spPr/>
      <dgm:t>
        <a:bodyPr/>
        <a:lstStyle/>
        <a:p>
          <a:r>
            <a:rPr lang="en-IN" b="1" dirty="0"/>
            <a:t>Modelling and Recommendation Generation</a:t>
          </a:r>
        </a:p>
      </dgm:t>
    </dgm:pt>
    <dgm:pt modelId="{BBA869DE-2D8F-49C8-96AB-E50927B916C5}" type="parTrans" cxnId="{E85A0A5E-8B95-4EEF-8E5B-79A52AA94CB3}">
      <dgm:prSet/>
      <dgm:spPr/>
      <dgm:t>
        <a:bodyPr/>
        <a:lstStyle/>
        <a:p>
          <a:endParaRPr lang="en-IN"/>
        </a:p>
      </dgm:t>
    </dgm:pt>
    <dgm:pt modelId="{B8D003D9-97C1-4B41-98F8-3274EDBECA86}" type="sibTrans" cxnId="{E85A0A5E-8B95-4EEF-8E5B-79A52AA94CB3}">
      <dgm:prSet/>
      <dgm:spPr/>
      <dgm:t>
        <a:bodyPr/>
        <a:lstStyle/>
        <a:p>
          <a:endParaRPr lang="en-IN"/>
        </a:p>
      </dgm:t>
    </dgm:pt>
    <dgm:pt modelId="{64019987-CD54-4585-A98D-13B6DA535A7C}">
      <dgm:prSet phldrT="[Text]"/>
      <dgm:spPr/>
      <dgm:t>
        <a:bodyPr/>
        <a:lstStyle/>
        <a:p>
          <a:r>
            <a:rPr lang="en-IN" dirty="0"/>
            <a:t>Uses hybrid machine learning models to predict and generate recommendations</a:t>
          </a:r>
        </a:p>
      </dgm:t>
    </dgm:pt>
    <dgm:pt modelId="{B7766A4C-A5E6-4258-8BCA-98B11D475E45}" type="parTrans" cxnId="{D0599FC4-020E-475E-94B6-A556C5F30688}">
      <dgm:prSet/>
      <dgm:spPr/>
      <dgm:t>
        <a:bodyPr/>
        <a:lstStyle/>
        <a:p>
          <a:endParaRPr lang="en-IN"/>
        </a:p>
      </dgm:t>
    </dgm:pt>
    <dgm:pt modelId="{6F2B5AE3-4E46-4147-8F3C-6111D296AB88}" type="sibTrans" cxnId="{D0599FC4-020E-475E-94B6-A556C5F30688}">
      <dgm:prSet/>
      <dgm:spPr/>
      <dgm:t>
        <a:bodyPr/>
        <a:lstStyle/>
        <a:p>
          <a:endParaRPr lang="en-IN"/>
        </a:p>
      </dgm:t>
    </dgm:pt>
    <dgm:pt modelId="{E2DE6032-5683-428D-AA3F-ED00C00FE194}">
      <dgm:prSet phldrT="[Text]"/>
      <dgm:spPr/>
      <dgm:t>
        <a:bodyPr/>
        <a:lstStyle/>
        <a:p>
          <a:r>
            <a:rPr lang="en-IN" dirty="0"/>
            <a:t>03</a:t>
          </a:r>
        </a:p>
      </dgm:t>
    </dgm:pt>
    <dgm:pt modelId="{225BBFAA-738B-4EF1-8C36-7BCAD3E305AE}" type="parTrans" cxnId="{2307397E-561E-43DF-B3C5-DCD3F4272E3D}">
      <dgm:prSet/>
      <dgm:spPr/>
      <dgm:t>
        <a:bodyPr/>
        <a:lstStyle/>
        <a:p>
          <a:endParaRPr lang="en-IN"/>
        </a:p>
      </dgm:t>
    </dgm:pt>
    <dgm:pt modelId="{9941A5C4-4F47-4A06-B5BE-E695CBA68C1C}" type="sibTrans" cxnId="{2307397E-561E-43DF-B3C5-DCD3F4272E3D}">
      <dgm:prSet/>
      <dgm:spPr/>
      <dgm:t>
        <a:bodyPr/>
        <a:lstStyle/>
        <a:p>
          <a:endParaRPr lang="en-IN"/>
        </a:p>
      </dgm:t>
    </dgm:pt>
    <dgm:pt modelId="{D542B61C-DFEF-4AA3-A349-7436191A7A64}">
      <dgm:prSet phldrT="[Text]"/>
      <dgm:spPr/>
      <dgm:t>
        <a:bodyPr/>
        <a:lstStyle/>
        <a:p>
          <a:r>
            <a:rPr lang="en-IN" b="1" dirty="0"/>
            <a:t>Recommendation Delivery</a:t>
          </a:r>
        </a:p>
      </dgm:t>
    </dgm:pt>
    <dgm:pt modelId="{5B7997DB-9EB5-4F05-B5D9-2657B357D38E}" type="parTrans" cxnId="{AAC9F7CA-807B-402C-8EA4-0C5687966575}">
      <dgm:prSet/>
      <dgm:spPr/>
      <dgm:t>
        <a:bodyPr/>
        <a:lstStyle/>
        <a:p>
          <a:endParaRPr lang="en-IN"/>
        </a:p>
      </dgm:t>
    </dgm:pt>
    <dgm:pt modelId="{50AEE0EE-671D-4FF6-966F-083D8F25E64C}" type="sibTrans" cxnId="{AAC9F7CA-807B-402C-8EA4-0C5687966575}">
      <dgm:prSet/>
      <dgm:spPr/>
      <dgm:t>
        <a:bodyPr/>
        <a:lstStyle/>
        <a:p>
          <a:endParaRPr lang="en-IN"/>
        </a:p>
      </dgm:t>
    </dgm:pt>
    <dgm:pt modelId="{E967192A-31D8-4BC0-8D48-E4512296A1B7}">
      <dgm:prSet phldrT="[Text]"/>
      <dgm:spPr/>
      <dgm:t>
        <a:bodyPr/>
        <a:lstStyle/>
        <a:p>
          <a:r>
            <a:rPr lang="en-IN" dirty="0"/>
            <a:t>Delivers real-time recommendations and continuously learns from user interactions</a:t>
          </a:r>
        </a:p>
      </dgm:t>
    </dgm:pt>
    <dgm:pt modelId="{89168B1F-2C41-45C1-BD2D-88C77627F714}" type="parTrans" cxnId="{EABF6494-4C1C-4E4B-9772-F87A4E1FF65F}">
      <dgm:prSet/>
      <dgm:spPr/>
      <dgm:t>
        <a:bodyPr/>
        <a:lstStyle/>
        <a:p>
          <a:endParaRPr lang="en-IN"/>
        </a:p>
      </dgm:t>
    </dgm:pt>
    <dgm:pt modelId="{F4B49F89-39AB-4EEF-9B63-1CA0B246F569}" type="sibTrans" cxnId="{EABF6494-4C1C-4E4B-9772-F87A4E1FF65F}">
      <dgm:prSet/>
      <dgm:spPr/>
      <dgm:t>
        <a:bodyPr/>
        <a:lstStyle/>
        <a:p>
          <a:endParaRPr lang="en-IN"/>
        </a:p>
      </dgm:t>
    </dgm:pt>
    <dgm:pt modelId="{5ECEC2EC-714B-406F-9671-0830DDF6632A}">
      <dgm:prSet phldrT="[Text]"/>
      <dgm:spPr/>
      <dgm:t>
        <a:bodyPr/>
        <a:lstStyle/>
        <a:p>
          <a:endParaRPr lang="en-IN" dirty="0"/>
        </a:p>
      </dgm:t>
    </dgm:pt>
    <dgm:pt modelId="{DB69FB52-B091-4153-AB9A-D7ACECF753EC}" type="parTrans" cxnId="{7C5BDB45-17F0-4C34-BC99-3ACC2054B603}">
      <dgm:prSet/>
      <dgm:spPr/>
      <dgm:t>
        <a:bodyPr/>
        <a:lstStyle/>
        <a:p>
          <a:endParaRPr lang="en-IN"/>
        </a:p>
      </dgm:t>
    </dgm:pt>
    <dgm:pt modelId="{0C16B096-31DB-407B-A779-E916CDBACCF8}" type="sibTrans" cxnId="{7C5BDB45-17F0-4C34-BC99-3ACC2054B603}">
      <dgm:prSet/>
      <dgm:spPr/>
      <dgm:t>
        <a:bodyPr/>
        <a:lstStyle/>
        <a:p>
          <a:endParaRPr lang="en-IN"/>
        </a:p>
      </dgm:t>
    </dgm:pt>
    <dgm:pt modelId="{4D319F1D-D247-4FBF-B1CF-8B57C42D0F3E}" type="pres">
      <dgm:prSet presAssocID="{326FA550-96E3-47EB-B07C-C75FC6DBD23D}" presName="linearFlow" presStyleCnt="0">
        <dgm:presLayoutVars>
          <dgm:dir/>
          <dgm:animLvl val="lvl"/>
          <dgm:resizeHandles val="exact"/>
        </dgm:presLayoutVars>
      </dgm:prSet>
      <dgm:spPr/>
    </dgm:pt>
    <dgm:pt modelId="{A80B727D-94EF-4DE8-A8C6-417FBDE1EC60}" type="pres">
      <dgm:prSet presAssocID="{16B3CA2E-6DA7-4455-BCBC-F766427748B9}" presName="composite" presStyleCnt="0"/>
      <dgm:spPr/>
    </dgm:pt>
    <dgm:pt modelId="{EF90F3AF-B196-463A-82CB-1D5A934A8BCA}" type="pres">
      <dgm:prSet presAssocID="{16B3CA2E-6DA7-4455-BCBC-F766427748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28014D6-3A9C-4E3E-9752-3E1A66A21E22}" type="pres">
      <dgm:prSet presAssocID="{16B3CA2E-6DA7-4455-BCBC-F766427748B9}" presName="descendantText" presStyleLbl="alignAcc1" presStyleIdx="0" presStyleCnt="3">
        <dgm:presLayoutVars>
          <dgm:bulletEnabled val="1"/>
        </dgm:presLayoutVars>
      </dgm:prSet>
      <dgm:spPr/>
    </dgm:pt>
    <dgm:pt modelId="{29C5BA12-4668-464D-B15B-42C2BD61183D}" type="pres">
      <dgm:prSet presAssocID="{6F157544-448C-4F54-8508-8551E83CEB7D}" presName="sp" presStyleCnt="0"/>
      <dgm:spPr/>
    </dgm:pt>
    <dgm:pt modelId="{0EB2F33B-4CB0-4D5F-A91F-2A6CD1D09203}" type="pres">
      <dgm:prSet presAssocID="{E45C7FA8-0A67-442C-8027-62763457D548}" presName="composite" presStyleCnt="0"/>
      <dgm:spPr/>
    </dgm:pt>
    <dgm:pt modelId="{56C7CFB5-9AA3-45E0-B965-59321F8E2456}" type="pres">
      <dgm:prSet presAssocID="{E45C7FA8-0A67-442C-8027-62763457D54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BDD2D44-803A-4466-9206-7353375197A0}" type="pres">
      <dgm:prSet presAssocID="{E45C7FA8-0A67-442C-8027-62763457D548}" presName="descendantText" presStyleLbl="alignAcc1" presStyleIdx="1" presStyleCnt="3">
        <dgm:presLayoutVars>
          <dgm:bulletEnabled val="1"/>
        </dgm:presLayoutVars>
      </dgm:prSet>
      <dgm:spPr/>
    </dgm:pt>
    <dgm:pt modelId="{5F0FFB66-3514-4468-9FF7-D2CB39FA1393}" type="pres">
      <dgm:prSet presAssocID="{F9375CF9-FFD7-4BDC-80E1-267573490225}" presName="sp" presStyleCnt="0"/>
      <dgm:spPr/>
    </dgm:pt>
    <dgm:pt modelId="{B79B20D7-48F6-4E4A-82C5-D7068CC5233D}" type="pres">
      <dgm:prSet presAssocID="{E2DE6032-5683-428D-AA3F-ED00C00FE194}" presName="composite" presStyleCnt="0"/>
      <dgm:spPr/>
    </dgm:pt>
    <dgm:pt modelId="{2CA51EA1-2BC9-4DA7-B0BC-0C4A7FDD5612}" type="pres">
      <dgm:prSet presAssocID="{E2DE6032-5683-428D-AA3F-ED00C00FE1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2A34BC5-09E7-45E9-81AA-5A1BC9A79FA2}" type="pres">
      <dgm:prSet presAssocID="{E2DE6032-5683-428D-AA3F-ED00C00FE194}" presName="descendantText" presStyleLbl="alignAcc1" presStyleIdx="2" presStyleCnt="3" custScaleY="99431">
        <dgm:presLayoutVars>
          <dgm:bulletEnabled val="1"/>
        </dgm:presLayoutVars>
      </dgm:prSet>
      <dgm:spPr/>
    </dgm:pt>
  </dgm:ptLst>
  <dgm:cxnLst>
    <dgm:cxn modelId="{F90C2E05-0410-4410-9390-BDBD868DB7F4}" type="presOf" srcId="{D542B61C-DFEF-4AA3-A349-7436191A7A64}" destId="{52A34BC5-09E7-45E9-81AA-5A1BC9A79FA2}" srcOrd="0" destOrd="0" presId="urn:microsoft.com/office/officeart/2005/8/layout/chevron2"/>
    <dgm:cxn modelId="{2B3F2A0C-A797-4FDF-91A6-C4039B32A6DB}" srcId="{326FA550-96E3-47EB-B07C-C75FC6DBD23D}" destId="{16B3CA2E-6DA7-4455-BCBC-F766427748B9}" srcOrd="0" destOrd="0" parTransId="{41F71289-F3D2-4485-89AA-C18861D0ECB9}" sibTransId="{6F157544-448C-4F54-8508-8551E83CEB7D}"/>
    <dgm:cxn modelId="{BE06B90F-1F25-4218-8684-047AEFAB258C}" type="presOf" srcId="{326FA550-96E3-47EB-B07C-C75FC6DBD23D}" destId="{4D319F1D-D247-4FBF-B1CF-8B57C42D0F3E}" srcOrd="0" destOrd="0" presId="urn:microsoft.com/office/officeart/2005/8/layout/chevron2"/>
    <dgm:cxn modelId="{ADD70C1D-C95E-4A5E-BBA6-EEB9026BD95A}" type="presOf" srcId="{E967192A-31D8-4BC0-8D48-E4512296A1B7}" destId="{52A34BC5-09E7-45E9-81AA-5A1BC9A79FA2}" srcOrd="0" destOrd="1" presId="urn:microsoft.com/office/officeart/2005/8/layout/chevron2"/>
    <dgm:cxn modelId="{6AA7211E-7FD8-4596-BB49-D73A28E6A652}" type="presOf" srcId="{E45C7FA8-0A67-442C-8027-62763457D548}" destId="{56C7CFB5-9AA3-45E0-B965-59321F8E2456}" srcOrd="0" destOrd="0" presId="urn:microsoft.com/office/officeart/2005/8/layout/chevron2"/>
    <dgm:cxn modelId="{C73D923A-FC4F-4FB6-AAFC-5349B23E32BA}" type="presOf" srcId="{1A671B0A-5CC0-474B-8E94-80FE3C18552C}" destId="{128014D6-3A9C-4E3E-9752-3E1A66A21E22}" srcOrd="0" destOrd="1" presId="urn:microsoft.com/office/officeart/2005/8/layout/chevron2"/>
    <dgm:cxn modelId="{E85A0A5E-8B95-4EEF-8E5B-79A52AA94CB3}" srcId="{E45C7FA8-0A67-442C-8027-62763457D548}" destId="{12A76D39-9898-4E04-BD2F-B25480586971}" srcOrd="0" destOrd="0" parTransId="{BBA869DE-2D8F-49C8-96AB-E50927B916C5}" sibTransId="{B8D003D9-97C1-4B41-98F8-3274EDBECA86}"/>
    <dgm:cxn modelId="{1813F541-E230-441A-82F5-D9CF569A0976}" type="presOf" srcId="{64019987-CD54-4585-A98D-13B6DA535A7C}" destId="{FBDD2D44-803A-4466-9206-7353375197A0}" srcOrd="0" destOrd="1" presId="urn:microsoft.com/office/officeart/2005/8/layout/chevron2"/>
    <dgm:cxn modelId="{7C5BDB45-17F0-4C34-BC99-3ACC2054B603}" srcId="{E2DE6032-5683-428D-AA3F-ED00C00FE194}" destId="{5ECEC2EC-714B-406F-9671-0830DDF6632A}" srcOrd="2" destOrd="0" parTransId="{DB69FB52-B091-4153-AB9A-D7ACECF753EC}" sibTransId="{0C16B096-31DB-407B-A779-E916CDBACCF8}"/>
    <dgm:cxn modelId="{2307397E-561E-43DF-B3C5-DCD3F4272E3D}" srcId="{326FA550-96E3-47EB-B07C-C75FC6DBD23D}" destId="{E2DE6032-5683-428D-AA3F-ED00C00FE194}" srcOrd="2" destOrd="0" parTransId="{225BBFAA-738B-4EF1-8C36-7BCAD3E305AE}" sibTransId="{9941A5C4-4F47-4A06-B5BE-E695CBA68C1C}"/>
    <dgm:cxn modelId="{EABF6494-4C1C-4E4B-9772-F87A4E1FF65F}" srcId="{E2DE6032-5683-428D-AA3F-ED00C00FE194}" destId="{E967192A-31D8-4BC0-8D48-E4512296A1B7}" srcOrd="1" destOrd="0" parTransId="{89168B1F-2C41-45C1-BD2D-88C77627F714}" sibTransId="{F4B49F89-39AB-4EEF-9B63-1CA0B246F569}"/>
    <dgm:cxn modelId="{80FB229E-2A7A-4434-A3EE-6D943C635162}" type="presOf" srcId="{16B3CA2E-6DA7-4455-BCBC-F766427748B9}" destId="{EF90F3AF-B196-463A-82CB-1D5A934A8BCA}" srcOrd="0" destOrd="0" presId="urn:microsoft.com/office/officeart/2005/8/layout/chevron2"/>
    <dgm:cxn modelId="{3A6EB4A6-F463-41ED-9702-44B2FE634768}" srcId="{326FA550-96E3-47EB-B07C-C75FC6DBD23D}" destId="{E45C7FA8-0A67-442C-8027-62763457D548}" srcOrd="1" destOrd="0" parTransId="{A1AE692C-821E-4053-BEE2-207C6E6A0AFF}" sibTransId="{F9375CF9-FFD7-4BDC-80E1-267573490225}"/>
    <dgm:cxn modelId="{04C3D2A8-EC93-4306-AC21-C832B3932314}" type="presOf" srcId="{E2DE6032-5683-428D-AA3F-ED00C00FE194}" destId="{2CA51EA1-2BC9-4DA7-B0BC-0C4A7FDD5612}" srcOrd="0" destOrd="0" presId="urn:microsoft.com/office/officeart/2005/8/layout/chevron2"/>
    <dgm:cxn modelId="{8183ADAD-6C85-46D8-9B14-64C665C14EEC}" srcId="{16B3CA2E-6DA7-4455-BCBC-F766427748B9}" destId="{1A671B0A-5CC0-474B-8E94-80FE3C18552C}" srcOrd="1" destOrd="0" parTransId="{FAFCE38D-1C70-4E55-9A9A-DB55E0032647}" sibTransId="{82AEF97C-3AC2-438D-B68C-F7B830477AAC}"/>
    <dgm:cxn modelId="{D0599FC4-020E-475E-94B6-A556C5F30688}" srcId="{E45C7FA8-0A67-442C-8027-62763457D548}" destId="{64019987-CD54-4585-A98D-13B6DA535A7C}" srcOrd="1" destOrd="0" parTransId="{B7766A4C-A5E6-4258-8BCA-98B11D475E45}" sibTransId="{6F2B5AE3-4E46-4147-8F3C-6111D296AB88}"/>
    <dgm:cxn modelId="{AAC9F7CA-807B-402C-8EA4-0C5687966575}" srcId="{E2DE6032-5683-428D-AA3F-ED00C00FE194}" destId="{D542B61C-DFEF-4AA3-A349-7436191A7A64}" srcOrd="0" destOrd="0" parTransId="{5B7997DB-9EB5-4F05-B5D9-2657B357D38E}" sibTransId="{50AEE0EE-671D-4FF6-966F-083D8F25E64C}"/>
    <dgm:cxn modelId="{1CC9B0CE-A79B-41CD-BC99-7B0A1D4D3051}" srcId="{16B3CA2E-6DA7-4455-BCBC-F766427748B9}" destId="{94D944B0-9D91-44A4-B53D-F136C0CDEEEB}" srcOrd="0" destOrd="0" parTransId="{E4BCCDB6-DE5B-4CC6-BA3D-E595C575A498}" sibTransId="{551319B7-A351-4CF7-869A-71D5E733DBFB}"/>
    <dgm:cxn modelId="{43A719D4-231F-40FE-B37D-90CA31C0E1E2}" type="presOf" srcId="{5ECEC2EC-714B-406F-9671-0830DDF6632A}" destId="{52A34BC5-09E7-45E9-81AA-5A1BC9A79FA2}" srcOrd="0" destOrd="2" presId="urn:microsoft.com/office/officeart/2005/8/layout/chevron2"/>
    <dgm:cxn modelId="{B3F453D7-EB17-44D5-86E0-D1F2157F37BB}" type="presOf" srcId="{12A76D39-9898-4E04-BD2F-B25480586971}" destId="{FBDD2D44-803A-4466-9206-7353375197A0}" srcOrd="0" destOrd="0" presId="urn:microsoft.com/office/officeart/2005/8/layout/chevron2"/>
    <dgm:cxn modelId="{5D63DCE8-97B5-4D4B-A5DD-8FB616C7EEC0}" type="presOf" srcId="{94D944B0-9D91-44A4-B53D-F136C0CDEEEB}" destId="{128014D6-3A9C-4E3E-9752-3E1A66A21E22}" srcOrd="0" destOrd="0" presId="urn:microsoft.com/office/officeart/2005/8/layout/chevron2"/>
    <dgm:cxn modelId="{831762BF-8010-49FB-AD63-2FE29D9923D5}" type="presParOf" srcId="{4D319F1D-D247-4FBF-B1CF-8B57C42D0F3E}" destId="{A80B727D-94EF-4DE8-A8C6-417FBDE1EC60}" srcOrd="0" destOrd="0" presId="urn:microsoft.com/office/officeart/2005/8/layout/chevron2"/>
    <dgm:cxn modelId="{FFB0C631-1428-4032-9EE8-F9627DFA4829}" type="presParOf" srcId="{A80B727D-94EF-4DE8-A8C6-417FBDE1EC60}" destId="{EF90F3AF-B196-463A-82CB-1D5A934A8BCA}" srcOrd="0" destOrd="0" presId="urn:microsoft.com/office/officeart/2005/8/layout/chevron2"/>
    <dgm:cxn modelId="{19387EAC-3594-4EEB-93BD-E10C8273C0FC}" type="presParOf" srcId="{A80B727D-94EF-4DE8-A8C6-417FBDE1EC60}" destId="{128014D6-3A9C-4E3E-9752-3E1A66A21E22}" srcOrd="1" destOrd="0" presId="urn:microsoft.com/office/officeart/2005/8/layout/chevron2"/>
    <dgm:cxn modelId="{480E16C6-F865-4131-B809-2714BBC27A29}" type="presParOf" srcId="{4D319F1D-D247-4FBF-B1CF-8B57C42D0F3E}" destId="{29C5BA12-4668-464D-B15B-42C2BD61183D}" srcOrd="1" destOrd="0" presId="urn:microsoft.com/office/officeart/2005/8/layout/chevron2"/>
    <dgm:cxn modelId="{9857BE26-05F9-4EE5-A69C-6F408D4881BF}" type="presParOf" srcId="{4D319F1D-D247-4FBF-B1CF-8B57C42D0F3E}" destId="{0EB2F33B-4CB0-4D5F-A91F-2A6CD1D09203}" srcOrd="2" destOrd="0" presId="urn:microsoft.com/office/officeart/2005/8/layout/chevron2"/>
    <dgm:cxn modelId="{73E69DD2-5C05-450E-BC56-FA1AE3674B5C}" type="presParOf" srcId="{0EB2F33B-4CB0-4D5F-A91F-2A6CD1D09203}" destId="{56C7CFB5-9AA3-45E0-B965-59321F8E2456}" srcOrd="0" destOrd="0" presId="urn:microsoft.com/office/officeart/2005/8/layout/chevron2"/>
    <dgm:cxn modelId="{74391E2E-63AE-48CE-A9DC-2711F11ADF88}" type="presParOf" srcId="{0EB2F33B-4CB0-4D5F-A91F-2A6CD1D09203}" destId="{FBDD2D44-803A-4466-9206-7353375197A0}" srcOrd="1" destOrd="0" presId="urn:microsoft.com/office/officeart/2005/8/layout/chevron2"/>
    <dgm:cxn modelId="{5E68DE7C-0273-4E71-8656-DA18277B0B16}" type="presParOf" srcId="{4D319F1D-D247-4FBF-B1CF-8B57C42D0F3E}" destId="{5F0FFB66-3514-4468-9FF7-D2CB39FA1393}" srcOrd="3" destOrd="0" presId="urn:microsoft.com/office/officeart/2005/8/layout/chevron2"/>
    <dgm:cxn modelId="{33953805-7DB7-46E8-A21E-C274500E94C6}" type="presParOf" srcId="{4D319F1D-D247-4FBF-B1CF-8B57C42D0F3E}" destId="{B79B20D7-48F6-4E4A-82C5-D7068CC5233D}" srcOrd="4" destOrd="0" presId="urn:microsoft.com/office/officeart/2005/8/layout/chevron2"/>
    <dgm:cxn modelId="{573C443A-05D0-4A54-B012-0675D7BBF895}" type="presParOf" srcId="{B79B20D7-48F6-4E4A-82C5-D7068CC5233D}" destId="{2CA51EA1-2BC9-4DA7-B0BC-0C4A7FDD5612}" srcOrd="0" destOrd="0" presId="urn:microsoft.com/office/officeart/2005/8/layout/chevron2"/>
    <dgm:cxn modelId="{A5D98484-E56B-46D8-B305-F35D7D3D23B1}" type="presParOf" srcId="{B79B20D7-48F6-4E4A-82C5-D7068CC5233D}" destId="{52A34BC5-09E7-45E9-81AA-5A1BC9A79F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0F3AF-B196-463A-82CB-1D5A934A8BCA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01</a:t>
          </a:r>
        </a:p>
      </dsp:txBody>
      <dsp:txXfrm rot="-5400000">
        <a:off x="1" y="679096"/>
        <a:ext cx="1352020" cy="579438"/>
      </dsp:txXfrm>
    </dsp:sp>
    <dsp:sp modelId="{128014D6-3A9C-4E3E-9752-3E1A66A21E22}">
      <dsp:nvSpPr>
        <dsp:cNvPr id="0" name=""/>
        <dsp:cNvSpPr/>
      </dsp:nvSpPr>
      <dsp:spPr>
        <a:xfrm rot="5400000">
          <a:off x="4474845" y="-3119738"/>
          <a:ext cx="1255447" cy="7501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/>
            <a:t>Data collection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Collects data from various sources including customer transactions, browsing history.</a:t>
          </a:r>
        </a:p>
      </dsp:txBody>
      <dsp:txXfrm rot="-5400000">
        <a:off x="1352020" y="64373"/>
        <a:ext cx="7439812" cy="1132875"/>
      </dsp:txXfrm>
    </dsp:sp>
    <dsp:sp modelId="{56C7CFB5-9AA3-45E0-B965-59321F8E2456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02</a:t>
          </a:r>
        </a:p>
      </dsp:txBody>
      <dsp:txXfrm rot="-5400000">
        <a:off x="1" y="2419614"/>
        <a:ext cx="1352020" cy="579438"/>
      </dsp:txXfrm>
    </dsp:sp>
    <dsp:sp modelId="{FBDD2D44-803A-4466-9206-7353375197A0}">
      <dsp:nvSpPr>
        <dsp:cNvPr id="0" name=""/>
        <dsp:cNvSpPr/>
      </dsp:nvSpPr>
      <dsp:spPr>
        <a:xfrm rot="5400000">
          <a:off x="4474845" y="-1379220"/>
          <a:ext cx="1255447" cy="7501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/>
            <a:t>Modelling and Recommendation Generation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Uses hybrid machine learning models to predict and generate recommendations</a:t>
          </a:r>
        </a:p>
      </dsp:txBody>
      <dsp:txXfrm rot="-5400000">
        <a:off x="1352020" y="1804891"/>
        <a:ext cx="7439812" cy="1132875"/>
      </dsp:txXfrm>
    </dsp:sp>
    <dsp:sp modelId="{2CA51EA1-2BC9-4DA7-B0BC-0C4A7FDD561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03</a:t>
          </a:r>
        </a:p>
      </dsp:txBody>
      <dsp:txXfrm rot="-5400000">
        <a:off x="1" y="4160131"/>
        <a:ext cx="1352020" cy="579438"/>
      </dsp:txXfrm>
    </dsp:sp>
    <dsp:sp modelId="{52A34BC5-09E7-45E9-81AA-5A1BC9A79FA2}">
      <dsp:nvSpPr>
        <dsp:cNvPr id="0" name=""/>
        <dsp:cNvSpPr/>
      </dsp:nvSpPr>
      <dsp:spPr>
        <a:xfrm rot="5400000">
          <a:off x="4478417" y="361297"/>
          <a:ext cx="1248304" cy="7501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/>
            <a:t>Recommendation Delivery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Delivers real-time recommendations and continuously learns from user interactions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900" kern="1200" dirty="0"/>
        </a:p>
      </dsp:txBody>
      <dsp:txXfrm rot="-5400000">
        <a:off x="1352021" y="3548631"/>
        <a:ext cx="7440161" cy="112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Recommended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0251" y="4747364"/>
            <a:ext cx="4665695" cy="1847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A.GAYATHRI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AP22110010682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CSE-O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18" y="594607"/>
            <a:ext cx="11214100" cy="1089529"/>
          </a:xfrm>
        </p:spPr>
        <p:txBody>
          <a:bodyPr/>
          <a:lstStyle/>
          <a:p>
            <a:r>
              <a:rPr lang="en-US" sz="3600" dirty="0"/>
              <a:t>CONTENT RECOMMENDATION SYSTEM: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78071"/>
            <a:ext cx="8774657" cy="4837004"/>
          </a:xfrm>
        </p:spPr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C847F3-FE93-4C4B-AABF-2968EA18288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4499" y="2013602"/>
            <a:ext cx="85491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Recommends products similar to those a customer has viewed or purchased, using product attributes like category, brand, or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Suggests products based on what other similar customers have purchased or liked.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Combines both content-based and collaborative filtering to offer more accurate, relevant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35000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18" y="565117"/>
            <a:ext cx="11214100" cy="590931"/>
          </a:xfrm>
        </p:spPr>
        <p:txBody>
          <a:bodyPr/>
          <a:lstStyle/>
          <a:p>
            <a:r>
              <a:rPr lang="en-IN" sz="3600" dirty="0"/>
              <a:t>How It Works ?</a:t>
            </a: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887390" cy="4913201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7D4F67-D3F4-4897-8B82-A35EB25D9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76" y="1277642"/>
            <a:ext cx="888739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Collects data from customer interactions (clicks, searches) and product metadata (brands, categories, reviews).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Analyzes and extracts key features from products and user behavior to identify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Uses algorithms like collaborative filtering and content-based filtering to suggest relevant items based on user preferences and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Tailors recommendations to individual users, offering personalized homepages, product suggestions, and targeted ads. </a:t>
            </a:r>
          </a:p>
        </p:txBody>
      </p:sp>
    </p:spTree>
    <p:extLst>
      <p:ext uri="{BB962C8B-B14F-4D97-AF65-F5344CB8AC3E}">
        <p14:creationId xmlns:p14="http://schemas.microsoft.com/office/powerpoint/2010/main" val="16084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03" y="177800"/>
            <a:ext cx="11214100" cy="1089529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APPLICATIONS: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8361297" cy="4888149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EC61B7-3135-4343-9159-2064B9DD04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4499" y="2176633"/>
            <a:ext cx="85992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Suggests items like clothing, electronics, and groceries based on the customer’s browsing and purchase history.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Promotions and Deals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Highlights personalized discounts, flash sales, or seasonal offers that match the user’s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 and Up-Sell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Recommends complementary or higher-value items to encourage increased order value (e.g., suggesting accessories or premium versions of products). </a:t>
            </a:r>
          </a:p>
        </p:txBody>
      </p:sp>
    </p:spTree>
    <p:extLst>
      <p:ext uri="{BB962C8B-B14F-4D97-AF65-F5344CB8AC3E}">
        <p14:creationId xmlns:p14="http://schemas.microsoft.com/office/powerpoint/2010/main" val="29630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CHALLENGES &amp; SOLUTIONS: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5756CA-C570-4BDF-B9C4-21C5BCD9EA5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2053462"/>
            <a:ext cx="85491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SPARSITY: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Limited interaction data for specific products or users can lead to inaccurate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 Factorization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 techniques like Singular Value Decomposition (SVD) or deep learning-based methods to handle sparse datasets by inferring missing data from existing patterns.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Models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Combine collaborative filtering with content-based filtering to make better predictions even when user-product interaction data is sparse.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2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CHALLENGES &amp; SOLUTIONS: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168310"/>
            <a:ext cx="8348771" cy="4689690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 CONCERNS: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Collecting and analyzing user data for personalized recommendations raises privacy and data security concerns.</a:t>
            </a:r>
          </a:p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Anonymization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strong anonymization techniques to protect user identities while still using their data for recommendation generation.</a:t>
            </a:r>
          </a:p>
          <a:p>
            <a:pPr lvl="1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Consent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Provide transparent consent options to users, informing them of the data being used and allowing them to control their privacy settings.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200329"/>
          </a:xfrm>
        </p:spPr>
        <p:txBody>
          <a:bodyPr/>
          <a:lstStyle/>
          <a:p>
            <a:br>
              <a:rPr lang="en-US" sz="3600" dirty="0"/>
            </a:br>
            <a:r>
              <a:rPr lang="en-IN" sz="4400" dirty="0"/>
              <a:t>Expected Outcomes</a:t>
            </a:r>
            <a:r>
              <a:rPr lang="en-US" sz="44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32454"/>
            <a:ext cx="6718300" cy="4093243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400" b="1" dirty="0"/>
              <a:t>Increased Customer Engagement</a:t>
            </a:r>
            <a:endParaRPr lang="en-US" sz="2400" dirty="0"/>
          </a:p>
          <a:p>
            <a:r>
              <a:rPr lang="en-US" sz="2400" b="1" dirty="0"/>
              <a:t>Improved Customer Satisfaction</a:t>
            </a:r>
            <a:endParaRPr lang="en-US" sz="2400" dirty="0"/>
          </a:p>
          <a:p>
            <a:r>
              <a:rPr lang="en-US" sz="2400" b="1" dirty="0"/>
              <a:t>Boosted Average Order Value</a:t>
            </a:r>
            <a:endParaRPr lang="en-US" sz="2400" dirty="0"/>
          </a:p>
          <a:p>
            <a:r>
              <a:rPr lang="en-US" sz="2400" b="1" dirty="0"/>
              <a:t>Increased Repeat Visits and Retention</a:t>
            </a:r>
            <a:endParaRPr lang="en-US" sz="2400" dirty="0"/>
          </a:p>
          <a:p>
            <a:r>
              <a:rPr lang="en-US" sz="2400" b="1" dirty="0"/>
              <a:t>Scalability and Performance</a:t>
            </a:r>
            <a:endParaRPr lang="en-US" sz="2400" dirty="0"/>
          </a:p>
          <a:p>
            <a:r>
              <a:rPr lang="en-US" sz="2400" b="1" dirty="0"/>
              <a:t>Increased Revenue</a:t>
            </a:r>
            <a:endParaRPr lang="en-US" sz="24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533400"/>
            <a:ext cx="11214100" cy="1200329"/>
          </a:xfrm>
        </p:spPr>
        <p:txBody>
          <a:bodyPr/>
          <a:lstStyle/>
          <a:p>
            <a:br>
              <a:rPr lang="en-US" sz="3600" dirty="0"/>
            </a:br>
            <a:r>
              <a:rPr lang="en-IN" sz="4400" dirty="0"/>
              <a:t>CONCLUSION: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074" y="1409700"/>
            <a:ext cx="8086726" cy="4914900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Ultimately, Walmart’s recommender system not only helps in increasing sales and customer satisfaction but also strengthens the company’s competitive position in the retail industry by providing a tailored, efficient, and engaging shopping experience across various platforms. The system’s ongoing evolution and ability to adapt to new challenges ensure that Walmart remains at the forefront of e-commerce innovation.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7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8102" y="2807208"/>
            <a:ext cx="4945598" cy="1243584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:-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63587"/>
            <a:ext cx="7797626" cy="4093243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Recommender systems are designed to predict users preferences and provide personalized suggestions for items, content, or products.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use past interactions and available information to recommend options that users are likely to engage with, helping enhance user satisfaction and engagement.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Types of Recommender Systems: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Collaborative Filtering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IN" sz="2800" dirty="0"/>
              <a:t>Content-Based Filtering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Hybrid Recommender Systems</a:t>
            </a:r>
            <a:endParaRPr lang="en-US" sz="28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402915"/>
            <a:ext cx="9162963" cy="509809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fontAlgn="ctr"/>
            <a:r>
              <a:rPr lang="en-US" sz="2400" b="1" dirty="0"/>
              <a:t>Collaborative filtering</a:t>
            </a:r>
            <a:r>
              <a:rPr lang="en-US" sz="2400" dirty="0"/>
              <a:t>: Analyzes a user's online activity to predict what they might like based on similarities with other users.  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fontAlgn="ctr"/>
            <a:r>
              <a:rPr lang="en-US" sz="2400" b="1" dirty="0"/>
              <a:t>Content-based filtering</a:t>
            </a:r>
            <a:r>
              <a:rPr lang="en-US" sz="2400" dirty="0"/>
              <a:t>: Recommends items based on their attributes and how similar they are to each other. 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r>
              <a:rPr lang="en-US" sz="2400" b="1" dirty="0"/>
              <a:t>Hybrid recommender systems</a:t>
            </a:r>
            <a:r>
              <a:rPr lang="en-US" sz="2400" dirty="0"/>
              <a:t>: Combines collaborative filtering and content-based filtering to enhance recommendation accuracy.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5D861-0056-49F4-853E-2C0CC6FD6BAB}"/>
              </a:ext>
            </a:extLst>
          </p:cNvPr>
          <p:cNvCxnSpPr/>
          <p:nvPr/>
        </p:nvCxnSpPr>
        <p:spPr>
          <a:xfrm>
            <a:off x="1716066" y="2592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64073"/>
            <a:ext cx="3100367" cy="535531"/>
          </a:xfrm>
        </p:spPr>
        <p:txBody>
          <a:bodyPr/>
          <a:lstStyle/>
          <a:p>
            <a:r>
              <a:rPr lang="en-US" dirty="0"/>
              <a:t>APPLICATIONS :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528" y="1274285"/>
            <a:ext cx="9162963" cy="5223352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Product recommendations based on browsing and purchasing history.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YouTube, Instagram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Suggested content and personalized feed based on past interactions and preferences.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Streaming Services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Netflix, Spotify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Movie, TV show, or music recommendations based on viewing or listening habits.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Advertising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Targeted ads shown based on users past behavior and interests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5D861-0056-49F4-853E-2C0CC6FD6BAB}"/>
              </a:ext>
            </a:extLst>
          </p:cNvPr>
          <p:cNvCxnSpPr/>
          <p:nvPr/>
        </p:nvCxnSpPr>
        <p:spPr>
          <a:xfrm>
            <a:off x="1716066" y="2592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4576E0E3-F776-4800-9C7F-6C756C0A1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92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21" y="542925"/>
            <a:ext cx="11408079" cy="5355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CASE STUDY:   </a:t>
            </a:r>
          </a:p>
          <a:p>
            <a:r>
              <a:rPr lang="en-US" sz="3600" b="1" dirty="0">
                <a:latin typeface="+mj-lt"/>
              </a:rPr>
              <a:t> WALMART 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89529"/>
          </a:xfrm>
        </p:spPr>
        <p:txBody>
          <a:bodyPr/>
          <a:lstStyle/>
          <a:p>
            <a:r>
              <a:rPr lang="en-US" sz="3600" dirty="0"/>
              <a:t>   INTRODUCTION: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92346"/>
            <a:ext cx="8762130" cy="5287854"/>
          </a:xfrm>
        </p:spPr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Walmart’s recommender system is designed to personalize shopping experiences, optimize product discovery, and increase customer satisfaction.</a:t>
            </a:r>
          </a:p>
          <a:p>
            <a:pPr marL="0" indent="0">
              <a:buNone/>
            </a:pPr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Walmart’s recommender system is a key component of its strategy to create a more customer-centric shopping experience.</a:t>
            </a:r>
          </a:p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offering relevant and timely recommendations, Walmart aims to meet customers' needs and preferences more effectively.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12735"/>
            <a:ext cx="3563829" cy="1240076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KEY FEATURES: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352812"/>
            <a:ext cx="9939578" cy="5148196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Personalized Product Recommendations</a:t>
            </a:r>
            <a:endParaRPr lang="en-US" sz="2200" dirty="0"/>
          </a:p>
          <a:p>
            <a:r>
              <a:rPr lang="en-US" sz="2200" dirty="0"/>
              <a:t>Suggestions based on individual browsing and purchasing history, showing users items that closely align with their interests.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Popular and Trending Products</a:t>
            </a:r>
            <a:endParaRPr lang="en-US" sz="2200" dirty="0"/>
          </a:p>
          <a:p>
            <a:r>
              <a:rPr lang="en-US" sz="2200" dirty="0"/>
              <a:t>The system surfaces popular and trending items based on current purchasing patterns and overall demand.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Advanced Search and Filtering Support</a:t>
            </a:r>
            <a:endParaRPr lang="en-US" sz="2200" dirty="0"/>
          </a:p>
          <a:p>
            <a:r>
              <a:rPr lang="en-US" sz="2200" dirty="0"/>
              <a:t>Enhances search functionality by providing personalized search results and filters, helping customers quickly find relevant products.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18" y="459911"/>
            <a:ext cx="11214100" cy="590931"/>
          </a:xfrm>
        </p:spPr>
        <p:txBody>
          <a:bodyPr/>
          <a:lstStyle/>
          <a:p>
            <a:r>
              <a:rPr lang="en-US" sz="3600" dirty="0"/>
              <a:t>SYSTEM ARCHITECTURE: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3E90B19-06A7-4CD8-99F0-1842C20D2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325935"/>
              </p:ext>
            </p:extLst>
          </p:nvPr>
        </p:nvGraphicFramePr>
        <p:xfrm>
          <a:off x="1054968" y="1439333"/>
          <a:ext cx="885311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7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871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Trade Gothic LT Pro</vt:lpstr>
      <vt:lpstr>Trebuchet MS</vt:lpstr>
      <vt:lpstr>Office Theme</vt:lpstr>
      <vt:lpstr>Recommended Systems</vt:lpstr>
      <vt:lpstr>INTRODUCTION :-</vt:lpstr>
      <vt:lpstr> Types of Recommender Systems:</vt:lpstr>
      <vt:lpstr>PowerPoint Presentation</vt:lpstr>
      <vt:lpstr>APPLICATIONS : </vt:lpstr>
      <vt:lpstr>PowerPoint Presentation</vt:lpstr>
      <vt:lpstr>   INTRODUCTION: </vt:lpstr>
      <vt:lpstr> KEY FEATURES:</vt:lpstr>
      <vt:lpstr>SYSTEM ARCHITECTURE:</vt:lpstr>
      <vt:lpstr>CONTENT RECOMMENDATION SYSTEM: </vt:lpstr>
      <vt:lpstr>How It Works ?</vt:lpstr>
      <vt:lpstr> APPLICATIONS:</vt:lpstr>
      <vt:lpstr> CHALLENGES &amp; SOLUTIONS:</vt:lpstr>
      <vt:lpstr> CHALLENGES &amp; SOLUTIONS:</vt:lpstr>
      <vt:lpstr> Expected Outcomes:</vt:lpstr>
      <vt:lpstr> 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2024-11-10T04:43:13Z</dcterms:created>
  <dcterms:modified xsi:type="dcterms:W3CDTF">2024-11-10T09:04:01Z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