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65" r:id="rId4"/>
    <p:sldId id="267" r:id="rId5"/>
    <p:sldId id="268" r:id="rId6"/>
    <p:sldId id="269" r:id="rId7"/>
    <p:sldId id="270" r:id="rId8"/>
    <p:sldId id="271" r:id="rId9"/>
    <p:sldId id="272" r:id="rId10"/>
    <p:sldId id="257" r:id="rId11"/>
    <p:sldId id="259" r:id="rId12"/>
    <p:sldId id="261" r:id="rId13"/>
    <p:sldId id="260" r:id="rId14"/>
    <p:sldId id="264"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0980" autoAdjust="0"/>
  </p:normalViewPr>
  <p:slideViewPr>
    <p:cSldViewPr snapToGrid="0">
      <p:cViewPr varScale="1">
        <p:scale>
          <a:sx n="58" d="100"/>
          <a:sy n="58" d="100"/>
        </p:scale>
        <p:origin x="1618"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B6FB4-A1DD-4B73-87B7-FBB91903CB43}"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7E2CD-2E34-48D0-82B7-9DB5ED0145FA}" type="slidenum">
              <a:rPr lang="en-US" smtClean="0"/>
              <a:t>‹#›</a:t>
            </a:fld>
            <a:endParaRPr lang="en-US"/>
          </a:p>
        </p:txBody>
      </p:sp>
    </p:spTree>
    <p:extLst>
      <p:ext uri="{BB962C8B-B14F-4D97-AF65-F5344CB8AC3E}">
        <p14:creationId xmlns:p14="http://schemas.microsoft.com/office/powerpoint/2010/main" val="116186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The system utilizes state-of-the-art NLP algorithms, including cosine similarity and Jaccard distance, to assess the similarity between student answers and model solutions. </a:t>
            </a:r>
          </a:p>
          <a:p>
            <a:pPr algn="l"/>
            <a:r>
              <a:rPr lang="en-US" b="0" i="0" dirty="0">
                <a:solidFill>
                  <a:srgbClr val="0D0D0D"/>
                </a:solidFill>
                <a:effectLst/>
                <a:highlight>
                  <a:srgbClr val="FFFFFF"/>
                </a:highlight>
                <a:latin typeface="Söhne"/>
              </a:rPr>
              <a:t>By tokenizing and preprocessing the text, </a:t>
            </a:r>
            <a:r>
              <a:rPr lang="en-US" b="0" i="0" dirty="0" err="1">
                <a:solidFill>
                  <a:srgbClr val="0D0D0D"/>
                </a:solidFill>
                <a:effectLst/>
                <a:highlight>
                  <a:srgbClr val="FFFFFF"/>
                </a:highlight>
                <a:latin typeface="Söhne"/>
              </a:rPr>
              <a:t>stopwords</a:t>
            </a:r>
            <a:r>
              <a:rPr lang="en-US" b="0" i="0" dirty="0">
                <a:solidFill>
                  <a:srgbClr val="0D0D0D"/>
                </a:solidFill>
                <a:effectLst/>
                <a:highlight>
                  <a:srgbClr val="FFFFFF"/>
                </a:highlight>
                <a:latin typeface="Söhne"/>
              </a:rPr>
              <a:t> are removed, and meaningful word representations are extracted. </a:t>
            </a:r>
          </a:p>
          <a:p>
            <a:pPr algn="l"/>
            <a:r>
              <a:rPr lang="en-US" b="0" i="0" dirty="0">
                <a:solidFill>
                  <a:srgbClr val="0D0D0D"/>
                </a:solidFill>
                <a:effectLst/>
                <a:highlight>
                  <a:srgbClr val="FFFFFF"/>
                </a:highlight>
                <a:latin typeface="Söhne"/>
              </a:rPr>
              <a:t>This allows for a comprehensive analysis of the semantic similarity between answers, enabling precise grading based on content rather than just keyword matching.</a:t>
            </a:r>
          </a:p>
          <a:p>
            <a:pPr algn="l"/>
            <a:r>
              <a:rPr lang="en-US" b="0" i="0" dirty="0">
                <a:solidFill>
                  <a:srgbClr val="0D0D0D"/>
                </a:solidFill>
                <a:effectLst/>
                <a:highlight>
                  <a:srgbClr val="FFFFFF"/>
                </a:highlight>
                <a:latin typeface="Söhne"/>
              </a:rPr>
              <a:t>Furthermore, AutoCorrect+ employs machine learning models, such as </a:t>
            </a:r>
            <a:r>
              <a:rPr lang="en-US" b="0" i="0" dirty="0" err="1">
                <a:solidFill>
                  <a:srgbClr val="0D0D0D"/>
                </a:solidFill>
                <a:effectLst/>
                <a:highlight>
                  <a:srgbClr val="FFFFFF"/>
                </a:highlight>
                <a:latin typeface="Söhne"/>
              </a:rPr>
              <a:t>CountVectorizer</a:t>
            </a:r>
            <a:r>
              <a:rPr lang="en-US" b="0" i="0" dirty="0">
                <a:solidFill>
                  <a:srgbClr val="0D0D0D"/>
                </a:solidFill>
                <a:effectLst/>
                <a:highlight>
                  <a:srgbClr val="FFFFFF"/>
                </a:highlight>
                <a:latin typeface="Söhne"/>
              </a:rPr>
              <a:t> and cosine similarity, to quantify the textual similarity between answers. </a:t>
            </a:r>
          </a:p>
          <a:p>
            <a:pPr algn="l"/>
            <a:r>
              <a:rPr lang="en-US" b="0" i="0" dirty="0">
                <a:solidFill>
                  <a:srgbClr val="0D0D0D"/>
                </a:solidFill>
                <a:effectLst/>
                <a:highlight>
                  <a:srgbClr val="FFFFFF"/>
                </a:highlight>
                <a:latin typeface="Söhne"/>
              </a:rPr>
              <a:t>By training on annotated datasets of graded answers, the system learns to predict grades based on the extracted features, providing accurate assessments aligned with human evaluators judgments.</a:t>
            </a:r>
          </a:p>
          <a:p>
            <a:pPr algn="l"/>
            <a:r>
              <a:rPr lang="en-US" b="0" i="0" dirty="0">
                <a:solidFill>
                  <a:srgbClr val="0D0D0D"/>
                </a:solidFill>
                <a:effectLst/>
                <a:highlight>
                  <a:srgbClr val="FFFFFF"/>
                </a:highlight>
                <a:latin typeface="Söhne"/>
              </a:rPr>
              <a:t>Overall, AutoCorrect+ revolutionizes the grading process for educators, offering a reliable, efficient, and consistent solution for correcting descriptive answer sheets. </a:t>
            </a:r>
          </a:p>
          <a:p>
            <a:pPr algn="l"/>
            <a:r>
              <a:rPr lang="en-US" b="0" i="0" dirty="0">
                <a:solidFill>
                  <a:srgbClr val="0D0D0D"/>
                </a:solidFill>
                <a:effectLst/>
                <a:highlight>
                  <a:srgbClr val="FFFFFF"/>
                </a:highlight>
                <a:latin typeface="Söhne"/>
              </a:rPr>
              <a:t>Through its integration of cutting-edge NLP and machine learning techniques, AutoCorrect+ sets a new standard for automated grading systems, empowering educators to focus more on teaching while ensuring fair and objective evaluation of student responses.</a:t>
            </a:r>
          </a:p>
          <a:p>
            <a:endParaRPr lang="en-US" dirty="0"/>
          </a:p>
        </p:txBody>
      </p:sp>
      <p:sp>
        <p:nvSpPr>
          <p:cNvPr id="4" name="Slide Number Placeholder 3"/>
          <p:cNvSpPr>
            <a:spLocks noGrp="1"/>
          </p:cNvSpPr>
          <p:nvPr>
            <p:ph type="sldNum" sz="quarter" idx="5"/>
          </p:nvPr>
        </p:nvSpPr>
        <p:spPr/>
        <p:txBody>
          <a:bodyPr/>
          <a:lstStyle/>
          <a:p>
            <a:fld id="{1577E2CD-2E34-48D0-82B7-9DB5ED0145FA}" type="slidenum">
              <a:rPr lang="en-US" smtClean="0"/>
              <a:t>10</a:t>
            </a:fld>
            <a:endParaRPr lang="en-US"/>
          </a:p>
        </p:txBody>
      </p:sp>
    </p:spTree>
    <p:extLst>
      <p:ext uri="{BB962C8B-B14F-4D97-AF65-F5344CB8AC3E}">
        <p14:creationId xmlns:p14="http://schemas.microsoft.com/office/powerpoint/2010/main" val="239188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front-end part , the user interface part. This is the home page where we need to login.</a:t>
            </a:r>
          </a:p>
          <a:p>
            <a:r>
              <a:rPr lang="en-US" dirty="0"/>
              <a:t>If the user is new they need to register with the mandatory fields and then they can sign in and also we have Admin Login.</a:t>
            </a:r>
          </a:p>
          <a:p>
            <a:r>
              <a:rPr lang="en-US" dirty="0"/>
              <a:t>Admin Login is for the master user who has access to all courses, question and answers related to those courses. </a:t>
            </a:r>
          </a:p>
          <a:p>
            <a:r>
              <a:rPr lang="en-US" dirty="0"/>
              <a:t>While users have access to the page where they can only access the course tests.</a:t>
            </a:r>
          </a:p>
        </p:txBody>
      </p:sp>
      <p:sp>
        <p:nvSpPr>
          <p:cNvPr id="4" name="Slide Number Placeholder 3"/>
          <p:cNvSpPr>
            <a:spLocks noGrp="1"/>
          </p:cNvSpPr>
          <p:nvPr>
            <p:ph type="sldNum" sz="quarter" idx="5"/>
          </p:nvPr>
        </p:nvSpPr>
        <p:spPr/>
        <p:txBody>
          <a:bodyPr/>
          <a:lstStyle/>
          <a:p>
            <a:fld id="{1577E2CD-2E34-48D0-82B7-9DB5ED0145FA}" type="slidenum">
              <a:rPr lang="en-US" smtClean="0"/>
              <a:t>11</a:t>
            </a:fld>
            <a:endParaRPr lang="en-US"/>
          </a:p>
        </p:txBody>
      </p:sp>
    </p:spTree>
    <p:extLst>
      <p:ext uri="{BB962C8B-B14F-4D97-AF65-F5344CB8AC3E}">
        <p14:creationId xmlns:p14="http://schemas.microsoft.com/office/powerpoint/2010/main" val="2679284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New user have to register their account providing all the required details.</a:t>
            </a:r>
          </a:p>
          <a:p>
            <a:r>
              <a:rPr lang="en-IN" b="0" i="0" dirty="0">
                <a:solidFill>
                  <a:srgbClr val="0D0D0D"/>
                </a:solidFill>
                <a:effectLst/>
                <a:highlight>
                  <a:srgbClr val="FFFFFF"/>
                </a:highlight>
                <a:latin typeface="Söhne"/>
              </a:rPr>
              <a:t>the request method is POST, indicating that the user has submitted a registration form.</a:t>
            </a:r>
            <a:r>
              <a:rPr lang="en-US" b="0" i="0" dirty="0">
                <a:solidFill>
                  <a:srgbClr val="0D0D0D"/>
                </a:solidFill>
                <a:effectLst/>
                <a:highlight>
                  <a:srgbClr val="FFFFFF"/>
                </a:highlight>
                <a:latin typeface="Söhne"/>
              </a:rPr>
              <a:t> After they filled the forms it will check for all the required mandatory fields and then it submits</a:t>
            </a:r>
          </a:p>
          <a:p>
            <a:r>
              <a:rPr lang="en-US" b="0" i="0" dirty="0">
                <a:solidFill>
                  <a:srgbClr val="0D0D0D"/>
                </a:solidFill>
                <a:effectLst/>
                <a:highlight>
                  <a:srgbClr val="FFFFFF"/>
                </a:highlight>
                <a:latin typeface="Söhne"/>
              </a:rPr>
              <a:t>If the registration is success the user will be redirected to login page</a:t>
            </a:r>
            <a:endParaRPr lang="en-US" dirty="0"/>
          </a:p>
        </p:txBody>
      </p:sp>
      <p:sp>
        <p:nvSpPr>
          <p:cNvPr id="4" name="Slide Number Placeholder 3"/>
          <p:cNvSpPr>
            <a:spLocks noGrp="1"/>
          </p:cNvSpPr>
          <p:nvPr>
            <p:ph type="sldNum" sz="quarter" idx="5"/>
          </p:nvPr>
        </p:nvSpPr>
        <p:spPr/>
        <p:txBody>
          <a:bodyPr/>
          <a:lstStyle/>
          <a:p>
            <a:fld id="{1577E2CD-2E34-48D0-82B7-9DB5ED0145FA}" type="slidenum">
              <a:rPr lang="en-US" smtClean="0"/>
              <a:t>12</a:t>
            </a:fld>
            <a:endParaRPr lang="en-US"/>
          </a:p>
        </p:txBody>
      </p:sp>
    </p:spTree>
    <p:extLst>
      <p:ext uri="{BB962C8B-B14F-4D97-AF65-F5344CB8AC3E}">
        <p14:creationId xmlns:p14="http://schemas.microsoft.com/office/powerpoint/2010/main" val="1530225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Admin can add or remove subjects. Admin can add question and answers for the subjects. User can login, take exam and view grades. Before adding it checks for existing data and then it will update. Else error handling function will display error message. </a:t>
            </a:r>
          </a:p>
        </p:txBody>
      </p:sp>
      <p:sp>
        <p:nvSpPr>
          <p:cNvPr id="4" name="Slide Number Placeholder 3"/>
          <p:cNvSpPr>
            <a:spLocks noGrp="1"/>
          </p:cNvSpPr>
          <p:nvPr>
            <p:ph type="sldNum" sz="quarter" idx="5"/>
          </p:nvPr>
        </p:nvSpPr>
        <p:spPr/>
        <p:txBody>
          <a:bodyPr/>
          <a:lstStyle/>
          <a:p>
            <a:fld id="{1577E2CD-2E34-48D0-82B7-9DB5ED0145FA}" type="slidenum">
              <a:rPr lang="en-US" smtClean="0"/>
              <a:t>13</a:t>
            </a:fld>
            <a:endParaRPr lang="en-US"/>
          </a:p>
        </p:txBody>
      </p:sp>
    </p:spTree>
    <p:extLst>
      <p:ext uri="{BB962C8B-B14F-4D97-AF65-F5344CB8AC3E}">
        <p14:creationId xmlns:p14="http://schemas.microsoft.com/office/powerpoint/2010/main" val="1546279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0D0D0D"/>
                </a:solidFill>
                <a:effectLst/>
                <a:highlight>
                  <a:srgbClr val="FFFFFF"/>
                </a:highlight>
                <a:latin typeface="Söhne"/>
              </a:rPr>
              <a:t>This function calculates the cosine similarity between two text inputs </a:t>
            </a:r>
            <a:r>
              <a:rPr lang="en-IN" dirty="0"/>
              <a:t>text1</a:t>
            </a:r>
            <a:r>
              <a:rPr lang="en-IN" b="0" i="0" dirty="0">
                <a:solidFill>
                  <a:srgbClr val="0D0D0D"/>
                </a:solidFill>
                <a:effectLst/>
                <a:highlight>
                  <a:srgbClr val="FFFFFF"/>
                </a:highlight>
                <a:latin typeface="Söhne"/>
              </a:rPr>
              <a:t> and </a:t>
            </a:r>
            <a:r>
              <a:rPr lang="en-IN" dirty="0"/>
              <a:t>text2</a:t>
            </a:r>
            <a:r>
              <a:rPr lang="en-IN" b="0" i="0" dirty="0">
                <a:solidFill>
                  <a:srgbClr val="0D0D0D"/>
                </a:solidFill>
                <a:effectLst/>
                <a:highlight>
                  <a:srgbClr val="FFFFFF"/>
                </a:highlight>
                <a:latin typeface="Söhne"/>
              </a:rPr>
              <a:t> using the Bag-of-Words approach.</a:t>
            </a:r>
          </a:p>
          <a:p>
            <a:pPr algn="l">
              <a:buFont typeface="Arial" panose="020B0604020202020204" pitchFamily="34" charset="0"/>
              <a:buNone/>
            </a:pPr>
            <a:r>
              <a:rPr lang="en-IN" b="0" i="0" dirty="0">
                <a:solidFill>
                  <a:srgbClr val="0D0D0D"/>
                </a:solidFill>
                <a:effectLst/>
                <a:highlight>
                  <a:srgbClr val="FFFFFF"/>
                </a:highlight>
                <a:latin typeface="Söhne"/>
              </a:rPr>
              <a:t>It first initializes a </a:t>
            </a:r>
            <a:r>
              <a:rPr lang="en-IN" b="0" i="0" dirty="0" err="1">
                <a:solidFill>
                  <a:srgbClr val="0D0D0D"/>
                </a:solidFill>
                <a:effectLst/>
                <a:highlight>
                  <a:srgbClr val="FFFFFF"/>
                </a:highlight>
                <a:latin typeface="Söhne"/>
              </a:rPr>
              <a:t>CountVectorizer</a:t>
            </a:r>
            <a:r>
              <a:rPr lang="en-IN" b="0" i="0" dirty="0">
                <a:solidFill>
                  <a:srgbClr val="0D0D0D"/>
                </a:solidFill>
                <a:effectLst/>
                <a:highlight>
                  <a:srgbClr val="FFFFFF"/>
                </a:highlight>
                <a:latin typeface="Söhne"/>
              </a:rPr>
              <a:t> object, which converts the text inputs into numerical vectors. Each vector represents the frequency of each word in the text.</a:t>
            </a:r>
          </a:p>
          <a:p>
            <a:pPr algn="l">
              <a:buFont typeface="Arial" panose="020B0604020202020204" pitchFamily="34" charset="0"/>
              <a:buNone/>
            </a:pPr>
            <a:r>
              <a:rPr lang="en-IN" b="0" i="0" dirty="0">
                <a:solidFill>
                  <a:srgbClr val="0D0D0D"/>
                </a:solidFill>
                <a:effectLst/>
                <a:highlight>
                  <a:srgbClr val="FFFFFF"/>
                </a:highlight>
                <a:latin typeface="Söhne"/>
              </a:rPr>
              <a:t>The </a:t>
            </a:r>
            <a:r>
              <a:rPr lang="en-IN" b="0" i="0" dirty="0" err="1">
                <a:solidFill>
                  <a:srgbClr val="0D0D0D"/>
                </a:solidFill>
                <a:effectLst/>
                <a:highlight>
                  <a:srgbClr val="FFFFFF"/>
                </a:highlight>
                <a:latin typeface="Söhne"/>
              </a:rPr>
              <a:t>fit_transform</a:t>
            </a:r>
            <a:r>
              <a:rPr lang="en-IN" b="0" i="0" dirty="0">
                <a:solidFill>
                  <a:srgbClr val="0D0D0D"/>
                </a:solidFill>
                <a:effectLst/>
                <a:highlight>
                  <a:srgbClr val="FFFFFF"/>
                </a:highlight>
                <a:latin typeface="Söhne"/>
              </a:rPr>
              <a:t> method of </a:t>
            </a:r>
            <a:r>
              <a:rPr lang="en-IN" b="0" i="0" dirty="0" err="1">
                <a:solidFill>
                  <a:srgbClr val="0D0D0D"/>
                </a:solidFill>
                <a:effectLst/>
                <a:highlight>
                  <a:srgbClr val="FFFFFF"/>
                </a:highlight>
                <a:latin typeface="Söhne"/>
              </a:rPr>
              <a:t>CountVectorizer</a:t>
            </a:r>
            <a:r>
              <a:rPr lang="en-IN" b="0" i="0" dirty="0">
                <a:solidFill>
                  <a:srgbClr val="0D0D0D"/>
                </a:solidFill>
                <a:effectLst/>
                <a:highlight>
                  <a:srgbClr val="FFFFFF"/>
                </a:highlight>
                <a:latin typeface="Söhne"/>
              </a:rPr>
              <a:t> converts the input texts into a document-term matrix.</a:t>
            </a:r>
          </a:p>
          <a:p>
            <a:pPr algn="l">
              <a:buFont typeface="Arial" panose="020B0604020202020204" pitchFamily="34" charset="0"/>
              <a:buNone/>
            </a:pPr>
            <a:r>
              <a:rPr lang="en-IN" b="0" i="0" dirty="0">
                <a:solidFill>
                  <a:srgbClr val="0D0D0D"/>
                </a:solidFill>
                <a:effectLst/>
                <a:highlight>
                  <a:srgbClr val="FFFFFF"/>
                </a:highlight>
                <a:latin typeface="Söhne"/>
              </a:rPr>
              <a:t>The </a:t>
            </a:r>
            <a:r>
              <a:rPr lang="en-IN" b="0" i="0" dirty="0" err="1">
                <a:solidFill>
                  <a:srgbClr val="0D0D0D"/>
                </a:solidFill>
                <a:effectLst/>
                <a:highlight>
                  <a:srgbClr val="FFFFFF"/>
                </a:highlight>
                <a:latin typeface="Söhne"/>
              </a:rPr>
              <a:t>cosine_similarity</a:t>
            </a:r>
            <a:r>
              <a:rPr lang="en-IN" b="0" i="0" dirty="0">
                <a:solidFill>
                  <a:srgbClr val="0D0D0D"/>
                </a:solidFill>
                <a:effectLst/>
                <a:highlight>
                  <a:srgbClr val="FFFFFF"/>
                </a:highlight>
                <a:latin typeface="Söhne"/>
              </a:rPr>
              <a:t> function from scikit-learn computes the cosine similarity between the vectors representing text1 and text2.</a:t>
            </a:r>
          </a:p>
          <a:p>
            <a:pPr algn="l">
              <a:buFont typeface="Arial" panose="020B0604020202020204" pitchFamily="34" charset="0"/>
              <a:buNone/>
            </a:pPr>
            <a:r>
              <a:rPr lang="en-IN" b="0" i="0" dirty="0">
                <a:solidFill>
                  <a:srgbClr val="0D0D0D"/>
                </a:solidFill>
                <a:effectLst/>
                <a:highlight>
                  <a:srgbClr val="FFFFFF"/>
                </a:highlight>
                <a:latin typeface="Söhne"/>
              </a:rPr>
              <a:t>Cosine similarity measures the cosine of the angle between two vectors, indicating how similar they are irrespective of their magnitude.</a:t>
            </a:r>
          </a:p>
          <a:p>
            <a:pPr algn="l">
              <a:buFont typeface="Arial" panose="020B0604020202020204" pitchFamily="34" charset="0"/>
              <a:buNone/>
            </a:pPr>
            <a:r>
              <a:rPr lang="en-IN" b="0" i="0" dirty="0">
                <a:solidFill>
                  <a:srgbClr val="0D0D0D"/>
                </a:solidFill>
                <a:effectLst/>
                <a:highlight>
                  <a:srgbClr val="FFFFFF"/>
                </a:highlight>
                <a:latin typeface="Söhne"/>
              </a:rPr>
              <a:t>Jaccard similarity measures the similarity between two sets by computing the ratio of the size of their intersection to the size of their union.</a:t>
            </a:r>
          </a:p>
          <a:p>
            <a:pPr algn="l">
              <a:buFont typeface="Arial" panose="020B0604020202020204" pitchFamily="34" charset="0"/>
              <a:buNone/>
            </a:pPr>
            <a:endParaRPr lang="en-IN" b="0" i="0" dirty="0">
              <a:solidFill>
                <a:srgbClr val="0D0D0D"/>
              </a:solidFill>
              <a:effectLst/>
              <a:highlight>
                <a:srgbClr val="FFFFFF"/>
              </a:highlight>
              <a:latin typeface="Söhne"/>
            </a:endParaRPr>
          </a:p>
          <a:p>
            <a:endParaRPr lang="en-IN" dirty="0"/>
          </a:p>
        </p:txBody>
      </p:sp>
      <p:sp>
        <p:nvSpPr>
          <p:cNvPr id="4" name="Slide Number Placeholder 3"/>
          <p:cNvSpPr>
            <a:spLocks noGrp="1"/>
          </p:cNvSpPr>
          <p:nvPr>
            <p:ph type="sldNum" sz="quarter" idx="5"/>
          </p:nvPr>
        </p:nvSpPr>
        <p:spPr/>
        <p:txBody>
          <a:bodyPr/>
          <a:lstStyle/>
          <a:p>
            <a:fld id="{1577E2CD-2E34-48D0-82B7-9DB5ED0145FA}" type="slidenum">
              <a:rPr lang="en-US" smtClean="0"/>
              <a:t>14</a:t>
            </a:fld>
            <a:endParaRPr lang="en-US"/>
          </a:p>
        </p:txBody>
      </p:sp>
    </p:spTree>
    <p:extLst>
      <p:ext uri="{BB962C8B-B14F-4D97-AF65-F5344CB8AC3E}">
        <p14:creationId xmlns:p14="http://schemas.microsoft.com/office/powerpoint/2010/main" val="1074833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worked on the code which assigns grades to users based on their answers.</a:t>
            </a:r>
          </a:p>
          <a:p>
            <a:endParaRPr lang="en-US" dirty="0"/>
          </a:p>
          <a:p>
            <a:pPr marL="0" marR="0">
              <a:lnSpc>
                <a:spcPct val="107000"/>
              </a:lnSpc>
              <a:spcBef>
                <a:spcPts val="0"/>
              </a:spcBef>
              <a:spcAft>
                <a:spcPts val="800"/>
              </a:spcAft>
            </a:pPr>
            <a:r>
              <a:rPr lang="en-US" dirty="0"/>
              <a: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code calculates a similarity score between the user's answers and the correct answers for each of the five questions (q1, q2, q3, q4, q5). It uses the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text_similarity_nltk</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function from the NLTK (Natural Language Toolkit) library to compute the similarity. The similarity score is then scaled to a range of 0-100 by multiplying it by 20 and converting it to an integer.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After calculating the individual similarity scores, the code computes the total score (score) by summing up the scores for each question (r1, r2, r3, r4, r5).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Based on the total score, the code assigns a letter grade (grade) to the user's performance. If the total score is between 0 and 24, the grade is 'F'; between 25 and 49, the grade is 'C'; between 50 and 75, the grade is 'B'; and between 76 and 100, the grade is 'A’.”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1577E2CD-2E34-48D0-82B7-9DB5ED0145FA}" type="slidenum">
              <a:rPr lang="en-US" smtClean="0"/>
              <a:t>15</a:t>
            </a:fld>
            <a:endParaRPr lang="en-US"/>
          </a:p>
        </p:txBody>
      </p:sp>
    </p:spTree>
    <p:extLst>
      <p:ext uri="{BB962C8B-B14F-4D97-AF65-F5344CB8AC3E}">
        <p14:creationId xmlns:p14="http://schemas.microsoft.com/office/powerpoint/2010/main" val="3540815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admin some new functions where admin can add or mange courses. </a:t>
            </a:r>
          </a:p>
          <a:p>
            <a:r>
              <a:rPr lang="en-US" dirty="0"/>
              <a:t>And he can add or manage the questions and answers accordingly. Based on the results he can also view analysis graph of each student in a particular course.</a:t>
            </a:r>
          </a:p>
          <a:p>
            <a:r>
              <a:rPr lang="en-US" dirty="0"/>
              <a:t>If a user registers then instead of creating a account it will send acknowledgement to admin then admin can accept or reject the acknowledgement then only the user can login.</a:t>
            </a:r>
          </a:p>
        </p:txBody>
      </p:sp>
      <p:sp>
        <p:nvSpPr>
          <p:cNvPr id="4" name="Slide Number Placeholder 3"/>
          <p:cNvSpPr>
            <a:spLocks noGrp="1"/>
          </p:cNvSpPr>
          <p:nvPr>
            <p:ph type="sldNum" sz="quarter" idx="5"/>
          </p:nvPr>
        </p:nvSpPr>
        <p:spPr/>
        <p:txBody>
          <a:bodyPr/>
          <a:lstStyle/>
          <a:p>
            <a:fld id="{1577E2CD-2E34-48D0-82B7-9DB5ED0145FA}" type="slidenum">
              <a:rPr lang="en-US" smtClean="0"/>
              <a:t>16</a:t>
            </a:fld>
            <a:endParaRPr lang="en-US"/>
          </a:p>
        </p:txBody>
      </p:sp>
    </p:spTree>
    <p:extLst>
      <p:ext uri="{BB962C8B-B14F-4D97-AF65-F5344CB8AC3E}">
        <p14:creationId xmlns:p14="http://schemas.microsoft.com/office/powerpoint/2010/main" val="3986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AC3C-42E8-D81A-ED2B-411609B83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1637BF-27E3-FFF4-64E1-A098F1BDE0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370943-E547-10EA-4CCB-9CB27B908FA9}"/>
              </a:ext>
            </a:extLst>
          </p:cNvPr>
          <p:cNvSpPr>
            <a:spLocks noGrp="1"/>
          </p:cNvSpPr>
          <p:nvPr>
            <p:ph type="dt" sz="half" idx="10"/>
          </p:nvPr>
        </p:nvSpPr>
        <p:spPr/>
        <p:txBody>
          <a:bodyPr/>
          <a:lstStyle/>
          <a:p>
            <a:fld id="{BF840880-7E1A-4055-84EF-BCFBD55743B1}" type="datetimeFigureOut">
              <a:rPr lang="en-US" smtClean="0"/>
              <a:t>4/18/2024</a:t>
            </a:fld>
            <a:endParaRPr lang="en-US"/>
          </a:p>
        </p:txBody>
      </p:sp>
      <p:sp>
        <p:nvSpPr>
          <p:cNvPr id="5" name="Footer Placeholder 4">
            <a:extLst>
              <a:ext uri="{FF2B5EF4-FFF2-40B4-BE49-F238E27FC236}">
                <a16:creationId xmlns:a16="http://schemas.microsoft.com/office/drawing/2014/main" id="{C85577F0-367B-3D19-46B3-6D2E2111F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A20B9-5EFC-1D0A-4971-038D6CEAACF8}"/>
              </a:ext>
            </a:extLst>
          </p:cNvPr>
          <p:cNvSpPr>
            <a:spLocks noGrp="1"/>
          </p:cNvSpPr>
          <p:nvPr>
            <p:ph type="sldNum" sz="quarter" idx="12"/>
          </p:nvPr>
        </p:nvSpPr>
        <p:spPr/>
        <p:txBody>
          <a:bodyPr/>
          <a:lstStyle/>
          <a:p>
            <a:fld id="{74CD36FD-E61B-457C-AE7B-7D156A3F0F84}" type="slidenum">
              <a:rPr lang="en-US" smtClean="0"/>
              <a:t>‹#›</a:t>
            </a:fld>
            <a:endParaRPr lang="en-US"/>
          </a:p>
        </p:txBody>
      </p:sp>
    </p:spTree>
    <p:extLst>
      <p:ext uri="{BB962C8B-B14F-4D97-AF65-F5344CB8AC3E}">
        <p14:creationId xmlns:p14="http://schemas.microsoft.com/office/powerpoint/2010/main" val="2272103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E5BD-3A43-2F9D-BBAA-2ADEEFEF16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3081E4-4B60-FAD0-37C1-2AC97B21ED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59403-1A4F-CFA6-18AE-9E4D2F2A513E}"/>
              </a:ext>
            </a:extLst>
          </p:cNvPr>
          <p:cNvSpPr>
            <a:spLocks noGrp="1"/>
          </p:cNvSpPr>
          <p:nvPr>
            <p:ph type="dt" sz="half" idx="10"/>
          </p:nvPr>
        </p:nvSpPr>
        <p:spPr/>
        <p:txBody>
          <a:bodyPr/>
          <a:lstStyle/>
          <a:p>
            <a:fld id="{BF840880-7E1A-4055-84EF-BCFBD55743B1}" type="datetimeFigureOut">
              <a:rPr lang="en-US" smtClean="0"/>
              <a:t>4/18/2024</a:t>
            </a:fld>
            <a:endParaRPr lang="en-US"/>
          </a:p>
        </p:txBody>
      </p:sp>
      <p:sp>
        <p:nvSpPr>
          <p:cNvPr id="5" name="Footer Placeholder 4">
            <a:extLst>
              <a:ext uri="{FF2B5EF4-FFF2-40B4-BE49-F238E27FC236}">
                <a16:creationId xmlns:a16="http://schemas.microsoft.com/office/drawing/2014/main" id="{E2450036-0263-7649-CC40-F9CB1711B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D7FA7-7B24-B262-C092-121ECBA3A3F2}"/>
              </a:ext>
            </a:extLst>
          </p:cNvPr>
          <p:cNvSpPr>
            <a:spLocks noGrp="1"/>
          </p:cNvSpPr>
          <p:nvPr>
            <p:ph type="sldNum" sz="quarter" idx="12"/>
          </p:nvPr>
        </p:nvSpPr>
        <p:spPr/>
        <p:txBody>
          <a:bodyPr/>
          <a:lstStyle/>
          <a:p>
            <a:fld id="{74CD36FD-E61B-457C-AE7B-7D156A3F0F84}" type="slidenum">
              <a:rPr lang="en-US" smtClean="0"/>
              <a:t>‹#›</a:t>
            </a:fld>
            <a:endParaRPr lang="en-US"/>
          </a:p>
        </p:txBody>
      </p:sp>
    </p:spTree>
    <p:extLst>
      <p:ext uri="{BB962C8B-B14F-4D97-AF65-F5344CB8AC3E}">
        <p14:creationId xmlns:p14="http://schemas.microsoft.com/office/powerpoint/2010/main" val="386076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6DE4BA-0213-79AE-FECA-EC4CA6608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F80D7C-DF06-082A-52B5-8AB611E79A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D5673-A6E1-03EB-7A6E-009CD1202C5B}"/>
              </a:ext>
            </a:extLst>
          </p:cNvPr>
          <p:cNvSpPr>
            <a:spLocks noGrp="1"/>
          </p:cNvSpPr>
          <p:nvPr>
            <p:ph type="dt" sz="half" idx="10"/>
          </p:nvPr>
        </p:nvSpPr>
        <p:spPr/>
        <p:txBody>
          <a:bodyPr/>
          <a:lstStyle/>
          <a:p>
            <a:fld id="{BF840880-7E1A-4055-84EF-BCFBD55743B1}" type="datetimeFigureOut">
              <a:rPr lang="en-US" smtClean="0"/>
              <a:t>4/18/2024</a:t>
            </a:fld>
            <a:endParaRPr lang="en-US"/>
          </a:p>
        </p:txBody>
      </p:sp>
      <p:sp>
        <p:nvSpPr>
          <p:cNvPr id="5" name="Footer Placeholder 4">
            <a:extLst>
              <a:ext uri="{FF2B5EF4-FFF2-40B4-BE49-F238E27FC236}">
                <a16:creationId xmlns:a16="http://schemas.microsoft.com/office/drawing/2014/main" id="{A17B85CD-71B9-38ED-F06D-F37DA0B2B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6528C-8815-E33F-5143-0E93671E5489}"/>
              </a:ext>
            </a:extLst>
          </p:cNvPr>
          <p:cNvSpPr>
            <a:spLocks noGrp="1"/>
          </p:cNvSpPr>
          <p:nvPr>
            <p:ph type="sldNum" sz="quarter" idx="12"/>
          </p:nvPr>
        </p:nvSpPr>
        <p:spPr/>
        <p:txBody>
          <a:bodyPr/>
          <a:lstStyle/>
          <a:p>
            <a:fld id="{74CD36FD-E61B-457C-AE7B-7D156A3F0F84}" type="slidenum">
              <a:rPr lang="en-US" smtClean="0"/>
              <a:t>‹#›</a:t>
            </a:fld>
            <a:endParaRPr lang="en-US"/>
          </a:p>
        </p:txBody>
      </p:sp>
    </p:spTree>
    <p:extLst>
      <p:ext uri="{BB962C8B-B14F-4D97-AF65-F5344CB8AC3E}">
        <p14:creationId xmlns:p14="http://schemas.microsoft.com/office/powerpoint/2010/main" val="363788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3378-DD86-8130-A4F2-105658CA79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E5CC9C-5E2D-A83B-AF5C-6E99F9C58B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A93BF-5FA9-6098-C95E-5132B54EEF83}"/>
              </a:ext>
            </a:extLst>
          </p:cNvPr>
          <p:cNvSpPr>
            <a:spLocks noGrp="1"/>
          </p:cNvSpPr>
          <p:nvPr>
            <p:ph type="dt" sz="half" idx="10"/>
          </p:nvPr>
        </p:nvSpPr>
        <p:spPr/>
        <p:txBody>
          <a:bodyPr/>
          <a:lstStyle/>
          <a:p>
            <a:fld id="{BF840880-7E1A-4055-84EF-BCFBD55743B1}" type="datetimeFigureOut">
              <a:rPr lang="en-US" smtClean="0"/>
              <a:t>4/18/2024</a:t>
            </a:fld>
            <a:endParaRPr lang="en-US"/>
          </a:p>
        </p:txBody>
      </p:sp>
      <p:sp>
        <p:nvSpPr>
          <p:cNvPr id="5" name="Footer Placeholder 4">
            <a:extLst>
              <a:ext uri="{FF2B5EF4-FFF2-40B4-BE49-F238E27FC236}">
                <a16:creationId xmlns:a16="http://schemas.microsoft.com/office/drawing/2014/main" id="{51E870F0-3823-6E87-EE3D-FC1A0E67D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9EFA7-6498-8C6C-E6A1-8FA312E5F469}"/>
              </a:ext>
            </a:extLst>
          </p:cNvPr>
          <p:cNvSpPr>
            <a:spLocks noGrp="1"/>
          </p:cNvSpPr>
          <p:nvPr>
            <p:ph type="sldNum" sz="quarter" idx="12"/>
          </p:nvPr>
        </p:nvSpPr>
        <p:spPr/>
        <p:txBody>
          <a:bodyPr/>
          <a:lstStyle/>
          <a:p>
            <a:fld id="{74CD36FD-E61B-457C-AE7B-7D156A3F0F84}" type="slidenum">
              <a:rPr lang="en-US" smtClean="0"/>
              <a:t>‹#›</a:t>
            </a:fld>
            <a:endParaRPr lang="en-US"/>
          </a:p>
        </p:txBody>
      </p:sp>
    </p:spTree>
    <p:extLst>
      <p:ext uri="{BB962C8B-B14F-4D97-AF65-F5344CB8AC3E}">
        <p14:creationId xmlns:p14="http://schemas.microsoft.com/office/powerpoint/2010/main" val="230659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B5E1-07B2-9DBB-B44A-5719723BE8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22641F-A001-104E-7F1C-F427ED0C36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B76348-1EA1-C109-F1C0-E2817023F3DA}"/>
              </a:ext>
            </a:extLst>
          </p:cNvPr>
          <p:cNvSpPr>
            <a:spLocks noGrp="1"/>
          </p:cNvSpPr>
          <p:nvPr>
            <p:ph type="dt" sz="half" idx="10"/>
          </p:nvPr>
        </p:nvSpPr>
        <p:spPr/>
        <p:txBody>
          <a:bodyPr/>
          <a:lstStyle/>
          <a:p>
            <a:fld id="{BF840880-7E1A-4055-84EF-BCFBD55743B1}" type="datetimeFigureOut">
              <a:rPr lang="en-US" smtClean="0"/>
              <a:t>4/18/2024</a:t>
            </a:fld>
            <a:endParaRPr lang="en-US"/>
          </a:p>
        </p:txBody>
      </p:sp>
      <p:sp>
        <p:nvSpPr>
          <p:cNvPr id="5" name="Footer Placeholder 4">
            <a:extLst>
              <a:ext uri="{FF2B5EF4-FFF2-40B4-BE49-F238E27FC236}">
                <a16:creationId xmlns:a16="http://schemas.microsoft.com/office/drawing/2014/main" id="{A690C233-7864-0031-578A-2BDA97654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A6A1F-C116-57CE-8DE0-A2410BB21351}"/>
              </a:ext>
            </a:extLst>
          </p:cNvPr>
          <p:cNvSpPr>
            <a:spLocks noGrp="1"/>
          </p:cNvSpPr>
          <p:nvPr>
            <p:ph type="sldNum" sz="quarter" idx="12"/>
          </p:nvPr>
        </p:nvSpPr>
        <p:spPr/>
        <p:txBody>
          <a:bodyPr/>
          <a:lstStyle/>
          <a:p>
            <a:fld id="{74CD36FD-E61B-457C-AE7B-7D156A3F0F84}" type="slidenum">
              <a:rPr lang="en-US" smtClean="0"/>
              <a:t>‹#›</a:t>
            </a:fld>
            <a:endParaRPr lang="en-US"/>
          </a:p>
        </p:txBody>
      </p:sp>
    </p:spTree>
    <p:extLst>
      <p:ext uri="{BB962C8B-B14F-4D97-AF65-F5344CB8AC3E}">
        <p14:creationId xmlns:p14="http://schemas.microsoft.com/office/powerpoint/2010/main" val="380735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B704-DB7C-95B1-0FC8-3FF1BF694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6305C-F3BD-509D-218F-E008052808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66472F-7912-C6B6-676A-891C7772D4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E23D45-169E-25C5-FC3C-768BE80AEE4F}"/>
              </a:ext>
            </a:extLst>
          </p:cNvPr>
          <p:cNvSpPr>
            <a:spLocks noGrp="1"/>
          </p:cNvSpPr>
          <p:nvPr>
            <p:ph type="dt" sz="half" idx="10"/>
          </p:nvPr>
        </p:nvSpPr>
        <p:spPr/>
        <p:txBody>
          <a:bodyPr/>
          <a:lstStyle/>
          <a:p>
            <a:fld id="{BF840880-7E1A-4055-84EF-BCFBD55743B1}" type="datetimeFigureOut">
              <a:rPr lang="en-US" smtClean="0"/>
              <a:t>4/18/2024</a:t>
            </a:fld>
            <a:endParaRPr lang="en-US"/>
          </a:p>
        </p:txBody>
      </p:sp>
      <p:sp>
        <p:nvSpPr>
          <p:cNvPr id="6" name="Footer Placeholder 5">
            <a:extLst>
              <a:ext uri="{FF2B5EF4-FFF2-40B4-BE49-F238E27FC236}">
                <a16:creationId xmlns:a16="http://schemas.microsoft.com/office/drawing/2014/main" id="{EC30A59D-8F86-5DF6-CC3F-00B9C2219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7AD6E-3E1F-9BED-9A17-043018FFD959}"/>
              </a:ext>
            </a:extLst>
          </p:cNvPr>
          <p:cNvSpPr>
            <a:spLocks noGrp="1"/>
          </p:cNvSpPr>
          <p:nvPr>
            <p:ph type="sldNum" sz="quarter" idx="12"/>
          </p:nvPr>
        </p:nvSpPr>
        <p:spPr/>
        <p:txBody>
          <a:bodyPr/>
          <a:lstStyle/>
          <a:p>
            <a:fld id="{74CD36FD-E61B-457C-AE7B-7D156A3F0F84}" type="slidenum">
              <a:rPr lang="en-US" smtClean="0"/>
              <a:t>‹#›</a:t>
            </a:fld>
            <a:endParaRPr lang="en-US"/>
          </a:p>
        </p:txBody>
      </p:sp>
    </p:spTree>
    <p:extLst>
      <p:ext uri="{BB962C8B-B14F-4D97-AF65-F5344CB8AC3E}">
        <p14:creationId xmlns:p14="http://schemas.microsoft.com/office/powerpoint/2010/main" val="303623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C025-1D14-6924-8292-8FA3C31A8A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198127-F706-E10C-C16C-4CC602A26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EFB018-33AB-4044-7665-2D4153603A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14FB60-6FE7-24F0-C14A-4217FC104A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6ED532-9A5D-EA87-A667-356B222F60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F1B926-7BE8-D96A-88F8-CEBC866C016F}"/>
              </a:ext>
            </a:extLst>
          </p:cNvPr>
          <p:cNvSpPr>
            <a:spLocks noGrp="1"/>
          </p:cNvSpPr>
          <p:nvPr>
            <p:ph type="dt" sz="half" idx="10"/>
          </p:nvPr>
        </p:nvSpPr>
        <p:spPr/>
        <p:txBody>
          <a:bodyPr/>
          <a:lstStyle/>
          <a:p>
            <a:fld id="{BF840880-7E1A-4055-84EF-BCFBD55743B1}" type="datetimeFigureOut">
              <a:rPr lang="en-US" smtClean="0"/>
              <a:t>4/18/2024</a:t>
            </a:fld>
            <a:endParaRPr lang="en-US"/>
          </a:p>
        </p:txBody>
      </p:sp>
      <p:sp>
        <p:nvSpPr>
          <p:cNvPr id="8" name="Footer Placeholder 7">
            <a:extLst>
              <a:ext uri="{FF2B5EF4-FFF2-40B4-BE49-F238E27FC236}">
                <a16:creationId xmlns:a16="http://schemas.microsoft.com/office/drawing/2014/main" id="{5721381C-1368-3B9F-8CE9-A7A9EC986F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1968F0-43DD-AFDA-B96A-97BDB4927FA2}"/>
              </a:ext>
            </a:extLst>
          </p:cNvPr>
          <p:cNvSpPr>
            <a:spLocks noGrp="1"/>
          </p:cNvSpPr>
          <p:nvPr>
            <p:ph type="sldNum" sz="quarter" idx="12"/>
          </p:nvPr>
        </p:nvSpPr>
        <p:spPr/>
        <p:txBody>
          <a:bodyPr/>
          <a:lstStyle/>
          <a:p>
            <a:fld id="{74CD36FD-E61B-457C-AE7B-7D156A3F0F84}" type="slidenum">
              <a:rPr lang="en-US" smtClean="0"/>
              <a:t>‹#›</a:t>
            </a:fld>
            <a:endParaRPr lang="en-US"/>
          </a:p>
        </p:txBody>
      </p:sp>
    </p:spTree>
    <p:extLst>
      <p:ext uri="{BB962C8B-B14F-4D97-AF65-F5344CB8AC3E}">
        <p14:creationId xmlns:p14="http://schemas.microsoft.com/office/powerpoint/2010/main" val="192540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D049-92A2-AEE1-19F4-1A21CA90BA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5298FB-1979-B808-FA18-4CE022F18F1A}"/>
              </a:ext>
            </a:extLst>
          </p:cNvPr>
          <p:cNvSpPr>
            <a:spLocks noGrp="1"/>
          </p:cNvSpPr>
          <p:nvPr>
            <p:ph type="dt" sz="half" idx="10"/>
          </p:nvPr>
        </p:nvSpPr>
        <p:spPr/>
        <p:txBody>
          <a:bodyPr/>
          <a:lstStyle/>
          <a:p>
            <a:fld id="{BF840880-7E1A-4055-84EF-BCFBD55743B1}" type="datetimeFigureOut">
              <a:rPr lang="en-US" smtClean="0"/>
              <a:t>4/18/2024</a:t>
            </a:fld>
            <a:endParaRPr lang="en-US"/>
          </a:p>
        </p:txBody>
      </p:sp>
      <p:sp>
        <p:nvSpPr>
          <p:cNvPr id="4" name="Footer Placeholder 3">
            <a:extLst>
              <a:ext uri="{FF2B5EF4-FFF2-40B4-BE49-F238E27FC236}">
                <a16:creationId xmlns:a16="http://schemas.microsoft.com/office/drawing/2014/main" id="{9EFA8BC2-ECF0-1CDD-962C-A3BAECCBEE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A831C-133E-314A-7E22-277C66438967}"/>
              </a:ext>
            </a:extLst>
          </p:cNvPr>
          <p:cNvSpPr>
            <a:spLocks noGrp="1"/>
          </p:cNvSpPr>
          <p:nvPr>
            <p:ph type="sldNum" sz="quarter" idx="12"/>
          </p:nvPr>
        </p:nvSpPr>
        <p:spPr/>
        <p:txBody>
          <a:bodyPr/>
          <a:lstStyle/>
          <a:p>
            <a:fld id="{74CD36FD-E61B-457C-AE7B-7D156A3F0F84}" type="slidenum">
              <a:rPr lang="en-US" smtClean="0"/>
              <a:t>‹#›</a:t>
            </a:fld>
            <a:endParaRPr lang="en-US"/>
          </a:p>
        </p:txBody>
      </p:sp>
    </p:spTree>
    <p:extLst>
      <p:ext uri="{BB962C8B-B14F-4D97-AF65-F5344CB8AC3E}">
        <p14:creationId xmlns:p14="http://schemas.microsoft.com/office/powerpoint/2010/main" val="113256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778174-782A-4235-FC82-C6779C2D6C81}"/>
              </a:ext>
            </a:extLst>
          </p:cNvPr>
          <p:cNvSpPr>
            <a:spLocks noGrp="1"/>
          </p:cNvSpPr>
          <p:nvPr>
            <p:ph type="dt" sz="half" idx="10"/>
          </p:nvPr>
        </p:nvSpPr>
        <p:spPr/>
        <p:txBody>
          <a:bodyPr/>
          <a:lstStyle/>
          <a:p>
            <a:fld id="{BF840880-7E1A-4055-84EF-BCFBD55743B1}" type="datetimeFigureOut">
              <a:rPr lang="en-US" smtClean="0"/>
              <a:t>4/18/2024</a:t>
            </a:fld>
            <a:endParaRPr lang="en-US"/>
          </a:p>
        </p:txBody>
      </p:sp>
      <p:sp>
        <p:nvSpPr>
          <p:cNvPr id="3" name="Footer Placeholder 2">
            <a:extLst>
              <a:ext uri="{FF2B5EF4-FFF2-40B4-BE49-F238E27FC236}">
                <a16:creationId xmlns:a16="http://schemas.microsoft.com/office/drawing/2014/main" id="{ACF6A70B-E159-4616-BEED-CC7766B945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B9256A-F1A4-1095-E30E-9D44CDA6D4C8}"/>
              </a:ext>
            </a:extLst>
          </p:cNvPr>
          <p:cNvSpPr>
            <a:spLocks noGrp="1"/>
          </p:cNvSpPr>
          <p:nvPr>
            <p:ph type="sldNum" sz="quarter" idx="12"/>
          </p:nvPr>
        </p:nvSpPr>
        <p:spPr/>
        <p:txBody>
          <a:bodyPr/>
          <a:lstStyle/>
          <a:p>
            <a:fld id="{74CD36FD-E61B-457C-AE7B-7D156A3F0F84}" type="slidenum">
              <a:rPr lang="en-US" smtClean="0"/>
              <a:t>‹#›</a:t>
            </a:fld>
            <a:endParaRPr lang="en-US"/>
          </a:p>
        </p:txBody>
      </p:sp>
    </p:spTree>
    <p:extLst>
      <p:ext uri="{BB962C8B-B14F-4D97-AF65-F5344CB8AC3E}">
        <p14:creationId xmlns:p14="http://schemas.microsoft.com/office/powerpoint/2010/main" val="204554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5B77-8A96-9495-79F0-974EEB771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06E83E-F955-19EE-5558-FD7939276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841705-4980-8BC2-3D05-7E3A790D4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B783E0-9875-1C04-74FD-F750AD5F24BB}"/>
              </a:ext>
            </a:extLst>
          </p:cNvPr>
          <p:cNvSpPr>
            <a:spLocks noGrp="1"/>
          </p:cNvSpPr>
          <p:nvPr>
            <p:ph type="dt" sz="half" idx="10"/>
          </p:nvPr>
        </p:nvSpPr>
        <p:spPr/>
        <p:txBody>
          <a:bodyPr/>
          <a:lstStyle/>
          <a:p>
            <a:fld id="{BF840880-7E1A-4055-84EF-BCFBD55743B1}" type="datetimeFigureOut">
              <a:rPr lang="en-US" smtClean="0"/>
              <a:t>4/18/2024</a:t>
            </a:fld>
            <a:endParaRPr lang="en-US"/>
          </a:p>
        </p:txBody>
      </p:sp>
      <p:sp>
        <p:nvSpPr>
          <p:cNvPr id="6" name="Footer Placeholder 5">
            <a:extLst>
              <a:ext uri="{FF2B5EF4-FFF2-40B4-BE49-F238E27FC236}">
                <a16:creationId xmlns:a16="http://schemas.microsoft.com/office/drawing/2014/main" id="{B10C7E51-B392-4B73-89E7-15EDA51D03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EC309-EF50-C1D9-B71F-1AFEE212A3EC}"/>
              </a:ext>
            </a:extLst>
          </p:cNvPr>
          <p:cNvSpPr>
            <a:spLocks noGrp="1"/>
          </p:cNvSpPr>
          <p:nvPr>
            <p:ph type="sldNum" sz="quarter" idx="12"/>
          </p:nvPr>
        </p:nvSpPr>
        <p:spPr/>
        <p:txBody>
          <a:bodyPr/>
          <a:lstStyle/>
          <a:p>
            <a:fld id="{74CD36FD-E61B-457C-AE7B-7D156A3F0F84}" type="slidenum">
              <a:rPr lang="en-US" smtClean="0"/>
              <a:t>‹#›</a:t>
            </a:fld>
            <a:endParaRPr lang="en-US"/>
          </a:p>
        </p:txBody>
      </p:sp>
    </p:spTree>
    <p:extLst>
      <p:ext uri="{BB962C8B-B14F-4D97-AF65-F5344CB8AC3E}">
        <p14:creationId xmlns:p14="http://schemas.microsoft.com/office/powerpoint/2010/main" val="774019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E94B-EBE6-D172-7E1C-752EF35FF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2A4115-0EC6-B84B-4519-750429109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FCF2EE-C214-B19D-616C-CFC599B29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93B59B-DDC2-C97B-245F-5B520424B963}"/>
              </a:ext>
            </a:extLst>
          </p:cNvPr>
          <p:cNvSpPr>
            <a:spLocks noGrp="1"/>
          </p:cNvSpPr>
          <p:nvPr>
            <p:ph type="dt" sz="half" idx="10"/>
          </p:nvPr>
        </p:nvSpPr>
        <p:spPr/>
        <p:txBody>
          <a:bodyPr/>
          <a:lstStyle/>
          <a:p>
            <a:fld id="{BF840880-7E1A-4055-84EF-BCFBD55743B1}" type="datetimeFigureOut">
              <a:rPr lang="en-US" smtClean="0"/>
              <a:t>4/18/2024</a:t>
            </a:fld>
            <a:endParaRPr lang="en-US"/>
          </a:p>
        </p:txBody>
      </p:sp>
      <p:sp>
        <p:nvSpPr>
          <p:cNvPr id="6" name="Footer Placeholder 5">
            <a:extLst>
              <a:ext uri="{FF2B5EF4-FFF2-40B4-BE49-F238E27FC236}">
                <a16:creationId xmlns:a16="http://schemas.microsoft.com/office/drawing/2014/main" id="{07E7E9D5-83A2-67E1-AFA4-E591E6354A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94ECB4-7269-C6C9-5EF2-64C3C0A95033}"/>
              </a:ext>
            </a:extLst>
          </p:cNvPr>
          <p:cNvSpPr>
            <a:spLocks noGrp="1"/>
          </p:cNvSpPr>
          <p:nvPr>
            <p:ph type="sldNum" sz="quarter" idx="12"/>
          </p:nvPr>
        </p:nvSpPr>
        <p:spPr/>
        <p:txBody>
          <a:bodyPr/>
          <a:lstStyle/>
          <a:p>
            <a:fld id="{74CD36FD-E61B-457C-AE7B-7D156A3F0F84}" type="slidenum">
              <a:rPr lang="en-US" smtClean="0"/>
              <a:t>‹#›</a:t>
            </a:fld>
            <a:endParaRPr lang="en-US"/>
          </a:p>
        </p:txBody>
      </p:sp>
    </p:spTree>
    <p:extLst>
      <p:ext uri="{BB962C8B-B14F-4D97-AF65-F5344CB8AC3E}">
        <p14:creationId xmlns:p14="http://schemas.microsoft.com/office/powerpoint/2010/main" val="234150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CAE806-BCD1-2FA8-EF80-EEC1DF6E3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7CA93E-3B78-9748-0EB7-A67D288A6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6B304-F8A4-83F9-3679-40E735962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840880-7E1A-4055-84EF-BCFBD55743B1}" type="datetimeFigureOut">
              <a:rPr lang="en-US" smtClean="0"/>
              <a:t>4/18/2024</a:t>
            </a:fld>
            <a:endParaRPr lang="en-US"/>
          </a:p>
        </p:txBody>
      </p:sp>
      <p:sp>
        <p:nvSpPr>
          <p:cNvPr id="5" name="Footer Placeholder 4">
            <a:extLst>
              <a:ext uri="{FF2B5EF4-FFF2-40B4-BE49-F238E27FC236}">
                <a16:creationId xmlns:a16="http://schemas.microsoft.com/office/drawing/2014/main" id="{67A17F85-D75D-92E3-A146-E31D43B047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4ED82B-BAEB-BF4E-68FB-A5FD7C519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CD36FD-E61B-457C-AE7B-7D156A3F0F84}" type="slidenum">
              <a:rPr lang="en-US" smtClean="0"/>
              <a:t>‹#›</a:t>
            </a:fld>
            <a:endParaRPr lang="en-US"/>
          </a:p>
        </p:txBody>
      </p:sp>
    </p:spTree>
    <p:extLst>
      <p:ext uri="{BB962C8B-B14F-4D97-AF65-F5344CB8AC3E}">
        <p14:creationId xmlns:p14="http://schemas.microsoft.com/office/powerpoint/2010/main" val="167627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C1E8638-9EA8-AE33-E548-5A1402FCDFFF}"/>
              </a:ext>
            </a:extLst>
          </p:cNvPr>
          <p:cNvSpPr>
            <a:spLocks noGrp="1"/>
          </p:cNvSpPr>
          <p:nvPr>
            <p:ph type="ctrTitle"/>
          </p:nvPr>
        </p:nvSpPr>
        <p:spPr>
          <a:xfrm>
            <a:off x="640080" y="1243013"/>
            <a:ext cx="3855720" cy="4371974"/>
          </a:xfrm>
        </p:spPr>
        <p:txBody>
          <a:bodyPr vert="horz" lIns="91440" tIns="45720" rIns="91440" bIns="45720" rtlCol="0" anchor="ctr">
            <a:normAutofit/>
          </a:bodyPr>
          <a:lstStyle/>
          <a:p>
            <a:pPr algn="l"/>
            <a:r>
              <a:rPr lang="en-US" sz="3600" kern="1200" dirty="0">
                <a:latin typeface="Times New Roman" panose="02020603050405020304" pitchFamily="18" charset="0"/>
                <a:cs typeface="Times New Roman" panose="02020603050405020304" pitchFamily="18" charset="0"/>
              </a:rPr>
              <a:t>Autocorrect+</a:t>
            </a:r>
            <a:br>
              <a:rPr lang="en-US" sz="3600" kern="1200" dirty="0">
                <a:latin typeface="Times New Roman" panose="02020603050405020304" pitchFamily="18" charset="0"/>
                <a:cs typeface="Times New Roman" panose="02020603050405020304" pitchFamily="18" charset="0"/>
              </a:rPr>
            </a:br>
            <a:r>
              <a:rPr lang="en-US" sz="3600" b="1" kern="1200" dirty="0">
                <a:effectLst/>
                <a:latin typeface="Times New Roman" panose="02020603050405020304" pitchFamily="18" charset="0"/>
                <a:cs typeface="Times New Roman" panose="02020603050405020304" pitchFamily="18" charset="0"/>
              </a:rPr>
              <a:t>AI-Enhanced Descriptive Answer Evaluation</a:t>
            </a:r>
            <a:br>
              <a:rPr lang="en-US" sz="3600" kern="1200" dirty="0">
                <a:effectLst/>
                <a:latin typeface="Times New Roman" panose="02020603050405020304" pitchFamily="18" charset="0"/>
                <a:cs typeface="Times New Roman" panose="02020603050405020304" pitchFamily="18" charset="0"/>
              </a:rPr>
            </a:br>
            <a:endParaRPr lang="en-US" sz="3600" kern="1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13A953A-401E-A92D-5357-EF0631FFD7FE}"/>
              </a:ext>
            </a:extLst>
          </p:cNvPr>
          <p:cNvSpPr>
            <a:spLocks noGrp="1"/>
          </p:cNvSpPr>
          <p:nvPr>
            <p:ph type="subTitle" idx="1"/>
          </p:nvPr>
        </p:nvSpPr>
        <p:spPr>
          <a:xfrm>
            <a:off x="6172200" y="804672"/>
            <a:ext cx="5221224" cy="5230368"/>
          </a:xfrm>
        </p:spPr>
        <p:txBody>
          <a:bodyPr vert="horz" lIns="91440" tIns="45720" rIns="91440" bIns="45720" rtlCol="0" anchor="ctr">
            <a:normAutofit/>
          </a:bodyPr>
          <a:lstStyle/>
          <a:p>
            <a:pPr indent="-228600"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Gayathri Devi Atluri- </a:t>
            </a:r>
            <a:r>
              <a:rPr lang="en-US" sz="1800" b="0" i="0" u="none" strike="noStrike" dirty="0">
                <a:effectLst/>
                <a:latin typeface="Times New Roman" panose="02020603050405020304" pitchFamily="18" charset="0"/>
                <a:cs typeface="Times New Roman" panose="02020603050405020304" pitchFamily="18" charset="0"/>
              </a:rPr>
              <a:t>gatluri@kent.edu</a:t>
            </a:r>
            <a:r>
              <a:rPr lang="en-US" sz="1800" b="0" i="0" dirty="0">
                <a:effectLst/>
                <a:latin typeface="Times New Roman" panose="02020603050405020304" pitchFamily="18" charset="0"/>
                <a:cs typeface="Times New Roman" panose="02020603050405020304" pitchFamily="18" charset="0"/>
              </a:rPr>
              <a:t> – 811256395</a:t>
            </a:r>
          </a:p>
          <a:p>
            <a:pPr indent="-228600"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Harika Malneedi- hmalneed@kent.edu-811255562</a:t>
            </a:r>
          </a:p>
          <a:p>
            <a:pPr indent="-228600"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Sai Haritha </a:t>
            </a:r>
            <a:r>
              <a:rPr lang="en-US" sz="1800" b="0" i="0" dirty="0" err="1">
                <a:effectLst/>
                <a:latin typeface="Times New Roman" panose="02020603050405020304" pitchFamily="18" charset="0"/>
                <a:cs typeface="Times New Roman" panose="02020603050405020304" pitchFamily="18" charset="0"/>
              </a:rPr>
              <a:t>Udatha</a:t>
            </a:r>
            <a:r>
              <a:rPr lang="en-US" sz="1800" b="0" i="0" dirty="0">
                <a:effectLst/>
                <a:latin typeface="Times New Roman" panose="02020603050405020304" pitchFamily="18" charset="0"/>
                <a:cs typeface="Times New Roman" panose="02020603050405020304" pitchFamily="18" charset="0"/>
              </a:rPr>
              <a:t>- sudatha@kent.edu- 811238202</a:t>
            </a:r>
          </a:p>
          <a:p>
            <a:pPr indent="-228600"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Bhanu </a:t>
            </a:r>
            <a:r>
              <a:rPr lang="en-US" sz="1800" b="0" i="0" dirty="0" err="1">
                <a:effectLst/>
                <a:latin typeface="Times New Roman" panose="02020603050405020304" pitchFamily="18" charset="0"/>
                <a:cs typeface="Times New Roman" panose="02020603050405020304" pitchFamily="18" charset="0"/>
              </a:rPr>
              <a:t>siva</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kumar</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komanna</a:t>
            </a:r>
            <a:r>
              <a:rPr lang="en-US" sz="1800" b="0" i="0" dirty="0">
                <a:effectLst/>
                <a:latin typeface="Times New Roman" panose="02020603050405020304" pitchFamily="18" charset="0"/>
                <a:cs typeface="Times New Roman" panose="02020603050405020304" pitchFamily="18" charset="0"/>
              </a:rPr>
              <a:t>- bkomman1@kent.edu- 811252220</a:t>
            </a:r>
          </a:p>
          <a:p>
            <a:pPr indent="-228600"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Mani Surya Teja Kota- mkota1@kent.edu- 811262686</a:t>
            </a:r>
          </a:p>
          <a:p>
            <a:pPr indent="-228600" algn="l">
              <a:buFont typeface="Arial" panose="020B0604020202020204" pitchFamily="34" charset="0"/>
              <a:buChar char="•"/>
            </a:pPr>
            <a:r>
              <a:rPr lang="en-US" sz="1800" b="0" i="0" dirty="0" err="1">
                <a:effectLst/>
                <a:latin typeface="Times New Roman" panose="02020603050405020304" pitchFamily="18" charset="0"/>
                <a:cs typeface="Times New Roman" panose="02020603050405020304" pitchFamily="18" charset="0"/>
              </a:rPr>
              <a:t>Veeraraghava</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raju</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Lolabhattu</a:t>
            </a:r>
            <a:r>
              <a:rPr lang="en-US" sz="1800" b="0" i="0" dirty="0">
                <a:effectLst/>
                <a:latin typeface="Times New Roman" panose="02020603050405020304" pitchFamily="18" charset="0"/>
                <a:cs typeface="Times New Roman" panose="02020603050405020304" pitchFamily="18" charset="0"/>
              </a:rPr>
              <a:t>- klolabha@kent.edu- 811301662</a:t>
            </a:r>
          </a:p>
          <a:p>
            <a:pPr indent="-228600"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91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19D726D-60C9-ACA3-8DC6-E9C348315F89}"/>
              </a:ext>
            </a:extLst>
          </p:cNvPr>
          <p:cNvSpPr>
            <a:spLocks noGrp="1"/>
          </p:cNvSpPr>
          <p:nvPr>
            <p:ph type="title"/>
          </p:nvPr>
        </p:nvSpPr>
        <p:spPr>
          <a:xfrm>
            <a:off x="1179226" y="1280679"/>
            <a:ext cx="9833548" cy="1325563"/>
          </a:xfrm>
        </p:spPr>
        <p:txBody>
          <a:bodyPr anchor="b">
            <a:normAutofit/>
          </a:bodyPr>
          <a:lstStyle/>
          <a:p>
            <a:pPr algn="ctr"/>
            <a:r>
              <a:rPr lang="en-US" sz="3600" dirty="0">
                <a:solidFill>
                  <a:schemeClr val="tx2"/>
                </a:solidFill>
                <a:latin typeface="Times New Roman" panose="02020603050405020304" pitchFamily="18" charset="0"/>
                <a:cs typeface="Times New Roman" panose="02020603050405020304" pitchFamily="18" charset="0"/>
              </a:rPr>
              <a:t>Technologies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DE57495-A550-42AA-F2BF-6F206FD86BD5}"/>
              </a:ext>
            </a:extLst>
          </p:cNvPr>
          <p:cNvSpPr>
            <a:spLocks noGrp="1"/>
          </p:cNvSpPr>
          <p:nvPr>
            <p:ph idx="1"/>
          </p:nvPr>
        </p:nvSpPr>
        <p:spPr>
          <a:xfrm>
            <a:off x="1179226" y="2890979"/>
            <a:ext cx="9833548" cy="2693976"/>
          </a:xfrm>
        </p:spPr>
        <p:txBody>
          <a:bodyPr>
            <a:normAutofit/>
          </a:bodyPr>
          <a:lstStyle/>
          <a:p>
            <a:r>
              <a:rPr lang="en-US" sz="1800" b="0" i="0" dirty="0">
                <a:solidFill>
                  <a:schemeClr val="tx2"/>
                </a:solidFill>
                <a:effectLst/>
                <a:latin typeface="Times New Roman" panose="02020603050405020304" pitchFamily="18" charset="0"/>
                <a:cs typeface="Times New Roman" panose="02020603050405020304" pitchFamily="18" charset="0"/>
              </a:rPr>
              <a:t>NLP Algorithm</a:t>
            </a:r>
          </a:p>
          <a:p>
            <a:r>
              <a:rPr lang="en-US" sz="1800" dirty="0">
                <a:solidFill>
                  <a:schemeClr val="tx2"/>
                </a:solidFill>
                <a:latin typeface="Times New Roman" panose="02020603050405020304" pitchFamily="18" charset="0"/>
                <a:cs typeface="Times New Roman" panose="02020603050405020304" pitchFamily="18" charset="0"/>
              </a:rPr>
              <a:t>Jaccard Distance</a:t>
            </a:r>
          </a:p>
          <a:p>
            <a:r>
              <a:rPr lang="en-US" sz="1800" b="0" i="0" dirty="0">
                <a:solidFill>
                  <a:schemeClr val="tx2"/>
                </a:solidFill>
                <a:effectLst/>
                <a:latin typeface="Times New Roman" panose="02020603050405020304" pitchFamily="18" charset="0"/>
                <a:cs typeface="Times New Roman" panose="02020603050405020304" pitchFamily="18" charset="0"/>
              </a:rPr>
              <a:t>Cosine similarity</a:t>
            </a:r>
          </a:p>
          <a:p>
            <a:r>
              <a:rPr lang="en-US" sz="1800" dirty="0" err="1">
                <a:solidFill>
                  <a:schemeClr val="tx2"/>
                </a:solidFill>
                <a:latin typeface="Times New Roman" panose="02020603050405020304" pitchFamily="18" charset="0"/>
                <a:cs typeface="Times New Roman" panose="02020603050405020304" pitchFamily="18" charset="0"/>
              </a:rPr>
              <a:t>CountVectorizer</a:t>
            </a:r>
            <a:endParaRPr lang="en-US" sz="1800" b="0" i="0" dirty="0">
              <a:solidFill>
                <a:schemeClr val="tx2"/>
              </a:solidFill>
              <a:effectLst/>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802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4FED4-EEE4-F445-782B-C02900DA75BB}"/>
              </a:ext>
            </a:extLst>
          </p:cNvPr>
          <p:cNvSpPr>
            <a:spLocks noGrp="1"/>
          </p:cNvSpPr>
          <p:nvPr>
            <p:ph type="title"/>
          </p:nvPr>
        </p:nvSpPr>
        <p:spPr>
          <a:xfrm>
            <a:off x="1179576" y="530354"/>
            <a:ext cx="9829800" cy="304800"/>
          </a:xfrm>
        </p:spPr>
        <p:txBody>
          <a:bodyPr anchor="b">
            <a:normAutofit fontScale="90000"/>
          </a:bodyPr>
          <a:lstStyle/>
          <a:p>
            <a:pPr algn="ctr"/>
            <a:r>
              <a:rPr lang="en-US" sz="3600" dirty="0">
                <a:latin typeface="Times New Roman" panose="02020603050405020304" pitchFamily="18" charset="0"/>
                <a:cs typeface="Times New Roman" panose="02020603050405020304" pitchFamily="18" charset="0"/>
              </a:rPr>
              <a:t>The Login Page</a:t>
            </a: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AutoShape 2">
            <a:extLst>
              <a:ext uri="{FF2B5EF4-FFF2-40B4-BE49-F238E27FC236}">
                <a16:creationId xmlns:a16="http://schemas.microsoft.com/office/drawing/2014/main" id="{09E0F3F2-C97D-CF96-02C1-4B06D4DDEF6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013498BD-19CC-862E-FA50-18F53C5448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90F8A66C-BADE-8D94-4CA2-C684B732B2C2}"/>
              </a:ext>
            </a:extLst>
          </p:cNvPr>
          <p:cNvPicPr>
            <a:picLocks noChangeAspect="1"/>
          </p:cNvPicPr>
          <p:nvPr/>
        </p:nvPicPr>
        <p:blipFill>
          <a:blip r:embed="rId3"/>
          <a:stretch>
            <a:fillRect/>
          </a:stretch>
        </p:blipFill>
        <p:spPr>
          <a:xfrm>
            <a:off x="305105" y="3645657"/>
            <a:ext cx="5367851" cy="2983346"/>
          </a:xfrm>
          <a:prstGeom prst="rect">
            <a:avLst/>
          </a:prstGeom>
        </p:spPr>
      </p:pic>
      <p:pic>
        <p:nvPicPr>
          <p:cNvPr id="13" name="Picture 12">
            <a:extLst>
              <a:ext uri="{FF2B5EF4-FFF2-40B4-BE49-F238E27FC236}">
                <a16:creationId xmlns:a16="http://schemas.microsoft.com/office/drawing/2014/main" id="{DB1F4D3E-F5D9-8EC4-9BF6-3AFB2A7DD48D}"/>
              </a:ext>
            </a:extLst>
          </p:cNvPr>
          <p:cNvPicPr>
            <a:picLocks noChangeAspect="1"/>
          </p:cNvPicPr>
          <p:nvPr/>
        </p:nvPicPr>
        <p:blipFill>
          <a:blip r:embed="rId4"/>
          <a:stretch>
            <a:fillRect/>
          </a:stretch>
        </p:blipFill>
        <p:spPr>
          <a:xfrm>
            <a:off x="305105" y="957065"/>
            <a:ext cx="5367851" cy="2459595"/>
          </a:xfrm>
          <a:prstGeom prst="rect">
            <a:avLst/>
          </a:prstGeom>
        </p:spPr>
      </p:pic>
      <p:pic>
        <p:nvPicPr>
          <p:cNvPr id="3" name="Content Placeholder 4">
            <a:extLst>
              <a:ext uri="{FF2B5EF4-FFF2-40B4-BE49-F238E27FC236}">
                <a16:creationId xmlns:a16="http://schemas.microsoft.com/office/drawing/2014/main" id="{7A85DDCB-92E8-BC66-93D0-996B2FBCBF18}"/>
              </a:ext>
            </a:extLst>
          </p:cNvPr>
          <p:cNvPicPr>
            <a:picLocks noGrp="1" noChangeAspect="1"/>
          </p:cNvPicPr>
          <p:nvPr>
            <p:ph idx="1"/>
          </p:nvPr>
        </p:nvPicPr>
        <p:blipFill rotWithShape="1">
          <a:blip r:embed="rId5"/>
          <a:srcRect r="3785" b="1"/>
          <a:stretch/>
        </p:blipFill>
        <p:spPr>
          <a:xfrm>
            <a:off x="5841907" y="1665412"/>
            <a:ext cx="5907941" cy="3960489"/>
          </a:xfrm>
          <a:prstGeom prst="rect">
            <a:avLst/>
          </a:prstGeom>
        </p:spPr>
      </p:pic>
    </p:spTree>
    <p:extLst>
      <p:ext uri="{BB962C8B-B14F-4D97-AF65-F5344CB8AC3E}">
        <p14:creationId xmlns:p14="http://schemas.microsoft.com/office/powerpoint/2010/main" val="139702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8FB552E9-B26F-F280-4124-620C2B36E38F}"/>
              </a:ext>
            </a:extLst>
          </p:cNvPr>
          <p:cNvSpPr>
            <a:spLocks noGrp="1"/>
          </p:cNvSpPr>
          <p:nvPr>
            <p:ph idx="1"/>
          </p:nvPr>
        </p:nvSpPr>
        <p:spPr>
          <a:xfrm>
            <a:off x="353502" y="647323"/>
            <a:ext cx="5742498" cy="557901"/>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New User Registeration</a:t>
            </a:r>
          </a:p>
        </p:txBody>
      </p:sp>
      <p:pic>
        <p:nvPicPr>
          <p:cNvPr id="3" name="Picture 2">
            <a:extLst>
              <a:ext uri="{FF2B5EF4-FFF2-40B4-BE49-F238E27FC236}">
                <a16:creationId xmlns:a16="http://schemas.microsoft.com/office/drawing/2014/main" id="{661C9713-88FD-5FD3-C48F-FBA542C087C8}"/>
              </a:ext>
            </a:extLst>
          </p:cNvPr>
          <p:cNvPicPr>
            <a:picLocks noChangeAspect="1"/>
          </p:cNvPicPr>
          <p:nvPr/>
        </p:nvPicPr>
        <p:blipFill rotWithShape="1">
          <a:blip r:embed="rId3"/>
          <a:srcRect l="14152" r="14245" b="-1"/>
          <a:stretch/>
        </p:blipFill>
        <p:spPr>
          <a:xfrm>
            <a:off x="145576" y="1982185"/>
            <a:ext cx="5803323" cy="3890357"/>
          </a:xfrm>
          <a:prstGeom prst="rect">
            <a:avLst/>
          </a:prstGeom>
        </p:spPr>
      </p:pic>
      <p:pic>
        <p:nvPicPr>
          <p:cNvPr id="6" name="Picture 5">
            <a:extLst>
              <a:ext uri="{FF2B5EF4-FFF2-40B4-BE49-F238E27FC236}">
                <a16:creationId xmlns:a16="http://schemas.microsoft.com/office/drawing/2014/main" id="{1F260A4A-4AA6-EB3A-BE23-65A8D5E36EC3}"/>
              </a:ext>
            </a:extLst>
          </p:cNvPr>
          <p:cNvPicPr>
            <a:picLocks noChangeAspect="1"/>
          </p:cNvPicPr>
          <p:nvPr/>
        </p:nvPicPr>
        <p:blipFill rotWithShape="1">
          <a:blip r:embed="rId4"/>
          <a:srcRect r="15718"/>
          <a:stretch/>
        </p:blipFill>
        <p:spPr>
          <a:xfrm>
            <a:off x="6094475" y="1205224"/>
            <a:ext cx="5803323" cy="3890357"/>
          </a:xfrm>
          <a:prstGeom prst="rect">
            <a:avLst/>
          </a:prstGeom>
        </p:spPr>
      </p:pic>
    </p:spTree>
    <p:extLst>
      <p:ext uri="{BB962C8B-B14F-4D97-AF65-F5344CB8AC3E}">
        <p14:creationId xmlns:p14="http://schemas.microsoft.com/office/powerpoint/2010/main" val="3986365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7" name="Freeform: Shape 16">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3EF3B17-9561-D549-1CA7-BDC70132AAFE}"/>
              </a:ext>
            </a:extLst>
          </p:cNvPr>
          <p:cNvSpPr>
            <a:spLocks noGrp="1"/>
          </p:cNvSpPr>
          <p:nvPr>
            <p:ph idx="1"/>
          </p:nvPr>
        </p:nvSpPr>
        <p:spPr>
          <a:xfrm>
            <a:off x="804672" y="1911927"/>
            <a:ext cx="5126896" cy="2724728"/>
          </a:xfrm>
        </p:spPr>
        <p:txBody>
          <a:bodyPr anchor="ctr">
            <a:normAutofit/>
          </a:bodyPr>
          <a:lstStyle/>
          <a:p>
            <a:endParaRPr lang="en-US" sz="180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3" name="Freeform: Shape 22">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B56EE304-3E91-9DB3-0A5C-613C020CD683}"/>
              </a:ext>
            </a:extLst>
          </p:cNvPr>
          <p:cNvPicPr>
            <a:picLocks noChangeAspect="1"/>
          </p:cNvPicPr>
          <p:nvPr/>
        </p:nvPicPr>
        <p:blipFill>
          <a:blip r:embed="rId3"/>
          <a:stretch>
            <a:fillRect/>
          </a:stretch>
        </p:blipFill>
        <p:spPr>
          <a:xfrm>
            <a:off x="197909" y="905150"/>
            <a:ext cx="5437794" cy="2496001"/>
          </a:xfrm>
          <a:prstGeom prst="rect">
            <a:avLst/>
          </a:prstGeom>
        </p:spPr>
      </p:pic>
      <p:pic>
        <p:nvPicPr>
          <p:cNvPr id="5" name="Picture 4">
            <a:extLst>
              <a:ext uri="{FF2B5EF4-FFF2-40B4-BE49-F238E27FC236}">
                <a16:creationId xmlns:a16="http://schemas.microsoft.com/office/drawing/2014/main" id="{7753DE7E-24ED-7844-444C-B6650E655F01}"/>
              </a:ext>
            </a:extLst>
          </p:cNvPr>
          <p:cNvPicPr>
            <a:picLocks noChangeAspect="1"/>
          </p:cNvPicPr>
          <p:nvPr/>
        </p:nvPicPr>
        <p:blipFill>
          <a:blip r:embed="rId4"/>
          <a:stretch>
            <a:fillRect/>
          </a:stretch>
        </p:blipFill>
        <p:spPr>
          <a:xfrm>
            <a:off x="210616" y="3825621"/>
            <a:ext cx="5437795" cy="2243496"/>
          </a:xfrm>
          <a:prstGeom prst="rect">
            <a:avLst/>
          </a:prstGeom>
        </p:spPr>
      </p:pic>
      <p:pic>
        <p:nvPicPr>
          <p:cNvPr id="7" name="Picture 6">
            <a:extLst>
              <a:ext uri="{FF2B5EF4-FFF2-40B4-BE49-F238E27FC236}">
                <a16:creationId xmlns:a16="http://schemas.microsoft.com/office/drawing/2014/main" id="{177773D7-DB13-3388-D20F-D66F6FF0FEFC}"/>
              </a:ext>
            </a:extLst>
          </p:cNvPr>
          <p:cNvPicPr>
            <a:picLocks noChangeAspect="1"/>
          </p:cNvPicPr>
          <p:nvPr/>
        </p:nvPicPr>
        <p:blipFill>
          <a:blip r:embed="rId5"/>
          <a:stretch>
            <a:fillRect/>
          </a:stretch>
        </p:blipFill>
        <p:spPr>
          <a:xfrm>
            <a:off x="5833885" y="1456375"/>
            <a:ext cx="6160206" cy="4335153"/>
          </a:xfrm>
          <a:prstGeom prst="rect">
            <a:avLst/>
          </a:prstGeom>
        </p:spPr>
      </p:pic>
    </p:spTree>
    <p:extLst>
      <p:ext uri="{BB962C8B-B14F-4D97-AF65-F5344CB8AC3E}">
        <p14:creationId xmlns:p14="http://schemas.microsoft.com/office/powerpoint/2010/main" val="360238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F03442-6012-13A1-1EE7-502174F9DC8B}"/>
              </a:ext>
            </a:extLst>
          </p:cNvPr>
          <p:cNvPicPr>
            <a:picLocks noGrp="1" noChangeAspect="1"/>
          </p:cNvPicPr>
          <p:nvPr>
            <p:ph idx="1"/>
          </p:nvPr>
        </p:nvPicPr>
        <p:blipFill>
          <a:blip r:embed="rId3"/>
          <a:stretch>
            <a:fillRect/>
          </a:stretch>
        </p:blipFill>
        <p:spPr>
          <a:xfrm>
            <a:off x="1603204" y="643466"/>
            <a:ext cx="8985591" cy="5571067"/>
          </a:xfrm>
          <a:prstGeom prst="rect">
            <a:avLst/>
          </a:prstGeom>
        </p:spPr>
      </p:pic>
    </p:spTree>
    <p:extLst>
      <p:ext uri="{BB962C8B-B14F-4D97-AF65-F5344CB8AC3E}">
        <p14:creationId xmlns:p14="http://schemas.microsoft.com/office/powerpoint/2010/main" val="3116035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E24036E-AFBB-0CFC-0CC8-D9BBBDAFC301}"/>
              </a:ext>
            </a:extLst>
          </p:cNvPr>
          <p:cNvSpPr>
            <a:spLocks noGrp="1"/>
          </p:cNvSpPr>
          <p:nvPr>
            <p:ph type="title"/>
          </p:nvPr>
        </p:nvSpPr>
        <p:spPr>
          <a:xfrm>
            <a:off x="1179226" y="593766"/>
            <a:ext cx="9833548" cy="807522"/>
          </a:xfrm>
        </p:spPr>
        <p:txBody>
          <a:bodyPr anchor="b">
            <a:normAutofit/>
          </a:bodyPr>
          <a:lstStyle/>
          <a:p>
            <a:pPr algn="ctr"/>
            <a:r>
              <a:rPr lang="en-US" sz="3600" dirty="0">
                <a:latin typeface="Times New Roman" panose="02020603050405020304" pitchFamily="18" charset="0"/>
                <a:cs typeface="Times New Roman" panose="02020603050405020304" pitchFamily="18" charset="0"/>
              </a:rPr>
              <a:t>Project</a:t>
            </a:r>
            <a:r>
              <a:rPr lang="en-US" sz="3600" dirty="0">
                <a:solidFill>
                  <a:schemeClr val="tx2"/>
                </a:solidFill>
                <a:latin typeface="Times New Roman" panose="02020603050405020304" pitchFamily="18" charset="0"/>
                <a:cs typeface="Times New Roman" panose="02020603050405020304" pitchFamily="18" charset="0"/>
              </a:rPr>
              <a:t> Progress</a:t>
            </a:r>
          </a:p>
        </p:txBody>
      </p:sp>
      <p:grpSp>
        <p:nvGrpSpPr>
          <p:cNvPr id="24" name="Group 23">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5" name="Freeform: Shape 24">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3EF3B17-9561-D549-1CA7-BDC70132AAFE}"/>
              </a:ext>
            </a:extLst>
          </p:cNvPr>
          <p:cNvSpPr>
            <a:spLocks noGrp="1"/>
          </p:cNvSpPr>
          <p:nvPr>
            <p:ph idx="1"/>
          </p:nvPr>
        </p:nvSpPr>
        <p:spPr>
          <a:xfrm>
            <a:off x="1179226" y="3329677"/>
            <a:ext cx="9833548" cy="2457269"/>
          </a:xfrm>
        </p:spPr>
        <p:txBody>
          <a:bodyPr>
            <a:normAutofit/>
          </a:bodyPr>
          <a:lstStyle/>
          <a:p>
            <a:endParaRPr lang="en-US" sz="1800">
              <a:solidFill>
                <a:schemeClr val="tx2"/>
              </a:solidFill>
              <a:latin typeface="Times New Roman" panose="02020603050405020304" pitchFamily="18" charset="0"/>
              <a:cs typeface="Times New Roman" panose="02020603050405020304" pitchFamily="18" charset="0"/>
            </a:endParaRPr>
          </a:p>
          <a:p>
            <a:pPr marL="0" indent="0">
              <a:buNone/>
            </a:pPr>
            <a:endParaRPr lang="en-US" sz="1800">
              <a:solidFill>
                <a:schemeClr val="tx2"/>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9CCC369B-337D-6A68-D879-5B2505CE1729}"/>
              </a:ext>
            </a:extLst>
          </p:cNvPr>
          <p:cNvPicPr>
            <a:picLocks noChangeAspect="1"/>
          </p:cNvPicPr>
          <p:nvPr/>
        </p:nvPicPr>
        <p:blipFill>
          <a:blip r:embed="rId3"/>
          <a:stretch>
            <a:fillRect/>
          </a:stretch>
        </p:blipFill>
        <p:spPr>
          <a:xfrm>
            <a:off x="945279" y="1946493"/>
            <a:ext cx="4719251" cy="3454578"/>
          </a:xfrm>
          <a:prstGeom prst="rect">
            <a:avLst/>
          </a:prstGeom>
        </p:spPr>
      </p:pic>
    </p:spTree>
    <p:extLst>
      <p:ext uri="{BB962C8B-B14F-4D97-AF65-F5344CB8AC3E}">
        <p14:creationId xmlns:p14="http://schemas.microsoft.com/office/powerpoint/2010/main" val="1889267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E24036E-AFBB-0CFC-0CC8-D9BBBDAFC301}"/>
              </a:ext>
            </a:extLst>
          </p:cNvPr>
          <p:cNvSpPr>
            <a:spLocks noGrp="1"/>
          </p:cNvSpPr>
          <p:nvPr>
            <p:ph type="title"/>
          </p:nvPr>
        </p:nvSpPr>
        <p:spPr>
          <a:xfrm>
            <a:off x="804672" y="457200"/>
            <a:ext cx="10579608" cy="1188720"/>
          </a:xfrm>
        </p:spPr>
        <p:txBody>
          <a:bodyPr>
            <a:normAutofit/>
          </a:bodyPr>
          <a:lstStyle/>
          <a:p>
            <a:r>
              <a:rPr lang="en-US" sz="4000" dirty="0">
                <a:solidFill>
                  <a:schemeClr val="tx2"/>
                </a:solidFill>
                <a:latin typeface="Times New Roman" panose="02020603050405020304" pitchFamily="18" charset="0"/>
                <a:cs typeface="Times New Roman" panose="02020603050405020304" pitchFamily="18" charset="0"/>
              </a:rPr>
              <a:t>Pending Tasks</a:t>
            </a:r>
          </a:p>
        </p:txBody>
      </p:sp>
      <p:grpSp>
        <p:nvGrpSpPr>
          <p:cNvPr id="14" name="Group 13">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5" name="Freeform: Shape 14">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 name="Freeform: Shape 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1" name="Freeform: Shape 20">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3EF3B17-9561-D549-1CA7-BDC70132AAFE}"/>
              </a:ext>
            </a:extLst>
          </p:cNvPr>
          <p:cNvSpPr>
            <a:spLocks/>
          </p:cNvSpPr>
          <p:nvPr/>
        </p:nvSpPr>
        <p:spPr>
          <a:xfrm>
            <a:off x="1584942" y="3855290"/>
            <a:ext cx="9022115" cy="2254503"/>
          </a:xfrm>
          <a:prstGeom prst="rect">
            <a:avLst/>
          </a:prstGeom>
        </p:spPr>
        <p:txBody>
          <a:bodyPr>
            <a:normAutofit/>
          </a:bodyPr>
          <a:lstStyle/>
          <a:p>
            <a:pPr defTabSz="832104">
              <a:spcAft>
                <a:spcPts val="600"/>
              </a:spcAft>
            </a:pPr>
            <a:endParaRPr lang="en-US" sz="1638" kern="1200">
              <a:solidFill>
                <a:schemeClr val="tx2"/>
              </a:solidFill>
              <a:latin typeface="Times New Roman" panose="02020603050405020304" pitchFamily="18" charset="0"/>
              <a:ea typeface="+mn-ea"/>
              <a:cs typeface="Times New Roman" panose="02020603050405020304" pitchFamily="18" charset="0"/>
            </a:endParaRPr>
          </a:p>
          <a:p>
            <a:pPr marL="0" indent="0">
              <a:spcAft>
                <a:spcPts val="600"/>
              </a:spcAft>
              <a:buNone/>
            </a:pPr>
            <a:endParaRPr lang="en-US" sz="1800">
              <a:solidFill>
                <a:schemeClr val="tx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6A203C9-8EF1-3203-B184-DC574699EEAC}"/>
              </a:ext>
            </a:extLst>
          </p:cNvPr>
          <p:cNvSpPr txBox="1"/>
          <p:nvPr/>
        </p:nvSpPr>
        <p:spPr>
          <a:xfrm>
            <a:off x="1584942" y="2543633"/>
            <a:ext cx="8342610" cy="249299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Admin functionalities like manage and add question and users.</a:t>
            </a: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Adding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function </a:t>
            </a: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Given admin access to register a user</a:t>
            </a: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some better UI interface functions for better user experience</a:t>
            </a:r>
          </a:p>
          <a:p>
            <a:pPr marL="285750" indent="-285750">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53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4AD6-DCDF-98BB-184F-348E1C24F1CC}"/>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4A1110A6-ED54-0181-09AC-D6F400D23DA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5220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334A-0B77-C1C0-6FE8-C9F6CA15136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03E12AA-C1EA-8D7D-08AD-F2B67D1860C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1213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7F94-6196-CFF8-ABEA-72103BB6AD49}"/>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92DE012D-B09F-8C9C-529F-17B6B44276E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208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0016-EC5E-C6DF-8B29-FD08D27A63A2}"/>
              </a:ext>
            </a:extLst>
          </p:cNvPr>
          <p:cNvSpPr>
            <a:spLocks noGrp="1"/>
          </p:cNvSpPr>
          <p:nvPr>
            <p:ph type="title"/>
          </p:nvPr>
        </p:nvSpPr>
        <p:spPr/>
        <p:txBody>
          <a:bodyPr/>
          <a:lstStyle/>
          <a:p>
            <a:r>
              <a:rPr lang="en-US" dirty="0"/>
              <a:t>What?</a:t>
            </a:r>
            <a:endParaRPr lang="en-IN" dirty="0"/>
          </a:p>
        </p:txBody>
      </p:sp>
      <p:sp>
        <p:nvSpPr>
          <p:cNvPr id="3" name="Content Placeholder 2">
            <a:extLst>
              <a:ext uri="{FF2B5EF4-FFF2-40B4-BE49-F238E27FC236}">
                <a16:creationId xmlns:a16="http://schemas.microsoft.com/office/drawing/2014/main" id="{D4DF25FA-D7A5-1C08-93CA-D2A5BED4960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1559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472E-5301-9EBF-1104-54B98F82B373}"/>
              </a:ext>
            </a:extLst>
          </p:cNvPr>
          <p:cNvSpPr>
            <a:spLocks noGrp="1"/>
          </p:cNvSpPr>
          <p:nvPr>
            <p:ph type="title"/>
          </p:nvPr>
        </p:nvSpPr>
        <p:spPr/>
        <p:txBody>
          <a:bodyPr/>
          <a:lstStyle/>
          <a:p>
            <a:r>
              <a:rPr lang="en-US" dirty="0"/>
              <a:t>Why?</a:t>
            </a:r>
            <a:endParaRPr lang="en-IN" dirty="0"/>
          </a:p>
        </p:txBody>
      </p:sp>
      <p:sp>
        <p:nvSpPr>
          <p:cNvPr id="3" name="Content Placeholder 2">
            <a:extLst>
              <a:ext uri="{FF2B5EF4-FFF2-40B4-BE49-F238E27FC236}">
                <a16:creationId xmlns:a16="http://schemas.microsoft.com/office/drawing/2014/main" id="{22A77EC0-2B7C-17A2-0BC3-4FF7A877E4E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4931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F4E3-C105-84D2-AEAB-51E4BF5798E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C5AFC27-BDDB-49D5-A13F-7E362D3F575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3780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FDF1-F39B-6811-BB4B-E1E5B7CE3C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BDE250-FFFA-68AF-BCBE-6AB09BB03C8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07124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72F7-AE94-61D3-34FC-5A6D1A8703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29C651-2E66-AE3C-B3A6-6D9AF84EDA0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59505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440</TotalTime>
  <Words>911</Words>
  <Application>Microsoft Office PowerPoint</Application>
  <PresentationFormat>Widescreen</PresentationFormat>
  <Paragraphs>64</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Söhne</vt:lpstr>
      <vt:lpstr>Times New Roman</vt:lpstr>
      <vt:lpstr>Office Theme</vt:lpstr>
      <vt:lpstr>Autocorrect+ AI-Enhanced Descriptive Answer Evaluation </vt:lpstr>
      <vt:lpstr>Abstract</vt:lpstr>
      <vt:lpstr>Introduction</vt:lpstr>
      <vt:lpstr>Literature Review</vt:lpstr>
      <vt:lpstr>What?</vt:lpstr>
      <vt:lpstr>Why?</vt:lpstr>
      <vt:lpstr> </vt:lpstr>
      <vt:lpstr>PowerPoint Presentation</vt:lpstr>
      <vt:lpstr>PowerPoint Presentation</vt:lpstr>
      <vt:lpstr>Technologies</vt:lpstr>
      <vt:lpstr>The Login Page</vt:lpstr>
      <vt:lpstr>PowerPoint Presentation</vt:lpstr>
      <vt:lpstr>PowerPoint Presentation</vt:lpstr>
      <vt:lpstr>PowerPoint Presentation</vt:lpstr>
      <vt:lpstr>Project Progress</vt:lpstr>
      <vt:lpstr>Pending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Autocorrect+ AI-Enhanced Descriptive Answer Evaluation</dc:title>
  <dc:creator>Gayathri Atluri</dc:creator>
  <cp:lastModifiedBy>bhanu k</cp:lastModifiedBy>
  <cp:revision>4</cp:revision>
  <dcterms:created xsi:type="dcterms:W3CDTF">2024-04-04T22:44:40Z</dcterms:created>
  <dcterms:modified xsi:type="dcterms:W3CDTF">2024-04-18T05:59:15Z</dcterms:modified>
</cp:coreProperties>
</file>